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8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604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3936342196355902E-2"/>
          <c:y val="3.0572406710030801E-2"/>
          <c:w val="0.94606365780364399"/>
          <c:h val="0.792086043592377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4CABCE"/>
            </a:solidFill>
            <a:ln>
              <a:noFill/>
            </a:ln>
            <a:effectLst/>
          </c:spPr>
          <c:invertIfNegative val="0"/>
          <c:cat>
            <c:multiLvlStrRef>
              <c:f>Sheet1!$B$21:$C$33</c:f>
              <c:multiLvlStrCache>
                <c:ptCount val="13"/>
                <c:lvl>
                  <c:pt idx="0">
                    <c:v>Q1</c:v>
                  </c:pt>
                  <c:pt idx="1">
                    <c:v>Q2</c:v>
                  </c:pt>
                  <c:pt idx="2">
                    <c:v>Q3</c:v>
                  </c:pt>
                  <c:pt idx="3">
                    <c:v>Q4</c:v>
                  </c:pt>
                  <c:pt idx="4">
                    <c:v>Q1</c:v>
                  </c:pt>
                  <c:pt idx="5">
                    <c:v>Q2</c:v>
                  </c:pt>
                  <c:pt idx="6">
                    <c:v>Q3</c:v>
                  </c:pt>
                  <c:pt idx="7">
                    <c:v>Q4</c:v>
                  </c:pt>
                  <c:pt idx="8">
                    <c:v>Q1</c:v>
                  </c:pt>
                  <c:pt idx="9">
                    <c:v>Q2</c:v>
                  </c:pt>
                  <c:pt idx="10">
                    <c:v>Q3</c:v>
                  </c:pt>
                  <c:pt idx="11">
                    <c:v>Q4</c:v>
                  </c:pt>
                  <c:pt idx="12">
                    <c:v>Q1</c:v>
                  </c:pt>
                </c:lvl>
                <c:lvl>
                  <c:pt idx="0">
                    <c:v>2017</c:v>
                  </c:pt>
                  <c:pt idx="4">
                    <c:v>2018</c:v>
                  </c:pt>
                  <c:pt idx="8">
                    <c:v>2019</c:v>
                  </c:pt>
                  <c:pt idx="12">
                    <c:v>2020</c:v>
                  </c:pt>
                </c:lvl>
              </c:multiLvlStrCache>
            </c:multiLvlStrRef>
          </c:cat>
          <c:val>
            <c:numRef>
              <c:f>Sheet1!$D$21:$D$33</c:f>
              <c:numCache>
                <c:formatCode>General</c:formatCode>
                <c:ptCount val="13"/>
                <c:pt idx="0">
                  <c:v>0.46110000000000001</c:v>
                </c:pt>
                <c:pt idx="1">
                  <c:v>1.0776199999999998</c:v>
                </c:pt>
                <c:pt idx="2">
                  <c:v>0.35857000000000028</c:v>
                </c:pt>
                <c:pt idx="3">
                  <c:v>0.78752999999999984</c:v>
                </c:pt>
                <c:pt idx="4">
                  <c:v>0.77898000000000001</c:v>
                </c:pt>
                <c:pt idx="5">
                  <c:v>0.50392999999999988</c:v>
                </c:pt>
                <c:pt idx="6">
                  <c:v>1.5229999999999997</c:v>
                </c:pt>
                <c:pt idx="7">
                  <c:v>1.6751099999999999</c:v>
                </c:pt>
                <c:pt idx="8">
                  <c:v>2.03539</c:v>
                </c:pt>
                <c:pt idx="9">
                  <c:v>1.5161</c:v>
                </c:pt>
                <c:pt idx="10">
                  <c:v>1.7665499999999996</c:v>
                </c:pt>
                <c:pt idx="11">
                  <c:v>2.1667500000000004</c:v>
                </c:pt>
                <c:pt idx="12">
                  <c:v>0.90305999999999986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EB-4AAC-8E0D-7D579B8A86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-1499213840"/>
        <c:axId val="-1498694064"/>
      </c:barChart>
      <c:barChart>
        <c:barDir val="col"/>
        <c:grouping val="stacked"/>
        <c:varyColors val="0"/>
        <c:ser>
          <c:idx val="1"/>
          <c:order val="1"/>
          <c:spPr>
            <a:noFill/>
            <a:ln w="38100">
              <a:solidFill>
                <a:srgbClr val="002060"/>
              </a:solidFill>
              <a:prstDash val="sysDash"/>
            </a:ln>
            <a:effectLst/>
          </c:spPr>
          <c:invertIfNegative val="0"/>
          <c:cat>
            <c:multiLvlStrRef>
              <c:f>Sheet1!$B$21:$C$33</c:f>
              <c:multiLvlStrCache>
                <c:ptCount val="13"/>
                <c:lvl>
                  <c:pt idx="0">
                    <c:v>Q1</c:v>
                  </c:pt>
                  <c:pt idx="1">
                    <c:v>Q2</c:v>
                  </c:pt>
                  <c:pt idx="2">
                    <c:v>Q3</c:v>
                  </c:pt>
                  <c:pt idx="3">
                    <c:v>Q4</c:v>
                  </c:pt>
                  <c:pt idx="4">
                    <c:v>Q1</c:v>
                  </c:pt>
                  <c:pt idx="5">
                    <c:v>Q2</c:v>
                  </c:pt>
                  <c:pt idx="6">
                    <c:v>Q3</c:v>
                  </c:pt>
                  <c:pt idx="7">
                    <c:v>Q4</c:v>
                  </c:pt>
                  <c:pt idx="8">
                    <c:v>Q1</c:v>
                  </c:pt>
                  <c:pt idx="9">
                    <c:v>Q2</c:v>
                  </c:pt>
                  <c:pt idx="10">
                    <c:v>Q3</c:v>
                  </c:pt>
                  <c:pt idx="11">
                    <c:v>Q4</c:v>
                  </c:pt>
                  <c:pt idx="12">
                    <c:v>Q1</c:v>
                  </c:pt>
                </c:lvl>
                <c:lvl>
                  <c:pt idx="0">
                    <c:v>2017</c:v>
                  </c:pt>
                  <c:pt idx="4">
                    <c:v>2018</c:v>
                  </c:pt>
                  <c:pt idx="8">
                    <c:v>2019</c:v>
                  </c:pt>
                  <c:pt idx="12">
                    <c:v>2020</c:v>
                  </c:pt>
                </c:lvl>
              </c:multiLvlStrCache>
            </c:multiLvlStrRef>
          </c:cat>
          <c:val>
            <c:numRef>
              <c:f>Sheet1!$E$21:$E$33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0.9927999999999999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2C-406E-9881-C525665361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423441103"/>
        <c:axId val="1433302751"/>
      </c:barChart>
      <c:catAx>
        <c:axId val="-1499213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757575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757575"/>
                </a:solidFill>
                <a:latin typeface="Roboto Condensed" charset="0"/>
                <a:ea typeface="Roboto Condensed" charset="0"/>
                <a:cs typeface="Roboto Condensed" charset="0"/>
              </a:defRPr>
            </a:pPr>
            <a:endParaRPr lang="en-US"/>
          </a:p>
        </c:txPr>
        <c:crossAx val="-1498694064"/>
        <c:crosses val="autoZero"/>
        <c:auto val="0"/>
        <c:lblAlgn val="ctr"/>
        <c:lblOffset val="50"/>
        <c:noMultiLvlLbl val="0"/>
      </c:catAx>
      <c:valAx>
        <c:axId val="-1498694064"/>
        <c:scaling>
          <c:orientation val="minMax"/>
          <c:max val="2.5"/>
          <c:min val="0"/>
        </c:scaling>
        <c:delete val="0"/>
        <c:axPos val="l"/>
        <c:majorGridlines>
          <c:spPr>
            <a:ln w="9525" cap="flat" cmpd="sng" algn="ctr">
              <a:solidFill>
                <a:srgbClr val="D6D4D4"/>
              </a:solidFill>
              <a:round/>
            </a:ln>
            <a:effectLst/>
          </c:spPr>
        </c:majorGridlines>
        <c:numFmt formatCode="#,##0.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757575"/>
                </a:solidFill>
                <a:latin typeface="Roboto Condensed" charset="0"/>
                <a:ea typeface="Roboto Condensed" charset="0"/>
                <a:cs typeface="Roboto Condensed" charset="0"/>
              </a:defRPr>
            </a:pPr>
            <a:endParaRPr lang="en-US"/>
          </a:p>
        </c:txPr>
        <c:crossAx val="-1499213840"/>
        <c:crosses val="autoZero"/>
        <c:crossBetween val="between"/>
      </c:valAx>
      <c:valAx>
        <c:axId val="1433302751"/>
        <c:scaling>
          <c:orientation val="minMax"/>
          <c:max val="2400"/>
          <c:min val="0"/>
        </c:scaling>
        <c:delete val="1"/>
        <c:axPos val="r"/>
        <c:numFmt formatCode="General" sourceLinked="1"/>
        <c:majorTickMark val="out"/>
        <c:minorTickMark val="none"/>
        <c:tickLblPos val="nextTo"/>
        <c:crossAx val="1423441103"/>
        <c:crosses val="max"/>
        <c:crossBetween val="between"/>
      </c:valAx>
      <c:catAx>
        <c:axId val="142344110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33302751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Roboto Condensed" charset="0"/>
          <a:ea typeface="Roboto Condensed" charset="0"/>
          <a:cs typeface="Roboto Condensed" charset="0"/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FD150-FFA5-4AE6-B374-1C0F3672AB65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B8964-4CCF-448B-AA18-8B2DC0310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22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3563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84D4F-D2A6-4C0A-A2D9-0AF9AAABB37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43D-0B13-4012-974B-D137A360F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70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84D4F-D2A6-4C0A-A2D9-0AF9AAABB37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43D-0B13-4012-974B-D137A360F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258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84D4F-D2A6-4C0A-A2D9-0AF9AAABB37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43D-0B13-4012-974B-D137A360F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05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"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786676" y="670164"/>
            <a:ext cx="8166824" cy="103139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None/>
              <a:defRPr sz="2917" b="1" i="0">
                <a:solidFill>
                  <a:schemeClr val="tx1"/>
                </a:solidFill>
                <a:latin typeface="Roboto Condensed" charset="0"/>
                <a:ea typeface="Roboto Condensed" charset="0"/>
                <a:cs typeface="Roboto Condensed" charset="0"/>
              </a:defRPr>
            </a:lvl1pPr>
            <a:lvl2pPr marL="0" indent="0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None/>
              <a:defRPr sz="1833" b="0" i="0" baseline="0">
                <a:solidFill>
                  <a:schemeClr val="tx1">
                    <a:lumMod val="60000"/>
                    <a:lumOff val="40000"/>
                  </a:schemeClr>
                </a:solidFill>
                <a:latin typeface="Roboto Condensed" charset="0"/>
                <a:ea typeface="Roboto Condensed" charset="0"/>
                <a:cs typeface="Roboto Condensed" charset="0"/>
              </a:defRPr>
            </a:lvl2pPr>
            <a:lvl3pPr marL="0" indent="0">
              <a:spcBef>
                <a:spcPts val="417"/>
              </a:spcBef>
              <a:spcAft>
                <a:spcPts val="417"/>
              </a:spcAft>
              <a:buNone/>
              <a:defRPr sz="1667" b="0" i="0" cap="none" spc="0">
                <a:solidFill>
                  <a:schemeClr val="accent1"/>
                </a:solidFill>
                <a:latin typeface="Roboto Condensed" charset="0"/>
                <a:ea typeface="Roboto Condensed" charset="0"/>
                <a:cs typeface="Roboto Condensed" charset="0"/>
              </a:defRPr>
            </a:lvl3pPr>
            <a:lvl4pPr marL="0" indent="0">
              <a:spcBef>
                <a:spcPts val="417"/>
              </a:spcBef>
              <a:spcAft>
                <a:spcPts val="417"/>
              </a:spcAft>
              <a:buNone/>
              <a:defRPr sz="1667" b="1" i="0" spc="0">
                <a:solidFill>
                  <a:schemeClr val="accent1"/>
                </a:solidFill>
                <a:latin typeface="Roboto Condensed" charset="0"/>
                <a:ea typeface="Roboto Condensed" charset="0"/>
                <a:cs typeface="Roboto Condensed" charset="0"/>
              </a:defRPr>
            </a:lvl4pPr>
            <a:lvl5pPr marL="0" indent="0">
              <a:spcBef>
                <a:spcPts val="417"/>
              </a:spcBef>
              <a:spcAft>
                <a:spcPts val="417"/>
              </a:spcAft>
              <a:buNone/>
              <a:defRPr sz="1250" b="0" i="0" spc="0">
                <a:solidFill>
                  <a:schemeClr val="accent1"/>
                </a:solidFill>
                <a:latin typeface="Roboto Condensed" charset="0"/>
                <a:ea typeface="Roboto Condensed" charset="0"/>
                <a:cs typeface="Roboto Condensed" charset="0"/>
              </a:defRPr>
            </a:lvl5pPr>
            <a:lvl6pPr marL="0" indent="0">
              <a:spcBef>
                <a:spcPts val="417"/>
              </a:spcBef>
              <a:spcAft>
                <a:spcPts val="417"/>
              </a:spcAft>
              <a:buNone/>
              <a:defRPr sz="1250" b="1" i="0" spc="0">
                <a:solidFill>
                  <a:schemeClr val="accent1"/>
                </a:solidFill>
                <a:latin typeface="Roboto Condensed" charset="0"/>
                <a:ea typeface="Roboto Condensed" charset="0"/>
                <a:cs typeface="Roboto Condensed" charset="0"/>
              </a:defRPr>
            </a:lvl6pPr>
            <a:lvl7pPr>
              <a:spcBef>
                <a:spcPts val="417"/>
              </a:spcBef>
              <a:spcAft>
                <a:spcPts val="417"/>
              </a:spcAft>
              <a:defRPr sz="1667" b="0" i="0" spc="0">
                <a:solidFill>
                  <a:schemeClr val="accent1"/>
                </a:solidFill>
                <a:latin typeface="Roboto" charset="0"/>
                <a:ea typeface="Roboto" charset="0"/>
                <a:cs typeface="Roboto" charset="0"/>
              </a:defRPr>
            </a:lvl7pPr>
            <a:lvl8pPr>
              <a:spcBef>
                <a:spcPts val="417"/>
              </a:spcBef>
              <a:spcAft>
                <a:spcPts val="417"/>
              </a:spcAft>
              <a:defRPr sz="1667" b="1" i="0" spc="0">
                <a:solidFill>
                  <a:schemeClr val="accent1"/>
                </a:solidFill>
                <a:latin typeface="Roboto" charset="0"/>
                <a:ea typeface="Roboto" charset="0"/>
                <a:cs typeface="Roboto" charset="0"/>
              </a:defRPr>
            </a:lvl8pPr>
            <a:lvl9pPr>
              <a:spcBef>
                <a:spcPts val="417"/>
              </a:spcBef>
              <a:spcAft>
                <a:spcPts val="417"/>
              </a:spcAft>
              <a:defRPr sz="1250" b="0" i="0" spc="0">
                <a:solidFill>
                  <a:schemeClr val="accent1"/>
                </a:solidFill>
                <a:latin typeface="Roboto" charset="0"/>
                <a:ea typeface="Roboto" charset="0"/>
                <a:cs typeface="Roboto" charset="0"/>
              </a:defRPr>
            </a:lvl9pPr>
          </a:lstStyle>
          <a:p>
            <a:pPr lvl="0"/>
            <a:r>
              <a:rPr lang="en-US" dirty="0"/>
              <a:t>Chart Title</a:t>
            </a:r>
          </a:p>
          <a:p>
            <a:pPr lvl="1"/>
            <a:r>
              <a:rPr lang="en-US" dirty="0"/>
              <a:t>Chart Subtitle 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136860" y="5897033"/>
            <a:ext cx="4490715" cy="2667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None/>
              <a:defRPr sz="1250" b="0" i="0">
                <a:solidFill>
                  <a:srgbClr val="A3A0A0"/>
                </a:solidFill>
                <a:latin typeface="Roboto Condensed" charset="0"/>
                <a:ea typeface="Roboto Condensed" charset="0"/>
                <a:cs typeface="Roboto Condensed" charset="0"/>
              </a:defRPr>
            </a:lvl1pPr>
            <a:lvl2pPr marL="0" indent="0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None/>
              <a:defRPr sz="1833" b="0" i="0" baseline="0">
                <a:solidFill>
                  <a:schemeClr val="tx1">
                    <a:lumMod val="60000"/>
                    <a:lumOff val="40000"/>
                  </a:schemeClr>
                </a:solidFill>
                <a:latin typeface="Roboto Condensed" charset="0"/>
                <a:ea typeface="Roboto Condensed" charset="0"/>
                <a:cs typeface="Roboto Condensed" charset="0"/>
              </a:defRPr>
            </a:lvl2pPr>
            <a:lvl3pPr marL="0" indent="0">
              <a:spcBef>
                <a:spcPts val="417"/>
              </a:spcBef>
              <a:spcAft>
                <a:spcPts val="417"/>
              </a:spcAft>
              <a:buNone/>
              <a:defRPr sz="1667" b="0" i="0" cap="none" spc="0">
                <a:solidFill>
                  <a:schemeClr val="accent1"/>
                </a:solidFill>
                <a:latin typeface="Roboto Condensed" charset="0"/>
                <a:ea typeface="Roboto Condensed" charset="0"/>
                <a:cs typeface="Roboto Condensed" charset="0"/>
              </a:defRPr>
            </a:lvl3pPr>
            <a:lvl4pPr marL="0" indent="0">
              <a:spcBef>
                <a:spcPts val="417"/>
              </a:spcBef>
              <a:spcAft>
                <a:spcPts val="417"/>
              </a:spcAft>
              <a:buNone/>
              <a:defRPr sz="1667" b="1" i="0" spc="0">
                <a:solidFill>
                  <a:schemeClr val="accent1"/>
                </a:solidFill>
                <a:latin typeface="Roboto Condensed" charset="0"/>
                <a:ea typeface="Roboto Condensed" charset="0"/>
                <a:cs typeface="Roboto Condensed" charset="0"/>
              </a:defRPr>
            </a:lvl4pPr>
            <a:lvl5pPr marL="0" indent="0">
              <a:spcBef>
                <a:spcPts val="417"/>
              </a:spcBef>
              <a:spcAft>
                <a:spcPts val="417"/>
              </a:spcAft>
              <a:buNone/>
              <a:defRPr sz="1250" b="0" i="0" spc="0">
                <a:solidFill>
                  <a:schemeClr val="accent1"/>
                </a:solidFill>
                <a:latin typeface="Roboto Condensed" charset="0"/>
                <a:ea typeface="Roboto Condensed" charset="0"/>
                <a:cs typeface="Roboto Condensed" charset="0"/>
              </a:defRPr>
            </a:lvl5pPr>
            <a:lvl6pPr marL="0" indent="0">
              <a:spcBef>
                <a:spcPts val="417"/>
              </a:spcBef>
              <a:spcAft>
                <a:spcPts val="417"/>
              </a:spcAft>
              <a:buNone/>
              <a:defRPr sz="1250" b="1" i="0" spc="0">
                <a:solidFill>
                  <a:schemeClr val="accent1"/>
                </a:solidFill>
                <a:latin typeface="Roboto Condensed" charset="0"/>
                <a:ea typeface="Roboto Condensed" charset="0"/>
                <a:cs typeface="Roboto Condensed" charset="0"/>
              </a:defRPr>
            </a:lvl6pPr>
            <a:lvl7pPr>
              <a:spcBef>
                <a:spcPts val="417"/>
              </a:spcBef>
              <a:spcAft>
                <a:spcPts val="417"/>
              </a:spcAft>
              <a:defRPr sz="1667" b="0" i="0" spc="0">
                <a:solidFill>
                  <a:schemeClr val="accent1"/>
                </a:solidFill>
                <a:latin typeface="Roboto" charset="0"/>
                <a:ea typeface="Roboto" charset="0"/>
                <a:cs typeface="Roboto" charset="0"/>
              </a:defRPr>
            </a:lvl7pPr>
            <a:lvl8pPr>
              <a:spcBef>
                <a:spcPts val="417"/>
              </a:spcBef>
              <a:spcAft>
                <a:spcPts val="417"/>
              </a:spcAft>
              <a:defRPr sz="1667" b="1" i="0" spc="0">
                <a:solidFill>
                  <a:schemeClr val="accent1"/>
                </a:solidFill>
                <a:latin typeface="Roboto" charset="0"/>
                <a:ea typeface="Roboto" charset="0"/>
                <a:cs typeface="Roboto" charset="0"/>
              </a:defRPr>
            </a:lvl8pPr>
            <a:lvl9pPr>
              <a:spcBef>
                <a:spcPts val="417"/>
              </a:spcBef>
              <a:spcAft>
                <a:spcPts val="417"/>
              </a:spcAft>
              <a:defRPr sz="1250" b="0" i="0" spc="0">
                <a:solidFill>
                  <a:schemeClr val="accent1"/>
                </a:solidFill>
                <a:latin typeface="Roboto" charset="0"/>
                <a:ea typeface="Roboto" charset="0"/>
                <a:cs typeface="Roboto" charset="0"/>
              </a:defRPr>
            </a:lvl9pPr>
          </a:lstStyle>
          <a:p>
            <a:pPr lvl="0"/>
            <a:r>
              <a:rPr lang="en-US" dirty="0"/>
              <a:t>Source Information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84" y="641694"/>
            <a:ext cx="566762" cy="565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650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84D4F-D2A6-4C0A-A2D9-0AF9AAABB37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43D-0B13-4012-974B-D137A360F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36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84D4F-D2A6-4C0A-A2D9-0AF9AAABB37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43D-0B13-4012-974B-D137A360F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92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84D4F-D2A6-4C0A-A2D9-0AF9AAABB37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43D-0B13-4012-974B-D137A360F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458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84D4F-D2A6-4C0A-A2D9-0AF9AAABB37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43D-0B13-4012-974B-D137A360F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24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84D4F-D2A6-4C0A-A2D9-0AF9AAABB37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43D-0B13-4012-974B-D137A360F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21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84D4F-D2A6-4C0A-A2D9-0AF9AAABB37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43D-0B13-4012-974B-D137A360F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1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84D4F-D2A6-4C0A-A2D9-0AF9AAABB37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43D-0B13-4012-974B-D137A360F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26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84D4F-D2A6-4C0A-A2D9-0AF9AAABB37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43D-0B13-4012-974B-D137A360F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92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84D4F-D2A6-4C0A-A2D9-0AF9AAABB37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3243D-0B13-4012-974B-D137A360F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65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Quarterly </a:t>
            </a:r>
            <a:r>
              <a:rPr lang="en-US" dirty="0" err="1"/>
              <a:t>insurtech</a:t>
            </a:r>
            <a:r>
              <a:rPr lang="en-US" dirty="0"/>
              <a:t> funding hits 6-quarter low</a:t>
            </a:r>
          </a:p>
          <a:p>
            <a:pPr lvl="1"/>
            <a:r>
              <a:rPr lang="en-US" dirty="0"/>
              <a:t>Funding ($B) to private </a:t>
            </a:r>
            <a:r>
              <a:rPr lang="en-US" dirty="0" err="1"/>
              <a:t>insurtech</a:t>
            </a:r>
            <a:r>
              <a:rPr lang="en-US" dirty="0"/>
              <a:t> companies, 2017 - 2020 YTD (3/24/20)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cbinsights.com</a:t>
            </a:r>
            <a:r>
              <a:rPr lang="en-US" dirty="0"/>
              <a:t> 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207902810"/>
              </p:ext>
            </p:extLst>
          </p:nvPr>
        </p:nvGraphicFramePr>
        <p:xfrm>
          <a:off x="190500" y="1581150"/>
          <a:ext cx="8763000" cy="4179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608A2A41-72FE-4A47-B52F-0CEAC2DFC41A}"/>
              </a:ext>
            </a:extLst>
          </p:cNvPr>
          <p:cNvSpPr/>
          <p:nvPr/>
        </p:nvSpPr>
        <p:spPr>
          <a:xfrm>
            <a:off x="6830376" y="5897033"/>
            <a:ext cx="1938351" cy="2846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defTabSz="914400">
              <a:spcBef>
                <a:spcPts val="250"/>
              </a:spcBef>
            </a:pPr>
            <a:r>
              <a:rPr lang="en-US" sz="1250" dirty="0">
                <a:solidFill>
                  <a:srgbClr val="A3A0A0"/>
                </a:solidFill>
                <a:latin typeface="Roboto Condensed" charset="0"/>
                <a:ea typeface="Roboto Condensed" charset="0"/>
              </a:rPr>
              <a:t>* Q1 2020 funding run-rated</a:t>
            </a:r>
          </a:p>
        </p:txBody>
      </p:sp>
    </p:spTree>
    <p:extLst>
      <p:ext uri="{BB962C8B-B14F-4D97-AF65-F5344CB8AC3E}">
        <p14:creationId xmlns:p14="http://schemas.microsoft.com/office/powerpoint/2010/main" val="3402109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BIcolors">
    <a:dk1>
      <a:srgbClr val="595959"/>
    </a:dk1>
    <a:lt1>
      <a:sysClr val="window" lastClr="FFFFFF"/>
    </a:lt1>
    <a:dk2>
      <a:srgbClr val="000000"/>
    </a:dk2>
    <a:lt2>
      <a:srgbClr val="EBDDC3"/>
    </a:lt2>
    <a:accent1>
      <a:srgbClr val="006699"/>
    </a:accent1>
    <a:accent2>
      <a:srgbClr val="DD8047"/>
    </a:accent2>
    <a:accent3>
      <a:srgbClr val="94B973"/>
    </a:accent3>
    <a:accent4>
      <a:srgbClr val="F7B615"/>
    </a:accent4>
    <a:accent5>
      <a:srgbClr val="83BFA8"/>
    </a:accent5>
    <a:accent6>
      <a:srgbClr val="968C8C"/>
    </a:accent6>
    <a:hlink>
      <a:srgbClr val="00B0F0"/>
    </a:hlink>
    <a:folHlink>
      <a:srgbClr val="704404"/>
    </a:folHlink>
  </a:clrScheme>
  <a:fontScheme name="Custom 2">
    <a:majorFont>
      <a:latin typeface="HelveticaNeueLT Std UltLt"/>
      <a:ea typeface=""/>
      <a:cs typeface=""/>
    </a:majorFont>
    <a:minorFont>
      <a:latin typeface="Gill Sans M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33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Roboto Condensed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Oliver Yu</dc:creator>
  <cp:lastModifiedBy>Oliver Yu</cp:lastModifiedBy>
  <cp:revision>5</cp:revision>
  <dcterms:created xsi:type="dcterms:W3CDTF">2020-03-24T21:37:56Z</dcterms:created>
  <dcterms:modified xsi:type="dcterms:W3CDTF">2020-03-24T22:02:29Z</dcterms:modified>
</cp:coreProperties>
</file>