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6.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tags/tag22.xml" ContentType="application/vnd.openxmlformats-officedocument.presentationml.tags+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tags/tag23.xml" ContentType="application/vnd.openxmlformats-officedocument.presentationml.tags+xml"/>
  <Override PartName="/ppt/notesSlides/notesSlide13.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tags/tag26.xml" ContentType="application/vnd.openxmlformats-officedocument.presentationml.tags+xml"/>
  <Override PartName="/ppt/notesSlides/notesSlide1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tags/tag29.xml" ContentType="application/vnd.openxmlformats-officedocument.presentationml.tags+xml"/>
  <Override PartName="/ppt/notesSlides/notesSlide1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tags/tag32.xml" ContentType="application/vnd.openxmlformats-officedocument.presentationml.tags+xml"/>
  <Override PartName="/ppt/notesSlides/notesSlide22.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tags/tag35.xml" ContentType="application/vnd.openxmlformats-officedocument.presentationml.tags+xml"/>
  <Override PartName="/ppt/notesSlides/notesSlide25.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9.xml" ContentType="application/vnd.openxmlformats-officedocument.presentationml.notesSlide+xml"/>
  <Override PartName="/ppt/charts/chart16.xml" ContentType="application/vnd.openxmlformats-officedocument.drawingml.chart+xml"/>
  <Override PartName="/ppt/tags/tag41.xml" ContentType="application/vnd.openxmlformats-officedocument.presentationml.tags+xml"/>
  <Override PartName="/ppt/notesSlides/notesSlide30.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6.xml" ContentType="application/vnd.openxmlformats-officedocument.themeOverride+xml"/>
  <Override PartName="/ppt/tags/tag42.xml" ContentType="application/vnd.openxmlformats-officedocument.presentationml.tags+xml"/>
  <Override PartName="/ppt/notesSlides/notesSlide31.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tags/tag43.xml" ContentType="application/vnd.openxmlformats-officedocument.presentationml.tags+xml"/>
  <Override PartName="/ppt/notesSlides/notesSlide32.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tags/tag44.xml" ContentType="application/vnd.openxmlformats-officedocument.presentationml.tags+xml"/>
  <Override PartName="/ppt/notesSlides/notesSlide33.xml" ContentType="application/vnd.openxmlformats-officedocument.presentationml.notesSlid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9.xml" ContentType="application/vnd.openxmlformats-officedocument.themeOverride+xml"/>
  <Override PartName="/ppt/tags/tag45.xml" ContentType="application/vnd.openxmlformats-officedocument.presentationml.tags+xml"/>
  <Override PartName="/ppt/notesSlides/notesSlide34.xml" ContentType="application/vnd.openxmlformats-officedocument.presentationml.notesSlide+xml"/>
  <Override PartName="/ppt/charts/chart21.xml" ContentType="application/vnd.openxmlformats-officedocument.drawingml.chart+xml"/>
  <Override PartName="/ppt/theme/themeOverride20.xml" ContentType="application/vnd.openxmlformats-officedocument.themeOverride+xml"/>
  <Override PartName="/ppt/tags/tag46.xml" ContentType="application/vnd.openxmlformats-officedocument.presentationml.tags+xml"/>
  <Override PartName="/ppt/notesSlides/notesSlide35.xml" ContentType="application/vnd.openxmlformats-officedocument.presentationml.notesSlide+xml"/>
  <Override PartName="/ppt/charts/chart22.xml" ContentType="application/vnd.openxmlformats-officedocument.drawingml.chart+xml"/>
  <Override PartName="/ppt/theme/themeOverride21.xml" ContentType="application/vnd.openxmlformats-officedocument.themeOverride+xml"/>
  <Override PartName="/ppt/tags/tag47.xml" ContentType="application/vnd.openxmlformats-officedocument.presentationml.tags+xml"/>
  <Override PartName="/ppt/notesSlides/notesSlide36.xml" ContentType="application/vnd.openxmlformats-officedocument.presentationml.notesSlid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2.xml" ContentType="application/vnd.openxmlformats-officedocument.themeOverride+xml"/>
  <Override PartName="/ppt/tags/tag48.xml" ContentType="application/vnd.openxmlformats-officedocument.presentationml.tags+xml"/>
  <Override PartName="/ppt/notesSlides/notesSlide37.xml" ContentType="application/vnd.openxmlformats-officedocument.presentationml.notesSlide+xml"/>
  <Override PartName="/ppt/charts/chart24.xml" ContentType="application/vnd.openxmlformats-officedocument.drawingml.chart+xml"/>
  <Override PartName="/ppt/theme/themeOverride23.xml" ContentType="application/vnd.openxmlformats-officedocument.themeOverride+xml"/>
  <Override PartName="/ppt/tags/tag49.xml" ContentType="application/vnd.openxmlformats-officedocument.presentationml.tags+xml"/>
  <Override PartName="/ppt/notesSlides/notesSlide38.xml" ContentType="application/vnd.openxmlformats-officedocument.presentationml.notesSlide+xml"/>
  <Override PartName="/ppt/charts/chart25.xml" ContentType="application/vnd.openxmlformats-officedocument.drawingml.chart+xml"/>
  <Override PartName="/ppt/theme/themeOverride24.xml" ContentType="application/vnd.openxmlformats-officedocument.themeOverride+xml"/>
  <Override PartName="/ppt/tags/tag50.xml" ContentType="application/vnd.openxmlformats-officedocument.presentationml.tags+xml"/>
  <Override PartName="/ppt/notesSlides/notesSlide39.xml" ContentType="application/vnd.openxmlformats-officedocument.presentationml.notesSlide+xml"/>
  <Override PartName="/ppt/charts/chart2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5.xml" ContentType="application/vnd.openxmlformats-officedocument.themeOverride+xml"/>
  <Override PartName="/ppt/tags/tag51.xml" ContentType="application/vnd.openxmlformats-officedocument.presentationml.tags+xml"/>
  <Override PartName="/ppt/notesSlides/notesSlide40.xml" ContentType="application/vnd.openxmlformats-officedocument.presentationml.notesSlide+xml"/>
  <Override PartName="/ppt/charts/chart27.xml" ContentType="application/vnd.openxmlformats-officedocument.drawingml.chart+xml"/>
  <Override PartName="/ppt/theme/themeOverride26.xml" ContentType="application/vnd.openxmlformats-officedocument.themeOverride+xml"/>
  <Override PartName="/ppt/tags/tag52.xml" ContentType="application/vnd.openxmlformats-officedocument.presentationml.tags+xml"/>
  <Override PartName="/ppt/notesSlides/notesSlide41.xml" ContentType="application/vnd.openxmlformats-officedocument.presentationml.notesSlide+xml"/>
  <Override PartName="/ppt/charts/chart28.xml" ContentType="application/vnd.openxmlformats-officedocument.drawingml.chart+xml"/>
  <Override PartName="/ppt/theme/themeOverride27.xml" ContentType="application/vnd.openxmlformats-officedocument.themeOverride+xml"/>
  <Override PartName="/ppt/tags/tag53.xml" ContentType="application/vnd.openxmlformats-officedocument.presentationml.tags+xml"/>
  <Override PartName="/ppt/notesSlides/notesSlide42.xml" ContentType="application/vnd.openxmlformats-officedocument.presentationml.notesSlide+xml"/>
  <Override PartName="/ppt/charts/chart2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8.xml" ContentType="application/vnd.openxmlformats-officedocument.themeOverride+xml"/>
  <Override PartName="/ppt/tags/tag54.xml" ContentType="application/vnd.openxmlformats-officedocument.presentationml.tags+xml"/>
  <Override PartName="/ppt/notesSlides/notesSlide43.xml" ContentType="application/vnd.openxmlformats-officedocument.presentationml.notesSlide+xml"/>
  <Override PartName="/ppt/charts/chart30.xml" ContentType="application/vnd.openxmlformats-officedocument.drawingml.chart+xml"/>
  <Override PartName="/ppt/theme/themeOverride29.xml" ContentType="application/vnd.openxmlformats-officedocument.themeOverride+xml"/>
  <Override PartName="/ppt/tags/tag55.xml" ContentType="application/vnd.openxmlformats-officedocument.presentationml.tags+xml"/>
  <Override PartName="/ppt/notesSlides/notesSlide44.xml" ContentType="application/vnd.openxmlformats-officedocument.presentationml.notesSlide+xml"/>
  <Override PartName="/ppt/charts/chart31.xml" ContentType="application/vnd.openxmlformats-officedocument.drawingml.chart+xml"/>
  <Override PartName="/ppt/theme/themeOverride30.xml" ContentType="application/vnd.openxmlformats-officedocument.themeOverride+xml"/>
  <Override PartName="/ppt/tags/tag56.xml" ContentType="application/vnd.openxmlformats-officedocument.presentationml.tags+xml"/>
  <Override PartName="/ppt/notesSlides/notesSlide45.xml" ContentType="application/vnd.openxmlformats-officedocument.presentationml.notesSlide+xml"/>
  <Override PartName="/ppt/charts/chart3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1.xml" ContentType="application/vnd.openxmlformats-officedocument.themeOverride+xml"/>
  <Override PartName="/ppt/tags/tag57.xml" ContentType="application/vnd.openxmlformats-officedocument.presentationml.tags+xml"/>
  <Override PartName="/ppt/notesSlides/notesSlide46.xml" ContentType="application/vnd.openxmlformats-officedocument.presentationml.notesSlide+xml"/>
  <Override PartName="/ppt/charts/chart33.xml" ContentType="application/vnd.openxmlformats-officedocument.drawingml.chart+xml"/>
  <Override PartName="/ppt/theme/themeOverride32.xml" ContentType="application/vnd.openxmlformats-officedocument.themeOverride+xml"/>
  <Override PartName="/ppt/tags/tag58.xml" ContentType="application/vnd.openxmlformats-officedocument.presentationml.tags+xml"/>
  <Override PartName="/ppt/notesSlides/notesSlide47.xml" ContentType="application/vnd.openxmlformats-officedocument.presentationml.notesSlide+xml"/>
  <Override PartName="/ppt/charts/chart34.xml" ContentType="application/vnd.openxmlformats-officedocument.drawingml.chart+xml"/>
  <Override PartName="/ppt/theme/themeOverride33.xml" ContentType="application/vnd.openxmlformats-officedocument.themeOverride+xml"/>
  <Override PartName="/ppt/tags/tag59.xml" ContentType="application/vnd.openxmlformats-officedocument.presentationml.tags+xml"/>
  <Override PartName="/ppt/notesSlides/notesSlide48.xml" ContentType="application/vnd.openxmlformats-officedocument.presentationml.notesSlide+xml"/>
  <Override PartName="/ppt/charts/chart3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4.xml" ContentType="application/vnd.openxmlformats-officedocument.themeOverride+xml"/>
  <Override PartName="/ppt/tags/tag60.xml" ContentType="application/vnd.openxmlformats-officedocument.presentationml.tags+xml"/>
  <Override PartName="/ppt/notesSlides/notesSlide49.xml" ContentType="application/vnd.openxmlformats-officedocument.presentationml.notesSlide+xml"/>
  <Override PartName="/ppt/tags/tag61.xml" ContentType="application/vnd.openxmlformats-officedocument.presentationml.tags+xml"/>
  <Override PartName="/ppt/notesSlides/notesSlide50.xml" ContentType="application/vnd.openxmlformats-officedocument.presentationml.notesSlide+xml"/>
  <Override PartName="/ppt/tags/tag62.xml" ContentType="application/vnd.openxmlformats-officedocument.presentationml.tags+xml"/>
  <Override PartName="/ppt/notesSlides/notesSlide51.xml" ContentType="application/vnd.openxmlformats-officedocument.presentationml.notesSlide+xml"/>
  <Override PartName="/ppt/tags/tag63.xml" ContentType="application/vnd.openxmlformats-officedocument.presentationml.tags+xml"/>
  <Override PartName="/ppt/notesSlides/notesSlide52.xml" ContentType="application/vnd.openxmlformats-officedocument.presentationml.notesSlide+xml"/>
  <Override PartName="/ppt/charts/chart3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5.xml" ContentType="application/vnd.openxmlformats-officedocument.themeOverride+xml"/>
  <Override PartName="/ppt/tags/tag64.xml" ContentType="application/vnd.openxmlformats-officedocument.presentationml.tags+xml"/>
  <Override PartName="/ppt/notesSlides/notesSlide53.xml" ContentType="application/vnd.openxmlformats-officedocument.presentationml.notesSlide+xml"/>
  <Override PartName="/ppt/tags/tag65.xml" ContentType="application/vnd.openxmlformats-officedocument.presentationml.tags+xml"/>
  <Override PartName="/ppt/notesSlides/notesSlide54.xml" ContentType="application/vnd.openxmlformats-officedocument.presentationml.notesSlide+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6.xml" ContentType="application/vnd.openxmlformats-officedocument.themeOverride+xml"/>
  <Override PartName="/ppt/tags/tag66.xml" ContentType="application/vnd.openxmlformats-officedocument.presentationml.tags+xml"/>
  <Override PartName="/ppt/notesSlides/notesSlide55.xml" ContentType="application/vnd.openxmlformats-officedocument.presentationml.notesSlide+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7.xml" ContentType="application/vnd.openxmlformats-officedocument.themeOverride+xml"/>
  <Override PartName="/ppt/tags/tag67.xml" ContentType="application/vnd.openxmlformats-officedocument.presentationml.tags+xml"/>
  <Override PartName="/ppt/notesSlides/notesSlide56.xml" ContentType="application/vnd.openxmlformats-officedocument.presentationml.notesSlide+xml"/>
  <Override PartName="/ppt/tags/tag68.xml" ContentType="application/vnd.openxmlformats-officedocument.presentationml.tags+xml"/>
  <Override PartName="/ppt/notesSlides/notesSlide57.xml" ContentType="application/vnd.openxmlformats-officedocument.presentationml.notesSlide+xml"/>
  <Override PartName="/ppt/tags/tag69.xml" ContentType="application/vnd.openxmlformats-officedocument.presentationml.tags+xml"/>
  <Override PartName="/ppt/notesSlides/notesSlide58.xml" ContentType="application/vnd.openxmlformats-officedocument.presentationml.notesSlide+xml"/>
  <Override PartName="/ppt/tags/tag70.xml" ContentType="application/vnd.openxmlformats-officedocument.presentationml.tags+xml"/>
  <Override PartName="/ppt/notesSlides/notesSlide59.xml" ContentType="application/vnd.openxmlformats-officedocument.presentationml.notesSlide+xml"/>
  <Override PartName="/ppt/tags/tag71.xml" ContentType="application/vnd.openxmlformats-officedocument.presentationml.tags+xml"/>
  <Override PartName="/ppt/notesSlides/notesSlide60.xml" ContentType="application/vnd.openxmlformats-officedocument.presentationml.notesSlide+xml"/>
  <Override PartName="/ppt/tags/tag72.xml" ContentType="application/vnd.openxmlformats-officedocument.presentationml.tags+xml"/>
  <Override PartName="/ppt/notesSlides/notesSlide61.xml" ContentType="application/vnd.openxmlformats-officedocument.presentationml.notesSlide+xml"/>
  <Override PartName="/ppt/tags/tag73.xml" ContentType="application/vnd.openxmlformats-officedocument.presentationml.tags+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6" r:id="rId1"/>
    <p:sldMasterId id="2147483757" r:id="rId2"/>
    <p:sldMasterId id="2147483768" r:id="rId3"/>
    <p:sldMasterId id="2147483800" r:id="rId4"/>
    <p:sldMasterId id="2147483831" r:id="rId5"/>
  </p:sldMasterIdLst>
  <p:notesMasterIdLst>
    <p:notesMasterId r:id="rId69"/>
  </p:notesMasterIdLst>
  <p:handoutMasterIdLst>
    <p:handoutMasterId r:id="rId70"/>
  </p:handoutMasterIdLst>
  <p:sldIdLst>
    <p:sldId id="556" r:id="rId6"/>
    <p:sldId id="604" r:id="rId7"/>
    <p:sldId id="541" r:id="rId8"/>
    <p:sldId id="509" r:id="rId9"/>
    <p:sldId id="597" r:id="rId10"/>
    <p:sldId id="431" r:id="rId11"/>
    <p:sldId id="606" r:id="rId12"/>
    <p:sldId id="563" r:id="rId13"/>
    <p:sldId id="668" r:id="rId14"/>
    <p:sldId id="567" r:id="rId15"/>
    <p:sldId id="593" r:id="rId16"/>
    <p:sldId id="575" r:id="rId17"/>
    <p:sldId id="613" r:id="rId18"/>
    <p:sldId id="666" r:id="rId19"/>
    <p:sldId id="643" r:id="rId20"/>
    <p:sldId id="576" r:id="rId21"/>
    <p:sldId id="614" r:id="rId22"/>
    <p:sldId id="610" r:id="rId23"/>
    <p:sldId id="595" r:id="rId24"/>
    <p:sldId id="615" r:id="rId25"/>
    <p:sldId id="645" r:id="rId26"/>
    <p:sldId id="601" r:id="rId27"/>
    <p:sldId id="616" r:id="rId28"/>
    <p:sldId id="644" r:id="rId29"/>
    <p:sldId id="607" r:id="rId30"/>
    <p:sldId id="617" r:id="rId31"/>
    <p:sldId id="646" r:id="rId32"/>
    <p:sldId id="512" r:id="rId33"/>
    <p:sldId id="605" r:id="rId34"/>
    <p:sldId id="642" r:id="rId35"/>
    <p:sldId id="620" r:id="rId36"/>
    <p:sldId id="647" r:id="rId37"/>
    <p:sldId id="648" r:id="rId38"/>
    <p:sldId id="667" r:id="rId39"/>
    <p:sldId id="649" r:id="rId40"/>
    <p:sldId id="650" r:id="rId41"/>
    <p:sldId id="652" r:id="rId42"/>
    <p:sldId id="653" r:id="rId43"/>
    <p:sldId id="654" r:id="rId44"/>
    <p:sldId id="655" r:id="rId45"/>
    <p:sldId id="656" r:id="rId46"/>
    <p:sldId id="657" r:id="rId47"/>
    <p:sldId id="658" r:id="rId48"/>
    <p:sldId id="662" r:id="rId49"/>
    <p:sldId id="663" r:id="rId50"/>
    <p:sldId id="664" r:id="rId51"/>
    <p:sldId id="659" r:id="rId52"/>
    <p:sldId id="660" r:id="rId53"/>
    <p:sldId id="661" r:id="rId54"/>
    <p:sldId id="602" r:id="rId55"/>
    <p:sldId id="587" r:id="rId56"/>
    <p:sldId id="588" r:id="rId57"/>
    <p:sldId id="636" r:id="rId58"/>
    <p:sldId id="665" r:id="rId59"/>
    <p:sldId id="640" r:id="rId60"/>
    <p:sldId id="589" r:id="rId61"/>
    <p:sldId id="514" r:id="rId62"/>
    <p:sldId id="669" r:id="rId63"/>
    <p:sldId id="515" r:id="rId64"/>
    <p:sldId id="603" r:id="rId65"/>
    <p:sldId id="611" r:id="rId66"/>
    <p:sldId id="612" r:id="rId67"/>
    <p:sldId id="573" r:id="rId68"/>
  </p:sldIdLst>
  <p:sldSz cx="10058400" cy="7772400"/>
  <p:notesSz cx="7315200" cy="9601200"/>
  <p:custDataLst>
    <p:tags r:id="rId71"/>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userDrawn="1">
          <p15:clr>
            <a:srgbClr val="A4A3A4"/>
          </p15:clr>
        </p15:guide>
        <p15:guide id="11" pos="5856" userDrawn="1">
          <p15:clr>
            <a:srgbClr val="A4A3A4"/>
          </p15:clr>
        </p15:guide>
        <p15:guide id="26" pos="5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Author" initials="A" lastIdx="96" clrIdx="4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320"/>
    <a:srgbClr val="A32020"/>
    <a:srgbClr val="DB536A"/>
    <a:srgbClr val="C65853"/>
    <a:srgbClr val="5E5E5E"/>
    <a:srgbClr val="C8C8C8"/>
    <a:srgbClr val="F1BAC3"/>
    <a:srgbClr val="E06161"/>
    <a:srgbClr val="E0301E"/>
    <a:srgbClr val="ED82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6357" autoAdjust="0"/>
  </p:normalViewPr>
  <p:slideViewPr>
    <p:cSldViewPr snapToGrid="0">
      <p:cViewPr varScale="1">
        <p:scale>
          <a:sx n="55" d="100"/>
          <a:sy n="55" d="100"/>
        </p:scale>
        <p:origin x="1508" y="48"/>
      </p:cViewPr>
      <p:guideLst>
        <p:guide orient="horz" pos="4152"/>
        <p:guide pos="5856"/>
        <p:guide pos="552"/>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3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NULL"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NULL"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618515096449309E-2"/>
          <c:y val="5.7685639278851925E-2"/>
          <c:w val="0.91536398200842617"/>
          <c:h val="0.74254343687451518"/>
        </c:manualLayout>
      </c:layout>
      <c:barChart>
        <c:barDir val="col"/>
        <c:grouping val="clustered"/>
        <c:varyColors val="0"/>
        <c:ser>
          <c:idx val="1"/>
          <c:order val="0"/>
          <c:tx>
            <c:strRef>
              <c:f>Canada!$G$3</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Canada!$F$4:$F$11</c:f>
              <c:strCache>
                <c:ptCount val="8"/>
                <c:pt idx="0">
                  <c:v>Q1'18</c:v>
                </c:pt>
                <c:pt idx="1">
                  <c:v>Q2'18</c:v>
                </c:pt>
                <c:pt idx="2">
                  <c:v>Q3'18</c:v>
                </c:pt>
                <c:pt idx="3">
                  <c:v>Q4'18</c:v>
                </c:pt>
                <c:pt idx="4">
                  <c:v>Q1'19</c:v>
                </c:pt>
                <c:pt idx="5">
                  <c:v>Q2'19</c:v>
                </c:pt>
                <c:pt idx="6">
                  <c:v>Q3'19</c:v>
                </c:pt>
                <c:pt idx="7">
                  <c:v>Q4'19</c:v>
                </c:pt>
              </c:strCache>
            </c:strRef>
          </c:cat>
          <c:val>
            <c:numRef>
              <c:f>Canada!$G$4:$G$11</c:f>
              <c:numCache>
                <c:formatCode>"$"#,##0</c:formatCode>
                <c:ptCount val="8"/>
                <c:pt idx="0">
                  <c:v>927.77999999999975</c:v>
                </c:pt>
                <c:pt idx="1">
                  <c:v>962.2900000000003</c:v>
                </c:pt>
                <c:pt idx="2">
                  <c:v>559.64999999999964</c:v>
                </c:pt>
                <c:pt idx="3">
                  <c:v>1109.92</c:v>
                </c:pt>
                <c:pt idx="4">
                  <c:v>803.79000000000008</c:v>
                </c:pt>
                <c:pt idx="5">
                  <c:v>868.76000000000022</c:v>
                </c:pt>
                <c:pt idx="6">
                  <c:v>1328.5000000000002</c:v>
                </c:pt>
                <c:pt idx="7">
                  <c:v>1131.6900000000003</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Canada!$H$3</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Canada!$F$4:$F$11</c:f>
              <c:strCache>
                <c:ptCount val="8"/>
                <c:pt idx="0">
                  <c:v>Q1'18</c:v>
                </c:pt>
                <c:pt idx="1">
                  <c:v>Q2'18</c:v>
                </c:pt>
                <c:pt idx="2">
                  <c:v>Q3'18</c:v>
                </c:pt>
                <c:pt idx="3">
                  <c:v>Q4'18</c:v>
                </c:pt>
                <c:pt idx="4">
                  <c:v>Q1'19</c:v>
                </c:pt>
                <c:pt idx="5">
                  <c:v>Q2'19</c:v>
                </c:pt>
                <c:pt idx="6">
                  <c:v>Q3'19</c:v>
                </c:pt>
                <c:pt idx="7">
                  <c:v>Q4'19</c:v>
                </c:pt>
              </c:strCache>
            </c:strRef>
          </c:cat>
          <c:val>
            <c:numRef>
              <c:f>Canada!$H$4:$H$11</c:f>
              <c:numCache>
                <c:formatCode>General</c:formatCode>
                <c:ptCount val="8"/>
                <c:pt idx="0">
                  <c:v>143</c:v>
                </c:pt>
                <c:pt idx="1">
                  <c:v>149</c:v>
                </c:pt>
                <c:pt idx="2">
                  <c:v>109</c:v>
                </c:pt>
                <c:pt idx="3">
                  <c:v>124</c:v>
                </c:pt>
                <c:pt idx="4">
                  <c:v>123</c:v>
                </c:pt>
                <c:pt idx="5">
                  <c:v>131</c:v>
                </c:pt>
                <c:pt idx="6">
                  <c:v>117</c:v>
                </c:pt>
                <c:pt idx="7">
                  <c:v>98</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quot;$&quot;#,##0"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b="1" dirty="0">
                    <a:solidFill>
                      <a:schemeClr val="bg1"/>
                    </a:solidFill>
                  </a:rPr>
                  <a:t># Deals</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58714796067159E-2"/>
          <c:y val="6.6532089539762945E-2"/>
          <c:w val="0.91539534120734889"/>
          <c:h val="0.7491710411198601"/>
        </c:manualLayout>
      </c:layout>
      <c:barChart>
        <c:barDir val="col"/>
        <c:grouping val="clustered"/>
        <c:varyColors val="0"/>
        <c:ser>
          <c:idx val="1"/>
          <c:order val="0"/>
          <c:tx>
            <c:strRef>
              <c:f>'Sector 3'!$G$3</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01CF-44B9-9742-FEBAFB2AE7A5}"/>
              </c:ext>
            </c:extLst>
          </c:dPt>
          <c:dPt>
            <c:idx val="7"/>
            <c:invertIfNegative val="0"/>
            <c:bubble3D val="0"/>
            <c:spPr>
              <a:solidFill>
                <a:srgbClr val="FFB600"/>
              </a:solidFill>
            </c:spPr>
            <c:extLst>
              <c:ext xmlns:c16="http://schemas.microsoft.com/office/drawing/2014/chart" uri="{C3380CC4-5D6E-409C-BE32-E72D297353CC}">
                <c16:uniqueId val="{00000001-01CF-44B9-9742-FEBAFB2AE7A5}"/>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'Sector 3'!$F$4:$F$11</c:f>
              <c:strCache>
                <c:ptCount val="8"/>
                <c:pt idx="0">
                  <c:v>Q1'18</c:v>
                </c:pt>
                <c:pt idx="1">
                  <c:v>Q2'18</c:v>
                </c:pt>
                <c:pt idx="2">
                  <c:v>Q3'18</c:v>
                </c:pt>
                <c:pt idx="3">
                  <c:v>Q4'18</c:v>
                </c:pt>
                <c:pt idx="4">
                  <c:v>Q1'19</c:v>
                </c:pt>
                <c:pt idx="5">
                  <c:v>Q2'19</c:v>
                </c:pt>
                <c:pt idx="6">
                  <c:v>Q3'19</c:v>
                </c:pt>
                <c:pt idx="7">
                  <c:v>Q4'19</c:v>
                </c:pt>
              </c:strCache>
            </c:strRef>
          </c:cat>
          <c:val>
            <c:numRef>
              <c:f>'Sector 3'!$G$4:$G$11</c:f>
              <c:numCache>
                <c:formatCode>_("$"* #,##0.00_);_("$"* \(#,##0.00\);_("$"* "-"??_);_(@_)</c:formatCode>
                <c:ptCount val="8"/>
                <c:pt idx="0">
                  <c:v>30.04</c:v>
                </c:pt>
                <c:pt idx="1">
                  <c:v>30.7</c:v>
                </c:pt>
                <c:pt idx="2">
                  <c:v>92.07</c:v>
                </c:pt>
                <c:pt idx="3">
                  <c:v>28.769999999999996</c:v>
                </c:pt>
                <c:pt idx="4">
                  <c:v>3.5300000000000002</c:v>
                </c:pt>
                <c:pt idx="5">
                  <c:v>36.900000000000006</c:v>
                </c:pt>
                <c:pt idx="6">
                  <c:v>60.300000000000004</c:v>
                </c:pt>
                <c:pt idx="7">
                  <c:v>34.15</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'Sector 3'!$H$3</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'Sector 3'!$F$4:$F$11</c:f>
              <c:strCache>
                <c:ptCount val="8"/>
                <c:pt idx="0">
                  <c:v>Q1'18</c:v>
                </c:pt>
                <c:pt idx="1">
                  <c:v>Q2'18</c:v>
                </c:pt>
                <c:pt idx="2">
                  <c:v>Q3'18</c:v>
                </c:pt>
                <c:pt idx="3">
                  <c:v>Q4'18</c:v>
                </c:pt>
                <c:pt idx="4">
                  <c:v>Q1'19</c:v>
                </c:pt>
                <c:pt idx="5">
                  <c:v>Q2'19</c:v>
                </c:pt>
                <c:pt idx="6">
                  <c:v>Q3'19</c:v>
                </c:pt>
                <c:pt idx="7">
                  <c:v>Q4'19</c:v>
                </c:pt>
              </c:strCache>
            </c:strRef>
          </c:cat>
          <c:val>
            <c:numRef>
              <c:f>'Sector 3'!$H$4:$H$11</c:f>
              <c:numCache>
                <c:formatCode>General</c:formatCode>
                <c:ptCount val="8"/>
                <c:pt idx="0">
                  <c:v>13</c:v>
                </c:pt>
                <c:pt idx="1">
                  <c:v>8</c:v>
                </c:pt>
                <c:pt idx="2">
                  <c:v>8</c:v>
                </c:pt>
                <c:pt idx="3">
                  <c:v>7</c:v>
                </c:pt>
                <c:pt idx="4">
                  <c:v>7</c:v>
                </c:pt>
                <c:pt idx="5">
                  <c:v>8</c:v>
                </c:pt>
                <c:pt idx="6">
                  <c:v>9</c:v>
                </c:pt>
                <c:pt idx="7">
                  <c:v>7</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0_);_(&quot;$&quot;* \(#,##0.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672868395274659E-2"/>
          <c:y val="5.7685639278851925E-2"/>
          <c:w val="0.91130958568504428"/>
          <c:h val="0.76633521261947368"/>
        </c:manualLayout>
      </c:layout>
      <c:barChart>
        <c:barDir val="col"/>
        <c:grouping val="clustered"/>
        <c:varyColors val="0"/>
        <c:ser>
          <c:idx val="1"/>
          <c:order val="0"/>
          <c:tx>
            <c:strRef>
              <c:f>'Sector 3 - Annual'!$G$3</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8-6D98-4130-858F-959750CE989F}"/>
              </c:ext>
            </c:extLst>
          </c:dPt>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'Sector 3 - Annual'!$F$6:$F$11</c:f>
              <c:numCache>
                <c:formatCode>General</c:formatCode>
                <c:ptCount val="6"/>
                <c:pt idx="0">
                  <c:v>2014</c:v>
                </c:pt>
                <c:pt idx="1">
                  <c:v>2015</c:v>
                </c:pt>
                <c:pt idx="2">
                  <c:v>2016</c:v>
                </c:pt>
                <c:pt idx="3">
                  <c:v>2017</c:v>
                </c:pt>
                <c:pt idx="4">
                  <c:v>2018</c:v>
                </c:pt>
                <c:pt idx="5">
                  <c:v>2019</c:v>
                </c:pt>
              </c:numCache>
            </c:numRef>
          </c:cat>
          <c:val>
            <c:numRef>
              <c:f>'Sector 3 - Annual'!$G$6:$G$11</c:f>
              <c:numCache>
                <c:formatCode>_("$"* #,##0.00_);_("$"* \(#,##0.00\);_("$"* "-"??_);_(@_)</c:formatCode>
                <c:ptCount val="6"/>
                <c:pt idx="0">
                  <c:v>29.680000000000003</c:v>
                </c:pt>
                <c:pt idx="1">
                  <c:v>31.499999999999996</c:v>
                </c:pt>
                <c:pt idx="2">
                  <c:v>75.47</c:v>
                </c:pt>
                <c:pt idx="3">
                  <c:v>133.16999999999999</c:v>
                </c:pt>
                <c:pt idx="4">
                  <c:v>181.58000000000004</c:v>
                </c:pt>
                <c:pt idx="5">
                  <c:v>134.88000000000002</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'Sector 3 - Annual'!$H$3</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'Sector 3 - Annual'!$F$6:$F$11</c:f>
              <c:numCache>
                <c:formatCode>General</c:formatCode>
                <c:ptCount val="6"/>
                <c:pt idx="0">
                  <c:v>2014</c:v>
                </c:pt>
                <c:pt idx="1">
                  <c:v>2015</c:v>
                </c:pt>
                <c:pt idx="2">
                  <c:v>2016</c:v>
                </c:pt>
                <c:pt idx="3">
                  <c:v>2017</c:v>
                </c:pt>
                <c:pt idx="4">
                  <c:v>2018</c:v>
                </c:pt>
                <c:pt idx="5">
                  <c:v>2019</c:v>
                </c:pt>
              </c:numCache>
            </c:numRef>
          </c:cat>
          <c:val>
            <c:numRef>
              <c:f>'Sector 3 - Annual'!$H$6:$H$11</c:f>
              <c:numCache>
                <c:formatCode>General</c:formatCode>
                <c:ptCount val="6"/>
                <c:pt idx="0">
                  <c:v>20</c:v>
                </c:pt>
                <c:pt idx="1">
                  <c:v>26</c:v>
                </c:pt>
                <c:pt idx="2">
                  <c:v>24</c:v>
                </c:pt>
                <c:pt idx="3">
                  <c:v>23</c:v>
                </c:pt>
                <c:pt idx="4">
                  <c:v>36</c:v>
                </c:pt>
                <c:pt idx="5">
                  <c:v>31</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0_);_(&quot;$&quot;* \(#,##0.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213595247626474"/>
          <c:y val="0.92377723058706396"/>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644245652725364E-2"/>
          <c:y val="4.8839237452006398E-2"/>
          <c:w val="0.91947188184317197"/>
          <c:h val="0.7554078111801934"/>
        </c:manualLayout>
      </c:layout>
      <c:barChart>
        <c:barDir val="col"/>
        <c:grouping val="clustered"/>
        <c:varyColors val="0"/>
        <c:ser>
          <c:idx val="1"/>
          <c:order val="0"/>
          <c:tx>
            <c:strRef>
              <c:f>'Sector 4, 5, 6, 7'!$G$40</c:f>
              <c:strCache>
                <c:ptCount val="1"/>
                <c:pt idx="0">
                  <c:v>Investments ($M)</c:v>
                </c:pt>
              </c:strCache>
            </c:strRef>
          </c:tx>
          <c:spPr>
            <a:solidFill>
              <a:srgbClr val="DEDEDE"/>
            </a:solidFill>
          </c:spPr>
          <c:invertIfNegative val="0"/>
          <c:dPt>
            <c:idx val="6"/>
            <c:invertIfNegative val="0"/>
            <c:bubble3D val="0"/>
            <c:spPr>
              <a:solidFill>
                <a:srgbClr val="FFB600"/>
              </a:solidFill>
              <a:ln>
                <a:noFill/>
              </a:ln>
            </c:spPr>
            <c:extLst>
              <c:ext xmlns:c16="http://schemas.microsoft.com/office/drawing/2014/chart" uri="{C3380CC4-5D6E-409C-BE32-E72D297353CC}">
                <c16:uniqueId val="{00000000-0CB1-4DDB-97C6-1B1BD9F38AEF}"/>
              </c:ext>
            </c:extLst>
          </c:dPt>
          <c:dPt>
            <c:idx val="7"/>
            <c:invertIfNegative val="0"/>
            <c:bubble3D val="0"/>
            <c:spPr>
              <a:solidFill>
                <a:srgbClr val="FFB600"/>
              </a:solidFill>
              <a:ln>
                <a:noFill/>
              </a:ln>
            </c:spPr>
            <c:extLst>
              <c:ext xmlns:c16="http://schemas.microsoft.com/office/drawing/2014/chart" uri="{C3380CC4-5D6E-409C-BE32-E72D297353CC}">
                <c16:uniqueId val="{00000001-0CB1-4DDB-97C6-1B1BD9F38AEF}"/>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'Sector 4, 5, 6, 7'!$F$41:$F$48</c:f>
              <c:strCache>
                <c:ptCount val="8"/>
                <c:pt idx="0">
                  <c:v>Q1'18</c:v>
                </c:pt>
                <c:pt idx="1">
                  <c:v>Q2'18</c:v>
                </c:pt>
                <c:pt idx="2">
                  <c:v>Q3'18</c:v>
                </c:pt>
                <c:pt idx="3">
                  <c:v>Q4'18</c:v>
                </c:pt>
                <c:pt idx="4">
                  <c:v>Q1'19</c:v>
                </c:pt>
                <c:pt idx="5">
                  <c:v>Q2'19</c:v>
                </c:pt>
                <c:pt idx="6">
                  <c:v>Q3'19</c:v>
                </c:pt>
                <c:pt idx="7">
                  <c:v>Q4'19</c:v>
                </c:pt>
              </c:strCache>
            </c:strRef>
          </c:cat>
          <c:val>
            <c:numRef>
              <c:f>'Sector 4, 5, 6, 7'!$G$41:$G$48</c:f>
              <c:numCache>
                <c:formatCode>_("$"* #,##0.0_);_("$"* \(#,##0.0\);_("$"* "-"??_);_(@_)</c:formatCode>
                <c:ptCount val="8"/>
                <c:pt idx="0">
                  <c:v>8.4400000000000013</c:v>
                </c:pt>
                <c:pt idx="1">
                  <c:v>27.58</c:v>
                </c:pt>
                <c:pt idx="2">
                  <c:v>4.7799999999999994</c:v>
                </c:pt>
                <c:pt idx="3">
                  <c:v>13.370000000000001</c:v>
                </c:pt>
                <c:pt idx="4">
                  <c:v>132.18</c:v>
                </c:pt>
                <c:pt idx="5">
                  <c:v>1.72</c:v>
                </c:pt>
                <c:pt idx="6">
                  <c:v>47.51</c:v>
                </c:pt>
                <c:pt idx="7">
                  <c:v>216.82</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'Sector 4, 5, 6, 7'!$H$40</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'Sector 4, 5, 6, 7'!$F$41:$F$48</c:f>
              <c:strCache>
                <c:ptCount val="8"/>
                <c:pt idx="0">
                  <c:v>Q1'18</c:v>
                </c:pt>
                <c:pt idx="1">
                  <c:v>Q2'18</c:v>
                </c:pt>
                <c:pt idx="2">
                  <c:v>Q3'18</c:v>
                </c:pt>
                <c:pt idx="3">
                  <c:v>Q4'18</c:v>
                </c:pt>
                <c:pt idx="4">
                  <c:v>Q1'19</c:v>
                </c:pt>
                <c:pt idx="5">
                  <c:v>Q2'19</c:v>
                </c:pt>
                <c:pt idx="6">
                  <c:v>Q3'19</c:v>
                </c:pt>
                <c:pt idx="7">
                  <c:v>Q4'19</c:v>
                </c:pt>
              </c:strCache>
            </c:strRef>
          </c:cat>
          <c:val>
            <c:numRef>
              <c:f>'Sector 4, 5, 6, 7'!$H$41:$H$48</c:f>
              <c:numCache>
                <c:formatCode>General</c:formatCode>
                <c:ptCount val="8"/>
                <c:pt idx="0">
                  <c:v>5</c:v>
                </c:pt>
                <c:pt idx="1">
                  <c:v>2</c:v>
                </c:pt>
                <c:pt idx="2">
                  <c:v>3</c:v>
                </c:pt>
                <c:pt idx="3">
                  <c:v>3</c:v>
                </c:pt>
                <c:pt idx="4">
                  <c:v>5</c:v>
                </c:pt>
                <c:pt idx="5">
                  <c:v>4</c:v>
                </c:pt>
                <c:pt idx="6">
                  <c:v>4</c:v>
                </c:pt>
                <c:pt idx="7">
                  <c:v>6</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2398703798612943"/>
          <c:y val="0.94017792177976478"/>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619763382634366E-2"/>
          <c:y val="5.7685639278851925E-2"/>
          <c:w val="0.91536274311864863"/>
          <c:h val="0.74884044855044041"/>
        </c:manualLayout>
      </c:layout>
      <c:barChart>
        <c:barDir val="col"/>
        <c:grouping val="clustered"/>
        <c:varyColors val="0"/>
        <c:ser>
          <c:idx val="1"/>
          <c:order val="0"/>
          <c:tx>
            <c:strRef>
              <c:f>'Sector 5,6 - Annual'!$G$40</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8-A579-4053-8004-1DE34007F54E}"/>
              </c:ext>
            </c:extLst>
          </c:dPt>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'Sector 5,6 - Annual'!$F$43:$F$48</c:f>
              <c:numCache>
                <c:formatCode>General</c:formatCode>
                <c:ptCount val="6"/>
                <c:pt idx="0">
                  <c:v>2014</c:v>
                </c:pt>
                <c:pt idx="1">
                  <c:v>2015</c:v>
                </c:pt>
                <c:pt idx="2">
                  <c:v>2016</c:v>
                </c:pt>
                <c:pt idx="3">
                  <c:v>2017</c:v>
                </c:pt>
                <c:pt idx="4">
                  <c:v>2018</c:v>
                </c:pt>
                <c:pt idx="5">
                  <c:v>2019</c:v>
                </c:pt>
              </c:numCache>
            </c:numRef>
          </c:cat>
          <c:val>
            <c:numRef>
              <c:f>'Sector 5,6 - Annual'!$G$43:$G$48</c:f>
              <c:numCache>
                <c:formatCode>_("$"* #,##0.0_);_("$"* \(#,##0.0\);_("$"* "-"??_);_(@_)</c:formatCode>
                <c:ptCount val="6"/>
                <c:pt idx="0">
                  <c:v>96.2</c:v>
                </c:pt>
                <c:pt idx="1">
                  <c:v>48.17</c:v>
                </c:pt>
                <c:pt idx="2">
                  <c:v>100.78</c:v>
                </c:pt>
                <c:pt idx="3">
                  <c:v>219.4</c:v>
                </c:pt>
                <c:pt idx="4">
                  <c:v>54.17</c:v>
                </c:pt>
                <c:pt idx="5">
                  <c:v>398.22999999999996</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'Sector 5,6 - Annual'!$H$40</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'Sector 5,6 - Annual'!$F$43:$F$48</c:f>
              <c:numCache>
                <c:formatCode>General</c:formatCode>
                <c:ptCount val="6"/>
                <c:pt idx="0">
                  <c:v>2014</c:v>
                </c:pt>
                <c:pt idx="1">
                  <c:v>2015</c:v>
                </c:pt>
                <c:pt idx="2">
                  <c:v>2016</c:v>
                </c:pt>
                <c:pt idx="3">
                  <c:v>2017</c:v>
                </c:pt>
                <c:pt idx="4">
                  <c:v>2018</c:v>
                </c:pt>
                <c:pt idx="5">
                  <c:v>2019</c:v>
                </c:pt>
              </c:numCache>
            </c:numRef>
          </c:cat>
          <c:val>
            <c:numRef>
              <c:f>'Sector 5,6 - Annual'!$H$43:$H$48</c:f>
              <c:numCache>
                <c:formatCode>General</c:formatCode>
                <c:ptCount val="6"/>
                <c:pt idx="0">
                  <c:v>9</c:v>
                </c:pt>
                <c:pt idx="1">
                  <c:v>9</c:v>
                </c:pt>
                <c:pt idx="2">
                  <c:v>19</c:v>
                </c:pt>
                <c:pt idx="3">
                  <c:v>11</c:v>
                </c:pt>
                <c:pt idx="4">
                  <c:v>13</c:v>
                </c:pt>
                <c:pt idx="5">
                  <c:v>19</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510306942009258E-2"/>
          <c:y val="5.7685639278851925E-2"/>
          <c:w val="0.89447218801328154"/>
          <c:h val="0.75182457031580729"/>
        </c:manualLayout>
      </c:layout>
      <c:barChart>
        <c:barDir val="col"/>
        <c:grouping val="clustered"/>
        <c:varyColors val="0"/>
        <c:ser>
          <c:idx val="1"/>
          <c:order val="0"/>
          <c:tx>
            <c:strRef>
              <c:f>'Sector 4, 5, 6, 7'!$G$77</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'Sector 4, 5, 6, 7'!$F$78:$F$85</c:f>
              <c:strCache>
                <c:ptCount val="8"/>
                <c:pt idx="0">
                  <c:v>Q1'18</c:v>
                </c:pt>
                <c:pt idx="1">
                  <c:v>Q2'18</c:v>
                </c:pt>
                <c:pt idx="2">
                  <c:v>Q3'18</c:v>
                </c:pt>
                <c:pt idx="3">
                  <c:v>Q4'18</c:v>
                </c:pt>
                <c:pt idx="4">
                  <c:v>Q1'19</c:v>
                </c:pt>
                <c:pt idx="5">
                  <c:v>Q2'19</c:v>
                </c:pt>
                <c:pt idx="6">
                  <c:v>Q3'19</c:v>
                </c:pt>
                <c:pt idx="7">
                  <c:v>Q4'19</c:v>
                </c:pt>
              </c:strCache>
            </c:strRef>
          </c:cat>
          <c:val>
            <c:numRef>
              <c:f>'Sector 4, 5, 6, 7'!$G$78:$G$85</c:f>
              <c:numCache>
                <c:formatCode>_("$"* #,##0.0_);_("$"* \(#,##0.0\);_("$"* "-"??_);_(@_)</c:formatCode>
                <c:ptCount val="8"/>
                <c:pt idx="0">
                  <c:v>233.23</c:v>
                </c:pt>
                <c:pt idx="1">
                  <c:v>0.38</c:v>
                </c:pt>
                <c:pt idx="2">
                  <c:v>0</c:v>
                </c:pt>
                <c:pt idx="3">
                  <c:v>163.17999999999998</c:v>
                </c:pt>
                <c:pt idx="4">
                  <c:v>68.150000000000006</c:v>
                </c:pt>
                <c:pt idx="5">
                  <c:v>66.09</c:v>
                </c:pt>
                <c:pt idx="6">
                  <c:v>11.600000000000001</c:v>
                </c:pt>
                <c:pt idx="7">
                  <c:v>120.19999999999999</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'Sector 4, 5, 6, 7'!$H$77</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'Sector 4, 5, 6, 7'!$F$78:$F$85</c:f>
              <c:strCache>
                <c:ptCount val="8"/>
                <c:pt idx="0">
                  <c:v>Q1'18</c:v>
                </c:pt>
                <c:pt idx="1">
                  <c:v>Q2'18</c:v>
                </c:pt>
                <c:pt idx="2">
                  <c:v>Q3'18</c:v>
                </c:pt>
                <c:pt idx="3">
                  <c:v>Q4'18</c:v>
                </c:pt>
                <c:pt idx="4">
                  <c:v>Q1'19</c:v>
                </c:pt>
                <c:pt idx="5">
                  <c:v>Q2'19</c:v>
                </c:pt>
                <c:pt idx="6">
                  <c:v>Q3'19</c:v>
                </c:pt>
                <c:pt idx="7">
                  <c:v>Q4'19</c:v>
                </c:pt>
              </c:strCache>
            </c:strRef>
          </c:cat>
          <c:val>
            <c:numRef>
              <c:f>'Sector 4, 5, 6, 7'!$H$78:$H$85</c:f>
              <c:numCache>
                <c:formatCode>General</c:formatCode>
                <c:ptCount val="8"/>
                <c:pt idx="0">
                  <c:v>3</c:v>
                </c:pt>
                <c:pt idx="1">
                  <c:v>3</c:v>
                </c:pt>
                <c:pt idx="2">
                  <c:v>1</c:v>
                </c:pt>
                <c:pt idx="3">
                  <c:v>5</c:v>
                </c:pt>
                <c:pt idx="4">
                  <c:v>2</c:v>
                </c:pt>
                <c:pt idx="5">
                  <c:v>5</c:v>
                </c:pt>
                <c:pt idx="6">
                  <c:v>6</c:v>
                </c:pt>
                <c:pt idx="7">
                  <c:v>5</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946310861030609E-2"/>
          <c:y val="6.057612711641238E-2"/>
          <c:w val="0.89706919908303639"/>
          <c:h val="0.74667572639531188"/>
        </c:manualLayout>
      </c:layout>
      <c:barChart>
        <c:barDir val="col"/>
        <c:grouping val="clustered"/>
        <c:varyColors val="0"/>
        <c:ser>
          <c:idx val="1"/>
          <c:order val="0"/>
          <c:tx>
            <c:strRef>
              <c:f>'Sector 5,6 - Annual'!$G$67:$G$69</c:f>
              <c:strCache>
                <c:ptCount val="3"/>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7-E8AE-4C07-B025-718E5E825B83}"/>
              </c:ext>
            </c:extLst>
          </c:dPt>
          <c:dPt>
            <c:idx val="6"/>
            <c:invertIfNegative val="0"/>
            <c:bubble3D val="0"/>
            <c:spPr>
              <a:solidFill>
                <a:srgbClr val="FFB600"/>
              </a:solidFill>
            </c:spPr>
            <c:extLst>
              <c:ext xmlns:c16="http://schemas.microsoft.com/office/drawing/2014/chart" uri="{C3380CC4-5D6E-409C-BE32-E72D297353CC}">
                <c16:uniqueId val="{00000001-E8AE-4C07-B025-718E5E825B83}"/>
              </c:ext>
            </c:extLst>
          </c:dPt>
          <c:dPt>
            <c:idx val="7"/>
            <c:invertIfNegative val="0"/>
            <c:bubble3D val="0"/>
            <c:spPr>
              <a:solidFill>
                <a:srgbClr val="FFB600"/>
              </a:solidFill>
            </c:spPr>
            <c:extLst>
              <c:ext xmlns:c16="http://schemas.microsoft.com/office/drawing/2014/chart" uri="{C3380CC4-5D6E-409C-BE32-E72D297353CC}">
                <c16:uniqueId val="{00000003-E8AE-4C07-B025-718E5E825B83}"/>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'Sector 5,6 - Annual'!$F$70:$F$75</c:f>
              <c:numCache>
                <c:formatCode>General</c:formatCode>
                <c:ptCount val="6"/>
                <c:pt idx="0">
                  <c:v>2014</c:v>
                </c:pt>
                <c:pt idx="1">
                  <c:v>2015</c:v>
                </c:pt>
                <c:pt idx="2">
                  <c:v>2016</c:v>
                </c:pt>
                <c:pt idx="3">
                  <c:v>2017</c:v>
                </c:pt>
                <c:pt idx="4">
                  <c:v>2018</c:v>
                </c:pt>
                <c:pt idx="5">
                  <c:v>2019</c:v>
                </c:pt>
              </c:numCache>
            </c:numRef>
          </c:cat>
          <c:val>
            <c:numRef>
              <c:f>'Sector 5,6 - Annual'!$G$70:$G$75</c:f>
              <c:numCache>
                <c:formatCode>_("$"* #,##0.0_);_("$"* \(#,##0.0\);_("$"* "-"??_);_(@_)</c:formatCode>
                <c:ptCount val="6"/>
                <c:pt idx="0">
                  <c:v>119.98</c:v>
                </c:pt>
                <c:pt idx="1">
                  <c:v>88.83</c:v>
                </c:pt>
                <c:pt idx="2">
                  <c:v>19.419999999999998</c:v>
                </c:pt>
                <c:pt idx="3">
                  <c:v>50.31</c:v>
                </c:pt>
                <c:pt idx="4">
                  <c:v>396.78999999999996</c:v>
                </c:pt>
                <c:pt idx="5">
                  <c:v>266.04000000000002</c:v>
                </c:pt>
              </c:numCache>
            </c:numRef>
          </c:val>
          <c:extLst>
            <c:ext xmlns:c16="http://schemas.microsoft.com/office/drawing/2014/chart" uri="{C3380CC4-5D6E-409C-BE32-E72D297353CC}">
              <c16:uniqueId val="{00000004-E8AE-4C07-B025-718E5E825B83}"/>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'Sector 5,6 - Annual'!$H$67:$H$69</c:f>
              <c:strCache>
                <c:ptCount val="3"/>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AE-4C07-B025-718E5E825B83}"/>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'Sector 5,6 - Annual'!$F$70:$F$75</c:f>
              <c:numCache>
                <c:formatCode>General</c:formatCode>
                <c:ptCount val="6"/>
                <c:pt idx="0">
                  <c:v>2014</c:v>
                </c:pt>
                <c:pt idx="1">
                  <c:v>2015</c:v>
                </c:pt>
                <c:pt idx="2">
                  <c:v>2016</c:v>
                </c:pt>
                <c:pt idx="3">
                  <c:v>2017</c:v>
                </c:pt>
                <c:pt idx="4">
                  <c:v>2018</c:v>
                </c:pt>
                <c:pt idx="5">
                  <c:v>2019</c:v>
                </c:pt>
              </c:numCache>
            </c:numRef>
          </c:cat>
          <c:val>
            <c:numRef>
              <c:f>'Sector 5,6 - Annual'!$H$70:$H$75</c:f>
              <c:numCache>
                <c:formatCode>General</c:formatCode>
                <c:ptCount val="6"/>
                <c:pt idx="0">
                  <c:v>13</c:v>
                </c:pt>
                <c:pt idx="1">
                  <c:v>9</c:v>
                </c:pt>
                <c:pt idx="2">
                  <c:v>11</c:v>
                </c:pt>
                <c:pt idx="3">
                  <c:v>9</c:v>
                </c:pt>
                <c:pt idx="4">
                  <c:v>12</c:v>
                </c:pt>
                <c:pt idx="5">
                  <c:v>18</c:v>
                </c:pt>
              </c:numCache>
            </c:numRef>
          </c:val>
          <c:smooth val="0"/>
          <c:extLst>
            <c:ext xmlns:c16="http://schemas.microsoft.com/office/drawing/2014/chart" uri="{C3380CC4-5D6E-409C-BE32-E72D297353CC}">
              <c16:uniqueId val="{00000006-E8AE-4C07-B025-718E5E825B83}"/>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993211680689781"/>
          <c:y val="0.92391086233649622"/>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9153709984407E-2"/>
          <c:y val="0"/>
          <c:w val="0.965463468916399"/>
          <c:h val="0.98414178313091105"/>
        </c:manualLayout>
      </c:layout>
      <c:barChart>
        <c:barDir val="bar"/>
        <c:grouping val="clustered"/>
        <c:varyColors val="0"/>
        <c:ser>
          <c:idx val="0"/>
          <c:order val="0"/>
          <c:tx>
            <c:strRef>
              <c:f>Sheet1!$B$1</c:f>
              <c:strCache>
                <c:ptCount val="1"/>
                <c:pt idx="0">
                  <c:v>20182</c:v>
                </c:pt>
              </c:strCache>
            </c:strRef>
          </c:tx>
          <c:spPr>
            <a:solidFill>
              <a:schemeClr val="accent1"/>
            </a:solidFill>
            <a:ln>
              <a:noFill/>
            </a:ln>
            <a:effectLst/>
          </c:spPr>
          <c:invertIfNegative val="0"/>
          <c:dPt>
            <c:idx val="0"/>
            <c:invertIfNegative val="0"/>
            <c:bubble3D val="0"/>
            <c:spPr>
              <a:solidFill>
                <a:srgbClr val="C65853"/>
              </a:solidFill>
              <a:ln>
                <a:noFill/>
              </a:ln>
              <a:effectLst/>
            </c:spPr>
            <c:extLst>
              <c:ext xmlns:c16="http://schemas.microsoft.com/office/drawing/2014/chart" uri="{C3380CC4-5D6E-409C-BE32-E72D297353CC}">
                <c16:uniqueId val="{00000000-CD67-4A4D-9BBA-1458A245B0FE}"/>
              </c:ext>
            </c:extLst>
          </c:dPt>
          <c:dPt>
            <c:idx val="1"/>
            <c:invertIfNegative val="0"/>
            <c:bubble3D val="0"/>
            <c:spPr>
              <a:solidFill>
                <a:srgbClr val="C65853"/>
              </a:solidFill>
              <a:ln>
                <a:noFill/>
              </a:ln>
              <a:effectLst/>
            </c:spPr>
            <c:extLst>
              <c:ext xmlns:c16="http://schemas.microsoft.com/office/drawing/2014/chart" uri="{C3380CC4-5D6E-409C-BE32-E72D297353CC}">
                <c16:uniqueId val="{00000001-CD67-4A4D-9BBA-1458A245B0FE}"/>
              </c:ext>
            </c:extLst>
          </c:dPt>
          <c:dPt>
            <c:idx val="2"/>
            <c:invertIfNegative val="0"/>
            <c:bubble3D val="0"/>
            <c:spPr>
              <a:solidFill>
                <a:srgbClr val="C65853"/>
              </a:solidFill>
              <a:ln>
                <a:noFill/>
              </a:ln>
              <a:effectLst/>
            </c:spPr>
            <c:extLst>
              <c:ext xmlns:c16="http://schemas.microsoft.com/office/drawing/2014/chart" uri="{C3380CC4-5D6E-409C-BE32-E72D297353CC}">
                <c16:uniqueId val="{00000002-CD67-4A4D-9BBA-1458A245B0FE}"/>
              </c:ext>
            </c:extLst>
          </c:dPt>
          <c:dPt>
            <c:idx val="3"/>
            <c:invertIfNegative val="0"/>
            <c:bubble3D val="0"/>
            <c:spPr>
              <a:solidFill>
                <a:srgbClr val="C65853"/>
              </a:solidFill>
              <a:ln>
                <a:noFill/>
              </a:ln>
              <a:effectLst/>
            </c:spPr>
            <c:extLst>
              <c:ext xmlns:c16="http://schemas.microsoft.com/office/drawing/2014/chart" uri="{C3380CC4-5D6E-409C-BE32-E72D297353CC}">
                <c16:uniqueId val="{00000003-CD67-4A4D-9BBA-1458A245B0FE}"/>
              </c:ext>
            </c:extLst>
          </c:dPt>
          <c:dPt>
            <c:idx val="4"/>
            <c:invertIfNegative val="0"/>
            <c:bubble3D val="0"/>
            <c:spPr>
              <a:solidFill>
                <a:srgbClr val="C65853"/>
              </a:solidFill>
              <a:ln>
                <a:noFill/>
              </a:ln>
              <a:effectLst/>
            </c:spPr>
            <c:extLst>
              <c:ext xmlns:c16="http://schemas.microsoft.com/office/drawing/2014/chart" uri="{C3380CC4-5D6E-409C-BE32-E72D297353CC}">
                <c16:uniqueId val="{00000004-CD67-4A4D-9BBA-1458A245B0FE}"/>
              </c:ext>
            </c:extLst>
          </c:dPt>
          <c:dPt>
            <c:idx val="5"/>
            <c:invertIfNegative val="0"/>
            <c:bubble3D val="0"/>
            <c:spPr>
              <a:solidFill>
                <a:srgbClr val="C65853"/>
              </a:solidFill>
              <a:ln>
                <a:noFill/>
              </a:ln>
              <a:effectLst/>
            </c:spPr>
            <c:extLst>
              <c:ext xmlns:c16="http://schemas.microsoft.com/office/drawing/2014/chart" uri="{C3380CC4-5D6E-409C-BE32-E72D297353CC}">
                <c16:uniqueId val="{00000005-CD67-4A4D-9BBA-1458A245B0FE}"/>
              </c:ext>
            </c:extLst>
          </c:dPt>
          <c:dLbls>
            <c:dLbl>
              <c:idx val="0"/>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rgbClr val="C65853"/>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D67-4A4D-9BBA-1458A245B0FE}"/>
                </c:ext>
              </c:extLst>
            </c:dLbl>
            <c:dLbl>
              <c:idx val="1"/>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rgbClr val="C65853"/>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D67-4A4D-9BBA-1458A245B0FE}"/>
                </c:ext>
              </c:extLst>
            </c:dLbl>
            <c:dLbl>
              <c:idx val="2"/>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rgbClr val="C65853"/>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CD67-4A4D-9BBA-1458A245B0FE}"/>
                </c:ext>
              </c:extLst>
            </c:dLbl>
            <c:dLbl>
              <c:idx val="3"/>
              <c:layout>
                <c:manualLayout>
                  <c:x val="-0.16588962934131479"/>
                  <c:y val="0"/>
                </c:manualLayout>
              </c:layout>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67-4A4D-9BBA-1458A245B0FE}"/>
                </c:ext>
              </c:extLst>
            </c:dLbl>
            <c:dLbl>
              <c:idx val="4"/>
              <c:layout>
                <c:manualLayout>
                  <c:x val="-0.15177136301439437"/>
                  <c:y val="0"/>
                </c:manualLayout>
              </c:layout>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67-4A4D-9BBA-1458A245B0FE}"/>
                </c:ext>
              </c:extLst>
            </c:dLbl>
            <c:dLbl>
              <c:idx val="5"/>
              <c:layout>
                <c:manualLayout>
                  <c:x val="-0.1182404804879584"/>
                  <c:y val="0"/>
                </c:manualLayout>
              </c:layout>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67-4A4D-9BBA-1458A245B0FE}"/>
                </c:ext>
              </c:extLst>
            </c:dLbl>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numCache>
            </c:numRef>
          </c:cat>
          <c:val>
            <c:numRef>
              <c:f>Sheet1!$B$2:$B$7</c:f>
              <c:numCache>
                <c:formatCode>General</c:formatCode>
                <c:ptCount val="6"/>
                <c:pt idx="0">
                  <c:v>17</c:v>
                </c:pt>
                <c:pt idx="1">
                  <c:v>17</c:v>
                </c:pt>
                <c:pt idx="2">
                  <c:v>19</c:v>
                </c:pt>
                <c:pt idx="3">
                  <c:v>109</c:v>
                </c:pt>
                <c:pt idx="4">
                  <c:v>90</c:v>
                </c:pt>
                <c:pt idx="5">
                  <c:v>180</c:v>
                </c:pt>
              </c:numCache>
            </c:numRef>
          </c:val>
          <c:extLst>
            <c:ext xmlns:c16="http://schemas.microsoft.com/office/drawing/2014/chart" uri="{C3380CC4-5D6E-409C-BE32-E72D297353CC}">
              <c16:uniqueId val="{00000006-CD67-4A4D-9BBA-1458A245B0FE}"/>
            </c:ext>
          </c:extLst>
        </c:ser>
        <c:ser>
          <c:idx val="1"/>
          <c:order val="1"/>
          <c:tx>
            <c:strRef>
              <c:f>Sheet1!$C$1</c:f>
              <c:strCache>
                <c:ptCount val="1"/>
                <c:pt idx="0">
                  <c:v>2019</c:v>
                </c:pt>
              </c:strCache>
            </c:strRef>
          </c:tx>
          <c:spPr>
            <a:solidFill>
              <a:srgbClr val="602320"/>
            </a:solidFill>
            <a:ln>
              <a:noFill/>
            </a:ln>
            <a:effectLst/>
          </c:spPr>
          <c:invertIfNegative val="0"/>
          <c:dPt>
            <c:idx val="0"/>
            <c:invertIfNegative val="0"/>
            <c:bubble3D val="0"/>
            <c:extLst>
              <c:ext xmlns:c16="http://schemas.microsoft.com/office/drawing/2014/chart" uri="{C3380CC4-5D6E-409C-BE32-E72D297353CC}">
                <c16:uniqueId val="{00000007-CD67-4A4D-9BBA-1458A245B0FE}"/>
              </c:ext>
            </c:extLst>
          </c:dPt>
          <c:dPt>
            <c:idx val="1"/>
            <c:invertIfNegative val="0"/>
            <c:bubble3D val="0"/>
            <c:extLst>
              <c:ext xmlns:c16="http://schemas.microsoft.com/office/drawing/2014/chart" uri="{C3380CC4-5D6E-409C-BE32-E72D297353CC}">
                <c16:uniqueId val="{00000008-CD67-4A4D-9BBA-1458A245B0FE}"/>
              </c:ext>
            </c:extLst>
          </c:dPt>
          <c:dPt>
            <c:idx val="2"/>
            <c:invertIfNegative val="0"/>
            <c:bubble3D val="0"/>
            <c:extLst>
              <c:ext xmlns:c16="http://schemas.microsoft.com/office/drawing/2014/chart" uri="{C3380CC4-5D6E-409C-BE32-E72D297353CC}">
                <c16:uniqueId val="{00000009-CD67-4A4D-9BBA-1458A245B0FE}"/>
              </c:ext>
            </c:extLst>
          </c:dPt>
          <c:dPt>
            <c:idx val="3"/>
            <c:invertIfNegative val="0"/>
            <c:bubble3D val="0"/>
            <c:extLst>
              <c:ext xmlns:c16="http://schemas.microsoft.com/office/drawing/2014/chart" uri="{C3380CC4-5D6E-409C-BE32-E72D297353CC}">
                <c16:uniqueId val="{0000000A-CD67-4A4D-9BBA-1458A245B0FE}"/>
              </c:ext>
            </c:extLst>
          </c:dPt>
          <c:dPt>
            <c:idx val="4"/>
            <c:invertIfNegative val="0"/>
            <c:bubble3D val="0"/>
            <c:extLst>
              <c:ext xmlns:c16="http://schemas.microsoft.com/office/drawing/2014/chart" uri="{C3380CC4-5D6E-409C-BE32-E72D297353CC}">
                <c16:uniqueId val="{0000000B-CD67-4A4D-9BBA-1458A245B0FE}"/>
              </c:ext>
            </c:extLst>
          </c:dPt>
          <c:dPt>
            <c:idx val="5"/>
            <c:invertIfNegative val="0"/>
            <c:bubble3D val="0"/>
            <c:extLst>
              <c:ext xmlns:c16="http://schemas.microsoft.com/office/drawing/2014/chart" uri="{C3380CC4-5D6E-409C-BE32-E72D297353CC}">
                <c16:uniqueId val="{0000000C-CD67-4A4D-9BBA-1458A245B0FE}"/>
              </c:ext>
            </c:extLst>
          </c:dPt>
          <c:dLbls>
            <c:dLbl>
              <c:idx val="0"/>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rgbClr val="60232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D67-4A4D-9BBA-1458A245B0FE}"/>
                </c:ext>
              </c:extLst>
            </c:dLbl>
            <c:dLbl>
              <c:idx val="1"/>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rgbClr val="60232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CD67-4A4D-9BBA-1458A245B0FE}"/>
                </c:ext>
              </c:extLst>
            </c:dLbl>
            <c:dLbl>
              <c:idx val="2"/>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rgbClr val="60232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CD67-4A4D-9BBA-1458A245B0FE}"/>
                </c:ext>
              </c:extLst>
            </c:dLbl>
            <c:dLbl>
              <c:idx val="3"/>
              <c:layout>
                <c:manualLayout>
                  <c:x val="-0.13941787997833902"/>
                  <c:y val="-8.0622722903957705E-17"/>
                </c:manualLayout>
              </c:layout>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D67-4A4D-9BBA-1458A245B0FE}"/>
                </c:ext>
              </c:extLst>
            </c:dLbl>
            <c:dLbl>
              <c:idx val="4"/>
              <c:layout>
                <c:manualLayout>
                  <c:x val="-0.14824179643266427"/>
                  <c:y val="-4.0311361451978853E-17"/>
                </c:manualLayout>
              </c:layout>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D67-4A4D-9BBA-1458A245B0FE}"/>
                </c:ext>
              </c:extLst>
            </c:dLbl>
            <c:dLbl>
              <c:idx val="5"/>
              <c:layout>
                <c:manualLayout>
                  <c:x val="-0.13765309668747397"/>
                  <c:y val="0"/>
                </c:manualLayout>
              </c:layout>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D67-4A4D-9BBA-1458A245B0FE}"/>
                </c:ext>
              </c:extLst>
            </c:dLbl>
            <c:numFmt formatCode="#,##0&quot; deals&quot;" sourceLinked="0"/>
            <c:spPr>
              <a:noFill/>
              <a:ln>
                <a:noFill/>
              </a:ln>
              <a:effectLst/>
            </c:spPr>
            <c:txPr>
              <a:bodyPr rot="0" spcFirstLastPara="1" vertOverflow="ellipsis" vert="horz" wrap="square" lIns="38100" tIns="19050" rIns="38100" bIns="19050" anchor="ctr" anchorCtr="1">
                <a:spAutoFit/>
              </a:bodyPr>
              <a:lstStyle/>
              <a:p>
                <a:pPr>
                  <a:defRPr sz="1799"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numCache>
            </c:numRef>
          </c:cat>
          <c:val>
            <c:numRef>
              <c:f>Sheet1!$C$2:$C$7</c:f>
              <c:numCache>
                <c:formatCode>General</c:formatCode>
                <c:ptCount val="6"/>
                <c:pt idx="0">
                  <c:v>21</c:v>
                </c:pt>
                <c:pt idx="1">
                  <c:v>22</c:v>
                </c:pt>
                <c:pt idx="2">
                  <c:v>25</c:v>
                </c:pt>
                <c:pt idx="3">
                  <c:v>72</c:v>
                </c:pt>
                <c:pt idx="4">
                  <c:v>74</c:v>
                </c:pt>
                <c:pt idx="5">
                  <c:v>175</c:v>
                </c:pt>
              </c:numCache>
            </c:numRef>
          </c:val>
          <c:extLst>
            <c:ext xmlns:c16="http://schemas.microsoft.com/office/drawing/2014/chart" uri="{C3380CC4-5D6E-409C-BE32-E72D297353CC}">
              <c16:uniqueId val="{0000000D-CD67-4A4D-9BBA-1458A245B0FE}"/>
            </c:ext>
          </c:extLst>
        </c:ser>
        <c:ser>
          <c:idx val="2"/>
          <c:order val="2"/>
          <c:tx>
            <c:strRef>
              <c:f>Sheet1!$D$1</c:f>
              <c:strCache>
                <c:ptCount val="1"/>
                <c:pt idx="0">
                  <c:v>Column2</c:v>
                </c:pt>
              </c:strCache>
            </c:strRef>
          </c:tx>
          <c:spPr>
            <a:solidFill>
              <a:schemeClr val="accent3"/>
            </a:solidFill>
            <a:ln>
              <a:noFill/>
            </a:ln>
            <a:effectLst/>
          </c:spPr>
          <c:invertIfNegative val="0"/>
          <c:cat>
            <c:numRef>
              <c:f>Sheet1!$A$2:$A$7</c:f>
              <c:numCache>
                <c:formatCode>General</c:formatCode>
                <c:ptCount val="6"/>
              </c:numCache>
            </c:numRef>
          </c:cat>
          <c:val>
            <c:numRef>
              <c:f>Sheet1!$D$2:$D$7</c:f>
              <c:numCache>
                <c:formatCode>General</c:formatCode>
                <c:ptCount val="6"/>
              </c:numCache>
            </c:numRef>
          </c:val>
          <c:extLst>
            <c:ext xmlns:c16="http://schemas.microsoft.com/office/drawing/2014/chart" uri="{C3380CC4-5D6E-409C-BE32-E72D297353CC}">
              <c16:uniqueId val="{0000000E-CD67-4A4D-9BBA-1458A245B0FE}"/>
            </c:ext>
          </c:extLst>
        </c:ser>
        <c:dLbls>
          <c:showLegendKey val="0"/>
          <c:showVal val="0"/>
          <c:showCatName val="0"/>
          <c:showSerName val="0"/>
          <c:showPercent val="0"/>
          <c:showBubbleSize val="0"/>
        </c:dLbls>
        <c:gapWidth val="0"/>
        <c:overlap val="-19"/>
        <c:axId val="1123146960"/>
        <c:axId val="1"/>
      </c:barChart>
      <c:catAx>
        <c:axId val="1123146960"/>
        <c:scaling>
          <c:orientation val="minMax"/>
        </c:scaling>
        <c:delete val="1"/>
        <c:axPos val="l"/>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b"/>
        <c:numFmt formatCode="General" sourceLinked="1"/>
        <c:majorTickMark val="out"/>
        <c:minorTickMark val="none"/>
        <c:tickLblPos val="nextTo"/>
        <c:crossAx val="1123146960"/>
        <c:crosses val="autoZero"/>
        <c:crossBetween val="between"/>
      </c:valAx>
      <c:spPr>
        <a:noFill/>
        <a:ln w="25379">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03995621237001E-2"/>
          <c:y val="7.1701909893802887E-2"/>
          <c:w val="0.9247400109469075"/>
          <c:h val="0.75654204672109626"/>
        </c:manualLayout>
      </c:layout>
      <c:barChart>
        <c:barDir val="col"/>
        <c:grouping val="percentStacked"/>
        <c:varyColors val="0"/>
        <c:ser>
          <c:idx val="0"/>
          <c:order val="0"/>
          <c:tx>
            <c:strRef>
              <c:f>Regions!$B$866</c:f>
              <c:strCache>
                <c:ptCount val="1"/>
                <c:pt idx="0">
                  <c:v>Toronto</c:v>
                </c:pt>
              </c:strCache>
            </c:strRef>
          </c:tx>
          <c:spPr>
            <a:solidFill>
              <a:srgbClr val="481A1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Regions!$A$867:$A$874</c:f>
              <c:strCache>
                <c:ptCount val="8"/>
                <c:pt idx="0">
                  <c:v>Q1'18</c:v>
                </c:pt>
                <c:pt idx="1">
                  <c:v>Q2'18</c:v>
                </c:pt>
                <c:pt idx="2">
                  <c:v>Q3'18</c:v>
                </c:pt>
                <c:pt idx="3">
                  <c:v>Q4'18</c:v>
                </c:pt>
                <c:pt idx="4">
                  <c:v>Q1'19</c:v>
                </c:pt>
                <c:pt idx="5">
                  <c:v>Q2'19</c:v>
                </c:pt>
                <c:pt idx="6">
                  <c:v>Q3'19</c:v>
                </c:pt>
                <c:pt idx="7">
                  <c:v>Q4'19</c:v>
                </c:pt>
              </c:strCache>
            </c:strRef>
          </c:cat>
          <c:val>
            <c:numRef>
              <c:f>Regions!$B$867:$B$874</c:f>
              <c:numCache>
                <c:formatCode>0.0%</c:formatCode>
                <c:ptCount val="8"/>
                <c:pt idx="0">
                  <c:v>0.47933884297520662</c:v>
                </c:pt>
                <c:pt idx="1">
                  <c:v>0.34453781512605042</c:v>
                </c:pt>
                <c:pt idx="2">
                  <c:v>0.37362637362637363</c:v>
                </c:pt>
                <c:pt idx="3">
                  <c:v>0.43518518518518517</c:v>
                </c:pt>
                <c:pt idx="4">
                  <c:v>0.50485436893203883</c:v>
                </c:pt>
                <c:pt idx="5">
                  <c:v>0.47272727272727272</c:v>
                </c:pt>
                <c:pt idx="6">
                  <c:v>0.41935483870967744</c:v>
                </c:pt>
                <c:pt idx="7">
                  <c:v>0.42105263157894735</c:v>
                </c:pt>
              </c:numCache>
            </c:numRef>
          </c:val>
          <c:extLst>
            <c:ext xmlns:c16="http://schemas.microsoft.com/office/drawing/2014/chart" uri="{C3380CC4-5D6E-409C-BE32-E72D297353CC}">
              <c16:uniqueId val="{00000000-AB42-40E1-957D-0B7114FEC077}"/>
            </c:ext>
          </c:extLst>
        </c:ser>
        <c:ser>
          <c:idx val="1"/>
          <c:order val="1"/>
          <c:tx>
            <c:strRef>
              <c:f>Regions!$C$866</c:f>
              <c:strCache>
                <c:ptCount val="1"/>
                <c:pt idx="0">
                  <c:v>Vancouver</c:v>
                </c:pt>
              </c:strCache>
            </c:strRef>
          </c:tx>
          <c:spPr>
            <a:solidFill>
              <a:srgbClr val="A3202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Regions!$A$867:$A$874</c:f>
              <c:strCache>
                <c:ptCount val="8"/>
                <c:pt idx="0">
                  <c:v>Q1'18</c:v>
                </c:pt>
                <c:pt idx="1">
                  <c:v>Q2'18</c:v>
                </c:pt>
                <c:pt idx="2">
                  <c:v>Q3'18</c:v>
                </c:pt>
                <c:pt idx="3">
                  <c:v>Q4'18</c:v>
                </c:pt>
                <c:pt idx="4">
                  <c:v>Q1'19</c:v>
                </c:pt>
                <c:pt idx="5">
                  <c:v>Q2'19</c:v>
                </c:pt>
                <c:pt idx="6">
                  <c:v>Q3'19</c:v>
                </c:pt>
                <c:pt idx="7">
                  <c:v>Q4'19</c:v>
                </c:pt>
              </c:strCache>
            </c:strRef>
          </c:cat>
          <c:val>
            <c:numRef>
              <c:f>Regions!$C$867:$C$874</c:f>
              <c:numCache>
                <c:formatCode>0.0%</c:formatCode>
                <c:ptCount val="8"/>
                <c:pt idx="0">
                  <c:v>0.256198347107438</c:v>
                </c:pt>
                <c:pt idx="1">
                  <c:v>0.24369747899159663</c:v>
                </c:pt>
                <c:pt idx="2">
                  <c:v>0.32967032967032966</c:v>
                </c:pt>
                <c:pt idx="3">
                  <c:v>0.15740740740740741</c:v>
                </c:pt>
                <c:pt idx="4">
                  <c:v>0.18446601941747573</c:v>
                </c:pt>
                <c:pt idx="5">
                  <c:v>0.2</c:v>
                </c:pt>
                <c:pt idx="6">
                  <c:v>0.22580645161290322</c:v>
                </c:pt>
                <c:pt idx="7">
                  <c:v>0.15789473684210525</c:v>
                </c:pt>
              </c:numCache>
            </c:numRef>
          </c:val>
          <c:extLst>
            <c:ext xmlns:c16="http://schemas.microsoft.com/office/drawing/2014/chart" uri="{C3380CC4-5D6E-409C-BE32-E72D297353CC}">
              <c16:uniqueId val="{00000001-AB42-40E1-957D-0B7114FEC077}"/>
            </c:ext>
          </c:extLst>
        </c:ser>
        <c:ser>
          <c:idx val="2"/>
          <c:order val="2"/>
          <c:tx>
            <c:strRef>
              <c:f>Regions!$D$866</c:f>
              <c:strCache>
                <c:ptCount val="1"/>
                <c:pt idx="0">
                  <c:v>Montreal</c:v>
                </c:pt>
              </c:strCache>
            </c:strRef>
          </c:tx>
          <c:spPr>
            <a:solidFill>
              <a:srgbClr val="E0301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Regions!$A$867:$A$874</c:f>
              <c:strCache>
                <c:ptCount val="8"/>
                <c:pt idx="0">
                  <c:v>Q1'18</c:v>
                </c:pt>
                <c:pt idx="1">
                  <c:v>Q2'18</c:v>
                </c:pt>
                <c:pt idx="2">
                  <c:v>Q3'18</c:v>
                </c:pt>
                <c:pt idx="3">
                  <c:v>Q4'18</c:v>
                </c:pt>
                <c:pt idx="4">
                  <c:v>Q1'19</c:v>
                </c:pt>
                <c:pt idx="5">
                  <c:v>Q2'19</c:v>
                </c:pt>
                <c:pt idx="6">
                  <c:v>Q3'19</c:v>
                </c:pt>
                <c:pt idx="7">
                  <c:v>Q4'19</c:v>
                </c:pt>
              </c:strCache>
            </c:strRef>
          </c:cat>
          <c:val>
            <c:numRef>
              <c:f>Regions!$D$867:$D$874</c:f>
              <c:numCache>
                <c:formatCode>0.0%</c:formatCode>
                <c:ptCount val="8"/>
                <c:pt idx="0">
                  <c:v>0.15702479338842976</c:v>
                </c:pt>
                <c:pt idx="1">
                  <c:v>0.24369747899159663</c:v>
                </c:pt>
                <c:pt idx="2">
                  <c:v>0.21978021978021978</c:v>
                </c:pt>
                <c:pt idx="3">
                  <c:v>0.20370370370370369</c:v>
                </c:pt>
                <c:pt idx="4">
                  <c:v>0.18446601941747573</c:v>
                </c:pt>
                <c:pt idx="5">
                  <c:v>0.19090909090909092</c:v>
                </c:pt>
                <c:pt idx="6">
                  <c:v>0.18279569892473119</c:v>
                </c:pt>
                <c:pt idx="7">
                  <c:v>0.22368421052631579</c:v>
                </c:pt>
              </c:numCache>
            </c:numRef>
          </c:val>
          <c:extLst>
            <c:ext xmlns:c16="http://schemas.microsoft.com/office/drawing/2014/chart" uri="{C3380CC4-5D6E-409C-BE32-E72D297353CC}">
              <c16:uniqueId val="{00000002-AB42-40E1-957D-0B7114FEC077}"/>
            </c:ext>
          </c:extLst>
        </c:ser>
        <c:ser>
          <c:idx val="3"/>
          <c:order val="3"/>
          <c:tx>
            <c:strRef>
              <c:f>Regions!$E$866</c:f>
              <c:strCache>
                <c:ptCount val="1"/>
                <c:pt idx="0">
                  <c:v>Waterloo</c:v>
                </c:pt>
              </c:strCache>
            </c:strRef>
          </c:tx>
          <c:spPr>
            <a:solidFill>
              <a:srgbClr val="EB8C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Regions!$A$867:$A$874</c:f>
              <c:strCache>
                <c:ptCount val="8"/>
                <c:pt idx="0">
                  <c:v>Q1'18</c:v>
                </c:pt>
                <c:pt idx="1">
                  <c:v>Q2'18</c:v>
                </c:pt>
                <c:pt idx="2">
                  <c:v>Q3'18</c:v>
                </c:pt>
                <c:pt idx="3">
                  <c:v>Q4'18</c:v>
                </c:pt>
                <c:pt idx="4">
                  <c:v>Q1'19</c:v>
                </c:pt>
                <c:pt idx="5">
                  <c:v>Q2'19</c:v>
                </c:pt>
                <c:pt idx="6">
                  <c:v>Q3'19</c:v>
                </c:pt>
                <c:pt idx="7">
                  <c:v>Q4'19</c:v>
                </c:pt>
              </c:strCache>
            </c:strRef>
          </c:cat>
          <c:val>
            <c:numRef>
              <c:f>Regions!$E$867:$E$874</c:f>
              <c:numCache>
                <c:formatCode>0.0%</c:formatCode>
                <c:ptCount val="8"/>
                <c:pt idx="0">
                  <c:v>4.1322314049586778E-2</c:v>
                </c:pt>
                <c:pt idx="1">
                  <c:v>5.8823529411764705E-2</c:v>
                </c:pt>
                <c:pt idx="2">
                  <c:v>3.2967032967032968E-2</c:v>
                </c:pt>
                <c:pt idx="3">
                  <c:v>0.1111111111111111</c:v>
                </c:pt>
                <c:pt idx="4">
                  <c:v>3.8834951456310676E-2</c:v>
                </c:pt>
                <c:pt idx="5">
                  <c:v>3.6363636363636362E-2</c:v>
                </c:pt>
                <c:pt idx="6">
                  <c:v>7.5268817204301078E-2</c:v>
                </c:pt>
                <c:pt idx="7">
                  <c:v>2.6315789473684209E-2</c:v>
                </c:pt>
              </c:numCache>
            </c:numRef>
          </c:val>
          <c:extLst>
            <c:ext xmlns:c16="http://schemas.microsoft.com/office/drawing/2014/chart" uri="{C3380CC4-5D6E-409C-BE32-E72D297353CC}">
              <c16:uniqueId val="{00000003-AB42-40E1-957D-0B7114FEC077}"/>
            </c:ext>
          </c:extLst>
        </c:ser>
        <c:ser>
          <c:idx val="4"/>
          <c:order val="4"/>
          <c:tx>
            <c:strRef>
              <c:f>Regions!$F$866</c:f>
              <c:strCache>
                <c:ptCount val="1"/>
                <c:pt idx="0">
                  <c:v>Ottawa</c:v>
                </c:pt>
              </c:strCache>
            </c:strRef>
          </c:tx>
          <c:spPr>
            <a:solidFill>
              <a:srgbClr val="A6A6A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Regions!$A$867:$A$874</c:f>
              <c:strCache>
                <c:ptCount val="8"/>
                <c:pt idx="0">
                  <c:v>Q1'18</c:v>
                </c:pt>
                <c:pt idx="1">
                  <c:v>Q2'18</c:v>
                </c:pt>
                <c:pt idx="2">
                  <c:v>Q3'18</c:v>
                </c:pt>
                <c:pt idx="3">
                  <c:v>Q4'18</c:v>
                </c:pt>
                <c:pt idx="4">
                  <c:v>Q1'19</c:v>
                </c:pt>
                <c:pt idx="5">
                  <c:v>Q2'19</c:v>
                </c:pt>
                <c:pt idx="6">
                  <c:v>Q3'19</c:v>
                </c:pt>
                <c:pt idx="7">
                  <c:v>Q4'19</c:v>
                </c:pt>
              </c:strCache>
            </c:strRef>
          </c:cat>
          <c:val>
            <c:numRef>
              <c:f>Regions!$F$867:$F$874</c:f>
              <c:numCache>
                <c:formatCode>0.0%</c:formatCode>
                <c:ptCount val="8"/>
                <c:pt idx="0">
                  <c:v>4.1322314049586778E-2</c:v>
                </c:pt>
                <c:pt idx="1">
                  <c:v>4.2016806722689079E-2</c:v>
                </c:pt>
                <c:pt idx="2">
                  <c:v>3.2967032967032968E-2</c:v>
                </c:pt>
                <c:pt idx="3">
                  <c:v>4.6296296296296294E-2</c:v>
                </c:pt>
                <c:pt idx="4">
                  <c:v>3.8834951456310676E-2</c:v>
                </c:pt>
                <c:pt idx="5">
                  <c:v>5.4545454545454543E-2</c:v>
                </c:pt>
                <c:pt idx="6">
                  <c:v>3.2258064516129031E-2</c:v>
                </c:pt>
                <c:pt idx="7">
                  <c:v>9.2105263157894732E-2</c:v>
                </c:pt>
              </c:numCache>
            </c:numRef>
          </c:val>
          <c:extLst>
            <c:ext xmlns:c16="http://schemas.microsoft.com/office/drawing/2014/chart" uri="{C3380CC4-5D6E-409C-BE32-E72D297353CC}">
              <c16:uniqueId val="{00000004-AB42-40E1-957D-0B7114FEC077}"/>
            </c:ext>
          </c:extLst>
        </c:ser>
        <c:ser>
          <c:idx val="5"/>
          <c:order val="5"/>
          <c:tx>
            <c:strRef>
              <c:f>Regions!$G$866</c:f>
              <c:strCache>
                <c:ptCount val="1"/>
                <c:pt idx="0">
                  <c:v>Calgary</c:v>
                </c:pt>
              </c:strCache>
            </c:strRef>
          </c:tx>
          <c:spPr>
            <a:solidFill>
              <a:srgbClr val="DC576D"/>
            </a:solidFill>
            <a:ln>
              <a:noFill/>
            </a:ln>
            <a:effectLst/>
          </c:spPr>
          <c:invertIfNegative val="0"/>
          <c:dLbls>
            <c:dLbl>
              <c:idx val="0"/>
              <c:layout>
                <c:manualLayout>
                  <c:x val="0"/>
                  <c:y val="-3.352273089715758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42-40E1-957D-0B7114FEC077}"/>
                </c:ext>
              </c:extLst>
            </c:dLbl>
            <c:dLbl>
              <c:idx val="2"/>
              <c:layout>
                <c:manualLayout>
                  <c:x val="-5.3186691017970677E-17"/>
                  <c:y val="-3.072916998906111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42-40E1-957D-0B7114FEC07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Regions!$A$867:$A$874</c:f>
              <c:strCache>
                <c:ptCount val="8"/>
                <c:pt idx="0">
                  <c:v>Q1'18</c:v>
                </c:pt>
                <c:pt idx="1">
                  <c:v>Q2'18</c:v>
                </c:pt>
                <c:pt idx="2">
                  <c:v>Q3'18</c:v>
                </c:pt>
                <c:pt idx="3">
                  <c:v>Q4'18</c:v>
                </c:pt>
                <c:pt idx="4">
                  <c:v>Q1'19</c:v>
                </c:pt>
                <c:pt idx="5">
                  <c:v>Q2'19</c:v>
                </c:pt>
                <c:pt idx="6">
                  <c:v>Q3'19</c:v>
                </c:pt>
                <c:pt idx="7">
                  <c:v>Q4'19</c:v>
                </c:pt>
              </c:strCache>
            </c:strRef>
          </c:cat>
          <c:val>
            <c:numRef>
              <c:f>Regions!$G$867:$G$874</c:f>
              <c:numCache>
                <c:formatCode>0.0%</c:formatCode>
                <c:ptCount val="8"/>
                <c:pt idx="0">
                  <c:v>2.4793388429752067E-2</c:v>
                </c:pt>
                <c:pt idx="1">
                  <c:v>6.7226890756302518E-2</c:v>
                </c:pt>
                <c:pt idx="2">
                  <c:v>1.098901098901099E-2</c:v>
                </c:pt>
                <c:pt idx="3">
                  <c:v>4.6296296296296294E-2</c:v>
                </c:pt>
                <c:pt idx="4">
                  <c:v>4.8543689320388349E-2</c:v>
                </c:pt>
                <c:pt idx="5">
                  <c:v>4.5454545454545456E-2</c:v>
                </c:pt>
                <c:pt idx="6">
                  <c:v>6.4516129032258063E-2</c:v>
                </c:pt>
                <c:pt idx="7">
                  <c:v>7.8947368421052627E-2</c:v>
                </c:pt>
              </c:numCache>
            </c:numRef>
          </c:val>
          <c:extLst>
            <c:ext xmlns:c16="http://schemas.microsoft.com/office/drawing/2014/chart" uri="{C3380CC4-5D6E-409C-BE32-E72D297353CC}">
              <c16:uniqueId val="{00000005-AB42-40E1-957D-0B7114FEC077}"/>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79210572816329"/>
          <c:y val="0.91956857303665074"/>
          <c:w val="0.63426188105797121"/>
          <c:h val="6.56873835568855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987941611465238E-2"/>
          <c:y val="5.7685639278851925E-2"/>
          <c:w val="0.90299454755655528"/>
          <c:h val="0.74364976186676923"/>
        </c:manualLayout>
      </c:layout>
      <c:barChart>
        <c:barDir val="col"/>
        <c:grouping val="clustered"/>
        <c:varyColors val="0"/>
        <c:ser>
          <c:idx val="1"/>
          <c:order val="0"/>
          <c:tx>
            <c:strRef>
              <c:f>Regions!$G$341</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1596-454E-A7DB-54E2D405C8F2}"/>
              </c:ext>
            </c:extLst>
          </c:dPt>
          <c:dPt>
            <c:idx val="7"/>
            <c:invertIfNegative val="0"/>
            <c:bubble3D val="0"/>
            <c:spPr>
              <a:solidFill>
                <a:srgbClr val="FFB600"/>
              </a:solidFill>
            </c:spPr>
            <c:extLst>
              <c:ext xmlns:c16="http://schemas.microsoft.com/office/drawing/2014/chart" uri="{C3380CC4-5D6E-409C-BE32-E72D297353CC}">
                <c16:uniqueId val="{00000001-1596-454E-A7DB-54E2D405C8F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Regions!$F$342:$F$349</c:f>
              <c:strCache>
                <c:ptCount val="8"/>
                <c:pt idx="0">
                  <c:v>Q1'18</c:v>
                </c:pt>
                <c:pt idx="1">
                  <c:v>Q2'18</c:v>
                </c:pt>
                <c:pt idx="2">
                  <c:v>Q3'18</c:v>
                </c:pt>
                <c:pt idx="3">
                  <c:v>Q4'18</c:v>
                </c:pt>
                <c:pt idx="4">
                  <c:v>Q1'19</c:v>
                </c:pt>
                <c:pt idx="5">
                  <c:v>Q2'19</c:v>
                </c:pt>
                <c:pt idx="6">
                  <c:v>Q3'19</c:v>
                </c:pt>
                <c:pt idx="7">
                  <c:v>Q4'19</c:v>
                </c:pt>
              </c:strCache>
            </c:strRef>
          </c:cat>
          <c:val>
            <c:numRef>
              <c:f>Regions!$G$342:$G$349</c:f>
              <c:numCache>
                <c:formatCode>_("$"* #,##0.0_);_("$"* \(#,##0.0\);_("$"* "-"??_);_(@_)</c:formatCode>
                <c:ptCount val="8"/>
                <c:pt idx="0">
                  <c:v>336.35</c:v>
                </c:pt>
                <c:pt idx="1">
                  <c:v>305.52999999999997</c:v>
                </c:pt>
                <c:pt idx="2">
                  <c:v>265.39000000000004</c:v>
                </c:pt>
                <c:pt idx="3">
                  <c:v>446.19000000000011</c:v>
                </c:pt>
                <c:pt idx="4">
                  <c:v>347.43999999999994</c:v>
                </c:pt>
                <c:pt idx="5">
                  <c:v>238.64</c:v>
                </c:pt>
                <c:pt idx="6">
                  <c:v>434.88</c:v>
                </c:pt>
                <c:pt idx="7">
                  <c:v>341.64999999999992</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Regions!$H$341</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Regions!$F$342:$F$349</c:f>
              <c:strCache>
                <c:ptCount val="8"/>
                <c:pt idx="0">
                  <c:v>Q1'18</c:v>
                </c:pt>
                <c:pt idx="1">
                  <c:v>Q2'18</c:v>
                </c:pt>
                <c:pt idx="2">
                  <c:v>Q3'18</c:v>
                </c:pt>
                <c:pt idx="3">
                  <c:v>Q4'18</c:v>
                </c:pt>
                <c:pt idx="4">
                  <c:v>Q1'19</c:v>
                </c:pt>
                <c:pt idx="5">
                  <c:v>Q2'19</c:v>
                </c:pt>
                <c:pt idx="6">
                  <c:v>Q3'19</c:v>
                </c:pt>
                <c:pt idx="7">
                  <c:v>Q4'19</c:v>
                </c:pt>
              </c:strCache>
            </c:strRef>
          </c:cat>
          <c:val>
            <c:numRef>
              <c:f>Regions!$H$342:$H$349</c:f>
              <c:numCache>
                <c:formatCode>General</c:formatCode>
                <c:ptCount val="8"/>
                <c:pt idx="0">
                  <c:v>58</c:v>
                </c:pt>
                <c:pt idx="1">
                  <c:v>41</c:v>
                </c:pt>
                <c:pt idx="2">
                  <c:v>34</c:v>
                </c:pt>
                <c:pt idx="3">
                  <c:v>47</c:v>
                </c:pt>
                <c:pt idx="4">
                  <c:v>52</c:v>
                </c:pt>
                <c:pt idx="5">
                  <c:v>52</c:v>
                </c:pt>
                <c:pt idx="6">
                  <c:v>39</c:v>
                </c:pt>
                <c:pt idx="7">
                  <c:v>32</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550445083"/>
          <c:y val="0.91526794212649698"/>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476477766668053E-2"/>
          <c:y val="5.7685639278851925E-2"/>
          <c:w val="0.90850601140135256"/>
          <c:h val="0.76103692785354138"/>
        </c:manualLayout>
      </c:layout>
      <c:barChart>
        <c:barDir val="col"/>
        <c:grouping val="clustered"/>
        <c:varyColors val="0"/>
        <c:ser>
          <c:idx val="1"/>
          <c:order val="0"/>
          <c:tx>
            <c:strRef>
              <c:f>Regions!$G$341</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8-DCF7-4482-8EC3-92D5B62514A2}"/>
              </c:ext>
            </c:extLst>
          </c:dPt>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Regions!$F$342:$F$347</c:f>
              <c:numCache>
                <c:formatCode>General</c:formatCode>
                <c:ptCount val="6"/>
                <c:pt idx="0">
                  <c:v>2014</c:v>
                </c:pt>
                <c:pt idx="1">
                  <c:v>2015</c:v>
                </c:pt>
                <c:pt idx="2">
                  <c:v>2016</c:v>
                </c:pt>
                <c:pt idx="3">
                  <c:v>2017</c:v>
                </c:pt>
                <c:pt idx="4">
                  <c:v>2018</c:v>
                </c:pt>
                <c:pt idx="5">
                  <c:v>2019</c:v>
                </c:pt>
              </c:numCache>
            </c:numRef>
          </c:cat>
          <c:val>
            <c:numRef>
              <c:f>Regions!$G$342:$G$347</c:f>
              <c:numCache>
                <c:formatCode>_("$"* #,##0.0_);_("$"* \(#,##0.0\);_("$"* "-"??_);_(@_)</c:formatCode>
                <c:ptCount val="6"/>
                <c:pt idx="0">
                  <c:v>455.08000000000004</c:v>
                </c:pt>
                <c:pt idx="1">
                  <c:v>698.69000000000017</c:v>
                </c:pt>
                <c:pt idx="2">
                  <c:v>652.69000000000005</c:v>
                </c:pt>
                <c:pt idx="3">
                  <c:v>886.46999999999991</c:v>
                </c:pt>
                <c:pt idx="4">
                  <c:v>1353.4599999999998</c:v>
                </c:pt>
                <c:pt idx="5">
                  <c:v>1362.61</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Regions!$H$341</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Regions!$F$342:$F$347</c:f>
              <c:numCache>
                <c:formatCode>General</c:formatCode>
                <c:ptCount val="6"/>
                <c:pt idx="0">
                  <c:v>2014</c:v>
                </c:pt>
                <c:pt idx="1">
                  <c:v>2015</c:v>
                </c:pt>
                <c:pt idx="2">
                  <c:v>2016</c:v>
                </c:pt>
                <c:pt idx="3">
                  <c:v>2017</c:v>
                </c:pt>
                <c:pt idx="4">
                  <c:v>2018</c:v>
                </c:pt>
                <c:pt idx="5">
                  <c:v>2019</c:v>
                </c:pt>
              </c:numCache>
            </c:numRef>
          </c:cat>
          <c:val>
            <c:numRef>
              <c:f>Regions!$H$342:$H$347</c:f>
              <c:numCache>
                <c:formatCode>General</c:formatCode>
                <c:ptCount val="6"/>
                <c:pt idx="0">
                  <c:v>111</c:v>
                </c:pt>
                <c:pt idx="1">
                  <c:v>127</c:v>
                </c:pt>
                <c:pt idx="2">
                  <c:v>145</c:v>
                </c:pt>
                <c:pt idx="3">
                  <c:v>151</c:v>
                </c:pt>
                <c:pt idx="4">
                  <c:v>180</c:v>
                </c:pt>
                <c:pt idx="5">
                  <c:v>175</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2815331677290338"/>
          <c:y val="0.92377369157872069"/>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5989476290808814E-2"/>
          <c:y val="5.7685639278851925E-2"/>
          <c:w val="0.91399303021047418"/>
          <c:h val="0.76297494121496678"/>
        </c:manualLayout>
      </c:layout>
      <c:barChart>
        <c:barDir val="col"/>
        <c:grouping val="clustered"/>
        <c:varyColors val="0"/>
        <c:ser>
          <c:idx val="1"/>
          <c:order val="0"/>
          <c:tx>
            <c:strRef>
              <c:f>Canada!$G$3</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8-8D82-4088-90AE-49ED55D411DC}"/>
              </c:ext>
            </c:extLst>
          </c:dPt>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Canada!$F$4:$F$9</c:f>
              <c:numCache>
                <c:formatCode>General</c:formatCode>
                <c:ptCount val="6"/>
                <c:pt idx="0">
                  <c:v>2014</c:v>
                </c:pt>
                <c:pt idx="1">
                  <c:v>2015</c:v>
                </c:pt>
                <c:pt idx="2">
                  <c:v>2016</c:v>
                </c:pt>
                <c:pt idx="3">
                  <c:v>2017</c:v>
                </c:pt>
                <c:pt idx="4">
                  <c:v>2018</c:v>
                </c:pt>
                <c:pt idx="5">
                  <c:v>2019</c:v>
                </c:pt>
              </c:numCache>
            </c:numRef>
          </c:cat>
          <c:val>
            <c:numRef>
              <c:f>Canada!$G$4:$G$9</c:f>
              <c:numCache>
                <c:formatCode>"$"#,##0</c:formatCode>
                <c:ptCount val="6"/>
                <c:pt idx="0">
                  <c:v>2018.1200000000003</c:v>
                </c:pt>
                <c:pt idx="1">
                  <c:v>2422.2399999999998</c:v>
                </c:pt>
                <c:pt idx="2">
                  <c:v>2178.7499999999982</c:v>
                </c:pt>
                <c:pt idx="3">
                  <c:v>2756.6099999999979</c:v>
                </c:pt>
                <c:pt idx="4">
                  <c:v>3559.639999999999</c:v>
                </c:pt>
                <c:pt idx="5">
                  <c:v>4132.7400000000034</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Canada!$H$3</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Canada!$F$4:$F$9</c:f>
              <c:numCache>
                <c:formatCode>General</c:formatCode>
                <c:ptCount val="6"/>
                <c:pt idx="0">
                  <c:v>2014</c:v>
                </c:pt>
                <c:pt idx="1">
                  <c:v>2015</c:v>
                </c:pt>
                <c:pt idx="2">
                  <c:v>2016</c:v>
                </c:pt>
                <c:pt idx="3">
                  <c:v>2017</c:v>
                </c:pt>
                <c:pt idx="4">
                  <c:v>2018</c:v>
                </c:pt>
                <c:pt idx="5">
                  <c:v>2019</c:v>
                </c:pt>
              </c:numCache>
            </c:numRef>
          </c:cat>
          <c:val>
            <c:numRef>
              <c:f>Canada!$H$4:$H$9</c:f>
              <c:numCache>
                <c:formatCode>General</c:formatCode>
                <c:ptCount val="6"/>
                <c:pt idx="0">
                  <c:v>300</c:v>
                </c:pt>
                <c:pt idx="1">
                  <c:v>338</c:v>
                </c:pt>
                <c:pt idx="2">
                  <c:v>412</c:v>
                </c:pt>
                <c:pt idx="3">
                  <c:v>403</c:v>
                </c:pt>
                <c:pt idx="4">
                  <c:v>525</c:v>
                </c:pt>
                <c:pt idx="5">
                  <c:v>469</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quot;$&quot;#,##0"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24728311512836043"/>
          <c:y val="0.9369563177105924"/>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03995621237001E-2"/>
          <c:y val="3.5385704175513094E-2"/>
          <c:w val="0.9247400109469075"/>
          <c:h val="0.79285826400150083"/>
        </c:manualLayout>
      </c:layout>
      <c:barChart>
        <c:barDir val="col"/>
        <c:grouping val="percentStacked"/>
        <c:varyColors val="0"/>
        <c:ser>
          <c:idx val="0"/>
          <c:order val="0"/>
          <c:tx>
            <c:strRef>
              <c:f>Regions!$B$770</c:f>
              <c:strCache>
                <c:ptCount val="1"/>
                <c:pt idx="0">
                  <c:v>Seed Stage</c:v>
                </c:pt>
              </c:strCache>
            </c:strRef>
          </c:tx>
          <c:spPr>
            <a:solidFill>
              <a:srgbClr val="481A1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Regions!$B$771:$B$778</c:f>
              <c:numCache>
                <c:formatCode>0%</c:formatCode>
                <c:ptCount val="8"/>
                <c:pt idx="0">
                  <c:v>0.34482758620689657</c:v>
                </c:pt>
                <c:pt idx="1">
                  <c:v>0.36585365853658536</c:v>
                </c:pt>
                <c:pt idx="2">
                  <c:v>0.29411764705882354</c:v>
                </c:pt>
                <c:pt idx="3">
                  <c:v>0.31914893617021278</c:v>
                </c:pt>
                <c:pt idx="4">
                  <c:v>0.51923076923076927</c:v>
                </c:pt>
                <c:pt idx="5">
                  <c:v>0.48076923076923078</c:v>
                </c:pt>
                <c:pt idx="6">
                  <c:v>0.28205128205128205</c:v>
                </c:pt>
                <c:pt idx="7">
                  <c:v>0.25</c:v>
                </c:pt>
              </c:numCache>
            </c:numRef>
          </c:val>
          <c:extLst>
            <c:ext xmlns:c16="http://schemas.microsoft.com/office/drawing/2014/chart" uri="{C3380CC4-5D6E-409C-BE32-E72D297353CC}">
              <c16:uniqueId val="{00000000-2E0E-4E46-B763-D5053E3FF450}"/>
            </c:ext>
          </c:extLst>
        </c:ser>
        <c:ser>
          <c:idx val="1"/>
          <c:order val="1"/>
          <c:tx>
            <c:strRef>
              <c:f>Regions!$C$770</c:f>
              <c:strCache>
                <c:ptCount val="1"/>
                <c:pt idx="0">
                  <c:v>Early Stage</c:v>
                </c:pt>
              </c:strCache>
            </c:strRef>
          </c:tx>
          <c:spPr>
            <a:solidFill>
              <a:srgbClr val="A3202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Regions!$C$771:$C$778</c:f>
              <c:numCache>
                <c:formatCode>0%</c:formatCode>
                <c:ptCount val="8"/>
                <c:pt idx="0">
                  <c:v>0.29310344827586204</c:v>
                </c:pt>
                <c:pt idx="1">
                  <c:v>0.24390243902439024</c:v>
                </c:pt>
                <c:pt idx="2">
                  <c:v>0.29411764705882354</c:v>
                </c:pt>
                <c:pt idx="3">
                  <c:v>0.31914893617021278</c:v>
                </c:pt>
                <c:pt idx="4">
                  <c:v>0.13461538461538461</c:v>
                </c:pt>
                <c:pt idx="5">
                  <c:v>0.17307692307692307</c:v>
                </c:pt>
                <c:pt idx="6">
                  <c:v>0.23076923076923078</c:v>
                </c:pt>
                <c:pt idx="7">
                  <c:v>0.375</c:v>
                </c:pt>
              </c:numCache>
            </c:numRef>
          </c:val>
          <c:extLst>
            <c:ext xmlns:c16="http://schemas.microsoft.com/office/drawing/2014/chart" uri="{C3380CC4-5D6E-409C-BE32-E72D297353CC}">
              <c16:uniqueId val="{00000001-2E0E-4E46-B763-D5053E3FF450}"/>
            </c:ext>
          </c:extLst>
        </c:ser>
        <c:ser>
          <c:idx val="2"/>
          <c:order val="2"/>
          <c:tx>
            <c:strRef>
              <c:f>Regions!$D$770</c:f>
              <c:strCache>
                <c:ptCount val="1"/>
                <c:pt idx="0">
                  <c:v>Expansion Stage</c:v>
                </c:pt>
              </c:strCache>
            </c:strRef>
          </c:tx>
          <c:spPr>
            <a:solidFill>
              <a:srgbClr val="E030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Regions!$D$771:$D$778</c:f>
              <c:numCache>
                <c:formatCode>0%</c:formatCode>
                <c:ptCount val="8"/>
                <c:pt idx="0">
                  <c:v>8.6206896551724144E-2</c:v>
                </c:pt>
                <c:pt idx="1">
                  <c:v>0.12195121951219512</c:v>
                </c:pt>
                <c:pt idx="2">
                  <c:v>0.11764705882352941</c:v>
                </c:pt>
                <c:pt idx="3">
                  <c:v>4.2553191489361701E-2</c:v>
                </c:pt>
                <c:pt idx="4">
                  <c:v>7.6923076923076927E-2</c:v>
                </c:pt>
                <c:pt idx="5">
                  <c:v>0.17307692307692307</c:v>
                </c:pt>
                <c:pt idx="6">
                  <c:v>0.20512820512820512</c:v>
                </c:pt>
                <c:pt idx="7">
                  <c:v>3.125E-2</c:v>
                </c:pt>
              </c:numCache>
            </c:numRef>
          </c:val>
          <c:extLst>
            <c:ext xmlns:c16="http://schemas.microsoft.com/office/drawing/2014/chart" uri="{C3380CC4-5D6E-409C-BE32-E72D297353CC}">
              <c16:uniqueId val="{00000002-2E0E-4E46-B763-D5053E3FF450}"/>
            </c:ext>
          </c:extLst>
        </c:ser>
        <c:ser>
          <c:idx val="3"/>
          <c:order val="3"/>
          <c:tx>
            <c:strRef>
              <c:f>Regions!$E$770</c:f>
              <c:strCache>
                <c:ptCount val="1"/>
                <c:pt idx="0">
                  <c:v>Later Stage</c:v>
                </c:pt>
              </c:strCache>
            </c:strRef>
          </c:tx>
          <c:spPr>
            <a:solidFill>
              <a:srgbClr val="EB8C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2E0E-4E46-B763-D5053E3FF450}"/>
                </c:ext>
              </c:extLst>
            </c:dLbl>
            <c:dLbl>
              <c:idx val="5"/>
              <c:delete val="1"/>
              <c:extLst>
                <c:ext xmlns:c15="http://schemas.microsoft.com/office/drawing/2012/chart" uri="{CE6537A1-D6FC-4f65-9D91-7224C49458BB}"/>
                <c:ext xmlns:c16="http://schemas.microsoft.com/office/drawing/2014/chart" uri="{C3380CC4-5D6E-409C-BE32-E72D297353CC}">
                  <c16:uniqueId val="{00000004-2E0E-4E46-B763-D5053E3FF450}"/>
                </c:ext>
              </c:extLst>
            </c:dLbl>
            <c:dLbl>
              <c:idx val="7"/>
              <c:delete val="1"/>
              <c:extLst>
                <c:ext xmlns:c15="http://schemas.microsoft.com/office/drawing/2012/chart" uri="{CE6537A1-D6FC-4f65-9D91-7224C49458BB}"/>
                <c:ext xmlns:c16="http://schemas.microsoft.com/office/drawing/2014/chart" uri="{C3380CC4-5D6E-409C-BE32-E72D297353CC}">
                  <c16:uniqueId val="{00000005-2E0E-4E46-B763-D5053E3FF450}"/>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Regions!$E$771:$E$778</c:f>
              <c:numCache>
                <c:formatCode>0%</c:formatCode>
                <c:ptCount val="8"/>
                <c:pt idx="0">
                  <c:v>5.1724137931034482E-2</c:v>
                </c:pt>
                <c:pt idx="1">
                  <c:v>9.7560975609756101E-2</c:v>
                </c:pt>
                <c:pt idx="2">
                  <c:v>0</c:v>
                </c:pt>
                <c:pt idx="3">
                  <c:v>6.3829787234042548E-2</c:v>
                </c:pt>
                <c:pt idx="4">
                  <c:v>5.7692307692307696E-2</c:v>
                </c:pt>
                <c:pt idx="5">
                  <c:v>0</c:v>
                </c:pt>
                <c:pt idx="6">
                  <c:v>5.128205128205128E-2</c:v>
                </c:pt>
                <c:pt idx="7">
                  <c:v>0</c:v>
                </c:pt>
              </c:numCache>
            </c:numRef>
          </c:val>
          <c:extLst>
            <c:ext xmlns:c16="http://schemas.microsoft.com/office/drawing/2014/chart" uri="{C3380CC4-5D6E-409C-BE32-E72D297353CC}">
              <c16:uniqueId val="{00000006-2E0E-4E46-B763-D5053E3FF450}"/>
            </c:ext>
          </c:extLst>
        </c:ser>
        <c:ser>
          <c:idx val="4"/>
          <c:order val="4"/>
          <c:tx>
            <c:strRef>
              <c:f>Regions!$F$770</c:f>
              <c:strCache>
                <c:ptCount val="1"/>
                <c:pt idx="0">
                  <c:v>Other</c:v>
                </c:pt>
              </c:strCache>
            </c:strRef>
          </c:tx>
          <c:spPr>
            <a:solidFill>
              <a:srgbClr val="A6A6A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Regions!$F$771:$F$778</c:f>
              <c:numCache>
                <c:formatCode>0%</c:formatCode>
                <c:ptCount val="8"/>
                <c:pt idx="0">
                  <c:v>0.22413793103448276</c:v>
                </c:pt>
                <c:pt idx="1">
                  <c:v>0.17073170731707318</c:v>
                </c:pt>
                <c:pt idx="2">
                  <c:v>0.29411764705882354</c:v>
                </c:pt>
                <c:pt idx="3">
                  <c:v>0.25531914893617019</c:v>
                </c:pt>
                <c:pt idx="4">
                  <c:v>0.21153846153846154</c:v>
                </c:pt>
                <c:pt idx="5">
                  <c:v>0.17307692307692307</c:v>
                </c:pt>
                <c:pt idx="6">
                  <c:v>0.23076923076923078</c:v>
                </c:pt>
                <c:pt idx="7">
                  <c:v>0.34375</c:v>
                </c:pt>
              </c:numCache>
            </c:numRef>
          </c:val>
          <c:extLst>
            <c:ext xmlns:c16="http://schemas.microsoft.com/office/drawing/2014/chart" uri="{C3380CC4-5D6E-409C-BE32-E72D297353CC}">
              <c16:uniqueId val="{00000007-2E0E-4E46-B763-D5053E3FF450}"/>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79210572816329"/>
          <c:y val="0.91956857303665074"/>
          <c:w val="0.63426188105797121"/>
          <c:h val="6.56873835568855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335928302109928E-2"/>
          <c:y val="5.7685639278851925E-2"/>
          <c:w val="0.90164662957282837"/>
          <c:h val="0.76502959678795424"/>
        </c:manualLayout>
      </c:layout>
      <c:barChart>
        <c:barDir val="col"/>
        <c:grouping val="clustered"/>
        <c:varyColors val="0"/>
        <c:ser>
          <c:idx val="1"/>
          <c:order val="0"/>
          <c:tx>
            <c:strRef>
              <c:f>Regions!$G$367</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Regions!$F$368:$F$375</c:f>
              <c:strCache>
                <c:ptCount val="8"/>
                <c:pt idx="0">
                  <c:v>Q1'18</c:v>
                </c:pt>
                <c:pt idx="1">
                  <c:v>Q2'18</c:v>
                </c:pt>
                <c:pt idx="2">
                  <c:v>Q3'18</c:v>
                </c:pt>
                <c:pt idx="3">
                  <c:v>Q4'18</c:v>
                </c:pt>
                <c:pt idx="4">
                  <c:v>Q1'19</c:v>
                </c:pt>
                <c:pt idx="5">
                  <c:v>Q2'19</c:v>
                </c:pt>
                <c:pt idx="6">
                  <c:v>Q3'19</c:v>
                </c:pt>
                <c:pt idx="7">
                  <c:v>Q4'19</c:v>
                </c:pt>
              </c:strCache>
            </c:strRef>
          </c:cat>
          <c:val>
            <c:numRef>
              <c:f>Regions!$G$368:$G$375</c:f>
              <c:numCache>
                <c:formatCode>_("$"* #,##0.0_);_("$"* \(#,##0.0\);_("$"* "-"??_);_(@_)</c:formatCode>
                <c:ptCount val="8"/>
                <c:pt idx="0">
                  <c:v>130.57</c:v>
                </c:pt>
                <c:pt idx="1">
                  <c:v>117.13000000000001</c:v>
                </c:pt>
                <c:pt idx="2">
                  <c:v>98.3</c:v>
                </c:pt>
                <c:pt idx="3">
                  <c:v>48.89</c:v>
                </c:pt>
                <c:pt idx="4">
                  <c:v>117.28000000000002</c:v>
                </c:pt>
                <c:pt idx="5">
                  <c:v>231.93</c:v>
                </c:pt>
                <c:pt idx="6">
                  <c:v>453.57</c:v>
                </c:pt>
                <c:pt idx="7">
                  <c:v>120.82</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Regions!$H$367</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Regions!$F$368:$F$375</c:f>
              <c:strCache>
                <c:ptCount val="8"/>
                <c:pt idx="0">
                  <c:v>Q1'18</c:v>
                </c:pt>
                <c:pt idx="1">
                  <c:v>Q2'18</c:v>
                </c:pt>
                <c:pt idx="2">
                  <c:v>Q3'18</c:v>
                </c:pt>
                <c:pt idx="3">
                  <c:v>Q4'18</c:v>
                </c:pt>
                <c:pt idx="4">
                  <c:v>Q1'19</c:v>
                </c:pt>
                <c:pt idx="5">
                  <c:v>Q2'19</c:v>
                </c:pt>
                <c:pt idx="6">
                  <c:v>Q3'19</c:v>
                </c:pt>
                <c:pt idx="7">
                  <c:v>Q4'19</c:v>
                </c:pt>
              </c:strCache>
            </c:strRef>
          </c:cat>
          <c:val>
            <c:numRef>
              <c:f>Regions!$H$368:$H$375</c:f>
              <c:numCache>
                <c:formatCode>General</c:formatCode>
                <c:ptCount val="8"/>
                <c:pt idx="0">
                  <c:v>31</c:v>
                </c:pt>
                <c:pt idx="1">
                  <c:v>29</c:v>
                </c:pt>
                <c:pt idx="2">
                  <c:v>30</c:v>
                </c:pt>
                <c:pt idx="3">
                  <c:v>19</c:v>
                </c:pt>
                <c:pt idx="4">
                  <c:v>17</c:v>
                </c:pt>
                <c:pt idx="5">
                  <c:v>22</c:v>
                </c:pt>
                <c:pt idx="6">
                  <c:v>21</c:v>
                </c:pt>
                <c:pt idx="7">
                  <c:v>12</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657163028095117E-2"/>
          <c:y val="5.7685639278851925E-2"/>
          <c:w val="0.90432536246203921"/>
          <c:h val="0.75801068739845656"/>
        </c:manualLayout>
      </c:layout>
      <c:barChart>
        <c:barDir val="col"/>
        <c:grouping val="clustered"/>
        <c:varyColors val="0"/>
        <c:ser>
          <c:idx val="1"/>
          <c:order val="0"/>
          <c:tx>
            <c:strRef>
              <c:f>Regions!$G$367</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8-4F71-45EE-87F0-6D479F350BDE}"/>
              </c:ext>
            </c:extLst>
          </c:dPt>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Regions!$F$368:$F$373</c:f>
              <c:numCache>
                <c:formatCode>General</c:formatCode>
                <c:ptCount val="6"/>
                <c:pt idx="0">
                  <c:v>2014</c:v>
                </c:pt>
                <c:pt idx="1">
                  <c:v>2015</c:v>
                </c:pt>
                <c:pt idx="2">
                  <c:v>2016</c:v>
                </c:pt>
                <c:pt idx="3">
                  <c:v>2017</c:v>
                </c:pt>
                <c:pt idx="4">
                  <c:v>2018</c:v>
                </c:pt>
                <c:pt idx="5">
                  <c:v>2019</c:v>
                </c:pt>
              </c:numCache>
            </c:numRef>
          </c:cat>
          <c:val>
            <c:numRef>
              <c:f>Regions!$G$368:$G$373</c:f>
              <c:numCache>
                <c:formatCode>_("$"* #,##0.0_);_("$"* \(#,##0.0\);_("$"* "-"??_);_(@_)</c:formatCode>
                <c:ptCount val="6"/>
                <c:pt idx="0">
                  <c:v>404.01000000000005</c:v>
                </c:pt>
                <c:pt idx="1">
                  <c:v>367.86000000000007</c:v>
                </c:pt>
                <c:pt idx="2">
                  <c:v>403.79</c:v>
                </c:pt>
                <c:pt idx="3">
                  <c:v>377.11999999999995</c:v>
                </c:pt>
                <c:pt idx="4">
                  <c:v>394.89000000000004</c:v>
                </c:pt>
                <c:pt idx="5">
                  <c:v>923.59999999999991</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Regions!$H$367</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Regions!$F$368:$F$373</c:f>
              <c:numCache>
                <c:formatCode>General</c:formatCode>
                <c:ptCount val="6"/>
                <c:pt idx="0">
                  <c:v>2014</c:v>
                </c:pt>
                <c:pt idx="1">
                  <c:v>2015</c:v>
                </c:pt>
                <c:pt idx="2">
                  <c:v>2016</c:v>
                </c:pt>
                <c:pt idx="3">
                  <c:v>2017</c:v>
                </c:pt>
                <c:pt idx="4">
                  <c:v>2018</c:v>
                </c:pt>
                <c:pt idx="5">
                  <c:v>2019</c:v>
                </c:pt>
              </c:numCache>
            </c:numRef>
          </c:cat>
          <c:val>
            <c:numRef>
              <c:f>Regions!$H$368:$H$373</c:f>
              <c:numCache>
                <c:formatCode>General</c:formatCode>
                <c:ptCount val="6"/>
                <c:pt idx="0">
                  <c:v>68</c:v>
                </c:pt>
                <c:pt idx="1">
                  <c:v>57</c:v>
                </c:pt>
                <c:pt idx="2">
                  <c:v>66</c:v>
                </c:pt>
                <c:pt idx="3">
                  <c:v>65</c:v>
                </c:pt>
                <c:pt idx="4">
                  <c:v>109</c:v>
                </c:pt>
                <c:pt idx="5">
                  <c:v>72</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03995621237001E-2"/>
          <c:y val="3.5385704175513094E-2"/>
          <c:w val="0.9247400109469075"/>
          <c:h val="0.79285826400150083"/>
        </c:manualLayout>
      </c:layout>
      <c:barChart>
        <c:barDir val="col"/>
        <c:grouping val="percentStacked"/>
        <c:varyColors val="0"/>
        <c:ser>
          <c:idx val="0"/>
          <c:order val="0"/>
          <c:tx>
            <c:strRef>
              <c:f>Regions!$V$770</c:f>
              <c:strCache>
                <c:ptCount val="1"/>
                <c:pt idx="0">
                  <c:v>Seed Stage</c:v>
                </c:pt>
              </c:strCache>
            </c:strRef>
          </c:tx>
          <c:spPr>
            <a:solidFill>
              <a:srgbClr val="481A1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Regions!$V$771:$V$778</c:f>
              <c:numCache>
                <c:formatCode>0%</c:formatCode>
                <c:ptCount val="8"/>
                <c:pt idx="0">
                  <c:v>0.32258064516129031</c:v>
                </c:pt>
                <c:pt idx="1">
                  <c:v>0.27586206896551724</c:v>
                </c:pt>
                <c:pt idx="2">
                  <c:v>0.26666666666666666</c:v>
                </c:pt>
                <c:pt idx="3">
                  <c:v>0.26315789473684209</c:v>
                </c:pt>
                <c:pt idx="4">
                  <c:v>0.23529411764705882</c:v>
                </c:pt>
                <c:pt idx="5">
                  <c:v>0.27272727272727271</c:v>
                </c:pt>
                <c:pt idx="6">
                  <c:v>0.19047619047619047</c:v>
                </c:pt>
                <c:pt idx="7">
                  <c:v>0.41666666666666669</c:v>
                </c:pt>
              </c:numCache>
            </c:numRef>
          </c:val>
          <c:extLst>
            <c:ext xmlns:c16="http://schemas.microsoft.com/office/drawing/2014/chart" uri="{C3380CC4-5D6E-409C-BE32-E72D297353CC}">
              <c16:uniqueId val="{00000000-519B-43DB-A33D-9CDC84527B5D}"/>
            </c:ext>
          </c:extLst>
        </c:ser>
        <c:ser>
          <c:idx val="1"/>
          <c:order val="1"/>
          <c:tx>
            <c:strRef>
              <c:f>Regions!$W$770</c:f>
              <c:strCache>
                <c:ptCount val="1"/>
                <c:pt idx="0">
                  <c:v>Early Stage</c:v>
                </c:pt>
              </c:strCache>
            </c:strRef>
          </c:tx>
          <c:spPr>
            <a:solidFill>
              <a:srgbClr val="A32020"/>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A-DA72-4838-8839-116A33C52299}"/>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Regions!$W$771:$W$778</c:f>
              <c:numCache>
                <c:formatCode>0%</c:formatCode>
                <c:ptCount val="8"/>
                <c:pt idx="0">
                  <c:v>0.22580645161290322</c:v>
                </c:pt>
                <c:pt idx="1">
                  <c:v>0.27586206896551724</c:v>
                </c:pt>
                <c:pt idx="2">
                  <c:v>0.26666666666666666</c:v>
                </c:pt>
                <c:pt idx="3">
                  <c:v>0.15789473684210525</c:v>
                </c:pt>
                <c:pt idx="4">
                  <c:v>0.35294117647058826</c:v>
                </c:pt>
                <c:pt idx="5">
                  <c:v>0.27272727272727271</c:v>
                </c:pt>
                <c:pt idx="6">
                  <c:v>0.23809523809523808</c:v>
                </c:pt>
                <c:pt idx="7">
                  <c:v>0</c:v>
                </c:pt>
              </c:numCache>
            </c:numRef>
          </c:val>
          <c:extLst>
            <c:ext xmlns:c16="http://schemas.microsoft.com/office/drawing/2014/chart" uri="{C3380CC4-5D6E-409C-BE32-E72D297353CC}">
              <c16:uniqueId val="{00000001-519B-43DB-A33D-9CDC84527B5D}"/>
            </c:ext>
          </c:extLst>
        </c:ser>
        <c:ser>
          <c:idx val="2"/>
          <c:order val="2"/>
          <c:tx>
            <c:strRef>
              <c:f>Regions!$X$770</c:f>
              <c:strCache>
                <c:ptCount val="1"/>
                <c:pt idx="0">
                  <c:v>Expansion Stage</c:v>
                </c:pt>
              </c:strCache>
            </c:strRef>
          </c:tx>
          <c:spPr>
            <a:solidFill>
              <a:srgbClr val="E030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Regions!$X$771:$X$778</c:f>
              <c:numCache>
                <c:formatCode>0%</c:formatCode>
                <c:ptCount val="8"/>
                <c:pt idx="0">
                  <c:v>9.6774193548387094E-2</c:v>
                </c:pt>
                <c:pt idx="1">
                  <c:v>0.13793103448275862</c:v>
                </c:pt>
                <c:pt idx="2">
                  <c:v>0.23333333333333334</c:v>
                </c:pt>
                <c:pt idx="3">
                  <c:v>0.10526315789473684</c:v>
                </c:pt>
                <c:pt idx="4">
                  <c:v>0.23529411764705882</c:v>
                </c:pt>
                <c:pt idx="5">
                  <c:v>0.18181818181818182</c:v>
                </c:pt>
                <c:pt idx="6">
                  <c:v>0.19047619047619047</c:v>
                </c:pt>
                <c:pt idx="7">
                  <c:v>0.16666666666666666</c:v>
                </c:pt>
              </c:numCache>
            </c:numRef>
          </c:val>
          <c:extLst>
            <c:ext xmlns:c16="http://schemas.microsoft.com/office/drawing/2014/chart" uri="{C3380CC4-5D6E-409C-BE32-E72D297353CC}">
              <c16:uniqueId val="{00000002-519B-43DB-A33D-9CDC84527B5D}"/>
            </c:ext>
          </c:extLst>
        </c:ser>
        <c:ser>
          <c:idx val="3"/>
          <c:order val="3"/>
          <c:tx>
            <c:strRef>
              <c:f>Regions!$Y$770</c:f>
              <c:strCache>
                <c:ptCount val="1"/>
                <c:pt idx="0">
                  <c:v>Later Stage</c:v>
                </c:pt>
              </c:strCache>
            </c:strRef>
          </c:tx>
          <c:spPr>
            <a:solidFill>
              <a:srgbClr val="EB8C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B-DA72-4838-8839-116A33C52299}"/>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Regions!$Y$771:$Y$778</c:f>
              <c:numCache>
                <c:formatCode>0%</c:formatCode>
                <c:ptCount val="8"/>
                <c:pt idx="0">
                  <c:v>9.6774193548387094E-2</c:v>
                </c:pt>
                <c:pt idx="1">
                  <c:v>3.4482758620689655E-2</c:v>
                </c:pt>
                <c:pt idx="2">
                  <c:v>3.3333333333333333E-2</c:v>
                </c:pt>
                <c:pt idx="3">
                  <c:v>0</c:v>
                </c:pt>
                <c:pt idx="4">
                  <c:v>5.8823529411764705E-2</c:v>
                </c:pt>
                <c:pt idx="5">
                  <c:v>4.5454545454545456E-2</c:v>
                </c:pt>
                <c:pt idx="6">
                  <c:v>0.14285714285714285</c:v>
                </c:pt>
                <c:pt idx="7">
                  <c:v>0.25</c:v>
                </c:pt>
              </c:numCache>
            </c:numRef>
          </c:val>
          <c:extLst>
            <c:ext xmlns:c16="http://schemas.microsoft.com/office/drawing/2014/chart" uri="{C3380CC4-5D6E-409C-BE32-E72D297353CC}">
              <c16:uniqueId val="{00000003-519B-43DB-A33D-9CDC84527B5D}"/>
            </c:ext>
          </c:extLst>
        </c:ser>
        <c:ser>
          <c:idx val="4"/>
          <c:order val="4"/>
          <c:tx>
            <c:strRef>
              <c:f>Regions!$Z$770</c:f>
              <c:strCache>
                <c:ptCount val="1"/>
                <c:pt idx="0">
                  <c:v>Other</c:v>
                </c:pt>
              </c:strCache>
            </c:strRef>
          </c:tx>
          <c:spPr>
            <a:solidFill>
              <a:srgbClr val="A6A6A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Regions!$Z$771:$Z$778</c:f>
              <c:numCache>
                <c:formatCode>0%</c:formatCode>
                <c:ptCount val="8"/>
                <c:pt idx="0">
                  <c:v>0.25806451612903225</c:v>
                </c:pt>
                <c:pt idx="1">
                  <c:v>0.27586206896551724</c:v>
                </c:pt>
                <c:pt idx="2">
                  <c:v>0.2</c:v>
                </c:pt>
                <c:pt idx="3">
                  <c:v>0.47368421052631576</c:v>
                </c:pt>
                <c:pt idx="4">
                  <c:v>0.11764705882352941</c:v>
                </c:pt>
                <c:pt idx="5">
                  <c:v>0.22727272727272727</c:v>
                </c:pt>
                <c:pt idx="6">
                  <c:v>0.23809523809523808</c:v>
                </c:pt>
                <c:pt idx="7">
                  <c:v>0.16666666666666666</c:v>
                </c:pt>
              </c:numCache>
            </c:numRef>
          </c:val>
          <c:extLst>
            <c:ext xmlns:c16="http://schemas.microsoft.com/office/drawing/2014/chart" uri="{C3380CC4-5D6E-409C-BE32-E72D297353CC}">
              <c16:uniqueId val="{00000004-519B-43DB-A33D-9CDC84527B5D}"/>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79210572816329"/>
          <c:y val="0.91956857303665074"/>
          <c:w val="0.63426188105797121"/>
          <c:h val="6.56873835568855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098581017499281E-2"/>
          <c:y val="5.7685639278851925E-2"/>
          <c:w val="0.90988392466508827"/>
          <c:h val="0.79196798199109197"/>
        </c:manualLayout>
      </c:layout>
      <c:barChart>
        <c:barDir val="col"/>
        <c:grouping val="clustered"/>
        <c:varyColors val="0"/>
        <c:ser>
          <c:idx val="1"/>
          <c:order val="0"/>
          <c:tx>
            <c:strRef>
              <c:f>Regions!$G$259</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Regions!$F$260:$F$267</c:f>
              <c:strCache>
                <c:ptCount val="8"/>
                <c:pt idx="0">
                  <c:v>Q1'18</c:v>
                </c:pt>
                <c:pt idx="1">
                  <c:v>Q2'18</c:v>
                </c:pt>
                <c:pt idx="2">
                  <c:v>Q3'18</c:v>
                </c:pt>
                <c:pt idx="3">
                  <c:v>Q4'18</c:v>
                </c:pt>
                <c:pt idx="4">
                  <c:v>Q1'19</c:v>
                </c:pt>
                <c:pt idx="5">
                  <c:v>Q2'19</c:v>
                </c:pt>
                <c:pt idx="6">
                  <c:v>Q3'19</c:v>
                </c:pt>
                <c:pt idx="7">
                  <c:v>Q4'19</c:v>
                </c:pt>
              </c:strCache>
            </c:strRef>
          </c:cat>
          <c:val>
            <c:numRef>
              <c:f>Regions!$G$260:$G$267</c:f>
              <c:numCache>
                <c:formatCode>_("$"* #,##0.0_);_("$"* \(#,##0.0\);_("$"* "-"??_);_(@_)</c:formatCode>
                <c:ptCount val="8"/>
                <c:pt idx="0">
                  <c:v>394.38999999999993</c:v>
                </c:pt>
                <c:pt idx="1">
                  <c:v>182.89</c:v>
                </c:pt>
                <c:pt idx="2">
                  <c:v>95.6</c:v>
                </c:pt>
                <c:pt idx="3">
                  <c:v>268.7</c:v>
                </c:pt>
                <c:pt idx="4">
                  <c:v>99.53</c:v>
                </c:pt>
                <c:pt idx="5">
                  <c:v>114.07999999999998</c:v>
                </c:pt>
                <c:pt idx="6">
                  <c:v>345.38</c:v>
                </c:pt>
                <c:pt idx="7">
                  <c:v>371.72</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Regions!$H$259</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Regions!$F$260:$F$267</c:f>
              <c:strCache>
                <c:ptCount val="8"/>
                <c:pt idx="0">
                  <c:v>Q1'18</c:v>
                </c:pt>
                <c:pt idx="1">
                  <c:v>Q2'18</c:v>
                </c:pt>
                <c:pt idx="2">
                  <c:v>Q3'18</c:v>
                </c:pt>
                <c:pt idx="3">
                  <c:v>Q4'18</c:v>
                </c:pt>
                <c:pt idx="4">
                  <c:v>Q1'19</c:v>
                </c:pt>
                <c:pt idx="5">
                  <c:v>Q2'19</c:v>
                </c:pt>
                <c:pt idx="6">
                  <c:v>Q3'19</c:v>
                </c:pt>
                <c:pt idx="7">
                  <c:v>Q4'19</c:v>
                </c:pt>
              </c:strCache>
            </c:strRef>
          </c:cat>
          <c:val>
            <c:numRef>
              <c:f>Regions!$H$260:$H$267</c:f>
              <c:numCache>
                <c:formatCode>General</c:formatCode>
                <c:ptCount val="8"/>
                <c:pt idx="0">
                  <c:v>19</c:v>
                </c:pt>
                <c:pt idx="1">
                  <c:v>29</c:v>
                </c:pt>
                <c:pt idx="2">
                  <c:v>20</c:v>
                </c:pt>
                <c:pt idx="3">
                  <c:v>22</c:v>
                </c:pt>
                <c:pt idx="4">
                  <c:v>19</c:v>
                </c:pt>
                <c:pt idx="5">
                  <c:v>21</c:v>
                </c:pt>
                <c:pt idx="6">
                  <c:v>17</c:v>
                </c:pt>
                <c:pt idx="7">
                  <c:v>17</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098581017499281E-2"/>
          <c:y val="5.7685639278851925E-2"/>
          <c:w val="0.90988392466508827"/>
          <c:h val="0.79196798199109197"/>
        </c:manualLayout>
      </c:layout>
      <c:barChart>
        <c:barDir val="col"/>
        <c:grouping val="clustered"/>
        <c:varyColors val="0"/>
        <c:ser>
          <c:idx val="1"/>
          <c:order val="0"/>
          <c:tx>
            <c:strRef>
              <c:f>Regions!$G$259</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8-F934-4B65-933A-E0EF6F5D4884}"/>
              </c:ext>
            </c:extLst>
          </c:dPt>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Regions!$F$260:$F$265</c:f>
              <c:numCache>
                <c:formatCode>General</c:formatCode>
                <c:ptCount val="6"/>
                <c:pt idx="0">
                  <c:v>2014</c:v>
                </c:pt>
                <c:pt idx="1">
                  <c:v>2015</c:v>
                </c:pt>
                <c:pt idx="2">
                  <c:v>2016</c:v>
                </c:pt>
                <c:pt idx="3">
                  <c:v>2017</c:v>
                </c:pt>
                <c:pt idx="4">
                  <c:v>2018</c:v>
                </c:pt>
                <c:pt idx="5">
                  <c:v>2019</c:v>
                </c:pt>
              </c:numCache>
            </c:numRef>
          </c:cat>
          <c:val>
            <c:numRef>
              <c:f>Regions!$G$260:$G$265</c:f>
              <c:numCache>
                <c:formatCode>_("$"* #,##0.0_);_("$"* \(#,##0.0\);_("$"* "-"??_);_(@_)</c:formatCode>
                <c:ptCount val="6"/>
                <c:pt idx="0">
                  <c:v>612.01999999999987</c:v>
                </c:pt>
                <c:pt idx="1">
                  <c:v>564.17999999999995</c:v>
                </c:pt>
                <c:pt idx="2">
                  <c:v>482.65000000000009</c:v>
                </c:pt>
                <c:pt idx="3">
                  <c:v>823.06999999999994</c:v>
                </c:pt>
                <c:pt idx="4">
                  <c:v>941.57999999999981</c:v>
                </c:pt>
                <c:pt idx="5">
                  <c:v>930.70999999999992</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Regions!$H$259</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Regions!$F$260:$F$265</c:f>
              <c:numCache>
                <c:formatCode>General</c:formatCode>
                <c:ptCount val="6"/>
                <c:pt idx="0">
                  <c:v>2014</c:v>
                </c:pt>
                <c:pt idx="1">
                  <c:v>2015</c:v>
                </c:pt>
                <c:pt idx="2">
                  <c:v>2016</c:v>
                </c:pt>
                <c:pt idx="3">
                  <c:v>2017</c:v>
                </c:pt>
                <c:pt idx="4">
                  <c:v>2018</c:v>
                </c:pt>
                <c:pt idx="5">
                  <c:v>2019</c:v>
                </c:pt>
              </c:numCache>
            </c:numRef>
          </c:cat>
          <c:val>
            <c:numRef>
              <c:f>Regions!$H$260:$H$265</c:f>
              <c:numCache>
                <c:formatCode>General</c:formatCode>
                <c:ptCount val="6"/>
                <c:pt idx="0">
                  <c:v>36</c:v>
                </c:pt>
                <c:pt idx="1">
                  <c:v>62</c:v>
                </c:pt>
                <c:pt idx="2">
                  <c:v>63</c:v>
                </c:pt>
                <c:pt idx="3">
                  <c:v>82</c:v>
                </c:pt>
                <c:pt idx="4">
                  <c:v>90</c:v>
                </c:pt>
                <c:pt idx="5">
                  <c:v>74</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6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03995621237001E-2"/>
          <c:y val="3.5385704175513094E-2"/>
          <c:w val="0.9247400109469075"/>
          <c:h val="0.79285826400150083"/>
        </c:manualLayout>
      </c:layout>
      <c:barChart>
        <c:barDir val="col"/>
        <c:grouping val="percentStacked"/>
        <c:varyColors val="0"/>
        <c:ser>
          <c:idx val="0"/>
          <c:order val="0"/>
          <c:tx>
            <c:strRef>
              <c:f>Regions!$I$770</c:f>
              <c:strCache>
                <c:ptCount val="1"/>
                <c:pt idx="0">
                  <c:v>Seed Stage</c:v>
                </c:pt>
              </c:strCache>
            </c:strRef>
          </c:tx>
          <c:spPr>
            <a:solidFill>
              <a:srgbClr val="481A1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Regions!$I$771:$I$778</c:f>
              <c:numCache>
                <c:formatCode>0%</c:formatCode>
                <c:ptCount val="8"/>
                <c:pt idx="0">
                  <c:v>0.26315789473684209</c:v>
                </c:pt>
                <c:pt idx="1">
                  <c:v>0.55172413793103448</c:v>
                </c:pt>
                <c:pt idx="2">
                  <c:v>0.45</c:v>
                </c:pt>
                <c:pt idx="3">
                  <c:v>0.31818181818181818</c:v>
                </c:pt>
                <c:pt idx="4">
                  <c:v>0.42105263157894735</c:v>
                </c:pt>
                <c:pt idx="5">
                  <c:v>0.52380952380952384</c:v>
                </c:pt>
                <c:pt idx="6">
                  <c:v>0.29411764705882354</c:v>
                </c:pt>
                <c:pt idx="7">
                  <c:v>0.35294117647058826</c:v>
                </c:pt>
              </c:numCache>
            </c:numRef>
          </c:val>
          <c:extLst>
            <c:ext xmlns:c16="http://schemas.microsoft.com/office/drawing/2014/chart" uri="{C3380CC4-5D6E-409C-BE32-E72D297353CC}">
              <c16:uniqueId val="{00000000-519B-43DB-A33D-9CDC84527B5D}"/>
            </c:ext>
          </c:extLst>
        </c:ser>
        <c:ser>
          <c:idx val="1"/>
          <c:order val="1"/>
          <c:tx>
            <c:strRef>
              <c:f>Regions!$J$770</c:f>
              <c:strCache>
                <c:ptCount val="1"/>
                <c:pt idx="0">
                  <c:v>Early Stage</c:v>
                </c:pt>
              </c:strCache>
            </c:strRef>
          </c:tx>
          <c:spPr>
            <a:solidFill>
              <a:srgbClr val="A3202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Regions!$J$771:$J$778</c:f>
              <c:numCache>
                <c:formatCode>0%</c:formatCode>
                <c:ptCount val="8"/>
                <c:pt idx="0">
                  <c:v>0.21052631578947367</c:v>
                </c:pt>
                <c:pt idx="1">
                  <c:v>0.2413793103448276</c:v>
                </c:pt>
                <c:pt idx="2">
                  <c:v>0.3</c:v>
                </c:pt>
                <c:pt idx="3">
                  <c:v>0.13636363636363635</c:v>
                </c:pt>
                <c:pt idx="4">
                  <c:v>0.10526315789473684</c:v>
                </c:pt>
                <c:pt idx="5">
                  <c:v>9.5238095238095233E-2</c:v>
                </c:pt>
                <c:pt idx="6">
                  <c:v>0.23529411764705882</c:v>
                </c:pt>
                <c:pt idx="7">
                  <c:v>0.17647058823529413</c:v>
                </c:pt>
              </c:numCache>
            </c:numRef>
          </c:val>
          <c:extLst>
            <c:ext xmlns:c16="http://schemas.microsoft.com/office/drawing/2014/chart" uri="{C3380CC4-5D6E-409C-BE32-E72D297353CC}">
              <c16:uniqueId val="{00000001-519B-43DB-A33D-9CDC84527B5D}"/>
            </c:ext>
          </c:extLst>
        </c:ser>
        <c:ser>
          <c:idx val="2"/>
          <c:order val="2"/>
          <c:tx>
            <c:strRef>
              <c:f>Regions!$K$770</c:f>
              <c:strCache>
                <c:ptCount val="1"/>
                <c:pt idx="0">
                  <c:v>Expansion Stage</c:v>
                </c:pt>
              </c:strCache>
            </c:strRef>
          </c:tx>
          <c:spPr>
            <a:solidFill>
              <a:srgbClr val="E0301E"/>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C-68A0-4455-8968-1D5CC1C0E26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Regions!$K$771:$K$778</c:f>
              <c:numCache>
                <c:formatCode>0%</c:formatCode>
                <c:ptCount val="8"/>
                <c:pt idx="0">
                  <c:v>0.21052631578947367</c:v>
                </c:pt>
                <c:pt idx="1">
                  <c:v>0</c:v>
                </c:pt>
                <c:pt idx="2">
                  <c:v>0.05</c:v>
                </c:pt>
                <c:pt idx="3">
                  <c:v>0.22727272727272727</c:v>
                </c:pt>
                <c:pt idx="4">
                  <c:v>0.21052631578947367</c:v>
                </c:pt>
                <c:pt idx="5">
                  <c:v>9.5238095238095233E-2</c:v>
                </c:pt>
                <c:pt idx="6">
                  <c:v>0.17647058823529413</c:v>
                </c:pt>
                <c:pt idx="7">
                  <c:v>0.11764705882352941</c:v>
                </c:pt>
              </c:numCache>
            </c:numRef>
          </c:val>
          <c:extLst>
            <c:ext xmlns:c16="http://schemas.microsoft.com/office/drawing/2014/chart" uri="{C3380CC4-5D6E-409C-BE32-E72D297353CC}">
              <c16:uniqueId val="{00000002-519B-43DB-A33D-9CDC84527B5D}"/>
            </c:ext>
          </c:extLst>
        </c:ser>
        <c:ser>
          <c:idx val="3"/>
          <c:order val="3"/>
          <c:tx>
            <c:strRef>
              <c:f>Regions!$L$770</c:f>
              <c:strCache>
                <c:ptCount val="1"/>
                <c:pt idx="0">
                  <c:v>Later Stage</c:v>
                </c:pt>
              </c:strCache>
            </c:strRef>
          </c:tx>
          <c:spPr>
            <a:solidFill>
              <a:srgbClr val="EB8C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68A0-4455-8968-1D5CC1C0E260}"/>
                </c:ext>
              </c:extLst>
            </c:dLbl>
            <c:dLbl>
              <c:idx val="4"/>
              <c:delete val="1"/>
              <c:extLst>
                <c:ext xmlns:c15="http://schemas.microsoft.com/office/drawing/2012/chart" uri="{CE6537A1-D6FC-4f65-9D91-7224C49458BB}"/>
                <c:ext xmlns:c16="http://schemas.microsoft.com/office/drawing/2014/chart" uri="{C3380CC4-5D6E-409C-BE32-E72D297353CC}">
                  <c16:uniqueId val="{0000000D-68A0-4455-8968-1D5CC1C0E260}"/>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Regions!$L$771:$L$778</c:f>
              <c:numCache>
                <c:formatCode>0%</c:formatCode>
                <c:ptCount val="8"/>
                <c:pt idx="0">
                  <c:v>0.26315789473684209</c:v>
                </c:pt>
                <c:pt idx="1">
                  <c:v>3.4482758620689655E-2</c:v>
                </c:pt>
                <c:pt idx="2">
                  <c:v>0</c:v>
                </c:pt>
                <c:pt idx="3">
                  <c:v>9.0909090909090912E-2</c:v>
                </c:pt>
                <c:pt idx="4">
                  <c:v>0</c:v>
                </c:pt>
                <c:pt idx="5">
                  <c:v>4.7619047619047616E-2</c:v>
                </c:pt>
                <c:pt idx="6">
                  <c:v>5.8823529411764705E-2</c:v>
                </c:pt>
                <c:pt idx="7">
                  <c:v>0.11764705882352941</c:v>
                </c:pt>
              </c:numCache>
            </c:numRef>
          </c:val>
          <c:extLst>
            <c:ext xmlns:c16="http://schemas.microsoft.com/office/drawing/2014/chart" uri="{C3380CC4-5D6E-409C-BE32-E72D297353CC}">
              <c16:uniqueId val="{00000003-519B-43DB-A33D-9CDC84527B5D}"/>
            </c:ext>
          </c:extLst>
        </c:ser>
        <c:ser>
          <c:idx val="4"/>
          <c:order val="4"/>
          <c:tx>
            <c:strRef>
              <c:f>Regions!$M$770</c:f>
              <c:strCache>
                <c:ptCount val="1"/>
                <c:pt idx="0">
                  <c:v>Other</c:v>
                </c:pt>
              </c:strCache>
            </c:strRef>
          </c:tx>
          <c:spPr>
            <a:solidFill>
              <a:srgbClr val="A6A6A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Regions!$M$771:$M$778</c:f>
              <c:numCache>
                <c:formatCode>0%</c:formatCode>
                <c:ptCount val="8"/>
                <c:pt idx="0">
                  <c:v>5.2631578947368418E-2</c:v>
                </c:pt>
                <c:pt idx="1">
                  <c:v>0.17241379310344829</c:v>
                </c:pt>
                <c:pt idx="2">
                  <c:v>0.2</c:v>
                </c:pt>
                <c:pt idx="3">
                  <c:v>0.22727272727272727</c:v>
                </c:pt>
                <c:pt idx="4">
                  <c:v>0.26315789473684209</c:v>
                </c:pt>
                <c:pt idx="5">
                  <c:v>0.23809523809523808</c:v>
                </c:pt>
                <c:pt idx="6">
                  <c:v>0.23529411764705882</c:v>
                </c:pt>
                <c:pt idx="7">
                  <c:v>0.23529411764705882</c:v>
                </c:pt>
              </c:numCache>
            </c:numRef>
          </c:val>
          <c:extLst>
            <c:ext xmlns:c16="http://schemas.microsoft.com/office/drawing/2014/chart" uri="{C3380CC4-5D6E-409C-BE32-E72D297353CC}">
              <c16:uniqueId val="{00000004-519B-43DB-A33D-9CDC84527B5D}"/>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79210572816329"/>
          <c:y val="0.91956857303665074"/>
          <c:w val="0.63426188105797121"/>
          <c:h val="6.568738355688555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098581017499281E-2"/>
          <c:y val="5.7685639278851925E-2"/>
          <c:w val="0.90988392466508827"/>
          <c:h val="0.79196798199109197"/>
        </c:manualLayout>
      </c:layout>
      <c:barChart>
        <c:barDir val="col"/>
        <c:grouping val="clustered"/>
        <c:varyColors val="0"/>
        <c:ser>
          <c:idx val="1"/>
          <c:order val="0"/>
          <c:tx>
            <c:strRef>
              <c:f>Regions!$G$420</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BD6F-4207-9F52-56967650877F}"/>
              </c:ext>
            </c:extLst>
          </c:dPt>
          <c:dPt>
            <c:idx val="7"/>
            <c:invertIfNegative val="0"/>
            <c:bubble3D val="0"/>
            <c:spPr>
              <a:solidFill>
                <a:srgbClr val="FFB600"/>
              </a:solidFill>
            </c:spPr>
            <c:extLst>
              <c:ext xmlns:c16="http://schemas.microsoft.com/office/drawing/2014/chart" uri="{C3380CC4-5D6E-409C-BE32-E72D297353CC}">
                <c16:uniqueId val="{00000001-BD6F-4207-9F52-56967650877F}"/>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Regions!$F$421:$F$428</c:f>
              <c:strCache>
                <c:ptCount val="8"/>
                <c:pt idx="0">
                  <c:v>Q1'18</c:v>
                </c:pt>
                <c:pt idx="1">
                  <c:v>Q2'18</c:v>
                </c:pt>
                <c:pt idx="2">
                  <c:v>Q3'18</c:v>
                </c:pt>
                <c:pt idx="3">
                  <c:v>Q4'18</c:v>
                </c:pt>
                <c:pt idx="4">
                  <c:v>Q1'19</c:v>
                </c:pt>
                <c:pt idx="5">
                  <c:v>Q2'19</c:v>
                </c:pt>
                <c:pt idx="6">
                  <c:v>Q3'19</c:v>
                </c:pt>
                <c:pt idx="7">
                  <c:v>Q4'19</c:v>
                </c:pt>
              </c:strCache>
            </c:strRef>
          </c:cat>
          <c:val>
            <c:numRef>
              <c:f>Regions!$G$421:$G$428</c:f>
              <c:numCache>
                <c:formatCode>_("$"* #,##0.00_);_("$"* \(#,##0.00\);_("$"* "-"??_);_(@_)</c:formatCode>
                <c:ptCount val="8"/>
                <c:pt idx="0">
                  <c:v>13.200000000000001</c:v>
                </c:pt>
                <c:pt idx="1">
                  <c:v>45.4</c:v>
                </c:pt>
                <c:pt idx="2">
                  <c:v>8.3000000000000007</c:v>
                </c:pt>
                <c:pt idx="3">
                  <c:v>10</c:v>
                </c:pt>
                <c:pt idx="4">
                  <c:v>89.710000000000008</c:v>
                </c:pt>
                <c:pt idx="5">
                  <c:v>40.82</c:v>
                </c:pt>
                <c:pt idx="6">
                  <c:v>6.83</c:v>
                </c:pt>
                <c:pt idx="7">
                  <c:v>1.9</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Regions!$H$420</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Regions!$F$421:$F$428</c:f>
              <c:strCache>
                <c:ptCount val="8"/>
                <c:pt idx="0">
                  <c:v>Q1'18</c:v>
                </c:pt>
                <c:pt idx="1">
                  <c:v>Q2'18</c:v>
                </c:pt>
                <c:pt idx="2">
                  <c:v>Q3'18</c:v>
                </c:pt>
                <c:pt idx="3">
                  <c:v>Q4'18</c:v>
                </c:pt>
                <c:pt idx="4">
                  <c:v>Q1'19</c:v>
                </c:pt>
                <c:pt idx="5">
                  <c:v>Q2'19</c:v>
                </c:pt>
                <c:pt idx="6">
                  <c:v>Q3'19</c:v>
                </c:pt>
                <c:pt idx="7">
                  <c:v>Q4'19</c:v>
                </c:pt>
              </c:strCache>
            </c:strRef>
          </c:cat>
          <c:val>
            <c:numRef>
              <c:f>Regions!$H$421:$H$428</c:f>
              <c:numCache>
                <c:formatCode>General</c:formatCode>
                <c:ptCount val="8"/>
                <c:pt idx="0">
                  <c:v>5</c:v>
                </c:pt>
                <c:pt idx="1">
                  <c:v>7</c:v>
                </c:pt>
                <c:pt idx="2">
                  <c:v>3</c:v>
                </c:pt>
                <c:pt idx="3">
                  <c:v>4</c:v>
                </c:pt>
                <c:pt idx="4">
                  <c:v>12</c:v>
                </c:pt>
                <c:pt idx="5">
                  <c:v>4</c:v>
                </c:pt>
                <c:pt idx="6">
                  <c:v>7</c:v>
                </c:pt>
                <c:pt idx="7">
                  <c:v>2</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0_);_(&quot;$&quot;* \(#,##0.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713038908330904"/>
          <c:y val="0.93821920747167764"/>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166776495871558E-2"/>
          <c:y val="5.7685639278851925E-2"/>
          <c:w val="0.91831473170325839"/>
          <c:h val="0.76508050392433835"/>
        </c:manualLayout>
      </c:layout>
      <c:barChart>
        <c:barDir val="col"/>
        <c:grouping val="clustered"/>
        <c:varyColors val="0"/>
        <c:ser>
          <c:idx val="1"/>
          <c:order val="0"/>
          <c:tx>
            <c:strRef>
              <c:f>Regions!$G$420</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1-EBFF-4E95-A5C4-B0EBF90B5CEF}"/>
              </c:ext>
            </c:extLst>
          </c:dPt>
          <c:dPt>
            <c:idx val="6"/>
            <c:invertIfNegative val="0"/>
            <c:bubble3D val="0"/>
            <c:spPr>
              <a:solidFill>
                <a:srgbClr val="FFB600"/>
              </a:solidFill>
            </c:spPr>
            <c:extLst>
              <c:ext xmlns:c16="http://schemas.microsoft.com/office/drawing/2014/chart" uri="{C3380CC4-5D6E-409C-BE32-E72D297353CC}">
                <c16:uniqueId val="{00000003-EBFF-4E95-A5C4-B0EBF90B5CEF}"/>
              </c:ext>
            </c:extLst>
          </c:dPt>
          <c:dPt>
            <c:idx val="7"/>
            <c:invertIfNegative val="0"/>
            <c:bubble3D val="0"/>
            <c:spPr>
              <a:solidFill>
                <a:srgbClr val="FFB600"/>
              </a:solidFill>
            </c:spPr>
            <c:extLst>
              <c:ext xmlns:c16="http://schemas.microsoft.com/office/drawing/2014/chart" uri="{C3380CC4-5D6E-409C-BE32-E72D297353CC}">
                <c16:uniqueId val="{00000005-EBFF-4E95-A5C4-B0EBF90B5CEF}"/>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Regions!$F$421:$F$426</c:f>
              <c:numCache>
                <c:formatCode>General</c:formatCode>
                <c:ptCount val="6"/>
                <c:pt idx="0">
                  <c:v>2014</c:v>
                </c:pt>
                <c:pt idx="1">
                  <c:v>2015</c:v>
                </c:pt>
                <c:pt idx="2">
                  <c:v>2016</c:v>
                </c:pt>
                <c:pt idx="3">
                  <c:v>2017</c:v>
                </c:pt>
                <c:pt idx="4">
                  <c:v>2018</c:v>
                </c:pt>
                <c:pt idx="5">
                  <c:v>2019</c:v>
                </c:pt>
              </c:numCache>
            </c:numRef>
          </c:cat>
          <c:val>
            <c:numRef>
              <c:f>Regions!$G$421:$G$426</c:f>
              <c:numCache>
                <c:formatCode>_("$"* #,##0.00_);_("$"* \(#,##0.00\);_("$"* "-"??_);_(@_)</c:formatCode>
                <c:ptCount val="6"/>
                <c:pt idx="0">
                  <c:v>152.22</c:v>
                </c:pt>
                <c:pt idx="1">
                  <c:v>159.43</c:v>
                </c:pt>
                <c:pt idx="2">
                  <c:v>267.8</c:v>
                </c:pt>
                <c:pt idx="3">
                  <c:v>182.42</c:v>
                </c:pt>
                <c:pt idx="4">
                  <c:v>76.900000000000006</c:v>
                </c:pt>
                <c:pt idx="5">
                  <c:v>139.26000000000002</c:v>
                </c:pt>
              </c:numCache>
            </c:numRef>
          </c:val>
          <c:extLst>
            <c:ext xmlns:c16="http://schemas.microsoft.com/office/drawing/2014/chart" uri="{C3380CC4-5D6E-409C-BE32-E72D297353CC}">
              <c16:uniqueId val="{00000006-EBFF-4E95-A5C4-B0EBF90B5CEF}"/>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Regions!$H$420</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FF-4E95-A5C4-B0EBF90B5CEF}"/>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Regions!$F$421:$F$426</c:f>
              <c:numCache>
                <c:formatCode>General</c:formatCode>
                <c:ptCount val="6"/>
                <c:pt idx="0">
                  <c:v>2014</c:v>
                </c:pt>
                <c:pt idx="1">
                  <c:v>2015</c:v>
                </c:pt>
                <c:pt idx="2">
                  <c:v>2016</c:v>
                </c:pt>
                <c:pt idx="3">
                  <c:v>2017</c:v>
                </c:pt>
                <c:pt idx="4">
                  <c:v>2018</c:v>
                </c:pt>
                <c:pt idx="5">
                  <c:v>2019</c:v>
                </c:pt>
              </c:numCache>
            </c:numRef>
          </c:cat>
          <c:val>
            <c:numRef>
              <c:f>Regions!$H$421:$H$426</c:f>
              <c:numCache>
                <c:formatCode>General</c:formatCode>
                <c:ptCount val="6"/>
                <c:pt idx="0">
                  <c:v>15</c:v>
                </c:pt>
                <c:pt idx="1">
                  <c:v>21</c:v>
                </c:pt>
                <c:pt idx="2">
                  <c:v>27</c:v>
                </c:pt>
                <c:pt idx="3">
                  <c:v>23</c:v>
                </c:pt>
                <c:pt idx="4">
                  <c:v>19</c:v>
                </c:pt>
                <c:pt idx="5">
                  <c:v>25</c:v>
                </c:pt>
              </c:numCache>
            </c:numRef>
          </c:val>
          <c:smooth val="0"/>
          <c:extLst>
            <c:ext xmlns:c16="http://schemas.microsoft.com/office/drawing/2014/chart" uri="{C3380CC4-5D6E-409C-BE32-E72D297353CC}">
              <c16:uniqueId val="{00000008-EBFF-4E95-A5C4-B0EBF90B5CEF}"/>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0_);_(&quot;$&quot;* \(#,##0.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19780232426"/>
          <c:y val="0.94017786256758651"/>
          <c:w val="0.2834491936626175"/>
          <c:h val="5.9822137432413519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03995621237001E-2"/>
          <c:y val="3.5385704175513094E-2"/>
          <c:w val="0.9247400109469075"/>
          <c:h val="0.79285826400150083"/>
        </c:manualLayout>
      </c:layout>
      <c:barChart>
        <c:barDir val="col"/>
        <c:grouping val="percentStacked"/>
        <c:varyColors val="0"/>
        <c:ser>
          <c:idx val="0"/>
          <c:order val="0"/>
          <c:tx>
            <c:strRef>
              <c:f>Regions!$AC$770</c:f>
              <c:strCache>
                <c:ptCount val="1"/>
                <c:pt idx="0">
                  <c:v>Seed Stage</c:v>
                </c:pt>
              </c:strCache>
            </c:strRef>
          </c:tx>
          <c:spPr>
            <a:solidFill>
              <a:srgbClr val="481A1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Regions!$AC$771:$AC$778</c:f>
              <c:numCache>
                <c:formatCode>0%</c:formatCode>
                <c:ptCount val="8"/>
                <c:pt idx="0">
                  <c:v>0.8</c:v>
                </c:pt>
                <c:pt idx="1">
                  <c:v>0.2857142857142857</c:v>
                </c:pt>
                <c:pt idx="2">
                  <c:v>0.66666666666666663</c:v>
                </c:pt>
                <c:pt idx="3">
                  <c:v>0.5</c:v>
                </c:pt>
                <c:pt idx="4">
                  <c:v>0.41666666666666669</c:v>
                </c:pt>
                <c:pt idx="5">
                  <c:v>0.5</c:v>
                </c:pt>
                <c:pt idx="6">
                  <c:v>0.5714285714285714</c:v>
                </c:pt>
                <c:pt idx="7">
                  <c:v>1</c:v>
                </c:pt>
              </c:numCache>
            </c:numRef>
          </c:val>
          <c:extLst>
            <c:ext xmlns:c16="http://schemas.microsoft.com/office/drawing/2014/chart" uri="{C3380CC4-5D6E-409C-BE32-E72D297353CC}">
              <c16:uniqueId val="{00000000-519B-43DB-A33D-9CDC84527B5D}"/>
            </c:ext>
          </c:extLst>
        </c:ser>
        <c:ser>
          <c:idx val="1"/>
          <c:order val="1"/>
          <c:tx>
            <c:strRef>
              <c:f>Regions!$AD$770</c:f>
              <c:strCache>
                <c:ptCount val="1"/>
                <c:pt idx="0">
                  <c:v>Early Stage</c:v>
                </c:pt>
              </c:strCache>
            </c:strRef>
          </c:tx>
          <c:spPr>
            <a:solidFill>
              <a:srgbClr val="A3202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67F6-42B1-A15E-4CD61CEBEA55}"/>
                </c:ext>
              </c:extLst>
            </c:dLbl>
            <c:dLbl>
              <c:idx val="7"/>
              <c:delete val="1"/>
              <c:extLst>
                <c:ext xmlns:c15="http://schemas.microsoft.com/office/drawing/2012/chart" uri="{CE6537A1-D6FC-4f65-9D91-7224C49458BB}"/>
                <c:ext xmlns:c16="http://schemas.microsoft.com/office/drawing/2014/chart" uri="{C3380CC4-5D6E-409C-BE32-E72D297353CC}">
                  <c16:uniqueId val="{0000001B-67F6-42B1-A15E-4CD61CEBEA5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Regions!$AD$771:$AD$778</c:f>
              <c:numCache>
                <c:formatCode>0%</c:formatCode>
                <c:ptCount val="8"/>
                <c:pt idx="0">
                  <c:v>0</c:v>
                </c:pt>
                <c:pt idx="1">
                  <c:v>0.42857142857142855</c:v>
                </c:pt>
                <c:pt idx="2">
                  <c:v>0.33333333333333331</c:v>
                </c:pt>
                <c:pt idx="3">
                  <c:v>0.5</c:v>
                </c:pt>
                <c:pt idx="4">
                  <c:v>0.16666666666666666</c:v>
                </c:pt>
                <c:pt idx="5">
                  <c:v>0.25</c:v>
                </c:pt>
                <c:pt idx="6">
                  <c:v>0.42857142857142855</c:v>
                </c:pt>
                <c:pt idx="7">
                  <c:v>0</c:v>
                </c:pt>
              </c:numCache>
            </c:numRef>
          </c:val>
          <c:extLst>
            <c:ext xmlns:c16="http://schemas.microsoft.com/office/drawing/2014/chart" uri="{C3380CC4-5D6E-409C-BE32-E72D297353CC}">
              <c16:uniqueId val="{00000001-519B-43DB-A33D-9CDC84527B5D}"/>
            </c:ext>
          </c:extLst>
        </c:ser>
        <c:ser>
          <c:idx val="2"/>
          <c:order val="2"/>
          <c:tx>
            <c:strRef>
              <c:f>Regions!$AE$770</c:f>
              <c:strCache>
                <c:ptCount val="1"/>
                <c:pt idx="0">
                  <c:v>Expansion Stage</c:v>
                </c:pt>
              </c:strCache>
            </c:strRef>
          </c:tx>
          <c:spPr>
            <a:solidFill>
              <a:srgbClr val="E0301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67F6-42B1-A15E-4CD61CEBEA55}"/>
                </c:ext>
              </c:extLst>
            </c:dLbl>
            <c:dLbl>
              <c:idx val="2"/>
              <c:delete val="1"/>
              <c:extLst>
                <c:ext xmlns:c15="http://schemas.microsoft.com/office/drawing/2012/chart" uri="{CE6537A1-D6FC-4f65-9D91-7224C49458BB}"/>
                <c:ext xmlns:c16="http://schemas.microsoft.com/office/drawing/2014/chart" uri="{C3380CC4-5D6E-409C-BE32-E72D297353CC}">
                  <c16:uniqueId val="{00000012-67F6-42B1-A15E-4CD61CEBEA55}"/>
                </c:ext>
              </c:extLst>
            </c:dLbl>
            <c:dLbl>
              <c:idx val="3"/>
              <c:delete val="1"/>
              <c:extLst>
                <c:ext xmlns:c15="http://schemas.microsoft.com/office/drawing/2012/chart" uri="{CE6537A1-D6FC-4f65-9D91-7224C49458BB}"/>
                <c:ext xmlns:c16="http://schemas.microsoft.com/office/drawing/2014/chart" uri="{C3380CC4-5D6E-409C-BE32-E72D297353CC}">
                  <c16:uniqueId val="{00000013-67F6-42B1-A15E-4CD61CEBEA55}"/>
                </c:ext>
              </c:extLst>
            </c:dLbl>
            <c:dLbl>
              <c:idx val="6"/>
              <c:delete val="1"/>
              <c:extLst>
                <c:ext xmlns:c15="http://schemas.microsoft.com/office/drawing/2012/chart" uri="{CE6537A1-D6FC-4f65-9D91-7224C49458BB}"/>
                <c:ext xmlns:c16="http://schemas.microsoft.com/office/drawing/2014/chart" uri="{C3380CC4-5D6E-409C-BE32-E72D297353CC}">
                  <c16:uniqueId val="{0000001C-67F6-42B1-A15E-4CD61CEBEA55}"/>
                </c:ext>
              </c:extLst>
            </c:dLbl>
            <c:dLbl>
              <c:idx val="7"/>
              <c:delete val="1"/>
              <c:extLst>
                <c:ext xmlns:c15="http://schemas.microsoft.com/office/drawing/2012/chart" uri="{CE6537A1-D6FC-4f65-9D91-7224C49458BB}"/>
                <c:ext xmlns:c16="http://schemas.microsoft.com/office/drawing/2014/chart" uri="{C3380CC4-5D6E-409C-BE32-E72D297353CC}">
                  <c16:uniqueId val="{0000001A-67F6-42B1-A15E-4CD61CEBEA5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Regions!$AE$771:$AE$778</c:f>
              <c:numCache>
                <c:formatCode>0%</c:formatCode>
                <c:ptCount val="8"/>
                <c:pt idx="0">
                  <c:v>0</c:v>
                </c:pt>
                <c:pt idx="1">
                  <c:v>0.14285714285714285</c:v>
                </c:pt>
                <c:pt idx="2">
                  <c:v>0</c:v>
                </c:pt>
                <c:pt idx="3">
                  <c:v>0</c:v>
                </c:pt>
                <c:pt idx="4">
                  <c:v>8.3333333333333329E-2</c:v>
                </c:pt>
                <c:pt idx="5">
                  <c:v>0.25</c:v>
                </c:pt>
                <c:pt idx="6">
                  <c:v>0</c:v>
                </c:pt>
                <c:pt idx="7">
                  <c:v>0</c:v>
                </c:pt>
              </c:numCache>
            </c:numRef>
          </c:val>
          <c:extLst>
            <c:ext xmlns:c16="http://schemas.microsoft.com/office/drawing/2014/chart" uri="{C3380CC4-5D6E-409C-BE32-E72D297353CC}">
              <c16:uniqueId val="{00000002-519B-43DB-A33D-9CDC84527B5D}"/>
            </c:ext>
          </c:extLst>
        </c:ser>
        <c:ser>
          <c:idx val="3"/>
          <c:order val="3"/>
          <c:tx>
            <c:strRef>
              <c:f>Regions!$AF$770</c:f>
              <c:strCache>
                <c:ptCount val="1"/>
                <c:pt idx="0">
                  <c:v>Later Stage</c:v>
                </c:pt>
              </c:strCache>
            </c:strRef>
          </c:tx>
          <c:spPr>
            <a:solidFill>
              <a:srgbClr val="EB8C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D-67F6-42B1-A15E-4CD61CEBEA55}"/>
                </c:ext>
              </c:extLst>
            </c:dLbl>
            <c:dLbl>
              <c:idx val="2"/>
              <c:delete val="1"/>
              <c:extLst>
                <c:ext xmlns:c15="http://schemas.microsoft.com/office/drawing/2012/chart" uri="{CE6537A1-D6FC-4f65-9D91-7224C49458BB}"/>
                <c:ext xmlns:c16="http://schemas.microsoft.com/office/drawing/2014/chart" uri="{C3380CC4-5D6E-409C-BE32-E72D297353CC}">
                  <c16:uniqueId val="{00000010-67F6-42B1-A15E-4CD61CEBEA55}"/>
                </c:ext>
              </c:extLst>
            </c:dLbl>
            <c:dLbl>
              <c:idx val="3"/>
              <c:delete val="1"/>
              <c:extLst>
                <c:ext xmlns:c15="http://schemas.microsoft.com/office/drawing/2012/chart" uri="{CE6537A1-D6FC-4f65-9D91-7224C49458BB}"/>
                <c:ext xmlns:c16="http://schemas.microsoft.com/office/drawing/2014/chart" uri="{C3380CC4-5D6E-409C-BE32-E72D297353CC}">
                  <c16:uniqueId val="{00000011-67F6-42B1-A15E-4CD61CEBEA55}"/>
                </c:ext>
              </c:extLst>
            </c:dLbl>
            <c:dLbl>
              <c:idx val="5"/>
              <c:delete val="1"/>
              <c:extLst>
                <c:ext xmlns:c15="http://schemas.microsoft.com/office/drawing/2012/chart" uri="{CE6537A1-D6FC-4f65-9D91-7224C49458BB}"/>
                <c:ext xmlns:c16="http://schemas.microsoft.com/office/drawing/2014/chart" uri="{C3380CC4-5D6E-409C-BE32-E72D297353CC}">
                  <c16:uniqueId val="{00000017-67F6-42B1-A15E-4CD61CEBEA55}"/>
                </c:ext>
              </c:extLst>
            </c:dLbl>
            <c:dLbl>
              <c:idx val="6"/>
              <c:delete val="1"/>
              <c:extLst>
                <c:ext xmlns:c15="http://schemas.microsoft.com/office/drawing/2012/chart" uri="{CE6537A1-D6FC-4f65-9D91-7224C49458BB}"/>
                <c:ext xmlns:c16="http://schemas.microsoft.com/office/drawing/2014/chart" uri="{C3380CC4-5D6E-409C-BE32-E72D297353CC}">
                  <c16:uniqueId val="{00000019-67F6-42B1-A15E-4CD61CEBEA55}"/>
                </c:ext>
              </c:extLst>
            </c:dLbl>
            <c:dLbl>
              <c:idx val="7"/>
              <c:delete val="1"/>
              <c:extLst>
                <c:ext xmlns:c15="http://schemas.microsoft.com/office/drawing/2012/chart" uri="{CE6537A1-D6FC-4f65-9D91-7224C49458BB}"/>
                <c:ext xmlns:c16="http://schemas.microsoft.com/office/drawing/2014/chart" uri="{C3380CC4-5D6E-409C-BE32-E72D297353CC}">
                  <c16:uniqueId val="{00000018-67F6-42B1-A15E-4CD61CEBEA5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Regions!$AF$771:$AF$778</c:f>
              <c:numCache>
                <c:formatCode>0%</c:formatCode>
                <c:ptCount val="8"/>
                <c:pt idx="0">
                  <c:v>0.2</c:v>
                </c:pt>
                <c:pt idx="1">
                  <c:v>0</c:v>
                </c:pt>
                <c:pt idx="2">
                  <c:v>0</c:v>
                </c:pt>
                <c:pt idx="3">
                  <c:v>0</c:v>
                </c:pt>
                <c:pt idx="4">
                  <c:v>8.3333333333333329E-2</c:v>
                </c:pt>
                <c:pt idx="5">
                  <c:v>0</c:v>
                </c:pt>
                <c:pt idx="6">
                  <c:v>0</c:v>
                </c:pt>
                <c:pt idx="7">
                  <c:v>0</c:v>
                </c:pt>
              </c:numCache>
            </c:numRef>
          </c:val>
          <c:extLst>
            <c:ext xmlns:c16="http://schemas.microsoft.com/office/drawing/2014/chart" uri="{C3380CC4-5D6E-409C-BE32-E72D297353CC}">
              <c16:uniqueId val="{00000003-519B-43DB-A33D-9CDC84527B5D}"/>
            </c:ext>
          </c:extLst>
        </c:ser>
        <c:ser>
          <c:idx val="4"/>
          <c:order val="4"/>
          <c:tx>
            <c:strRef>
              <c:f>Regions!$AG$770</c:f>
              <c:strCache>
                <c:ptCount val="1"/>
                <c:pt idx="0">
                  <c:v>Other</c:v>
                </c:pt>
              </c:strCache>
            </c:strRef>
          </c:tx>
          <c:spPr>
            <a:solidFill>
              <a:srgbClr val="A6A6A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67F6-42B1-A15E-4CD61CEBEA55}"/>
                </c:ext>
              </c:extLst>
            </c:dLbl>
            <c:dLbl>
              <c:idx val="2"/>
              <c:delete val="1"/>
              <c:extLst>
                <c:ext xmlns:c15="http://schemas.microsoft.com/office/drawing/2012/chart" uri="{CE6537A1-D6FC-4f65-9D91-7224C49458BB}"/>
                <c:ext xmlns:c16="http://schemas.microsoft.com/office/drawing/2014/chart" uri="{C3380CC4-5D6E-409C-BE32-E72D297353CC}">
                  <c16:uniqueId val="{0000000E-67F6-42B1-A15E-4CD61CEBEA55}"/>
                </c:ext>
              </c:extLst>
            </c:dLbl>
            <c:dLbl>
              <c:idx val="3"/>
              <c:delete val="1"/>
              <c:extLst>
                <c:ext xmlns:c15="http://schemas.microsoft.com/office/drawing/2012/chart" uri="{CE6537A1-D6FC-4f65-9D91-7224C49458BB}"/>
                <c:ext xmlns:c16="http://schemas.microsoft.com/office/drawing/2014/chart" uri="{C3380CC4-5D6E-409C-BE32-E72D297353CC}">
                  <c16:uniqueId val="{0000000F-67F6-42B1-A15E-4CD61CEBEA55}"/>
                </c:ext>
              </c:extLst>
            </c:dLbl>
            <c:dLbl>
              <c:idx val="5"/>
              <c:delete val="1"/>
              <c:extLst>
                <c:ext xmlns:c15="http://schemas.microsoft.com/office/drawing/2012/chart" uri="{CE6537A1-D6FC-4f65-9D91-7224C49458BB}"/>
                <c:ext xmlns:c16="http://schemas.microsoft.com/office/drawing/2014/chart" uri="{C3380CC4-5D6E-409C-BE32-E72D297353CC}">
                  <c16:uniqueId val="{00000015-67F6-42B1-A15E-4CD61CEBEA55}"/>
                </c:ext>
              </c:extLst>
            </c:dLbl>
            <c:dLbl>
              <c:idx val="6"/>
              <c:delete val="1"/>
              <c:extLst>
                <c:ext xmlns:c15="http://schemas.microsoft.com/office/drawing/2012/chart" uri="{CE6537A1-D6FC-4f65-9D91-7224C49458BB}"/>
                <c:ext xmlns:c16="http://schemas.microsoft.com/office/drawing/2014/chart" uri="{C3380CC4-5D6E-409C-BE32-E72D297353CC}">
                  <c16:uniqueId val="{00000014-67F6-42B1-A15E-4CD61CEBEA55}"/>
                </c:ext>
              </c:extLst>
            </c:dLbl>
            <c:dLbl>
              <c:idx val="7"/>
              <c:delete val="1"/>
              <c:extLst>
                <c:ext xmlns:c15="http://schemas.microsoft.com/office/drawing/2012/chart" uri="{CE6537A1-D6FC-4f65-9D91-7224C49458BB}"/>
                <c:ext xmlns:c16="http://schemas.microsoft.com/office/drawing/2014/chart" uri="{C3380CC4-5D6E-409C-BE32-E72D297353CC}">
                  <c16:uniqueId val="{00000016-67F6-42B1-A15E-4CD61CEBEA55}"/>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Regions!$AG$771:$AG$778</c:f>
              <c:numCache>
                <c:formatCode>0%</c:formatCode>
                <c:ptCount val="8"/>
                <c:pt idx="0">
                  <c:v>0</c:v>
                </c:pt>
                <c:pt idx="1">
                  <c:v>0.14285714285714285</c:v>
                </c:pt>
                <c:pt idx="2">
                  <c:v>0</c:v>
                </c:pt>
                <c:pt idx="3">
                  <c:v>0</c:v>
                </c:pt>
                <c:pt idx="4">
                  <c:v>0.25</c:v>
                </c:pt>
                <c:pt idx="5">
                  <c:v>0</c:v>
                </c:pt>
                <c:pt idx="6">
                  <c:v>0</c:v>
                </c:pt>
                <c:pt idx="7">
                  <c:v>0</c:v>
                </c:pt>
              </c:numCache>
            </c:numRef>
          </c:val>
          <c:extLst>
            <c:ext xmlns:c16="http://schemas.microsoft.com/office/drawing/2014/chart" uri="{C3380CC4-5D6E-409C-BE32-E72D297353CC}">
              <c16:uniqueId val="{00000004-519B-43DB-A33D-9CDC84527B5D}"/>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79210572816329"/>
          <c:y val="0.91956857303665074"/>
          <c:w val="0.63426188105797121"/>
          <c:h val="6.56873835568855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929546602286759E-2"/>
          <c:y val="3.4537976933021408E-2"/>
          <c:w val="0.90335811638655639"/>
          <c:h val="0.79196798199109197"/>
        </c:manualLayout>
      </c:layout>
      <c:lineChart>
        <c:grouping val="standard"/>
        <c:varyColors val="0"/>
        <c:ser>
          <c:idx val="1"/>
          <c:order val="0"/>
          <c:tx>
            <c:strRef>
              <c:f>Canada!$J$3</c:f>
              <c:strCache>
                <c:ptCount val="1"/>
                <c:pt idx="0">
                  <c:v>Median deal size ($M)</c:v>
                </c:pt>
              </c:strCache>
            </c:strRef>
          </c:tx>
          <c:spPr>
            <a:ln>
              <a:solidFill>
                <a:srgbClr val="70180F"/>
              </a:solidFill>
              <a:prstDash val="dash"/>
            </a:ln>
          </c:spPr>
          <c:marker>
            <c:symbol val="none"/>
          </c:marker>
          <c:dLbls>
            <c:dLbl>
              <c:idx val="1"/>
              <c:layout>
                <c:manualLayout>
                  <c:x val="-2.83025441253517E-2"/>
                  <c:y val="-3.8904533329167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7E-41E7-99CD-4D1133823DD3}"/>
                </c:ext>
              </c:extLst>
            </c:dLbl>
            <c:numFmt formatCode="&quot;$&quot;#,##0.0" sourceLinked="0"/>
            <c:spPr>
              <a:noFill/>
              <a:ln>
                <a:noFill/>
              </a:ln>
              <a:effectLst/>
            </c:spPr>
            <c:txPr>
              <a:bodyPr wrap="square" lIns="38100" tIns="19050" rIns="38100" bIns="19050" anchor="ctr">
                <a:spAutoFit/>
              </a:bodyPr>
              <a:lstStyle/>
              <a:p>
                <a:pPr>
                  <a:defRPr sz="1600">
                    <a:solidFill>
                      <a:srgbClr val="70180F"/>
                    </a:solidFill>
                    <a:latin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Canada!$F$4:$F$9</c:f>
              <c:numCache>
                <c:formatCode>General</c:formatCode>
                <c:ptCount val="6"/>
                <c:pt idx="0">
                  <c:v>2014</c:v>
                </c:pt>
                <c:pt idx="1">
                  <c:v>2015</c:v>
                </c:pt>
                <c:pt idx="2">
                  <c:v>2016</c:v>
                </c:pt>
                <c:pt idx="3">
                  <c:v>2017</c:v>
                </c:pt>
                <c:pt idx="4">
                  <c:v>2018</c:v>
                </c:pt>
                <c:pt idx="5">
                  <c:v>2019</c:v>
                </c:pt>
              </c:numCache>
            </c:numRef>
          </c:cat>
          <c:val>
            <c:numRef>
              <c:f>Canada!$J$4:$J$9</c:f>
              <c:numCache>
                <c:formatCode>General</c:formatCode>
                <c:ptCount val="6"/>
                <c:pt idx="0">
                  <c:v>2.2999999999999998</c:v>
                </c:pt>
                <c:pt idx="1">
                  <c:v>2.3499999999999996</c:v>
                </c:pt>
                <c:pt idx="2">
                  <c:v>2</c:v>
                </c:pt>
                <c:pt idx="3">
                  <c:v>2.7</c:v>
                </c:pt>
                <c:pt idx="4">
                  <c:v>3</c:v>
                </c:pt>
                <c:pt idx="5">
                  <c:v>3.4</c:v>
                </c:pt>
              </c:numCache>
            </c:numRef>
          </c:val>
          <c:smooth val="0"/>
          <c:extLst>
            <c:ext xmlns:c16="http://schemas.microsoft.com/office/drawing/2014/chart" uri="{C3380CC4-5D6E-409C-BE32-E72D297353CC}">
              <c16:uniqueId val="{00000001-107E-41E7-99CD-4D1133823DD3}"/>
            </c:ext>
          </c:extLst>
        </c:ser>
        <c:dLbls>
          <c:showLegendKey val="0"/>
          <c:showVal val="0"/>
          <c:showCatName val="0"/>
          <c:showSerName val="0"/>
          <c:showPercent val="0"/>
          <c:showBubbleSize val="0"/>
        </c:dLbls>
        <c:smooth val="0"/>
        <c:axId val="283371288"/>
        <c:axId val="283371680"/>
      </c:lineChart>
      <c:catAx>
        <c:axId val="283371288"/>
        <c:scaling>
          <c:orientation val="minMax"/>
        </c:scaling>
        <c:delete val="1"/>
        <c:axPos val="b"/>
        <c:numFmt formatCode="General" sourceLinked="1"/>
        <c:majorTickMark val="out"/>
        <c:minorTickMark val="none"/>
        <c:tickLblPos val="nextTo"/>
        <c:crossAx val="283371680"/>
        <c:crosses val="autoZero"/>
        <c:auto val="0"/>
        <c:lblAlgn val="ctr"/>
        <c:lblOffset val="100"/>
        <c:noMultiLvlLbl val="0"/>
      </c:catAx>
      <c:valAx>
        <c:axId val="283371680"/>
        <c:scaling>
          <c:orientation val="minMax"/>
          <c:max val="6"/>
        </c:scaling>
        <c:delete val="0"/>
        <c:axPos val="l"/>
        <c:numFmt formatCode="General" sourceLinked="1"/>
        <c:majorTickMark val="out"/>
        <c:minorTickMark val="none"/>
        <c:tickLblPos val="nextTo"/>
        <c:spPr>
          <a:ln w="9459">
            <a:noFill/>
          </a:ln>
        </c:spPr>
        <c:txPr>
          <a:bodyPr/>
          <a:lstStyle/>
          <a:p>
            <a:pPr>
              <a:defRPr>
                <a:solidFill>
                  <a:schemeClr val="bg1"/>
                </a:solidFill>
              </a:defRPr>
            </a:pPr>
            <a:endParaRPr lang="en-US"/>
          </a:p>
        </c:txPr>
        <c:crossAx val="283371288"/>
        <c:crosses val="autoZero"/>
        <c:crossBetween val="between"/>
      </c:valAx>
      <c:spPr>
        <a:noFill/>
        <a:ln w="25395">
          <a:noFill/>
        </a:ln>
      </c:spPr>
    </c:plotArea>
    <c:legend>
      <c:legendPos val="b"/>
      <c:layout>
        <c:manualLayout>
          <c:xMode val="edge"/>
          <c:yMode val="edge"/>
          <c:x val="0.51684312896804518"/>
          <c:y val="0.90138612778621841"/>
          <c:w val="0.24585507494213599"/>
          <c:h val="6.5545608743555667E-2"/>
        </c:manualLayout>
      </c:layout>
      <c:overlay val="0"/>
      <c:txPr>
        <a:bodyPr/>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72065854022657E-2"/>
          <c:y val="4.2440229146314498E-2"/>
          <c:w val="0.90575027080418424"/>
          <c:h val="0.78282070076363697"/>
        </c:manualLayout>
      </c:layout>
      <c:barChart>
        <c:barDir val="col"/>
        <c:grouping val="clustered"/>
        <c:varyColors val="0"/>
        <c:ser>
          <c:idx val="1"/>
          <c:order val="0"/>
          <c:tx>
            <c:strRef>
              <c:f>Regions!$G$3</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Regions!$F$4:$F$11</c:f>
              <c:strCache>
                <c:ptCount val="8"/>
                <c:pt idx="0">
                  <c:v>Q1'18</c:v>
                </c:pt>
                <c:pt idx="1">
                  <c:v>Q2'18</c:v>
                </c:pt>
                <c:pt idx="2">
                  <c:v>Q3'18</c:v>
                </c:pt>
                <c:pt idx="3">
                  <c:v>Q4'18</c:v>
                </c:pt>
                <c:pt idx="4">
                  <c:v>Q1'19</c:v>
                </c:pt>
                <c:pt idx="5">
                  <c:v>Q2'19</c:v>
                </c:pt>
                <c:pt idx="6">
                  <c:v>Q3'19</c:v>
                </c:pt>
                <c:pt idx="7">
                  <c:v>Q4'19</c:v>
                </c:pt>
              </c:strCache>
            </c:strRef>
          </c:cat>
          <c:val>
            <c:numRef>
              <c:f>Regions!$G$4:$G$11</c:f>
              <c:numCache>
                <c:formatCode>0.0</c:formatCode>
                <c:ptCount val="8"/>
                <c:pt idx="0">
                  <c:v>0.88</c:v>
                </c:pt>
                <c:pt idx="1">
                  <c:v>98.480000000000018</c:v>
                </c:pt>
                <c:pt idx="2">
                  <c:v>0.76</c:v>
                </c:pt>
                <c:pt idx="3">
                  <c:v>24.89</c:v>
                </c:pt>
                <c:pt idx="4">
                  <c:v>12.47</c:v>
                </c:pt>
                <c:pt idx="5">
                  <c:v>3.3400000000000003</c:v>
                </c:pt>
                <c:pt idx="6">
                  <c:v>45.740000000000009</c:v>
                </c:pt>
                <c:pt idx="7">
                  <c:v>70.89</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Regions!$H$3</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Regions!$F$4:$F$11</c:f>
              <c:strCache>
                <c:ptCount val="8"/>
                <c:pt idx="0">
                  <c:v>Q1'18</c:v>
                </c:pt>
                <c:pt idx="1">
                  <c:v>Q2'18</c:v>
                </c:pt>
                <c:pt idx="2">
                  <c:v>Q3'18</c:v>
                </c:pt>
                <c:pt idx="3">
                  <c:v>Q4'18</c:v>
                </c:pt>
                <c:pt idx="4">
                  <c:v>Q1'19</c:v>
                </c:pt>
                <c:pt idx="5">
                  <c:v>Q2'19</c:v>
                </c:pt>
                <c:pt idx="6">
                  <c:v>Q3'19</c:v>
                </c:pt>
                <c:pt idx="7">
                  <c:v>Q4'19</c:v>
                </c:pt>
              </c:strCache>
            </c:strRef>
          </c:cat>
          <c:val>
            <c:numRef>
              <c:f>Regions!$H$4:$H$11</c:f>
              <c:numCache>
                <c:formatCode>General</c:formatCode>
                <c:ptCount val="8"/>
                <c:pt idx="0">
                  <c:v>3</c:v>
                </c:pt>
                <c:pt idx="1">
                  <c:v>8</c:v>
                </c:pt>
                <c:pt idx="2">
                  <c:v>1</c:v>
                </c:pt>
                <c:pt idx="3">
                  <c:v>5</c:v>
                </c:pt>
                <c:pt idx="4">
                  <c:v>5</c:v>
                </c:pt>
                <c:pt idx="5">
                  <c:v>5</c:v>
                </c:pt>
                <c:pt idx="6">
                  <c:v>6</c:v>
                </c:pt>
                <c:pt idx="7">
                  <c:v>6</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0.0"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50847999"/>
          <c:y val="0.93841974897237801"/>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098581017499281E-2"/>
          <c:y val="5.7685639278851925E-2"/>
          <c:w val="0.90988392466508827"/>
          <c:h val="0.79196798199109197"/>
        </c:manualLayout>
      </c:layout>
      <c:barChart>
        <c:barDir val="col"/>
        <c:grouping val="clustered"/>
        <c:varyColors val="0"/>
        <c:ser>
          <c:idx val="1"/>
          <c:order val="0"/>
          <c:tx>
            <c:strRef>
              <c:f>Regions!$G$3</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8-3443-430E-8CBD-5737D2838173}"/>
              </c:ext>
            </c:extLst>
          </c:dPt>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Regions!$F$4:$F$9</c:f>
              <c:numCache>
                <c:formatCode>General</c:formatCode>
                <c:ptCount val="6"/>
                <c:pt idx="0">
                  <c:v>2014</c:v>
                </c:pt>
                <c:pt idx="1">
                  <c:v>2015</c:v>
                </c:pt>
                <c:pt idx="2">
                  <c:v>2016</c:v>
                </c:pt>
                <c:pt idx="3">
                  <c:v>2017</c:v>
                </c:pt>
                <c:pt idx="4">
                  <c:v>2018</c:v>
                </c:pt>
                <c:pt idx="5">
                  <c:v>2019</c:v>
                </c:pt>
              </c:numCache>
            </c:numRef>
          </c:cat>
          <c:val>
            <c:numRef>
              <c:f>Regions!$G$4:$G$9</c:f>
              <c:numCache>
                <c:formatCode>0.0</c:formatCode>
                <c:ptCount val="6"/>
                <c:pt idx="0">
                  <c:v>101.13</c:v>
                </c:pt>
                <c:pt idx="1">
                  <c:v>30.8</c:v>
                </c:pt>
                <c:pt idx="2">
                  <c:v>17.16</c:v>
                </c:pt>
                <c:pt idx="3">
                  <c:v>178.5</c:v>
                </c:pt>
                <c:pt idx="4">
                  <c:v>125.01000000000002</c:v>
                </c:pt>
                <c:pt idx="5">
                  <c:v>132.44</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Regions!$H$3</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Regions!$F$4:$F$9</c:f>
              <c:numCache>
                <c:formatCode>General</c:formatCode>
                <c:ptCount val="6"/>
                <c:pt idx="0">
                  <c:v>2014</c:v>
                </c:pt>
                <c:pt idx="1">
                  <c:v>2015</c:v>
                </c:pt>
                <c:pt idx="2">
                  <c:v>2016</c:v>
                </c:pt>
                <c:pt idx="3">
                  <c:v>2017</c:v>
                </c:pt>
                <c:pt idx="4">
                  <c:v>2018</c:v>
                </c:pt>
                <c:pt idx="5">
                  <c:v>2019</c:v>
                </c:pt>
              </c:numCache>
            </c:numRef>
          </c:cat>
          <c:val>
            <c:numRef>
              <c:f>Regions!$H$4:$H$9</c:f>
              <c:numCache>
                <c:formatCode>General</c:formatCode>
                <c:ptCount val="6"/>
                <c:pt idx="0">
                  <c:v>7</c:v>
                </c:pt>
                <c:pt idx="1">
                  <c:v>3</c:v>
                </c:pt>
                <c:pt idx="2">
                  <c:v>7</c:v>
                </c:pt>
                <c:pt idx="3">
                  <c:v>8</c:v>
                </c:pt>
                <c:pt idx="4">
                  <c:v>17</c:v>
                </c:pt>
                <c:pt idx="5">
                  <c:v>22</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0.0"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03995621237001E-2"/>
          <c:y val="3.5385704175513094E-2"/>
          <c:w val="0.9247400109469075"/>
          <c:h val="0.79285826400150083"/>
        </c:manualLayout>
      </c:layout>
      <c:barChart>
        <c:barDir val="col"/>
        <c:grouping val="percentStacked"/>
        <c:varyColors val="0"/>
        <c:ser>
          <c:idx val="0"/>
          <c:order val="0"/>
          <c:tx>
            <c:strRef>
              <c:f>Regions!$AQ$770</c:f>
              <c:strCache>
                <c:ptCount val="1"/>
                <c:pt idx="0">
                  <c:v>Seed Stage</c:v>
                </c:pt>
              </c:strCache>
            </c:strRef>
          </c:tx>
          <c:spPr>
            <a:solidFill>
              <a:srgbClr val="481A1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C2F7-4FF6-878C-1ED8853A05C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Regions!$AQ$771:$AQ$778</c:f>
              <c:numCache>
                <c:formatCode>0%</c:formatCode>
                <c:ptCount val="8"/>
                <c:pt idx="0">
                  <c:v>0</c:v>
                </c:pt>
                <c:pt idx="1">
                  <c:v>0.375</c:v>
                </c:pt>
                <c:pt idx="2">
                  <c:v>1</c:v>
                </c:pt>
                <c:pt idx="3">
                  <c:v>0.2</c:v>
                </c:pt>
                <c:pt idx="4">
                  <c:v>0.2</c:v>
                </c:pt>
                <c:pt idx="5">
                  <c:v>0.6</c:v>
                </c:pt>
                <c:pt idx="6">
                  <c:v>0.16666666666666666</c:v>
                </c:pt>
                <c:pt idx="7">
                  <c:v>0.16666666666666666</c:v>
                </c:pt>
              </c:numCache>
            </c:numRef>
          </c:val>
          <c:extLst>
            <c:ext xmlns:c16="http://schemas.microsoft.com/office/drawing/2014/chart" uri="{C3380CC4-5D6E-409C-BE32-E72D297353CC}">
              <c16:uniqueId val="{00000000-519B-43DB-A33D-9CDC84527B5D}"/>
            </c:ext>
          </c:extLst>
        </c:ser>
        <c:ser>
          <c:idx val="1"/>
          <c:order val="1"/>
          <c:tx>
            <c:strRef>
              <c:f>Regions!$AR$770</c:f>
              <c:strCache>
                <c:ptCount val="1"/>
                <c:pt idx="0">
                  <c:v>Early Stage</c:v>
                </c:pt>
              </c:strCache>
            </c:strRef>
          </c:tx>
          <c:spPr>
            <a:solidFill>
              <a:srgbClr val="A3202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C2F7-4FF6-878C-1ED8853A05CF}"/>
                </c:ext>
              </c:extLst>
            </c:dLbl>
            <c:dLbl>
              <c:idx val="2"/>
              <c:delete val="1"/>
              <c:extLst>
                <c:ext xmlns:c15="http://schemas.microsoft.com/office/drawing/2012/chart" uri="{CE6537A1-D6FC-4f65-9D91-7224C49458BB}"/>
                <c:ext xmlns:c16="http://schemas.microsoft.com/office/drawing/2014/chart" uri="{C3380CC4-5D6E-409C-BE32-E72D297353CC}">
                  <c16:uniqueId val="{0000000E-C2F7-4FF6-878C-1ED8853A05CF}"/>
                </c:ext>
              </c:extLst>
            </c:dLbl>
            <c:dLbl>
              <c:idx val="3"/>
              <c:delete val="1"/>
              <c:extLst>
                <c:ext xmlns:c15="http://schemas.microsoft.com/office/drawing/2012/chart" uri="{CE6537A1-D6FC-4f65-9D91-7224C49458BB}"/>
                <c:ext xmlns:c16="http://schemas.microsoft.com/office/drawing/2014/chart" uri="{C3380CC4-5D6E-409C-BE32-E72D297353CC}">
                  <c16:uniqueId val="{00000009-C2F7-4FF6-878C-1ED8853A05CF}"/>
                </c:ext>
              </c:extLst>
            </c:dLbl>
            <c:dLbl>
              <c:idx val="5"/>
              <c:delete val="1"/>
              <c:extLst>
                <c:ext xmlns:c15="http://schemas.microsoft.com/office/drawing/2012/chart" uri="{CE6537A1-D6FC-4f65-9D91-7224C49458BB}"/>
                <c:ext xmlns:c16="http://schemas.microsoft.com/office/drawing/2014/chart" uri="{C3380CC4-5D6E-409C-BE32-E72D297353CC}">
                  <c16:uniqueId val="{00000012-C2F7-4FF6-878C-1ED8853A05C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Regions!$AR$771:$AR$778</c:f>
              <c:numCache>
                <c:formatCode>0%</c:formatCode>
                <c:ptCount val="8"/>
                <c:pt idx="0">
                  <c:v>0</c:v>
                </c:pt>
                <c:pt idx="1">
                  <c:v>0.125</c:v>
                </c:pt>
                <c:pt idx="2">
                  <c:v>0</c:v>
                </c:pt>
                <c:pt idx="3">
                  <c:v>0</c:v>
                </c:pt>
                <c:pt idx="4">
                  <c:v>0.2</c:v>
                </c:pt>
                <c:pt idx="5">
                  <c:v>0</c:v>
                </c:pt>
                <c:pt idx="6">
                  <c:v>0.33333333333333331</c:v>
                </c:pt>
                <c:pt idx="7">
                  <c:v>0.33333333333333331</c:v>
                </c:pt>
              </c:numCache>
            </c:numRef>
          </c:val>
          <c:extLst>
            <c:ext xmlns:c16="http://schemas.microsoft.com/office/drawing/2014/chart" uri="{C3380CC4-5D6E-409C-BE32-E72D297353CC}">
              <c16:uniqueId val="{00000001-519B-43DB-A33D-9CDC84527B5D}"/>
            </c:ext>
          </c:extLst>
        </c:ser>
        <c:ser>
          <c:idx val="2"/>
          <c:order val="2"/>
          <c:tx>
            <c:strRef>
              <c:f>Regions!$AS$770</c:f>
              <c:strCache>
                <c:ptCount val="1"/>
                <c:pt idx="0">
                  <c:v>Expansion Stage</c:v>
                </c:pt>
              </c:strCache>
            </c:strRef>
          </c:tx>
          <c:spPr>
            <a:solidFill>
              <a:srgbClr val="E0301E"/>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C2F7-4FF6-878C-1ED8853A05CF}"/>
                </c:ext>
              </c:extLst>
            </c:dLbl>
            <c:dLbl>
              <c:idx val="2"/>
              <c:delete val="1"/>
              <c:extLst>
                <c:ext xmlns:c15="http://schemas.microsoft.com/office/drawing/2012/chart" uri="{CE6537A1-D6FC-4f65-9D91-7224C49458BB}"/>
                <c:ext xmlns:c16="http://schemas.microsoft.com/office/drawing/2014/chart" uri="{C3380CC4-5D6E-409C-BE32-E72D297353CC}">
                  <c16:uniqueId val="{0000000D-C2F7-4FF6-878C-1ED8853A05CF}"/>
                </c:ext>
              </c:extLst>
            </c:dLbl>
            <c:dLbl>
              <c:idx val="4"/>
              <c:delete val="1"/>
              <c:extLst>
                <c:ext xmlns:c15="http://schemas.microsoft.com/office/drawing/2012/chart" uri="{CE6537A1-D6FC-4f65-9D91-7224C49458BB}"/>
                <c:ext xmlns:c16="http://schemas.microsoft.com/office/drawing/2014/chart" uri="{C3380CC4-5D6E-409C-BE32-E72D297353CC}">
                  <c16:uniqueId val="{00000015-C2F7-4FF6-878C-1ED8853A05CF}"/>
                </c:ext>
              </c:extLst>
            </c:dLbl>
            <c:dLbl>
              <c:idx val="5"/>
              <c:delete val="1"/>
              <c:extLst>
                <c:ext xmlns:c15="http://schemas.microsoft.com/office/drawing/2012/chart" uri="{CE6537A1-D6FC-4f65-9D91-7224C49458BB}"/>
                <c:ext xmlns:c16="http://schemas.microsoft.com/office/drawing/2014/chart" uri="{C3380CC4-5D6E-409C-BE32-E72D297353CC}">
                  <c16:uniqueId val="{00000011-C2F7-4FF6-878C-1ED8853A05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Regions!$AS$771:$AS$778</c:f>
              <c:numCache>
                <c:formatCode>0%</c:formatCode>
                <c:ptCount val="8"/>
                <c:pt idx="0">
                  <c:v>0.33333333333333331</c:v>
                </c:pt>
                <c:pt idx="1">
                  <c:v>0</c:v>
                </c:pt>
                <c:pt idx="2">
                  <c:v>0</c:v>
                </c:pt>
                <c:pt idx="3">
                  <c:v>0.2</c:v>
                </c:pt>
                <c:pt idx="4">
                  <c:v>0</c:v>
                </c:pt>
                <c:pt idx="5">
                  <c:v>0</c:v>
                </c:pt>
                <c:pt idx="6">
                  <c:v>0.16666666666666666</c:v>
                </c:pt>
                <c:pt idx="7">
                  <c:v>0.16666666666666666</c:v>
                </c:pt>
              </c:numCache>
            </c:numRef>
          </c:val>
          <c:extLst>
            <c:ext xmlns:c16="http://schemas.microsoft.com/office/drawing/2014/chart" uri="{C3380CC4-5D6E-409C-BE32-E72D297353CC}">
              <c16:uniqueId val="{00000002-519B-43DB-A33D-9CDC84527B5D}"/>
            </c:ext>
          </c:extLst>
        </c:ser>
        <c:ser>
          <c:idx val="3"/>
          <c:order val="3"/>
          <c:tx>
            <c:strRef>
              <c:f>Regions!$AT$770</c:f>
              <c:strCache>
                <c:ptCount val="1"/>
                <c:pt idx="0">
                  <c:v>Later Stage</c:v>
                </c:pt>
              </c:strCache>
            </c:strRef>
          </c:tx>
          <c:spPr>
            <a:solidFill>
              <a:srgbClr val="EB8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C2F7-4FF6-878C-1ED8853A05CF}"/>
                </c:ext>
              </c:extLst>
            </c:dLbl>
            <c:dLbl>
              <c:idx val="2"/>
              <c:delete val="1"/>
              <c:extLst>
                <c:ext xmlns:c15="http://schemas.microsoft.com/office/drawing/2012/chart" uri="{CE6537A1-D6FC-4f65-9D91-7224C49458BB}"/>
                <c:ext xmlns:c16="http://schemas.microsoft.com/office/drawing/2014/chart" uri="{C3380CC4-5D6E-409C-BE32-E72D297353CC}">
                  <c16:uniqueId val="{0000000C-C2F7-4FF6-878C-1ED8853A05CF}"/>
                </c:ext>
              </c:extLst>
            </c:dLbl>
            <c:dLbl>
              <c:idx val="3"/>
              <c:delete val="1"/>
              <c:extLst>
                <c:ext xmlns:c15="http://schemas.microsoft.com/office/drawing/2012/chart" uri="{CE6537A1-D6FC-4f65-9D91-7224C49458BB}"/>
                <c:ext xmlns:c16="http://schemas.microsoft.com/office/drawing/2014/chart" uri="{C3380CC4-5D6E-409C-BE32-E72D297353CC}">
                  <c16:uniqueId val="{0000000A-C2F7-4FF6-878C-1ED8853A05CF}"/>
                </c:ext>
              </c:extLst>
            </c:dLbl>
            <c:dLbl>
              <c:idx val="4"/>
              <c:delete val="1"/>
              <c:extLst>
                <c:ext xmlns:c15="http://schemas.microsoft.com/office/drawing/2012/chart" uri="{CE6537A1-D6FC-4f65-9D91-7224C49458BB}"/>
                <c:ext xmlns:c16="http://schemas.microsoft.com/office/drawing/2014/chart" uri="{C3380CC4-5D6E-409C-BE32-E72D297353CC}">
                  <c16:uniqueId val="{0000000F-C2F7-4FF6-878C-1ED8853A05CF}"/>
                </c:ext>
              </c:extLst>
            </c:dLbl>
            <c:dLbl>
              <c:idx val="5"/>
              <c:delete val="1"/>
              <c:extLst>
                <c:ext xmlns:c15="http://schemas.microsoft.com/office/drawing/2012/chart" uri="{CE6537A1-D6FC-4f65-9D91-7224C49458BB}"/>
                <c:ext xmlns:c16="http://schemas.microsoft.com/office/drawing/2014/chart" uri="{C3380CC4-5D6E-409C-BE32-E72D297353CC}">
                  <c16:uniqueId val="{00000010-C2F7-4FF6-878C-1ED8853A05CF}"/>
                </c:ext>
              </c:extLst>
            </c:dLbl>
            <c:dLbl>
              <c:idx val="6"/>
              <c:delete val="1"/>
              <c:extLst>
                <c:ext xmlns:c15="http://schemas.microsoft.com/office/drawing/2012/chart" uri="{CE6537A1-D6FC-4f65-9D91-7224C49458BB}"/>
                <c:ext xmlns:c16="http://schemas.microsoft.com/office/drawing/2014/chart" uri="{C3380CC4-5D6E-409C-BE32-E72D297353CC}">
                  <c16:uniqueId val="{00000013-C2F7-4FF6-878C-1ED8853A05CF}"/>
                </c:ext>
              </c:extLst>
            </c:dLbl>
            <c:dLbl>
              <c:idx val="7"/>
              <c:delete val="1"/>
              <c:extLst>
                <c:ext xmlns:c15="http://schemas.microsoft.com/office/drawing/2012/chart" uri="{CE6537A1-D6FC-4f65-9D91-7224C49458BB}"/>
                <c:ext xmlns:c16="http://schemas.microsoft.com/office/drawing/2014/chart" uri="{C3380CC4-5D6E-409C-BE32-E72D297353CC}">
                  <c16:uniqueId val="{00000014-C2F7-4FF6-878C-1ED8853A05C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Regions!$AT$771:$AT$778</c:f>
              <c:numCache>
                <c:formatCode>0%</c:formatCode>
                <c:ptCount val="8"/>
                <c:pt idx="0">
                  <c:v>0</c:v>
                </c:pt>
                <c:pt idx="1">
                  <c:v>0.125</c:v>
                </c:pt>
                <c:pt idx="2">
                  <c:v>0</c:v>
                </c:pt>
                <c:pt idx="3">
                  <c:v>0</c:v>
                </c:pt>
                <c:pt idx="4">
                  <c:v>0</c:v>
                </c:pt>
                <c:pt idx="5">
                  <c:v>0</c:v>
                </c:pt>
                <c:pt idx="6">
                  <c:v>0</c:v>
                </c:pt>
                <c:pt idx="7">
                  <c:v>0</c:v>
                </c:pt>
              </c:numCache>
            </c:numRef>
          </c:val>
          <c:extLst>
            <c:ext xmlns:c16="http://schemas.microsoft.com/office/drawing/2014/chart" uri="{C3380CC4-5D6E-409C-BE32-E72D297353CC}">
              <c16:uniqueId val="{00000003-519B-43DB-A33D-9CDC84527B5D}"/>
            </c:ext>
          </c:extLst>
        </c:ser>
        <c:ser>
          <c:idx val="4"/>
          <c:order val="4"/>
          <c:tx>
            <c:strRef>
              <c:f>Regions!$AU$770</c:f>
              <c:strCache>
                <c:ptCount val="1"/>
                <c:pt idx="0">
                  <c:v>Other</c:v>
                </c:pt>
              </c:strCache>
            </c:strRef>
          </c:tx>
          <c:spPr>
            <a:solidFill>
              <a:srgbClr val="A6A6A6"/>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C2F7-4FF6-878C-1ED8853A05C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Regions!$AU$771:$AU$778</c:f>
              <c:numCache>
                <c:formatCode>0%</c:formatCode>
                <c:ptCount val="8"/>
                <c:pt idx="0">
                  <c:v>0.66666666666666663</c:v>
                </c:pt>
                <c:pt idx="1">
                  <c:v>0.375</c:v>
                </c:pt>
                <c:pt idx="2">
                  <c:v>0</c:v>
                </c:pt>
                <c:pt idx="3">
                  <c:v>0.6</c:v>
                </c:pt>
                <c:pt idx="4">
                  <c:v>0.6</c:v>
                </c:pt>
                <c:pt idx="5">
                  <c:v>0.4</c:v>
                </c:pt>
                <c:pt idx="6">
                  <c:v>0.33333333333333331</c:v>
                </c:pt>
                <c:pt idx="7">
                  <c:v>0.33333333333333331</c:v>
                </c:pt>
              </c:numCache>
            </c:numRef>
          </c:val>
          <c:extLst>
            <c:ext xmlns:c16="http://schemas.microsoft.com/office/drawing/2014/chart" uri="{C3380CC4-5D6E-409C-BE32-E72D297353CC}">
              <c16:uniqueId val="{00000004-519B-43DB-A33D-9CDC84527B5D}"/>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79210572816329"/>
          <c:y val="0.91956857303665074"/>
          <c:w val="0.63426188105797121"/>
          <c:h val="6.568738355688555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098581017499281E-2"/>
          <c:y val="5.7685639278851925E-2"/>
          <c:w val="0.90988392466508827"/>
          <c:h val="0.79196798199109197"/>
        </c:manualLayout>
      </c:layout>
      <c:barChart>
        <c:barDir val="col"/>
        <c:grouping val="clustered"/>
        <c:varyColors val="0"/>
        <c:ser>
          <c:idx val="1"/>
          <c:order val="0"/>
          <c:tx>
            <c:strRef>
              <c:f>Regions!$G$286</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Regions!$F$287:$F$294</c:f>
              <c:strCache>
                <c:ptCount val="8"/>
                <c:pt idx="0">
                  <c:v>Q1'18</c:v>
                </c:pt>
                <c:pt idx="1">
                  <c:v>Q2'18</c:v>
                </c:pt>
                <c:pt idx="2">
                  <c:v>Q3'18</c:v>
                </c:pt>
                <c:pt idx="3">
                  <c:v>Q4'18</c:v>
                </c:pt>
                <c:pt idx="4">
                  <c:v>Q1'19</c:v>
                </c:pt>
                <c:pt idx="5">
                  <c:v>Q2'19</c:v>
                </c:pt>
                <c:pt idx="6">
                  <c:v>Q3'19</c:v>
                </c:pt>
                <c:pt idx="7">
                  <c:v>Q4'19</c:v>
                </c:pt>
              </c:strCache>
            </c:strRef>
          </c:cat>
          <c:val>
            <c:numRef>
              <c:f>Regions!$G$287:$G$294</c:f>
              <c:numCache>
                <c:formatCode>_("$"* #,##0.0_);_("$"* \(#,##0.0\);_("$"* "-"??_);_(@_)</c:formatCode>
                <c:ptCount val="8"/>
                <c:pt idx="0">
                  <c:v>14.31</c:v>
                </c:pt>
                <c:pt idx="1">
                  <c:v>11.530000000000001</c:v>
                </c:pt>
                <c:pt idx="2">
                  <c:v>2.34</c:v>
                </c:pt>
                <c:pt idx="3">
                  <c:v>123.75</c:v>
                </c:pt>
                <c:pt idx="4">
                  <c:v>62.2</c:v>
                </c:pt>
                <c:pt idx="5">
                  <c:v>42.83</c:v>
                </c:pt>
                <c:pt idx="6">
                  <c:v>1.59</c:v>
                </c:pt>
                <c:pt idx="7">
                  <c:v>12.59</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Regions!$H$286</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Regions!$F$287:$F$294</c:f>
              <c:strCache>
                <c:ptCount val="8"/>
                <c:pt idx="0">
                  <c:v>Q1'18</c:v>
                </c:pt>
                <c:pt idx="1">
                  <c:v>Q2'18</c:v>
                </c:pt>
                <c:pt idx="2">
                  <c:v>Q3'18</c:v>
                </c:pt>
                <c:pt idx="3">
                  <c:v>Q4'18</c:v>
                </c:pt>
                <c:pt idx="4">
                  <c:v>Q1'19</c:v>
                </c:pt>
                <c:pt idx="5">
                  <c:v>Q2'19</c:v>
                </c:pt>
                <c:pt idx="6">
                  <c:v>Q3'19</c:v>
                </c:pt>
                <c:pt idx="7">
                  <c:v>Q4'19</c:v>
                </c:pt>
              </c:strCache>
            </c:strRef>
          </c:cat>
          <c:val>
            <c:numRef>
              <c:f>Regions!$H$287:$H$294</c:f>
              <c:numCache>
                <c:formatCode>General</c:formatCode>
                <c:ptCount val="8"/>
                <c:pt idx="0">
                  <c:v>5</c:v>
                </c:pt>
                <c:pt idx="1">
                  <c:v>5</c:v>
                </c:pt>
                <c:pt idx="2">
                  <c:v>3</c:v>
                </c:pt>
                <c:pt idx="3">
                  <c:v>4</c:v>
                </c:pt>
                <c:pt idx="4">
                  <c:v>5</c:v>
                </c:pt>
                <c:pt idx="5">
                  <c:v>6</c:v>
                </c:pt>
                <c:pt idx="6">
                  <c:v>3</c:v>
                </c:pt>
                <c:pt idx="7">
                  <c:v>7</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098581017499281E-2"/>
          <c:y val="5.7685639278851925E-2"/>
          <c:w val="0.90988392466508827"/>
          <c:h val="0.77983315405623688"/>
        </c:manualLayout>
      </c:layout>
      <c:barChart>
        <c:barDir val="col"/>
        <c:grouping val="clustered"/>
        <c:varyColors val="0"/>
        <c:ser>
          <c:idx val="1"/>
          <c:order val="0"/>
          <c:tx>
            <c:strRef>
              <c:f>Regions!$G$286</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8-2003-4739-81D5-312FB35737F7}"/>
              </c:ext>
            </c:extLst>
          </c:dPt>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Regions!$F$287:$F$292</c:f>
              <c:numCache>
                <c:formatCode>General</c:formatCode>
                <c:ptCount val="6"/>
                <c:pt idx="0">
                  <c:v>2014</c:v>
                </c:pt>
                <c:pt idx="1">
                  <c:v>2015</c:v>
                </c:pt>
                <c:pt idx="2">
                  <c:v>2016</c:v>
                </c:pt>
                <c:pt idx="3">
                  <c:v>2017</c:v>
                </c:pt>
                <c:pt idx="4">
                  <c:v>2018</c:v>
                </c:pt>
                <c:pt idx="5">
                  <c:v>2019</c:v>
                </c:pt>
              </c:numCache>
            </c:numRef>
          </c:cat>
          <c:val>
            <c:numRef>
              <c:f>Regions!$G$287:$G$292</c:f>
              <c:numCache>
                <c:formatCode>_("$"* #,##0.0_);_("$"* \(#,##0.0\);_("$"* "-"??_);_(@_)</c:formatCode>
                <c:ptCount val="6"/>
                <c:pt idx="0">
                  <c:v>76.44</c:v>
                </c:pt>
                <c:pt idx="1">
                  <c:v>100.61</c:v>
                </c:pt>
                <c:pt idx="2">
                  <c:v>155.91999999999999</c:v>
                </c:pt>
                <c:pt idx="3">
                  <c:v>78.98</c:v>
                </c:pt>
                <c:pt idx="4">
                  <c:v>151.93</c:v>
                </c:pt>
                <c:pt idx="5">
                  <c:v>119.21000000000001</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Regions!$H$286</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Regions!$F$287:$F$292</c:f>
              <c:numCache>
                <c:formatCode>General</c:formatCode>
                <c:ptCount val="6"/>
                <c:pt idx="0">
                  <c:v>2014</c:v>
                </c:pt>
                <c:pt idx="1">
                  <c:v>2015</c:v>
                </c:pt>
                <c:pt idx="2">
                  <c:v>2016</c:v>
                </c:pt>
                <c:pt idx="3">
                  <c:v>2017</c:v>
                </c:pt>
                <c:pt idx="4">
                  <c:v>2018</c:v>
                </c:pt>
                <c:pt idx="5">
                  <c:v>2019</c:v>
                </c:pt>
              </c:numCache>
            </c:numRef>
          </c:cat>
          <c:val>
            <c:numRef>
              <c:f>Regions!$H$287:$H$292</c:f>
              <c:numCache>
                <c:formatCode>General</c:formatCode>
                <c:ptCount val="6"/>
                <c:pt idx="0">
                  <c:v>14</c:v>
                </c:pt>
                <c:pt idx="1">
                  <c:v>15</c:v>
                </c:pt>
                <c:pt idx="2">
                  <c:v>19</c:v>
                </c:pt>
                <c:pt idx="3">
                  <c:v>23</c:v>
                </c:pt>
                <c:pt idx="4">
                  <c:v>17</c:v>
                </c:pt>
                <c:pt idx="5">
                  <c:v>21</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_(&quot;$&quot;* #,##0.0_);_(&quot;$&quot;* \(#,##0.0\);_(&quot;$&quot;* &quot;-&quot;??_);_(@_)"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2791980761789513"/>
          <c:y val="0.93838887579047336"/>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03995621237001E-2"/>
          <c:y val="3.5385704175513094E-2"/>
          <c:w val="0.9247400109469075"/>
          <c:h val="0.79285826400150083"/>
        </c:manualLayout>
      </c:layout>
      <c:barChart>
        <c:barDir val="col"/>
        <c:grouping val="percentStacked"/>
        <c:varyColors val="0"/>
        <c:ser>
          <c:idx val="0"/>
          <c:order val="0"/>
          <c:tx>
            <c:strRef>
              <c:f>Regions!$AJ$770</c:f>
              <c:strCache>
                <c:ptCount val="1"/>
                <c:pt idx="0">
                  <c:v>Seed Stage</c:v>
                </c:pt>
              </c:strCache>
            </c:strRef>
          </c:tx>
          <c:spPr>
            <a:solidFill>
              <a:srgbClr val="481A1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Regions!$AJ$771:$AJ$778</c:f>
              <c:numCache>
                <c:formatCode>0%</c:formatCode>
                <c:ptCount val="8"/>
                <c:pt idx="0">
                  <c:v>0.4</c:v>
                </c:pt>
                <c:pt idx="1">
                  <c:v>0.6</c:v>
                </c:pt>
                <c:pt idx="2">
                  <c:v>0.33333333333333331</c:v>
                </c:pt>
                <c:pt idx="3">
                  <c:v>0.25</c:v>
                </c:pt>
                <c:pt idx="4">
                  <c:v>0.2</c:v>
                </c:pt>
                <c:pt idx="5">
                  <c:v>0.33333333333333331</c:v>
                </c:pt>
                <c:pt idx="6">
                  <c:v>0.66666666666666663</c:v>
                </c:pt>
                <c:pt idx="7">
                  <c:v>0.14285714285714285</c:v>
                </c:pt>
              </c:numCache>
            </c:numRef>
          </c:val>
          <c:extLst>
            <c:ext xmlns:c16="http://schemas.microsoft.com/office/drawing/2014/chart" uri="{C3380CC4-5D6E-409C-BE32-E72D297353CC}">
              <c16:uniqueId val="{00000000-1A6D-40BF-B67F-555ABC966101}"/>
            </c:ext>
          </c:extLst>
        </c:ser>
        <c:ser>
          <c:idx val="1"/>
          <c:order val="1"/>
          <c:tx>
            <c:strRef>
              <c:f>Regions!$AK$770</c:f>
              <c:strCache>
                <c:ptCount val="1"/>
                <c:pt idx="0">
                  <c:v>Early Stage</c:v>
                </c:pt>
              </c:strCache>
            </c:strRef>
          </c:tx>
          <c:spPr>
            <a:solidFill>
              <a:srgbClr val="A3202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1A6D-40BF-B67F-555ABC966101}"/>
                </c:ext>
              </c:extLst>
            </c:dLbl>
            <c:dLbl>
              <c:idx val="2"/>
              <c:delete val="1"/>
              <c:extLst>
                <c:ext xmlns:c15="http://schemas.microsoft.com/office/drawing/2012/chart" uri="{CE6537A1-D6FC-4f65-9D91-7224C49458BB}"/>
                <c:ext xmlns:c16="http://schemas.microsoft.com/office/drawing/2014/chart" uri="{C3380CC4-5D6E-409C-BE32-E72D297353CC}">
                  <c16:uniqueId val="{00000013-1A6D-40BF-B67F-555ABC966101}"/>
                </c:ext>
              </c:extLst>
            </c:dLbl>
            <c:dLbl>
              <c:idx val="6"/>
              <c:delete val="1"/>
              <c:extLst>
                <c:ext xmlns:c15="http://schemas.microsoft.com/office/drawing/2012/chart" uri="{CE6537A1-D6FC-4f65-9D91-7224C49458BB}"/>
                <c:ext xmlns:c16="http://schemas.microsoft.com/office/drawing/2014/chart" uri="{C3380CC4-5D6E-409C-BE32-E72D297353CC}">
                  <c16:uniqueId val="{00000010-1A6D-40BF-B67F-555ABC966101}"/>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Regions!$AK$771:$AK$778</c:f>
              <c:numCache>
                <c:formatCode>0%</c:formatCode>
                <c:ptCount val="8"/>
                <c:pt idx="0">
                  <c:v>0</c:v>
                </c:pt>
                <c:pt idx="1">
                  <c:v>0.2</c:v>
                </c:pt>
                <c:pt idx="2">
                  <c:v>0</c:v>
                </c:pt>
                <c:pt idx="3">
                  <c:v>0.25</c:v>
                </c:pt>
                <c:pt idx="4">
                  <c:v>0.4</c:v>
                </c:pt>
                <c:pt idx="5">
                  <c:v>0.16666666666666666</c:v>
                </c:pt>
                <c:pt idx="6">
                  <c:v>0</c:v>
                </c:pt>
                <c:pt idx="7">
                  <c:v>0.2857142857142857</c:v>
                </c:pt>
              </c:numCache>
            </c:numRef>
          </c:val>
          <c:extLst>
            <c:ext xmlns:c16="http://schemas.microsoft.com/office/drawing/2014/chart" uri="{C3380CC4-5D6E-409C-BE32-E72D297353CC}">
              <c16:uniqueId val="{00000001-1A6D-40BF-B67F-555ABC966101}"/>
            </c:ext>
          </c:extLst>
        </c:ser>
        <c:ser>
          <c:idx val="2"/>
          <c:order val="2"/>
          <c:tx>
            <c:strRef>
              <c:f>Regions!$AL$770</c:f>
              <c:strCache>
                <c:ptCount val="1"/>
                <c:pt idx="0">
                  <c:v>Expansion Stage</c:v>
                </c:pt>
              </c:strCache>
            </c:strRef>
          </c:tx>
          <c:spPr>
            <a:solidFill>
              <a:srgbClr val="E0301E"/>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4-1A6D-40BF-B67F-555ABC966101}"/>
                </c:ext>
              </c:extLst>
            </c:dLbl>
            <c:dLbl>
              <c:idx val="2"/>
              <c:delete val="1"/>
              <c:extLst>
                <c:ext xmlns:c15="http://schemas.microsoft.com/office/drawing/2012/chart" uri="{CE6537A1-D6FC-4f65-9D91-7224C49458BB}"/>
                <c:ext xmlns:c16="http://schemas.microsoft.com/office/drawing/2014/chart" uri="{C3380CC4-5D6E-409C-BE32-E72D297353CC}">
                  <c16:uniqueId val="{00000012-1A6D-40BF-B67F-555ABC966101}"/>
                </c:ext>
              </c:extLst>
            </c:dLbl>
            <c:dLbl>
              <c:idx val="6"/>
              <c:delete val="1"/>
              <c:extLst>
                <c:ext xmlns:c15="http://schemas.microsoft.com/office/drawing/2012/chart" uri="{CE6537A1-D6FC-4f65-9D91-7224C49458BB}"/>
                <c:ext xmlns:c16="http://schemas.microsoft.com/office/drawing/2014/chart" uri="{C3380CC4-5D6E-409C-BE32-E72D297353CC}">
                  <c16:uniqueId val="{0000000F-1A6D-40BF-B67F-555ABC96610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Regions!$AL$771:$AL$778</c:f>
              <c:numCache>
                <c:formatCode>0%</c:formatCode>
                <c:ptCount val="8"/>
                <c:pt idx="0">
                  <c:v>0.2</c:v>
                </c:pt>
                <c:pt idx="1">
                  <c:v>0</c:v>
                </c:pt>
                <c:pt idx="2">
                  <c:v>0</c:v>
                </c:pt>
                <c:pt idx="3">
                  <c:v>0.5</c:v>
                </c:pt>
                <c:pt idx="4">
                  <c:v>0.2</c:v>
                </c:pt>
                <c:pt idx="5">
                  <c:v>0.5</c:v>
                </c:pt>
                <c:pt idx="6">
                  <c:v>0</c:v>
                </c:pt>
                <c:pt idx="7">
                  <c:v>0.14285714285714285</c:v>
                </c:pt>
              </c:numCache>
            </c:numRef>
          </c:val>
          <c:extLst>
            <c:ext xmlns:c16="http://schemas.microsoft.com/office/drawing/2014/chart" uri="{C3380CC4-5D6E-409C-BE32-E72D297353CC}">
              <c16:uniqueId val="{00000002-1A6D-40BF-B67F-555ABC966101}"/>
            </c:ext>
          </c:extLst>
        </c:ser>
        <c:ser>
          <c:idx val="3"/>
          <c:order val="3"/>
          <c:tx>
            <c:strRef>
              <c:f>Regions!$AM$770</c:f>
              <c:strCache>
                <c:ptCount val="1"/>
                <c:pt idx="0">
                  <c:v>Later Stage</c:v>
                </c:pt>
              </c:strCache>
            </c:strRef>
          </c:tx>
          <c:spPr>
            <a:solidFill>
              <a:srgbClr val="EB8C00"/>
            </a:solidFill>
            <a:ln>
              <a:noFill/>
            </a:ln>
            <a:effectLst/>
          </c:spPr>
          <c:invertIfNegative val="0"/>
          <c:dLbls>
            <c:delete val="1"/>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Regions!$AM$771:$AM$778</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3-1A6D-40BF-B67F-555ABC966101}"/>
            </c:ext>
          </c:extLst>
        </c:ser>
        <c:ser>
          <c:idx val="4"/>
          <c:order val="4"/>
          <c:tx>
            <c:strRef>
              <c:f>Regions!$AN$770</c:f>
              <c:strCache>
                <c:ptCount val="1"/>
                <c:pt idx="0">
                  <c:v>Other</c:v>
                </c:pt>
              </c:strCache>
            </c:strRef>
          </c:tx>
          <c:spPr>
            <a:solidFill>
              <a:srgbClr val="A6A6A6"/>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9-1A6D-40BF-B67F-555ABC966101}"/>
                </c:ext>
              </c:extLst>
            </c:dLbl>
            <c:dLbl>
              <c:idx val="5"/>
              <c:delete val="1"/>
              <c:extLst>
                <c:ext xmlns:c15="http://schemas.microsoft.com/office/drawing/2012/chart" uri="{CE6537A1-D6FC-4f65-9D91-7224C49458BB}"/>
                <c:ext xmlns:c16="http://schemas.microsoft.com/office/drawing/2014/chart" uri="{C3380CC4-5D6E-409C-BE32-E72D297353CC}">
                  <c16:uniqueId val="{0000000A-1A6D-40BF-B67F-555ABC966101}"/>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Regions!$A$771:$A$778</c:f>
              <c:strCache>
                <c:ptCount val="8"/>
                <c:pt idx="0">
                  <c:v>Q1'18</c:v>
                </c:pt>
                <c:pt idx="1">
                  <c:v>Q2'18</c:v>
                </c:pt>
                <c:pt idx="2">
                  <c:v>Q3'18</c:v>
                </c:pt>
                <c:pt idx="3">
                  <c:v>Q4'18</c:v>
                </c:pt>
                <c:pt idx="4">
                  <c:v>Q1'19</c:v>
                </c:pt>
                <c:pt idx="5">
                  <c:v>Q2'19</c:v>
                </c:pt>
                <c:pt idx="6">
                  <c:v>Q3'19</c:v>
                </c:pt>
                <c:pt idx="7">
                  <c:v>Q4'19</c:v>
                </c:pt>
              </c:strCache>
            </c:strRef>
          </c:cat>
          <c:val>
            <c:numRef>
              <c:f>Regions!$AN$771:$AN$778</c:f>
              <c:numCache>
                <c:formatCode>0%</c:formatCode>
                <c:ptCount val="8"/>
                <c:pt idx="0">
                  <c:v>0.4</c:v>
                </c:pt>
                <c:pt idx="1">
                  <c:v>0.2</c:v>
                </c:pt>
                <c:pt idx="2">
                  <c:v>0.66666666666666663</c:v>
                </c:pt>
                <c:pt idx="3">
                  <c:v>0</c:v>
                </c:pt>
                <c:pt idx="4">
                  <c:v>0.2</c:v>
                </c:pt>
                <c:pt idx="5">
                  <c:v>0</c:v>
                </c:pt>
                <c:pt idx="6">
                  <c:v>0.33333333333333331</c:v>
                </c:pt>
                <c:pt idx="7">
                  <c:v>0.42857142857142855</c:v>
                </c:pt>
              </c:numCache>
            </c:numRef>
          </c:val>
          <c:extLst>
            <c:ext xmlns:c16="http://schemas.microsoft.com/office/drawing/2014/chart" uri="{C3380CC4-5D6E-409C-BE32-E72D297353CC}">
              <c16:uniqueId val="{00000004-1A6D-40BF-B67F-555ABC966101}"/>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79210572816329"/>
          <c:y val="0.91956857303665074"/>
          <c:w val="0.63426188105797121"/>
          <c:h val="6.56873835568855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462839715680955E-2"/>
          <c:y val="5.9961008104117322E-2"/>
          <c:w val="0.9301680496457766"/>
          <c:h val="0.72901432124989773"/>
        </c:manualLayout>
      </c:layout>
      <c:barChart>
        <c:barDir val="col"/>
        <c:grouping val="percentStacked"/>
        <c:varyColors val="0"/>
        <c:ser>
          <c:idx val="0"/>
          <c:order val="0"/>
          <c:tx>
            <c:strRef>
              <c:f>'Most active investors'!$B$32</c:f>
              <c:strCache>
                <c:ptCount val="1"/>
                <c:pt idx="0">
                  <c:v>Seed Stage</c:v>
                </c:pt>
              </c:strCache>
            </c:strRef>
          </c:tx>
          <c:spPr>
            <a:solidFill>
              <a:srgbClr val="481A18"/>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7-3BC3-4271-805A-A1A7DA08685C}"/>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'Most active investors'!$A$33:$A$40</c:f>
              <c:strCache>
                <c:ptCount val="8"/>
                <c:pt idx="0">
                  <c:v>BDC</c:v>
                </c:pt>
                <c:pt idx="1">
                  <c:v>Fonds de Solidarite FTQ</c:v>
                </c:pt>
                <c:pt idx="2">
                  <c:v>Inovia Capital</c:v>
                </c:pt>
                <c:pt idx="3">
                  <c:v>Investissement Québec</c:v>
                </c:pt>
                <c:pt idx="4">
                  <c:v>MaRS Investment Accelerator Fund</c:v>
                </c:pt>
                <c:pt idx="5">
                  <c:v>Panache Ventures</c:v>
                </c:pt>
                <c:pt idx="6">
                  <c:v>Real Ventures</c:v>
                </c:pt>
                <c:pt idx="7">
                  <c:v>SOSV</c:v>
                </c:pt>
              </c:strCache>
            </c:strRef>
          </c:cat>
          <c:val>
            <c:numRef>
              <c:f>'Most active investors'!$B$33:$B$40</c:f>
              <c:numCache>
                <c:formatCode>0%</c:formatCode>
                <c:ptCount val="8"/>
                <c:pt idx="0">
                  <c:v>0.1702127659574468</c:v>
                </c:pt>
                <c:pt idx="1">
                  <c:v>0</c:v>
                </c:pt>
                <c:pt idx="2">
                  <c:v>0.7</c:v>
                </c:pt>
                <c:pt idx="3">
                  <c:v>8.3333333333333329E-2</c:v>
                </c:pt>
                <c:pt idx="4">
                  <c:v>0.6</c:v>
                </c:pt>
                <c:pt idx="5">
                  <c:v>0.93333333333333335</c:v>
                </c:pt>
                <c:pt idx="6">
                  <c:v>0.47368421052631576</c:v>
                </c:pt>
                <c:pt idx="7">
                  <c:v>0.5</c:v>
                </c:pt>
              </c:numCache>
            </c:numRef>
          </c:val>
          <c:extLst>
            <c:ext xmlns:c16="http://schemas.microsoft.com/office/drawing/2014/chart" uri="{C3380CC4-5D6E-409C-BE32-E72D297353CC}">
              <c16:uniqueId val="{00000000-519B-43DB-A33D-9CDC84527B5D}"/>
            </c:ext>
          </c:extLst>
        </c:ser>
        <c:ser>
          <c:idx val="1"/>
          <c:order val="1"/>
          <c:tx>
            <c:strRef>
              <c:f>'Most active investors'!$C$32</c:f>
              <c:strCache>
                <c:ptCount val="1"/>
                <c:pt idx="0">
                  <c:v>Early Stage</c:v>
                </c:pt>
              </c:strCache>
            </c:strRef>
          </c:tx>
          <c:spPr>
            <a:solidFill>
              <a:srgbClr val="A3202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'Most active investors'!$A$33:$A$40</c:f>
              <c:strCache>
                <c:ptCount val="8"/>
                <c:pt idx="0">
                  <c:v>BDC</c:v>
                </c:pt>
                <c:pt idx="1">
                  <c:v>Fonds de Solidarite FTQ</c:v>
                </c:pt>
                <c:pt idx="2">
                  <c:v>Inovia Capital</c:v>
                </c:pt>
                <c:pt idx="3">
                  <c:v>Investissement Québec</c:v>
                </c:pt>
                <c:pt idx="4">
                  <c:v>MaRS Investment Accelerator Fund</c:v>
                </c:pt>
                <c:pt idx="5">
                  <c:v>Panache Ventures</c:v>
                </c:pt>
                <c:pt idx="6">
                  <c:v>Real Ventures</c:v>
                </c:pt>
                <c:pt idx="7">
                  <c:v>SOSV</c:v>
                </c:pt>
              </c:strCache>
            </c:strRef>
          </c:cat>
          <c:val>
            <c:numRef>
              <c:f>'Most active investors'!$C$33:$C$40</c:f>
              <c:numCache>
                <c:formatCode>0%</c:formatCode>
                <c:ptCount val="8"/>
                <c:pt idx="0">
                  <c:v>0.1702127659574468</c:v>
                </c:pt>
                <c:pt idx="1">
                  <c:v>0.2</c:v>
                </c:pt>
                <c:pt idx="2">
                  <c:v>0.1</c:v>
                </c:pt>
                <c:pt idx="3">
                  <c:v>0.33333333333333331</c:v>
                </c:pt>
                <c:pt idx="4">
                  <c:v>0.4</c:v>
                </c:pt>
                <c:pt idx="5">
                  <c:v>6.6666666666666666E-2</c:v>
                </c:pt>
                <c:pt idx="6">
                  <c:v>0.26315789473684209</c:v>
                </c:pt>
                <c:pt idx="7">
                  <c:v>0.4375</c:v>
                </c:pt>
              </c:numCache>
            </c:numRef>
          </c:val>
          <c:extLst>
            <c:ext xmlns:c16="http://schemas.microsoft.com/office/drawing/2014/chart" uri="{C3380CC4-5D6E-409C-BE32-E72D297353CC}">
              <c16:uniqueId val="{00000001-519B-43DB-A33D-9CDC84527B5D}"/>
            </c:ext>
          </c:extLst>
        </c:ser>
        <c:ser>
          <c:idx val="2"/>
          <c:order val="2"/>
          <c:tx>
            <c:strRef>
              <c:f>'Most active investors'!$D$32</c:f>
              <c:strCache>
                <c:ptCount val="1"/>
                <c:pt idx="0">
                  <c:v>Expansion Stage</c:v>
                </c:pt>
              </c:strCache>
            </c:strRef>
          </c:tx>
          <c:spPr>
            <a:solidFill>
              <a:srgbClr val="E0301E"/>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F-3BC3-4271-805A-A1A7DA08685C}"/>
                </c:ext>
              </c:extLst>
            </c:dLbl>
            <c:dLbl>
              <c:idx val="5"/>
              <c:delete val="1"/>
              <c:extLst>
                <c:ext xmlns:c15="http://schemas.microsoft.com/office/drawing/2012/chart" uri="{CE6537A1-D6FC-4f65-9D91-7224C49458BB}"/>
                <c:ext xmlns:c16="http://schemas.microsoft.com/office/drawing/2014/chart" uri="{C3380CC4-5D6E-409C-BE32-E72D297353CC}">
                  <c16:uniqueId val="{00000012-3BC3-4271-805A-A1A7DA0868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'Most active investors'!$A$33:$A$40</c:f>
              <c:strCache>
                <c:ptCount val="8"/>
                <c:pt idx="0">
                  <c:v>BDC</c:v>
                </c:pt>
                <c:pt idx="1">
                  <c:v>Fonds de Solidarite FTQ</c:v>
                </c:pt>
                <c:pt idx="2">
                  <c:v>Inovia Capital</c:v>
                </c:pt>
                <c:pt idx="3">
                  <c:v>Investissement Québec</c:v>
                </c:pt>
                <c:pt idx="4">
                  <c:v>MaRS Investment Accelerator Fund</c:v>
                </c:pt>
                <c:pt idx="5">
                  <c:v>Panache Ventures</c:v>
                </c:pt>
                <c:pt idx="6">
                  <c:v>Real Ventures</c:v>
                </c:pt>
                <c:pt idx="7">
                  <c:v>SOSV</c:v>
                </c:pt>
              </c:strCache>
            </c:strRef>
          </c:cat>
          <c:val>
            <c:numRef>
              <c:f>'Most active investors'!$D$33:$D$40</c:f>
              <c:numCache>
                <c:formatCode>0%</c:formatCode>
                <c:ptCount val="8"/>
                <c:pt idx="0">
                  <c:v>0.27659574468085107</c:v>
                </c:pt>
                <c:pt idx="1">
                  <c:v>0.4</c:v>
                </c:pt>
                <c:pt idx="2">
                  <c:v>0.2</c:v>
                </c:pt>
                <c:pt idx="3">
                  <c:v>0.16666666666666666</c:v>
                </c:pt>
                <c:pt idx="4">
                  <c:v>0</c:v>
                </c:pt>
                <c:pt idx="5">
                  <c:v>0</c:v>
                </c:pt>
                <c:pt idx="6">
                  <c:v>0.26315789473684209</c:v>
                </c:pt>
                <c:pt idx="7">
                  <c:v>6.25E-2</c:v>
                </c:pt>
              </c:numCache>
            </c:numRef>
          </c:val>
          <c:extLst>
            <c:ext xmlns:c16="http://schemas.microsoft.com/office/drawing/2014/chart" uri="{C3380CC4-5D6E-409C-BE32-E72D297353CC}">
              <c16:uniqueId val="{00000002-519B-43DB-A33D-9CDC84527B5D}"/>
            </c:ext>
          </c:extLst>
        </c:ser>
        <c:ser>
          <c:idx val="3"/>
          <c:order val="3"/>
          <c:tx>
            <c:strRef>
              <c:f>'Most active investors'!$E$32</c:f>
              <c:strCache>
                <c:ptCount val="1"/>
                <c:pt idx="0">
                  <c:v>Later Stage</c:v>
                </c:pt>
              </c:strCache>
            </c:strRef>
          </c:tx>
          <c:spPr>
            <a:solidFill>
              <a:srgbClr val="EB8C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C-3BC3-4271-805A-A1A7DA08685C}"/>
                </c:ext>
              </c:extLst>
            </c:dLbl>
            <c:dLbl>
              <c:idx val="4"/>
              <c:delete val="1"/>
              <c:extLst>
                <c:ext xmlns:c15="http://schemas.microsoft.com/office/drawing/2012/chart" uri="{CE6537A1-D6FC-4f65-9D91-7224C49458BB}"/>
                <c:ext xmlns:c16="http://schemas.microsoft.com/office/drawing/2014/chart" uri="{C3380CC4-5D6E-409C-BE32-E72D297353CC}">
                  <c16:uniqueId val="{0000000E-3BC3-4271-805A-A1A7DA08685C}"/>
                </c:ext>
              </c:extLst>
            </c:dLbl>
            <c:dLbl>
              <c:idx val="5"/>
              <c:delete val="1"/>
              <c:extLst>
                <c:ext xmlns:c15="http://schemas.microsoft.com/office/drawing/2012/chart" uri="{CE6537A1-D6FC-4f65-9D91-7224C49458BB}"/>
                <c:ext xmlns:c16="http://schemas.microsoft.com/office/drawing/2014/chart" uri="{C3380CC4-5D6E-409C-BE32-E72D297353CC}">
                  <c16:uniqueId val="{00000011-3BC3-4271-805A-A1A7DA08685C}"/>
                </c:ext>
              </c:extLst>
            </c:dLbl>
            <c:dLbl>
              <c:idx val="6"/>
              <c:delete val="1"/>
              <c:extLst>
                <c:ext xmlns:c15="http://schemas.microsoft.com/office/drawing/2012/chart" uri="{CE6537A1-D6FC-4f65-9D91-7224C49458BB}"/>
                <c:ext xmlns:c16="http://schemas.microsoft.com/office/drawing/2014/chart" uri="{C3380CC4-5D6E-409C-BE32-E72D297353CC}">
                  <c16:uniqueId val="{00000014-3BC3-4271-805A-A1A7DA08685C}"/>
                </c:ext>
              </c:extLst>
            </c:dLbl>
            <c:dLbl>
              <c:idx val="7"/>
              <c:delete val="1"/>
              <c:extLst>
                <c:ext xmlns:c15="http://schemas.microsoft.com/office/drawing/2012/chart" uri="{CE6537A1-D6FC-4f65-9D91-7224C49458BB}"/>
                <c:ext xmlns:c16="http://schemas.microsoft.com/office/drawing/2014/chart" uri="{C3380CC4-5D6E-409C-BE32-E72D297353CC}">
                  <c16:uniqueId val="{00000016-3BC3-4271-805A-A1A7DA08685C}"/>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'Most active investors'!$A$33:$A$40</c:f>
              <c:strCache>
                <c:ptCount val="8"/>
                <c:pt idx="0">
                  <c:v>BDC</c:v>
                </c:pt>
                <c:pt idx="1">
                  <c:v>Fonds de Solidarite FTQ</c:v>
                </c:pt>
                <c:pt idx="2">
                  <c:v>Inovia Capital</c:v>
                </c:pt>
                <c:pt idx="3">
                  <c:v>Investissement Québec</c:v>
                </c:pt>
                <c:pt idx="4">
                  <c:v>MaRS Investment Accelerator Fund</c:v>
                </c:pt>
                <c:pt idx="5">
                  <c:v>Panache Ventures</c:v>
                </c:pt>
                <c:pt idx="6">
                  <c:v>Real Ventures</c:v>
                </c:pt>
                <c:pt idx="7">
                  <c:v>SOSV</c:v>
                </c:pt>
              </c:strCache>
            </c:strRef>
          </c:cat>
          <c:val>
            <c:numRef>
              <c:f>'Most active investors'!$E$33:$E$40</c:f>
              <c:numCache>
                <c:formatCode>0%</c:formatCode>
                <c:ptCount val="8"/>
                <c:pt idx="0">
                  <c:v>0.21276595744680851</c:v>
                </c:pt>
                <c:pt idx="1">
                  <c:v>0.2</c:v>
                </c:pt>
                <c:pt idx="2">
                  <c:v>0</c:v>
                </c:pt>
                <c:pt idx="3">
                  <c:v>0.25</c:v>
                </c:pt>
                <c:pt idx="4">
                  <c:v>0</c:v>
                </c:pt>
                <c:pt idx="5">
                  <c:v>0</c:v>
                </c:pt>
                <c:pt idx="6">
                  <c:v>0</c:v>
                </c:pt>
                <c:pt idx="7">
                  <c:v>0</c:v>
                </c:pt>
              </c:numCache>
            </c:numRef>
          </c:val>
          <c:extLst>
            <c:ext xmlns:c16="http://schemas.microsoft.com/office/drawing/2014/chart" uri="{C3380CC4-5D6E-409C-BE32-E72D297353CC}">
              <c16:uniqueId val="{00000003-519B-43DB-A33D-9CDC84527B5D}"/>
            </c:ext>
          </c:extLst>
        </c:ser>
        <c:ser>
          <c:idx val="4"/>
          <c:order val="4"/>
          <c:tx>
            <c:strRef>
              <c:f>'Most active investors'!$F$32</c:f>
              <c:strCache>
                <c:ptCount val="1"/>
                <c:pt idx="0">
                  <c:v>Other</c:v>
                </c:pt>
              </c:strCache>
            </c:strRef>
          </c:tx>
          <c:spPr>
            <a:solidFill>
              <a:srgbClr val="A6A6A6"/>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3BC3-4271-805A-A1A7DA08685C}"/>
                </c:ext>
              </c:extLst>
            </c:dLbl>
            <c:dLbl>
              <c:idx val="4"/>
              <c:delete val="1"/>
              <c:extLst>
                <c:ext xmlns:c15="http://schemas.microsoft.com/office/drawing/2012/chart" uri="{CE6537A1-D6FC-4f65-9D91-7224C49458BB}"/>
                <c:ext xmlns:c16="http://schemas.microsoft.com/office/drawing/2014/chart" uri="{C3380CC4-5D6E-409C-BE32-E72D297353CC}">
                  <c16:uniqueId val="{0000000D-3BC3-4271-805A-A1A7DA08685C}"/>
                </c:ext>
              </c:extLst>
            </c:dLbl>
            <c:dLbl>
              <c:idx val="5"/>
              <c:delete val="1"/>
              <c:extLst>
                <c:ext xmlns:c15="http://schemas.microsoft.com/office/drawing/2012/chart" uri="{CE6537A1-D6FC-4f65-9D91-7224C49458BB}"/>
                <c:ext xmlns:c16="http://schemas.microsoft.com/office/drawing/2014/chart" uri="{C3380CC4-5D6E-409C-BE32-E72D297353CC}">
                  <c16:uniqueId val="{00000010-3BC3-4271-805A-A1A7DA08685C}"/>
                </c:ext>
              </c:extLst>
            </c:dLbl>
            <c:dLbl>
              <c:idx val="6"/>
              <c:delete val="1"/>
              <c:extLst>
                <c:ext xmlns:c15="http://schemas.microsoft.com/office/drawing/2012/chart" uri="{CE6537A1-D6FC-4f65-9D91-7224C49458BB}"/>
                <c:ext xmlns:c16="http://schemas.microsoft.com/office/drawing/2014/chart" uri="{C3380CC4-5D6E-409C-BE32-E72D297353CC}">
                  <c16:uniqueId val="{00000013-3BC3-4271-805A-A1A7DA08685C}"/>
                </c:ext>
              </c:extLst>
            </c:dLbl>
            <c:dLbl>
              <c:idx val="7"/>
              <c:delete val="1"/>
              <c:extLst>
                <c:ext xmlns:c15="http://schemas.microsoft.com/office/drawing/2012/chart" uri="{CE6537A1-D6FC-4f65-9D91-7224C49458BB}"/>
                <c:ext xmlns:c16="http://schemas.microsoft.com/office/drawing/2014/chart" uri="{C3380CC4-5D6E-409C-BE32-E72D297353CC}">
                  <c16:uniqueId val="{00000015-3BC3-4271-805A-A1A7DA08685C}"/>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'Most active investors'!$A$33:$A$40</c:f>
              <c:strCache>
                <c:ptCount val="8"/>
                <c:pt idx="0">
                  <c:v>BDC</c:v>
                </c:pt>
                <c:pt idx="1">
                  <c:v>Fonds de Solidarite FTQ</c:v>
                </c:pt>
                <c:pt idx="2">
                  <c:v>Inovia Capital</c:v>
                </c:pt>
                <c:pt idx="3">
                  <c:v>Investissement Québec</c:v>
                </c:pt>
                <c:pt idx="4">
                  <c:v>MaRS Investment Accelerator Fund</c:v>
                </c:pt>
                <c:pt idx="5">
                  <c:v>Panache Ventures</c:v>
                </c:pt>
                <c:pt idx="6">
                  <c:v>Real Ventures</c:v>
                </c:pt>
                <c:pt idx="7">
                  <c:v>SOSV</c:v>
                </c:pt>
              </c:strCache>
            </c:strRef>
          </c:cat>
          <c:val>
            <c:numRef>
              <c:f>'Most active investors'!$F$33:$F$40</c:f>
              <c:numCache>
                <c:formatCode>0%</c:formatCode>
                <c:ptCount val="8"/>
                <c:pt idx="0">
                  <c:v>0.1702127659574468</c:v>
                </c:pt>
                <c:pt idx="1">
                  <c:v>0.2</c:v>
                </c:pt>
                <c:pt idx="2">
                  <c:v>0</c:v>
                </c:pt>
                <c:pt idx="3">
                  <c:v>0.16666666666666666</c:v>
                </c:pt>
                <c:pt idx="4">
                  <c:v>0</c:v>
                </c:pt>
                <c:pt idx="5">
                  <c:v>0</c:v>
                </c:pt>
                <c:pt idx="6">
                  <c:v>0</c:v>
                </c:pt>
                <c:pt idx="7">
                  <c:v>0</c:v>
                </c:pt>
              </c:numCache>
            </c:numRef>
          </c:val>
          <c:extLst>
            <c:ext xmlns:c16="http://schemas.microsoft.com/office/drawing/2014/chart" uri="{C3380CC4-5D6E-409C-BE32-E72D297353CC}">
              <c16:uniqueId val="{00000004-519B-43DB-A33D-9CDC84527B5D}"/>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79210572816329"/>
          <c:y val="0.91956857303665074"/>
          <c:w val="0.63426188105797121"/>
          <c:h val="6.568738355688555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03995621237001E-2"/>
          <c:y val="3.5385704175513094E-2"/>
          <c:w val="0.9247400109469075"/>
          <c:h val="0.79285826400150083"/>
        </c:manualLayout>
      </c:layout>
      <c:barChart>
        <c:barDir val="col"/>
        <c:grouping val="percentStacked"/>
        <c:varyColors val="0"/>
        <c:ser>
          <c:idx val="0"/>
          <c:order val="0"/>
          <c:tx>
            <c:strRef>
              <c:f>Investors!$AX$17</c:f>
              <c:strCache>
                <c:ptCount val="1"/>
                <c:pt idx="0">
                  <c:v>Seed</c:v>
                </c:pt>
              </c:strCache>
            </c:strRef>
          </c:tx>
          <c:spPr>
            <a:solidFill>
              <a:srgbClr val="481A1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Investors!$AW$18:$AW$25</c:f>
              <c:strCache>
                <c:ptCount val="8"/>
                <c:pt idx="0">
                  <c:v>Q1'18</c:v>
                </c:pt>
                <c:pt idx="1">
                  <c:v>Q2'18</c:v>
                </c:pt>
                <c:pt idx="2">
                  <c:v>Q3'18</c:v>
                </c:pt>
                <c:pt idx="3">
                  <c:v>Q4'18</c:v>
                </c:pt>
                <c:pt idx="4">
                  <c:v>Q1'19</c:v>
                </c:pt>
                <c:pt idx="5">
                  <c:v>Q2'19</c:v>
                </c:pt>
                <c:pt idx="6">
                  <c:v>Q3'19</c:v>
                </c:pt>
                <c:pt idx="7">
                  <c:v>Q4'19</c:v>
                </c:pt>
              </c:strCache>
            </c:strRef>
          </c:cat>
          <c:val>
            <c:numRef>
              <c:f>Investors!$AX$18:$AX$25</c:f>
              <c:numCache>
                <c:formatCode>0%</c:formatCode>
                <c:ptCount val="8"/>
                <c:pt idx="0">
                  <c:v>0.19047619047619047</c:v>
                </c:pt>
                <c:pt idx="1">
                  <c:v>0.4375</c:v>
                </c:pt>
                <c:pt idx="2">
                  <c:v>0.29032258064516131</c:v>
                </c:pt>
                <c:pt idx="3">
                  <c:v>0.44117647058823528</c:v>
                </c:pt>
                <c:pt idx="4">
                  <c:v>0.4</c:v>
                </c:pt>
                <c:pt idx="5">
                  <c:v>0.34482758620689657</c:v>
                </c:pt>
                <c:pt idx="6">
                  <c:v>0.46341463414634149</c:v>
                </c:pt>
                <c:pt idx="7">
                  <c:v>0.25806451612903225</c:v>
                </c:pt>
              </c:numCache>
            </c:numRef>
          </c:val>
          <c:extLst>
            <c:ext xmlns:c16="http://schemas.microsoft.com/office/drawing/2014/chart" uri="{C3380CC4-5D6E-409C-BE32-E72D297353CC}">
              <c16:uniqueId val="{00000000-A305-4F4F-8117-61C5259CE7B5}"/>
            </c:ext>
          </c:extLst>
        </c:ser>
        <c:ser>
          <c:idx val="1"/>
          <c:order val="1"/>
          <c:tx>
            <c:strRef>
              <c:f>Investors!$AY$17</c:f>
              <c:strCache>
                <c:ptCount val="1"/>
                <c:pt idx="0">
                  <c:v>Early</c:v>
                </c:pt>
              </c:strCache>
            </c:strRef>
          </c:tx>
          <c:spPr>
            <a:solidFill>
              <a:srgbClr val="A3202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Investors!$AW$18:$AW$25</c:f>
              <c:strCache>
                <c:ptCount val="8"/>
                <c:pt idx="0">
                  <c:v>Q1'18</c:v>
                </c:pt>
                <c:pt idx="1">
                  <c:v>Q2'18</c:v>
                </c:pt>
                <c:pt idx="2">
                  <c:v>Q3'18</c:v>
                </c:pt>
                <c:pt idx="3">
                  <c:v>Q4'18</c:v>
                </c:pt>
                <c:pt idx="4">
                  <c:v>Q1'19</c:v>
                </c:pt>
                <c:pt idx="5">
                  <c:v>Q2'19</c:v>
                </c:pt>
                <c:pt idx="6">
                  <c:v>Q3'19</c:v>
                </c:pt>
                <c:pt idx="7">
                  <c:v>Q4'19</c:v>
                </c:pt>
              </c:strCache>
            </c:strRef>
          </c:cat>
          <c:val>
            <c:numRef>
              <c:f>Investors!$AY$18:$AY$25</c:f>
              <c:numCache>
                <c:formatCode>0%</c:formatCode>
                <c:ptCount val="8"/>
                <c:pt idx="0">
                  <c:v>0.33333333333333331</c:v>
                </c:pt>
                <c:pt idx="1">
                  <c:v>0.29166666666666669</c:v>
                </c:pt>
                <c:pt idx="2">
                  <c:v>0.35483870967741937</c:v>
                </c:pt>
                <c:pt idx="3">
                  <c:v>0.3235294117647059</c:v>
                </c:pt>
                <c:pt idx="4">
                  <c:v>0.32500000000000001</c:v>
                </c:pt>
                <c:pt idx="5">
                  <c:v>0.17241379310344829</c:v>
                </c:pt>
                <c:pt idx="6">
                  <c:v>0.21951219512195122</c:v>
                </c:pt>
                <c:pt idx="7">
                  <c:v>0.22580645161290322</c:v>
                </c:pt>
              </c:numCache>
            </c:numRef>
          </c:val>
          <c:extLst>
            <c:ext xmlns:c16="http://schemas.microsoft.com/office/drawing/2014/chart" uri="{C3380CC4-5D6E-409C-BE32-E72D297353CC}">
              <c16:uniqueId val="{00000001-A305-4F4F-8117-61C5259CE7B5}"/>
            </c:ext>
          </c:extLst>
        </c:ser>
        <c:ser>
          <c:idx val="2"/>
          <c:order val="2"/>
          <c:tx>
            <c:strRef>
              <c:f>Investors!$AZ$17</c:f>
              <c:strCache>
                <c:ptCount val="1"/>
                <c:pt idx="0">
                  <c:v>Expansion</c:v>
                </c:pt>
              </c:strCache>
            </c:strRef>
          </c:tx>
          <c:spPr>
            <a:solidFill>
              <a:srgbClr val="E030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Investors!$AW$18:$AW$25</c:f>
              <c:strCache>
                <c:ptCount val="8"/>
                <c:pt idx="0">
                  <c:v>Q1'18</c:v>
                </c:pt>
                <c:pt idx="1">
                  <c:v>Q2'18</c:v>
                </c:pt>
                <c:pt idx="2">
                  <c:v>Q3'18</c:v>
                </c:pt>
                <c:pt idx="3">
                  <c:v>Q4'18</c:v>
                </c:pt>
                <c:pt idx="4">
                  <c:v>Q1'19</c:v>
                </c:pt>
                <c:pt idx="5">
                  <c:v>Q2'19</c:v>
                </c:pt>
                <c:pt idx="6">
                  <c:v>Q3'19</c:v>
                </c:pt>
                <c:pt idx="7">
                  <c:v>Q4'19</c:v>
                </c:pt>
              </c:strCache>
            </c:strRef>
          </c:cat>
          <c:val>
            <c:numRef>
              <c:f>Investors!$AZ$18:$AZ$25</c:f>
              <c:numCache>
                <c:formatCode>0%</c:formatCode>
                <c:ptCount val="8"/>
                <c:pt idx="0">
                  <c:v>0.19047619047619047</c:v>
                </c:pt>
                <c:pt idx="1">
                  <c:v>0.16666666666666666</c:v>
                </c:pt>
                <c:pt idx="2">
                  <c:v>0.25806451612903225</c:v>
                </c:pt>
                <c:pt idx="3">
                  <c:v>0.11764705882352941</c:v>
                </c:pt>
                <c:pt idx="4">
                  <c:v>0.2</c:v>
                </c:pt>
                <c:pt idx="5">
                  <c:v>0.27586206896551724</c:v>
                </c:pt>
                <c:pt idx="6">
                  <c:v>0.21951219512195122</c:v>
                </c:pt>
                <c:pt idx="7">
                  <c:v>6.4516129032258063E-2</c:v>
                </c:pt>
              </c:numCache>
            </c:numRef>
          </c:val>
          <c:extLst>
            <c:ext xmlns:c16="http://schemas.microsoft.com/office/drawing/2014/chart" uri="{C3380CC4-5D6E-409C-BE32-E72D297353CC}">
              <c16:uniqueId val="{00000002-A305-4F4F-8117-61C5259CE7B5}"/>
            </c:ext>
          </c:extLst>
        </c:ser>
        <c:ser>
          <c:idx val="3"/>
          <c:order val="3"/>
          <c:tx>
            <c:strRef>
              <c:f>Investors!$BA$17</c:f>
              <c:strCache>
                <c:ptCount val="1"/>
                <c:pt idx="0">
                  <c:v>Later</c:v>
                </c:pt>
              </c:strCache>
            </c:strRef>
          </c:tx>
          <c:spPr>
            <a:solidFill>
              <a:srgbClr val="EB8C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1F77-41A3-B452-AD6499C88159}"/>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Investors!$AW$18:$AW$25</c:f>
              <c:strCache>
                <c:ptCount val="8"/>
                <c:pt idx="0">
                  <c:v>Q1'18</c:v>
                </c:pt>
                <c:pt idx="1">
                  <c:v>Q2'18</c:v>
                </c:pt>
                <c:pt idx="2">
                  <c:v>Q3'18</c:v>
                </c:pt>
                <c:pt idx="3">
                  <c:v>Q4'18</c:v>
                </c:pt>
                <c:pt idx="4">
                  <c:v>Q1'19</c:v>
                </c:pt>
                <c:pt idx="5">
                  <c:v>Q2'19</c:v>
                </c:pt>
                <c:pt idx="6">
                  <c:v>Q3'19</c:v>
                </c:pt>
                <c:pt idx="7">
                  <c:v>Q4'19</c:v>
                </c:pt>
              </c:strCache>
            </c:strRef>
          </c:cat>
          <c:val>
            <c:numRef>
              <c:f>Investors!$BA$18:$BA$25</c:f>
              <c:numCache>
                <c:formatCode>0%</c:formatCode>
                <c:ptCount val="8"/>
                <c:pt idx="0">
                  <c:v>0.23809523809523808</c:v>
                </c:pt>
                <c:pt idx="1">
                  <c:v>4.1666666666666664E-2</c:v>
                </c:pt>
                <c:pt idx="2">
                  <c:v>3.2258064516129031E-2</c:v>
                </c:pt>
                <c:pt idx="3">
                  <c:v>5.8823529411764705E-2</c:v>
                </c:pt>
                <c:pt idx="4">
                  <c:v>0</c:v>
                </c:pt>
                <c:pt idx="5">
                  <c:v>0.13793103448275862</c:v>
                </c:pt>
                <c:pt idx="6">
                  <c:v>2.4390243902439025E-2</c:v>
                </c:pt>
                <c:pt idx="7">
                  <c:v>0.29032258064516131</c:v>
                </c:pt>
              </c:numCache>
            </c:numRef>
          </c:val>
          <c:extLst>
            <c:ext xmlns:c16="http://schemas.microsoft.com/office/drawing/2014/chart" uri="{C3380CC4-5D6E-409C-BE32-E72D297353CC}">
              <c16:uniqueId val="{00000003-A305-4F4F-8117-61C5259CE7B5}"/>
            </c:ext>
          </c:extLst>
        </c:ser>
        <c:ser>
          <c:idx val="4"/>
          <c:order val="4"/>
          <c:tx>
            <c:strRef>
              <c:f>Investors!$BB$17</c:f>
              <c:strCache>
                <c:ptCount val="1"/>
                <c:pt idx="0">
                  <c:v>Other</c:v>
                </c:pt>
              </c:strCache>
            </c:strRef>
          </c:tx>
          <c:spPr>
            <a:solidFill>
              <a:srgbClr val="A6A6A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Investors!$AW$18:$AW$25</c:f>
              <c:strCache>
                <c:ptCount val="8"/>
                <c:pt idx="0">
                  <c:v>Q1'18</c:v>
                </c:pt>
                <c:pt idx="1">
                  <c:v>Q2'18</c:v>
                </c:pt>
                <c:pt idx="2">
                  <c:v>Q3'18</c:v>
                </c:pt>
                <c:pt idx="3">
                  <c:v>Q4'18</c:v>
                </c:pt>
                <c:pt idx="4">
                  <c:v>Q1'19</c:v>
                </c:pt>
                <c:pt idx="5">
                  <c:v>Q2'19</c:v>
                </c:pt>
                <c:pt idx="6">
                  <c:v>Q3'19</c:v>
                </c:pt>
                <c:pt idx="7">
                  <c:v>Q4'19</c:v>
                </c:pt>
              </c:strCache>
            </c:strRef>
          </c:cat>
          <c:val>
            <c:numRef>
              <c:f>Investors!$BB$18:$BB$25</c:f>
              <c:numCache>
                <c:formatCode>0%</c:formatCode>
                <c:ptCount val="8"/>
                <c:pt idx="0">
                  <c:v>4.7619047619047616E-2</c:v>
                </c:pt>
                <c:pt idx="1">
                  <c:v>6.25E-2</c:v>
                </c:pt>
                <c:pt idx="2">
                  <c:v>6.4516129032258063E-2</c:v>
                </c:pt>
                <c:pt idx="3">
                  <c:v>5.8823529411764705E-2</c:v>
                </c:pt>
                <c:pt idx="4">
                  <c:v>7.4999999999999997E-2</c:v>
                </c:pt>
                <c:pt idx="5">
                  <c:v>6.8965517241379309E-2</c:v>
                </c:pt>
                <c:pt idx="6">
                  <c:v>7.3170731707317069E-2</c:v>
                </c:pt>
                <c:pt idx="7">
                  <c:v>0.16129032258064516</c:v>
                </c:pt>
              </c:numCache>
            </c:numRef>
          </c:val>
          <c:extLst>
            <c:ext xmlns:c16="http://schemas.microsoft.com/office/drawing/2014/chart" uri="{C3380CC4-5D6E-409C-BE32-E72D297353CC}">
              <c16:uniqueId val="{00000004-A305-4F4F-8117-61C5259CE7B5}"/>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502475251758444"/>
          <c:y val="0.90560852325639685"/>
          <c:w val="0.63426188105797121"/>
          <c:h val="6.568738355688555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58349153473891E-3"/>
          <c:y val="7.8544900218489422E-2"/>
          <c:w val="0.92546797091196831"/>
          <c:h val="0.89368842061425158"/>
        </c:manualLayout>
      </c:layout>
      <c:barChart>
        <c:barDir val="bar"/>
        <c:grouping val="stacked"/>
        <c:varyColors val="0"/>
        <c:ser>
          <c:idx val="0"/>
          <c:order val="0"/>
          <c:tx>
            <c:strRef>
              <c:f>Inv.Geo!$R$30</c:f>
              <c:strCache>
                <c:ptCount val="1"/>
                <c:pt idx="0">
                  <c:v>Canada</c:v>
                </c:pt>
              </c:strCache>
            </c:strRef>
          </c:tx>
          <c:spPr>
            <a:solidFill>
              <a:srgbClr val="E0301E"/>
            </a:solidFill>
            <a:ln>
              <a:noFill/>
            </a:ln>
            <a:effectLst/>
          </c:spPr>
          <c:invertIfNegative val="0"/>
          <c:dLbls>
            <c:dLbl>
              <c:idx val="3"/>
              <c:tx>
                <c:rich>
                  <a:bodyPr/>
                  <a:lstStyle/>
                  <a:p>
                    <a:r>
                      <a:rPr lang="en-US"/>
                      <a:t>51%</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D1-4A06-89D7-7F201B17DEE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Inv.Geo!$Q$31:$Q$34</c:f>
              <c:strCache>
                <c:ptCount val="4"/>
                <c:pt idx="0">
                  <c:v>Seed</c:v>
                </c:pt>
                <c:pt idx="1">
                  <c:v>Early</c:v>
                </c:pt>
                <c:pt idx="2">
                  <c:v>Expansion</c:v>
                </c:pt>
                <c:pt idx="3">
                  <c:v>Later</c:v>
                </c:pt>
              </c:strCache>
            </c:strRef>
          </c:cat>
          <c:val>
            <c:numRef>
              <c:f>Inv.Geo!$R$31:$R$34</c:f>
              <c:numCache>
                <c:formatCode>0%</c:formatCode>
                <c:ptCount val="4"/>
                <c:pt idx="0">
                  <c:v>0.58997050147492625</c:v>
                </c:pt>
                <c:pt idx="1">
                  <c:v>0.6026200873362445</c:v>
                </c:pt>
                <c:pt idx="2">
                  <c:v>0.43478260869565216</c:v>
                </c:pt>
                <c:pt idx="3">
                  <c:v>0.52112676056338025</c:v>
                </c:pt>
              </c:numCache>
            </c:numRef>
          </c:val>
          <c:extLst>
            <c:ext xmlns:c16="http://schemas.microsoft.com/office/drawing/2014/chart" uri="{C3380CC4-5D6E-409C-BE32-E72D297353CC}">
              <c16:uniqueId val="{00000000-A077-4EDD-8161-78CC37BDB70C}"/>
            </c:ext>
          </c:extLst>
        </c:ser>
        <c:ser>
          <c:idx val="1"/>
          <c:order val="1"/>
          <c:tx>
            <c:strRef>
              <c:f>Inv.Geo!$S$30</c:f>
              <c:strCache>
                <c:ptCount val="1"/>
                <c:pt idx="0">
                  <c:v>United States</c:v>
                </c:pt>
              </c:strCache>
            </c:strRef>
          </c:tx>
          <c:spPr>
            <a:solidFill>
              <a:srgbClr val="EB8C00"/>
            </a:solidFill>
            <a:ln>
              <a:noFill/>
            </a:ln>
            <a:effectLst/>
          </c:spPr>
          <c:invertIfNegative val="0"/>
          <c:dLbls>
            <c:dLbl>
              <c:idx val="3"/>
              <c:tx>
                <c:rich>
                  <a:bodyPr/>
                  <a:lstStyle/>
                  <a:p>
                    <a:r>
                      <a:rPr lang="en-US"/>
                      <a:t>33%</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D1-4A06-89D7-7F201B17DEE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Inv.Geo!$Q$31:$Q$34</c:f>
              <c:strCache>
                <c:ptCount val="4"/>
                <c:pt idx="0">
                  <c:v>Seed</c:v>
                </c:pt>
                <c:pt idx="1">
                  <c:v>Early</c:v>
                </c:pt>
                <c:pt idx="2">
                  <c:v>Expansion</c:v>
                </c:pt>
                <c:pt idx="3">
                  <c:v>Later</c:v>
                </c:pt>
              </c:strCache>
            </c:strRef>
          </c:cat>
          <c:val>
            <c:numRef>
              <c:f>Inv.Geo!$S$31:$S$34</c:f>
              <c:numCache>
                <c:formatCode>0%</c:formatCode>
                <c:ptCount val="4"/>
                <c:pt idx="0">
                  <c:v>0.34808259587020651</c:v>
                </c:pt>
                <c:pt idx="1">
                  <c:v>0.33624454148471616</c:v>
                </c:pt>
                <c:pt idx="2">
                  <c:v>0.44782608695652176</c:v>
                </c:pt>
                <c:pt idx="3">
                  <c:v>0.323943661971831</c:v>
                </c:pt>
              </c:numCache>
            </c:numRef>
          </c:val>
          <c:extLst>
            <c:ext xmlns:c16="http://schemas.microsoft.com/office/drawing/2014/chart" uri="{C3380CC4-5D6E-409C-BE32-E72D297353CC}">
              <c16:uniqueId val="{00000001-A077-4EDD-8161-78CC37BDB70C}"/>
            </c:ext>
          </c:extLst>
        </c:ser>
        <c:ser>
          <c:idx val="2"/>
          <c:order val="2"/>
          <c:tx>
            <c:strRef>
              <c:f>Inv.Geo!$T$30</c:f>
              <c:strCache>
                <c:ptCount val="1"/>
                <c:pt idx="0">
                  <c:v>UK/Europe</c:v>
                </c:pt>
              </c:strCache>
            </c:strRef>
          </c:tx>
          <c:spPr>
            <a:solidFill>
              <a:srgbClr val="FFB600"/>
            </a:solidFill>
            <a:ln>
              <a:noFill/>
            </a:ln>
            <a:effectLst/>
          </c:spPr>
          <c:invertIfNegative val="0"/>
          <c:dLbls>
            <c:dLbl>
              <c:idx val="0"/>
              <c:layout>
                <c:manualLayout>
                  <c:x val="-5.0517013765744058E-3"/>
                  <c:y val="4.676071024842796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E0-4B5F-B2D7-7A0B4D898B5C}"/>
                </c:ext>
              </c:extLst>
            </c:dLbl>
            <c:dLbl>
              <c:idx val="1"/>
              <c:layout>
                <c:manualLayout>
                  <c:x val="-6.6470066785265999E-3"/>
                  <c:y val="2.33803551296576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D7-448C-A1E5-E9F2D8AC8A81}"/>
                </c:ext>
              </c:extLst>
            </c:dLbl>
            <c:dLbl>
              <c:idx val="3"/>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77-4EDD-8161-78CC37BDB70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Inv.Geo!$Q$31:$Q$34</c:f>
              <c:strCache>
                <c:ptCount val="4"/>
                <c:pt idx="0">
                  <c:v>Seed</c:v>
                </c:pt>
                <c:pt idx="1">
                  <c:v>Early</c:v>
                </c:pt>
                <c:pt idx="2">
                  <c:v>Expansion</c:v>
                </c:pt>
                <c:pt idx="3">
                  <c:v>Later</c:v>
                </c:pt>
              </c:strCache>
            </c:strRef>
          </c:cat>
          <c:val>
            <c:numRef>
              <c:f>Inv.Geo!$T$31:$T$34</c:f>
              <c:numCache>
                <c:formatCode>0%</c:formatCode>
                <c:ptCount val="4"/>
                <c:pt idx="0">
                  <c:v>3.5398230088495575E-2</c:v>
                </c:pt>
                <c:pt idx="1">
                  <c:v>2.6200873362445413E-2</c:v>
                </c:pt>
                <c:pt idx="2">
                  <c:v>7.8260869565217397E-2</c:v>
                </c:pt>
                <c:pt idx="3">
                  <c:v>0.11267605633802817</c:v>
                </c:pt>
              </c:numCache>
            </c:numRef>
          </c:val>
          <c:extLst>
            <c:ext xmlns:c16="http://schemas.microsoft.com/office/drawing/2014/chart" uri="{C3380CC4-5D6E-409C-BE32-E72D297353CC}">
              <c16:uniqueId val="{00000003-A077-4EDD-8161-78CC37BDB70C}"/>
            </c:ext>
          </c:extLst>
        </c:ser>
        <c:ser>
          <c:idx val="3"/>
          <c:order val="3"/>
          <c:tx>
            <c:strRef>
              <c:f>Inv.Geo!$U$30</c:f>
              <c:strCache>
                <c:ptCount val="1"/>
                <c:pt idx="0">
                  <c:v>Asia</c:v>
                </c:pt>
              </c:strCache>
            </c:strRef>
          </c:tx>
          <c:spPr>
            <a:solidFill>
              <a:srgbClr val="EA9696"/>
            </a:solidFill>
            <a:ln>
              <a:noFill/>
            </a:ln>
            <a:effectLst/>
          </c:spPr>
          <c:invertIfNegative val="0"/>
          <c:dLbls>
            <c:dLbl>
              <c:idx val="0"/>
              <c:layout>
                <c:manualLayout>
                  <c:x val="-4.8642414502820977E-4"/>
                  <c:y val="3.0331334702642797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7539651270029149E-2"/>
                      <c:h val="4.8787867146774716E-2"/>
                    </c:manualLayout>
                  </c15:layout>
                </c:ext>
                <c:ext xmlns:c16="http://schemas.microsoft.com/office/drawing/2014/chart" uri="{C3380CC4-5D6E-409C-BE32-E72D297353CC}">
                  <c16:uniqueId val="{00000007-A077-4EDD-8161-78CC37BDB70C}"/>
                </c:ext>
              </c:extLst>
            </c:dLbl>
            <c:dLbl>
              <c:idx val="1"/>
              <c:layout>
                <c:manualLayout>
                  <c:x val="1.8556399783533472E-3"/>
                  <c:y val="4.67607102538716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77-4EDD-8161-78CC37BDB70C}"/>
                </c:ext>
              </c:extLst>
            </c:dLbl>
            <c:dLbl>
              <c:idx val="2"/>
              <c:layout>
                <c:manualLayout>
                  <c:x val="7.9048367149367731E-4"/>
                  <c:y val="4.772129617721398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77-4EDD-8161-78CC37BDB70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Inv.Geo!$Q$31:$Q$34</c:f>
              <c:strCache>
                <c:ptCount val="4"/>
                <c:pt idx="0">
                  <c:v>Seed</c:v>
                </c:pt>
                <c:pt idx="1">
                  <c:v>Early</c:v>
                </c:pt>
                <c:pt idx="2">
                  <c:v>Expansion</c:v>
                </c:pt>
                <c:pt idx="3">
                  <c:v>Later</c:v>
                </c:pt>
              </c:strCache>
            </c:strRef>
          </c:cat>
          <c:val>
            <c:numRef>
              <c:f>Inv.Geo!$U$31:$U$34</c:f>
              <c:numCache>
                <c:formatCode>0%</c:formatCode>
                <c:ptCount val="4"/>
                <c:pt idx="0">
                  <c:v>2.6548672566371681E-2</c:v>
                </c:pt>
                <c:pt idx="1">
                  <c:v>3.4934497816593885E-2</c:v>
                </c:pt>
                <c:pt idx="2">
                  <c:v>3.9130434782608699E-2</c:v>
                </c:pt>
                <c:pt idx="3">
                  <c:v>4.2253521126760563E-2</c:v>
                </c:pt>
              </c:numCache>
            </c:numRef>
          </c:val>
          <c:extLst>
            <c:ext xmlns:c16="http://schemas.microsoft.com/office/drawing/2014/chart" uri="{C3380CC4-5D6E-409C-BE32-E72D297353CC}">
              <c16:uniqueId val="{00000004-A077-4EDD-8161-78CC37BDB70C}"/>
            </c:ext>
          </c:extLst>
        </c:ser>
        <c:dLbls>
          <c:showLegendKey val="0"/>
          <c:showVal val="0"/>
          <c:showCatName val="0"/>
          <c:showSerName val="0"/>
          <c:showPercent val="0"/>
          <c:showBubbleSize val="0"/>
        </c:dLbls>
        <c:gapWidth val="150"/>
        <c:overlap val="100"/>
        <c:axId val="584804360"/>
        <c:axId val="584804752"/>
      </c:barChart>
      <c:catAx>
        <c:axId val="584804360"/>
        <c:scaling>
          <c:orientation val="maxMin"/>
        </c:scaling>
        <c:delete val="1"/>
        <c:axPos val="l"/>
        <c:numFmt formatCode="General" sourceLinked="1"/>
        <c:majorTickMark val="out"/>
        <c:minorTickMark val="none"/>
        <c:tickLblPos val="nextTo"/>
        <c:crossAx val="584804752"/>
        <c:crosses val="autoZero"/>
        <c:auto val="1"/>
        <c:lblAlgn val="ctr"/>
        <c:lblOffset val="100"/>
        <c:noMultiLvlLbl val="0"/>
      </c:catAx>
      <c:valAx>
        <c:axId val="584804752"/>
        <c:scaling>
          <c:orientation val="minMax"/>
          <c:max val="1"/>
        </c:scaling>
        <c:delete val="1"/>
        <c:axPos val="t"/>
        <c:numFmt formatCode="0%" sourceLinked="1"/>
        <c:majorTickMark val="out"/>
        <c:minorTickMark val="none"/>
        <c:tickLblPos val="nextTo"/>
        <c:crossAx val="584804360"/>
        <c:crosses val="autoZero"/>
        <c:crossBetween val="between"/>
      </c:valAx>
      <c:spPr>
        <a:noFill/>
        <a:ln>
          <a:noFill/>
        </a:ln>
        <a:effectLst/>
      </c:spPr>
    </c:plotArea>
    <c:legend>
      <c:legendPos val="t"/>
      <c:layout>
        <c:manualLayout>
          <c:xMode val="edge"/>
          <c:yMode val="edge"/>
          <c:x val="1.5048932136070311E-3"/>
          <c:y val="7.2645101406445265E-3"/>
          <c:w val="0.5025355080738706"/>
          <c:h val="5.359817380143788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7F7F7F"/>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03995621237001E-2"/>
          <c:y val="3.5385704175513094E-2"/>
          <c:w val="0.9247400109469075"/>
          <c:h val="0.79285826400150083"/>
        </c:manualLayout>
      </c:layout>
      <c:barChart>
        <c:barDir val="col"/>
        <c:grouping val="percentStacked"/>
        <c:varyColors val="0"/>
        <c:ser>
          <c:idx val="0"/>
          <c:order val="0"/>
          <c:tx>
            <c:strRef>
              <c:f>Canada!$B$54</c:f>
              <c:strCache>
                <c:ptCount val="1"/>
                <c:pt idx="0">
                  <c:v>Seed Stage</c:v>
                </c:pt>
              </c:strCache>
            </c:strRef>
          </c:tx>
          <c:spPr>
            <a:solidFill>
              <a:srgbClr val="481A1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Canada!$A$55:$A$62</c:f>
              <c:strCache>
                <c:ptCount val="8"/>
                <c:pt idx="0">
                  <c:v>Q1'18</c:v>
                </c:pt>
                <c:pt idx="1">
                  <c:v>Q2'18</c:v>
                </c:pt>
                <c:pt idx="2">
                  <c:v>Q3'18</c:v>
                </c:pt>
                <c:pt idx="3">
                  <c:v>Q4'18</c:v>
                </c:pt>
                <c:pt idx="4">
                  <c:v>Q1'19</c:v>
                </c:pt>
                <c:pt idx="5">
                  <c:v>Q2'19</c:v>
                </c:pt>
                <c:pt idx="6">
                  <c:v>Q3'19</c:v>
                </c:pt>
                <c:pt idx="7">
                  <c:v>Q4'19</c:v>
                </c:pt>
              </c:strCache>
            </c:strRef>
          </c:cat>
          <c:val>
            <c:numRef>
              <c:f>Canada!$B$55:$B$62</c:f>
              <c:numCache>
                <c:formatCode>0%</c:formatCode>
                <c:ptCount val="8"/>
                <c:pt idx="0">
                  <c:v>0.34965034965034963</c:v>
                </c:pt>
                <c:pt idx="1">
                  <c:v>0.36912751677852351</c:v>
                </c:pt>
                <c:pt idx="2">
                  <c:v>0.33027522935779818</c:v>
                </c:pt>
                <c:pt idx="3">
                  <c:v>0.31451612903225806</c:v>
                </c:pt>
                <c:pt idx="4">
                  <c:v>0.3983739837398374</c:v>
                </c:pt>
                <c:pt idx="5">
                  <c:v>0.42748091603053434</c:v>
                </c:pt>
                <c:pt idx="6">
                  <c:v>0.29059829059829062</c:v>
                </c:pt>
                <c:pt idx="7">
                  <c:v>0.30612244897959184</c:v>
                </c:pt>
              </c:numCache>
            </c:numRef>
          </c:val>
          <c:extLst>
            <c:ext xmlns:c16="http://schemas.microsoft.com/office/drawing/2014/chart" uri="{C3380CC4-5D6E-409C-BE32-E72D297353CC}">
              <c16:uniqueId val="{00000000-519B-43DB-A33D-9CDC84527B5D}"/>
            </c:ext>
          </c:extLst>
        </c:ser>
        <c:ser>
          <c:idx val="1"/>
          <c:order val="1"/>
          <c:tx>
            <c:strRef>
              <c:f>Canada!$C$54</c:f>
              <c:strCache>
                <c:ptCount val="1"/>
                <c:pt idx="0">
                  <c:v>Early Stage</c:v>
                </c:pt>
              </c:strCache>
            </c:strRef>
          </c:tx>
          <c:spPr>
            <a:solidFill>
              <a:srgbClr val="A3202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Canada!$A$55:$A$62</c:f>
              <c:strCache>
                <c:ptCount val="8"/>
                <c:pt idx="0">
                  <c:v>Q1'18</c:v>
                </c:pt>
                <c:pt idx="1">
                  <c:v>Q2'18</c:v>
                </c:pt>
                <c:pt idx="2">
                  <c:v>Q3'18</c:v>
                </c:pt>
                <c:pt idx="3">
                  <c:v>Q4'18</c:v>
                </c:pt>
                <c:pt idx="4">
                  <c:v>Q1'19</c:v>
                </c:pt>
                <c:pt idx="5">
                  <c:v>Q2'19</c:v>
                </c:pt>
                <c:pt idx="6">
                  <c:v>Q3'19</c:v>
                </c:pt>
                <c:pt idx="7">
                  <c:v>Q4'19</c:v>
                </c:pt>
              </c:strCache>
            </c:strRef>
          </c:cat>
          <c:val>
            <c:numRef>
              <c:f>Canada!$C$55:$C$62</c:f>
              <c:numCache>
                <c:formatCode>0%</c:formatCode>
                <c:ptCount val="8"/>
                <c:pt idx="0">
                  <c:v>0.22377622377622378</c:v>
                </c:pt>
                <c:pt idx="1">
                  <c:v>0.22147651006711411</c:v>
                </c:pt>
                <c:pt idx="2">
                  <c:v>0.27522935779816515</c:v>
                </c:pt>
                <c:pt idx="3">
                  <c:v>0.23387096774193547</c:v>
                </c:pt>
                <c:pt idx="4">
                  <c:v>0.21138211382113822</c:v>
                </c:pt>
                <c:pt idx="5">
                  <c:v>0.16793893129770993</c:v>
                </c:pt>
                <c:pt idx="6">
                  <c:v>0.23931623931623933</c:v>
                </c:pt>
                <c:pt idx="7">
                  <c:v>0.24489795918367346</c:v>
                </c:pt>
              </c:numCache>
            </c:numRef>
          </c:val>
          <c:extLst>
            <c:ext xmlns:c16="http://schemas.microsoft.com/office/drawing/2014/chart" uri="{C3380CC4-5D6E-409C-BE32-E72D297353CC}">
              <c16:uniqueId val="{00000001-519B-43DB-A33D-9CDC84527B5D}"/>
            </c:ext>
          </c:extLst>
        </c:ser>
        <c:ser>
          <c:idx val="2"/>
          <c:order val="2"/>
          <c:tx>
            <c:strRef>
              <c:f>Canada!$D$54</c:f>
              <c:strCache>
                <c:ptCount val="1"/>
                <c:pt idx="0">
                  <c:v>Expansion Stage</c:v>
                </c:pt>
              </c:strCache>
            </c:strRef>
          </c:tx>
          <c:spPr>
            <a:solidFill>
              <a:srgbClr val="E030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Canada!$A$55:$A$62</c:f>
              <c:strCache>
                <c:ptCount val="8"/>
                <c:pt idx="0">
                  <c:v>Q1'18</c:v>
                </c:pt>
                <c:pt idx="1">
                  <c:v>Q2'18</c:v>
                </c:pt>
                <c:pt idx="2">
                  <c:v>Q3'18</c:v>
                </c:pt>
                <c:pt idx="3">
                  <c:v>Q4'18</c:v>
                </c:pt>
                <c:pt idx="4">
                  <c:v>Q1'19</c:v>
                </c:pt>
                <c:pt idx="5">
                  <c:v>Q2'19</c:v>
                </c:pt>
                <c:pt idx="6">
                  <c:v>Q3'19</c:v>
                </c:pt>
                <c:pt idx="7">
                  <c:v>Q4'19</c:v>
                </c:pt>
              </c:strCache>
            </c:strRef>
          </c:cat>
          <c:val>
            <c:numRef>
              <c:f>Canada!$D$55:$D$62</c:f>
              <c:numCache>
                <c:formatCode>0%</c:formatCode>
                <c:ptCount val="8"/>
                <c:pt idx="0">
                  <c:v>9.7902097902097904E-2</c:v>
                </c:pt>
                <c:pt idx="1">
                  <c:v>8.7248322147651006E-2</c:v>
                </c:pt>
                <c:pt idx="2">
                  <c:v>0.11009174311926606</c:v>
                </c:pt>
                <c:pt idx="3">
                  <c:v>9.6774193548387094E-2</c:v>
                </c:pt>
                <c:pt idx="4">
                  <c:v>0.12195121951219512</c:v>
                </c:pt>
                <c:pt idx="5">
                  <c:v>0.17557251908396945</c:v>
                </c:pt>
                <c:pt idx="6">
                  <c:v>0.14529914529914531</c:v>
                </c:pt>
                <c:pt idx="7">
                  <c:v>8.1632653061224483E-2</c:v>
                </c:pt>
              </c:numCache>
            </c:numRef>
          </c:val>
          <c:extLst>
            <c:ext xmlns:c16="http://schemas.microsoft.com/office/drawing/2014/chart" uri="{C3380CC4-5D6E-409C-BE32-E72D297353CC}">
              <c16:uniqueId val="{00000002-519B-43DB-A33D-9CDC84527B5D}"/>
            </c:ext>
          </c:extLst>
        </c:ser>
        <c:ser>
          <c:idx val="3"/>
          <c:order val="3"/>
          <c:tx>
            <c:strRef>
              <c:f>Canada!$E$54</c:f>
              <c:strCache>
                <c:ptCount val="1"/>
                <c:pt idx="0">
                  <c:v>Later Stage</c:v>
                </c:pt>
              </c:strCache>
            </c:strRef>
          </c:tx>
          <c:spPr>
            <a:solidFill>
              <a:srgbClr val="EB8C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Canada!$A$55:$A$62</c:f>
              <c:strCache>
                <c:ptCount val="8"/>
                <c:pt idx="0">
                  <c:v>Q1'18</c:v>
                </c:pt>
                <c:pt idx="1">
                  <c:v>Q2'18</c:v>
                </c:pt>
                <c:pt idx="2">
                  <c:v>Q3'18</c:v>
                </c:pt>
                <c:pt idx="3">
                  <c:v>Q4'18</c:v>
                </c:pt>
                <c:pt idx="4">
                  <c:v>Q1'19</c:v>
                </c:pt>
                <c:pt idx="5">
                  <c:v>Q2'19</c:v>
                </c:pt>
                <c:pt idx="6">
                  <c:v>Q3'19</c:v>
                </c:pt>
                <c:pt idx="7">
                  <c:v>Q4'19</c:v>
                </c:pt>
              </c:strCache>
            </c:strRef>
          </c:cat>
          <c:val>
            <c:numRef>
              <c:f>Canada!$E$55:$E$62</c:f>
              <c:numCache>
                <c:formatCode>0%</c:formatCode>
                <c:ptCount val="8"/>
                <c:pt idx="0">
                  <c:v>9.7902097902097904E-2</c:v>
                </c:pt>
                <c:pt idx="1">
                  <c:v>6.7114093959731544E-2</c:v>
                </c:pt>
                <c:pt idx="2">
                  <c:v>1.834862385321101E-2</c:v>
                </c:pt>
                <c:pt idx="3">
                  <c:v>4.0322580645161289E-2</c:v>
                </c:pt>
                <c:pt idx="4">
                  <c:v>4.065040650406504E-2</c:v>
                </c:pt>
                <c:pt idx="5">
                  <c:v>3.0534351145038167E-2</c:v>
                </c:pt>
                <c:pt idx="6">
                  <c:v>5.128205128205128E-2</c:v>
                </c:pt>
                <c:pt idx="7">
                  <c:v>9.1836734693877556E-2</c:v>
                </c:pt>
              </c:numCache>
            </c:numRef>
          </c:val>
          <c:extLst>
            <c:ext xmlns:c16="http://schemas.microsoft.com/office/drawing/2014/chart" uri="{C3380CC4-5D6E-409C-BE32-E72D297353CC}">
              <c16:uniqueId val="{00000003-519B-43DB-A33D-9CDC84527B5D}"/>
            </c:ext>
          </c:extLst>
        </c:ser>
        <c:ser>
          <c:idx val="4"/>
          <c:order val="4"/>
          <c:tx>
            <c:strRef>
              <c:f>Canada!$F$54</c:f>
              <c:strCache>
                <c:ptCount val="1"/>
                <c:pt idx="0">
                  <c:v>Other</c:v>
                </c:pt>
              </c:strCache>
            </c:strRef>
          </c:tx>
          <c:spPr>
            <a:solidFill>
              <a:srgbClr val="A6A6A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Canada!$A$55:$A$62</c:f>
              <c:strCache>
                <c:ptCount val="8"/>
                <c:pt idx="0">
                  <c:v>Q1'18</c:v>
                </c:pt>
                <c:pt idx="1">
                  <c:v>Q2'18</c:v>
                </c:pt>
                <c:pt idx="2">
                  <c:v>Q3'18</c:v>
                </c:pt>
                <c:pt idx="3">
                  <c:v>Q4'18</c:v>
                </c:pt>
                <c:pt idx="4">
                  <c:v>Q1'19</c:v>
                </c:pt>
                <c:pt idx="5">
                  <c:v>Q2'19</c:v>
                </c:pt>
                <c:pt idx="6">
                  <c:v>Q3'19</c:v>
                </c:pt>
                <c:pt idx="7">
                  <c:v>Q4'19</c:v>
                </c:pt>
              </c:strCache>
            </c:strRef>
          </c:cat>
          <c:val>
            <c:numRef>
              <c:f>Canada!$F$55:$F$62</c:f>
              <c:numCache>
                <c:formatCode>0%</c:formatCode>
                <c:ptCount val="8"/>
                <c:pt idx="0">
                  <c:v>0.23076923076923073</c:v>
                </c:pt>
                <c:pt idx="1">
                  <c:v>0.25503355704697983</c:v>
                </c:pt>
                <c:pt idx="2">
                  <c:v>0.26605504587155959</c:v>
                </c:pt>
                <c:pt idx="3">
                  <c:v>0.31451612903225812</c:v>
                </c:pt>
                <c:pt idx="4">
                  <c:v>0.22764227642276424</c:v>
                </c:pt>
                <c:pt idx="5">
                  <c:v>0.19847328244274809</c:v>
                </c:pt>
                <c:pt idx="6">
                  <c:v>0.27350427350427342</c:v>
                </c:pt>
                <c:pt idx="7">
                  <c:v>0.27551020408163274</c:v>
                </c:pt>
              </c:numCache>
            </c:numRef>
          </c:val>
          <c:extLst>
            <c:ext xmlns:c16="http://schemas.microsoft.com/office/drawing/2014/chart" uri="{C3380CC4-5D6E-409C-BE32-E72D297353CC}">
              <c16:uniqueId val="{00000004-519B-43DB-A33D-9CDC84527B5D}"/>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381189592425208"/>
          <c:y val="0.91956863031010017"/>
          <c:w val="0.63426188105797121"/>
          <c:h val="6.56873835568855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250050474459933E-2"/>
          <c:y val="5.7685639278851925E-2"/>
          <c:w val="0.91673245602682307"/>
          <c:h val="0.7580174006027024"/>
        </c:manualLayout>
      </c:layout>
      <c:barChart>
        <c:barDir val="col"/>
        <c:grouping val="clustered"/>
        <c:varyColors val="0"/>
        <c:ser>
          <c:idx val="1"/>
          <c:order val="0"/>
          <c:tx>
            <c:strRef>
              <c:f>'Sector 1'!$G$3</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CCBD-4101-9005-E32799DA4C8D}"/>
              </c:ext>
            </c:extLst>
          </c:dPt>
          <c:dPt>
            <c:idx val="7"/>
            <c:invertIfNegative val="0"/>
            <c:bubble3D val="0"/>
            <c:spPr>
              <a:solidFill>
                <a:srgbClr val="FFB600"/>
              </a:solidFill>
            </c:spPr>
            <c:extLst>
              <c:ext xmlns:c16="http://schemas.microsoft.com/office/drawing/2014/chart" uri="{C3380CC4-5D6E-409C-BE32-E72D297353CC}">
                <c16:uniqueId val="{00000001-CCBD-4101-9005-E32799DA4C8D}"/>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'Sector 1'!$F$4:$F$11</c:f>
              <c:strCache>
                <c:ptCount val="8"/>
                <c:pt idx="0">
                  <c:v>Q1'18</c:v>
                </c:pt>
                <c:pt idx="1">
                  <c:v>Q2'18</c:v>
                </c:pt>
                <c:pt idx="2">
                  <c:v>Q3'18</c:v>
                </c:pt>
                <c:pt idx="3">
                  <c:v>Q4'18</c:v>
                </c:pt>
                <c:pt idx="4">
                  <c:v>Q1'19</c:v>
                </c:pt>
                <c:pt idx="5">
                  <c:v>Q2'19</c:v>
                </c:pt>
                <c:pt idx="6">
                  <c:v>Q3'19</c:v>
                </c:pt>
                <c:pt idx="7">
                  <c:v>Q4'19</c:v>
                </c:pt>
              </c:strCache>
            </c:strRef>
          </c:cat>
          <c:val>
            <c:numRef>
              <c:f>'Sector 1'!$G$4:$G$11</c:f>
              <c:numCache>
                <c:formatCode>0.0</c:formatCode>
                <c:ptCount val="8"/>
                <c:pt idx="0">
                  <c:v>87.16</c:v>
                </c:pt>
                <c:pt idx="1">
                  <c:v>181.85</c:v>
                </c:pt>
                <c:pt idx="2">
                  <c:v>106.25</c:v>
                </c:pt>
                <c:pt idx="3">
                  <c:v>66.34</c:v>
                </c:pt>
                <c:pt idx="4">
                  <c:v>51.57</c:v>
                </c:pt>
                <c:pt idx="5">
                  <c:v>130</c:v>
                </c:pt>
                <c:pt idx="6">
                  <c:v>226.9</c:v>
                </c:pt>
                <c:pt idx="7">
                  <c:v>249.10999999999999</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'Sector 1'!$H$3</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'Sector 1'!$F$4:$F$11</c:f>
              <c:strCache>
                <c:ptCount val="8"/>
                <c:pt idx="0">
                  <c:v>Q1'18</c:v>
                </c:pt>
                <c:pt idx="1">
                  <c:v>Q2'18</c:v>
                </c:pt>
                <c:pt idx="2">
                  <c:v>Q3'18</c:v>
                </c:pt>
                <c:pt idx="3">
                  <c:v>Q4'18</c:v>
                </c:pt>
                <c:pt idx="4">
                  <c:v>Q1'19</c:v>
                </c:pt>
                <c:pt idx="5">
                  <c:v>Q2'19</c:v>
                </c:pt>
                <c:pt idx="6">
                  <c:v>Q3'19</c:v>
                </c:pt>
                <c:pt idx="7">
                  <c:v>Q4'19</c:v>
                </c:pt>
              </c:strCache>
            </c:strRef>
          </c:cat>
          <c:val>
            <c:numRef>
              <c:f>'Sector 1'!$H$4:$H$11</c:f>
              <c:numCache>
                <c:formatCode>General</c:formatCode>
                <c:ptCount val="8"/>
                <c:pt idx="0">
                  <c:v>13</c:v>
                </c:pt>
                <c:pt idx="1">
                  <c:v>19</c:v>
                </c:pt>
                <c:pt idx="2">
                  <c:v>10</c:v>
                </c:pt>
                <c:pt idx="3">
                  <c:v>13</c:v>
                </c:pt>
                <c:pt idx="4">
                  <c:v>15</c:v>
                </c:pt>
                <c:pt idx="5">
                  <c:v>18</c:v>
                </c:pt>
                <c:pt idx="6">
                  <c:v>13</c:v>
                </c:pt>
                <c:pt idx="7">
                  <c:v>11</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0.0"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098581017499281E-2"/>
          <c:y val="5.7685639278851925E-2"/>
          <c:w val="0.90988392466508827"/>
          <c:h val="0.79196798199109197"/>
        </c:manualLayout>
      </c:layout>
      <c:barChart>
        <c:barDir val="col"/>
        <c:grouping val="clustered"/>
        <c:varyColors val="0"/>
        <c:ser>
          <c:idx val="1"/>
          <c:order val="1"/>
          <c:tx>
            <c:strRef>
              <c:f>'Sector 1'!$H$3</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7-7835-415F-A329-7F0DA0021463}"/>
              </c:ext>
            </c:extLst>
          </c:dPt>
          <c:dPt>
            <c:idx val="6"/>
            <c:invertIfNegative val="0"/>
            <c:bubble3D val="0"/>
            <c:spPr>
              <a:solidFill>
                <a:srgbClr val="FFB600"/>
              </a:solidFill>
            </c:spPr>
            <c:extLst>
              <c:ext xmlns:c16="http://schemas.microsoft.com/office/drawing/2014/chart" uri="{C3380CC4-5D6E-409C-BE32-E72D297353CC}">
                <c16:uniqueId val="{00000001-7835-415F-A329-7F0DA0021463}"/>
              </c:ext>
            </c:extLst>
          </c:dPt>
          <c:dPt>
            <c:idx val="7"/>
            <c:invertIfNegative val="0"/>
            <c:bubble3D val="0"/>
            <c:spPr>
              <a:solidFill>
                <a:srgbClr val="FFB600"/>
              </a:solidFill>
            </c:spPr>
            <c:extLst>
              <c:ext xmlns:c16="http://schemas.microsoft.com/office/drawing/2014/chart" uri="{C3380CC4-5D6E-409C-BE32-E72D297353CC}">
                <c16:uniqueId val="{00000003-7835-415F-A329-7F0DA0021463}"/>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'Sector 1'!$F$6:$F$11</c:f>
              <c:numCache>
                <c:formatCode>General</c:formatCode>
                <c:ptCount val="6"/>
                <c:pt idx="0">
                  <c:v>2014</c:v>
                </c:pt>
                <c:pt idx="1">
                  <c:v>2015</c:v>
                </c:pt>
                <c:pt idx="2">
                  <c:v>2016</c:v>
                </c:pt>
                <c:pt idx="3">
                  <c:v>2017</c:v>
                </c:pt>
                <c:pt idx="4">
                  <c:v>2018</c:v>
                </c:pt>
                <c:pt idx="5">
                  <c:v>2019</c:v>
                </c:pt>
              </c:numCache>
            </c:numRef>
          </c:cat>
          <c:val>
            <c:numRef>
              <c:f>'Sector 1'!$H$6:$H$11</c:f>
              <c:numCache>
                <c:formatCode>General</c:formatCode>
                <c:ptCount val="6"/>
                <c:pt idx="0">
                  <c:v>67.069999999999993</c:v>
                </c:pt>
                <c:pt idx="1">
                  <c:v>171.54999999999998</c:v>
                </c:pt>
                <c:pt idx="2">
                  <c:v>50.94</c:v>
                </c:pt>
                <c:pt idx="3">
                  <c:v>288.65000000000015</c:v>
                </c:pt>
                <c:pt idx="4">
                  <c:v>441.60000000000008</c:v>
                </c:pt>
                <c:pt idx="5">
                  <c:v>657.57999999999993</c:v>
                </c:pt>
              </c:numCache>
            </c:numRef>
          </c:val>
          <c:extLst>
            <c:ext xmlns:c16="http://schemas.microsoft.com/office/drawing/2014/chart" uri="{C3380CC4-5D6E-409C-BE32-E72D297353CC}">
              <c16:uniqueId val="{00000004-7835-415F-A329-7F0DA0021463}"/>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0"/>
          <c:tx>
            <c:strRef>
              <c:f>'Sector 1'!$G$3</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35-415F-A329-7F0DA0021463}"/>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'Sector 1'!$F$6:$F$11</c:f>
              <c:numCache>
                <c:formatCode>General</c:formatCode>
                <c:ptCount val="6"/>
                <c:pt idx="0">
                  <c:v>2014</c:v>
                </c:pt>
                <c:pt idx="1">
                  <c:v>2015</c:v>
                </c:pt>
                <c:pt idx="2">
                  <c:v>2016</c:v>
                </c:pt>
                <c:pt idx="3">
                  <c:v>2017</c:v>
                </c:pt>
                <c:pt idx="4">
                  <c:v>2018</c:v>
                </c:pt>
                <c:pt idx="5">
                  <c:v>2019</c:v>
                </c:pt>
              </c:numCache>
            </c:numRef>
          </c:cat>
          <c:val>
            <c:numRef>
              <c:f>'Sector 1'!$G$6:$G$11</c:f>
              <c:numCache>
                <c:formatCode>0.0</c:formatCode>
                <c:ptCount val="6"/>
                <c:pt idx="0">
                  <c:v>15</c:v>
                </c:pt>
                <c:pt idx="1">
                  <c:v>28</c:v>
                </c:pt>
                <c:pt idx="2">
                  <c:v>30</c:v>
                </c:pt>
                <c:pt idx="3">
                  <c:v>48</c:v>
                </c:pt>
                <c:pt idx="4">
                  <c:v>55</c:v>
                </c:pt>
                <c:pt idx="5">
                  <c:v>57</c:v>
                </c:pt>
              </c:numCache>
            </c:numRef>
          </c:val>
          <c:smooth val="0"/>
          <c:extLst>
            <c:ext xmlns:c16="http://schemas.microsoft.com/office/drawing/2014/chart" uri="{C3380CC4-5D6E-409C-BE32-E72D297353CC}">
              <c16:uniqueId val="{00000006-7835-415F-A329-7F0DA0021463}"/>
            </c:ext>
          </c:extLst>
        </c:ser>
        <c:dLbls>
          <c:showLegendKey val="0"/>
          <c:showVal val="0"/>
          <c:showCatName val="0"/>
          <c:showSerName val="0"/>
          <c:showPercent val="0"/>
          <c:showBubbleSize val="0"/>
        </c:dLbls>
        <c:marker val="1"/>
        <c:smooth val="0"/>
        <c:axId val="1184776095"/>
        <c:axId val="1691816703"/>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General" sourceLinked="1"/>
        <c:majorTickMark val="cross"/>
        <c:minorTickMark val="none"/>
        <c:tickLblPos val="none"/>
        <c:spPr>
          <a:ln w="9459">
            <a:noFill/>
          </a:ln>
        </c:spPr>
        <c:crossAx val="283371288"/>
        <c:crosses val="autoZero"/>
        <c:crossBetween val="between"/>
      </c:valAx>
      <c:valAx>
        <c:axId val="1691816703"/>
        <c:scaling>
          <c:orientation val="minMax"/>
        </c:scaling>
        <c:delete val="0"/>
        <c:axPos val="r"/>
        <c:numFmt formatCode="0.0" sourceLinked="1"/>
        <c:majorTickMark val="out"/>
        <c:minorTickMark val="none"/>
        <c:tickLblPos val="nextTo"/>
        <c:spPr>
          <a:ln>
            <a:noFill/>
          </a:ln>
        </c:spPr>
        <c:txPr>
          <a:bodyPr/>
          <a:lstStyle/>
          <a:p>
            <a:pPr>
              <a:defRPr>
                <a:solidFill>
                  <a:schemeClr val="bg1"/>
                </a:solidFill>
              </a:defRPr>
            </a:pPr>
            <a:endParaRPr lang="en-US"/>
          </a:p>
        </c:txPr>
        <c:crossAx val="1184776095"/>
        <c:crosses val="max"/>
        <c:crossBetween val="between"/>
      </c:valAx>
      <c:catAx>
        <c:axId val="1184776095"/>
        <c:scaling>
          <c:orientation val="minMax"/>
        </c:scaling>
        <c:delete val="1"/>
        <c:axPos val="b"/>
        <c:numFmt formatCode="General" sourceLinked="1"/>
        <c:majorTickMark val="out"/>
        <c:minorTickMark val="none"/>
        <c:tickLblPos val="nextTo"/>
        <c:crossAx val="1691816703"/>
        <c:crosses val="autoZero"/>
        <c:auto val="0"/>
        <c:lblAlgn val="ctr"/>
        <c:lblOffset val="100"/>
        <c:noMultiLvlLbl val="0"/>
      </c:catAx>
      <c:spPr>
        <a:noFill/>
        <a:ln w="25395">
          <a:noFill/>
        </a:ln>
      </c:spPr>
    </c:plotArea>
    <c:legend>
      <c:legendPos val="b"/>
      <c:layout>
        <c:manualLayout>
          <c:xMode val="edge"/>
          <c:yMode val="edge"/>
          <c:x val="0.33939087252201156"/>
          <c:y val="0.93849445902595519"/>
          <c:w val="0.2834491936626175"/>
          <c:h val="5.9822144437327925E-2"/>
        </c:manualLayout>
      </c:layout>
      <c:overlay val="0"/>
      <c:txPr>
        <a:bodyPr/>
        <a:lstStyle/>
        <a:p>
          <a:pPr>
            <a:defRPr sz="16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56036232934348"/>
          <c:y val="0.10346240076045864"/>
          <c:w val="0.84528363417958163"/>
          <c:h val="0.72478155351732221"/>
        </c:manualLayout>
      </c:layout>
      <c:barChart>
        <c:barDir val="col"/>
        <c:grouping val="percentStacked"/>
        <c:varyColors val="0"/>
        <c:ser>
          <c:idx val="0"/>
          <c:order val="0"/>
          <c:tx>
            <c:strRef>
              <c:f>'Sector 1'!$B$99</c:f>
              <c:strCache>
                <c:ptCount val="1"/>
                <c:pt idx="0">
                  <c:v>Seed Stage</c:v>
                </c:pt>
              </c:strCache>
            </c:strRef>
          </c:tx>
          <c:spPr>
            <a:solidFill>
              <a:srgbClr val="481A1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1'!$A$100:$A$107</c:f>
              <c:strCache>
                <c:ptCount val="8"/>
                <c:pt idx="0">
                  <c:v>Q1'18</c:v>
                </c:pt>
                <c:pt idx="1">
                  <c:v>Q2'18</c:v>
                </c:pt>
                <c:pt idx="2">
                  <c:v>Q3'18</c:v>
                </c:pt>
                <c:pt idx="3">
                  <c:v>Q4'18</c:v>
                </c:pt>
                <c:pt idx="4">
                  <c:v>Q1'19</c:v>
                </c:pt>
                <c:pt idx="5">
                  <c:v>Q2'19</c:v>
                </c:pt>
                <c:pt idx="6">
                  <c:v>Q3'19</c:v>
                </c:pt>
                <c:pt idx="7">
                  <c:v>Q4'19</c:v>
                </c:pt>
              </c:strCache>
            </c:strRef>
          </c:cat>
          <c:val>
            <c:numRef>
              <c:f>'Sector 1'!$B$100:$B$107</c:f>
              <c:numCache>
                <c:formatCode>0%</c:formatCode>
                <c:ptCount val="8"/>
                <c:pt idx="0">
                  <c:v>0.69230769230769229</c:v>
                </c:pt>
                <c:pt idx="1">
                  <c:v>0.47368421052631576</c:v>
                </c:pt>
                <c:pt idx="2">
                  <c:v>0.5</c:v>
                </c:pt>
                <c:pt idx="3">
                  <c:v>0.38461538461538464</c:v>
                </c:pt>
                <c:pt idx="4">
                  <c:v>0.6</c:v>
                </c:pt>
                <c:pt idx="5">
                  <c:v>0.3888888888888889</c:v>
                </c:pt>
                <c:pt idx="6">
                  <c:v>0.53846153846153844</c:v>
                </c:pt>
                <c:pt idx="7">
                  <c:v>0.27272727272727271</c:v>
                </c:pt>
              </c:numCache>
            </c:numRef>
          </c:val>
          <c:extLst>
            <c:ext xmlns:c16="http://schemas.microsoft.com/office/drawing/2014/chart" uri="{C3380CC4-5D6E-409C-BE32-E72D297353CC}">
              <c16:uniqueId val="{00000000-E372-48F4-833E-7822F1DC64B6}"/>
            </c:ext>
          </c:extLst>
        </c:ser>
        <c:ser>
          <c:idx val="1"/>
          <c:order val="1"/>
          <c:tx>
            <c:strRef>
              <c:f>'Sector 1'!$C$99</c:f>
              <c:strCache>
                <c:ptCount val="1"/>
                <c:pt idx="0">
                  <c:v>Early Stage</c:v>
                </c:pt>
              </c:strCache>
            </c:strRef>
          </c:tx>
          <c:spPr>
            <a:solidFill>
              <a:srgbClr val="A3202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1'!$A$100:$A$107</c:f>
              <c:strCache>
                <c:ptCount val="8"/>
                <c:pt idx="0">
                  <c:v>Q1'18</c:v>
                </c:pt>
                <c:pt idx="1">
                  <c:v>Q2'18</c:v>
                </c:pt>
                <c:pt idx="2">
                  <c:v>Q3'18</c:v>
                </c:pt>
                <c:pt idx="3">
                  <c:v>Q4'18</c:v>
                </c:pt>
                <c:pt idx="4">
                  <c:v>Q1'19</c:v>
                </c:pt>
                <c:pt idx="5">
                  <c:v>Q2'19</c:v>
                </c:pt>
                <c:pt idx="6">
                  <c:v>Q3'19</c:v>
                </c:pt>
                <c:pt idx="7">
                  <c:v>Q4'19</c:v>
                </c:pt>
              </c:strCache>
            </c:strRef>
          </c:cat>
          <c:val>
            <c:numRef>
              <c:f>'Sector 1'!$C$100:$C$107</c:f>
              <c:numCache>
                <c:formatCode>0%</c:formatCode>
                <c:ptCount val="8"/>
                <c:pt idx="0">
                  <c:v>0.15384615384615385</c:v>
                </c:pt>
                <c:pt idx="1">
                  <c:v>0.36842105263157893</c:v>
                </c:pt>
                <c:pt idx="2">
                  <c:v>0.5</c:v>
                </c:pt>
                <c:pt idx="3">
                  <c:v>0.61538461538461542</c:v>
                </c:pt>
                <c:pt idx="4">
                  <c:v>0.26666666666666666</c:v>
                </c:pt>
                <c:pt idx="5">
                  <c:v>0.33333333333333331</c:v>
                </c:pt>
                <c:pt idx="6">
                  <c:v>0.23076923076923078</c:v>
                </c:pt>
                <c:pt idx="7">
                  <c:v>0.54545454545454541</c:v>
                </c:pt>
              </c:numCache>
            </c:numRef>
          </c:val>
          <c:extLst>
            <c:ext xmlns:c16="http://schemas.microsoft.com/office/drawing/2014/chart" uri="{C3380CC4-5D6E-409C-BE32-E72D297353CC}">
              <c16:uniqueId val="{00000001-E372-48F4-833E-7822F1DC64B6}"/>
            </c:ext>
          </c:extLst>
        </c:ser>
        <c:ser>
          <c:idx val="2"/>
          <c:order val="2"/>
          <c:tx>
            <c:strRef>
              <c:f>'Sector 1'!$D$99</c:f>
              <c:strCache>
                <c:ptCount val="1"/>
                <c:pt idx="0">
                  <c:v>Expansion Stage</c:v>
                </c:pt>
              </c:strCache>
            </c:strRef>
          </c:tx>
          <c:spPr>
            <a:solidFill>
              <a:srgbClr val="E0301E"/>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E372-48F4-833E-7822F1DC64B6}"/>
                </c:ext>
              </c:extLst>
            </c:dLbl>
            <c:dLbl>
              <c:idx val="2"/>
              <c:delete val="1"/>
              <c:extLst>
                <c:ext xmlns:c15="http://schemas.microsoft.com/office/drawing/2012/chart" uri="{CE6537A1-D6FC-4f65-9D91-7224C49458BB}"/>
                <c:ext xmlns:c16="http://schemas.microsoft.com/office/drawing/2014/chart" uri="{C3380CC4-5D6E-409C-BE32-E72D297353CC}">
                  <c16:uniqueId val="{0000000A-E372-48F4-833E-7822F1DC64B6}"/>
                </c:ext>
              </c:extLst>
            </c:dLbl>
            <c:dLbl>
              <c:idx val="3"/>
              <c:delete val="1"/>
              <c:extLst>
                <c:ext xmlns:c15="http://schemas.microsoft.com/office/drawing/2012/chart" uri="{CE6537A1-D6FC-4f65-9D91-7224C49458BB}"/>
                <c:ext xmlns:c16="http://schemas.microsoft.com/office/drawing/2014/chart" uri="{C3380CC4-5D6E-409C-BE32-E72D297353CC}">
                  <c16:uniqueId val="{0000000D-E372-48F4-833E-7822F1DC64B6}"/>
                </c:ext>
              </c:extLst>
            </c:dLbl>
            <c:dLbl>
              <c:idx val="4"/>
              <c:delete val="1"/>
              <c:extLst>
                <c:ext xmlns:c15="http://schemas.microsoft.com/office/drawing/2012/chart" uri="{CE6537A1-D6FC-4f65-9D91-7224C49458BB}"/>
                <c:ext xmlns:c16="http://schemas.microsoft.com/office/drawing/2014/chart" uri="{C3380CC4-5D6E-409C-BE32-E72D297353CC}">
                  <c16:uniqueId val="{00000011-E372-48F4-833E-7822F1DC64B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1'!$A$100:$A$107</c:f>
              <c:strCache>
                <c:ptCount val="8"/>
                <c:pt idx="0">
                  <c:v>Q1'18</c:v>
                </c:pt>
                <c:pt idx="1">
                  <c:v>Q2'18</c:v>
                </c:pt>
                <c:pt idx="2">
                  <c:v>Q3'18</c:v>
                </c:pt>
                <c:pt idx="3">
                  <c:v>Q4'18</c:v>
                </c:pt>
                <c:pt idx="4">
                  <c:v>Q1'19</c:v>
                </c:pt>
                <c:pt idx="5">
                  <c:v>Q2'19</c:v>
                </c:pt>
                <c:pt idx="6">
                  <c:v>Q3'19</c:v>
                </c:pt>
                <c:pt idx="7">
                  <c:v>Q4'19</c:v>
                </c:pt>
              </c:strCache>
            </c:strRef>
          </c:cat>
          <c:val>
            <c:numRef>
              <c:f>'Sector 1'!$D$100:$D$107</c:f>
              <c:numCache>
                <c:formatCode>0%</c:formatCode>
                <c:ptCount val="8"/>
                <c:pt idx="0">
                  <c:v>0.15384615384615385</c:v>
                </c:pt>
                <c:pt idx="1">
                  <c:v>0</c:v>
                </c:pt>
                <c:pt idx="2">
                  <c:v>0</c:v>
                </c:pt>
                <c:pt idx="3">
                  <c:v>0</c:v>
                </c:pt>
                <c:pt idx="4">
                  <c:v>0</c:v>
                </c:pt>
                <c:pt idx="5">
                  <c:v>0.27777777777777779</c:v>
                </c:pt>
                <c:pt idx="6">
                  <c:v>0.23076923076923078</c:v>
                </c:pt>
                <c:pt idx="7">
                  <c:v>9.0909090909090912E-2</c:v>
                </c:pt>
              </c:numCache>
            </c:numRef>
          </c:val>
          <c:extLst>
            <c:ext xmlns:c16="http://schemas.microsoft.com/office/drawing/2014/chart" uri="{C3380CC4-5D6E-409C-BE32-E72D297353CC}">
              <c16:uniqueId val="{00000002-E372-48F4-833E-7822F1DC64B6}"/>
            </c:ext>
          </c:extLst>
        </c:ser>
        <c:ser>
          <c:idx val="3"/>
          <c:order val="3"/>
          <c:tx>
            <c:strRef>
              <c:f>'Sector 1'!$E$99</c:f>
              <c:strCache>
                <c:ptCount val="1"/>
                <c:pt idx="0">
                  <c:v>Later Stage</c:v>
                </c:pt>
              </c:strCache>
            </c:strRef>
          </c:tx>
          <c:spPr>
            <a:solidFill>
              <a:srgbClr val="EB8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E372-48F4-833E-7822F1DC64B6}"/>
                </c:ext>
              </c:extLst>
            </c:dLbl>
            <c:dLbl>
              <c:idx val="2"/>
              <c:delete val="1"/>
              <c:extLst>
                <c:ext xmlns:c15="http://schemas.microsoft.com/office/drawing/2012/chart" uri="{CE6537A1-D6FC-4f65-9D91-7224C49458BB}"/>
                <c:ext xmlns:c16="http://schemas.microsoft.com/office/drawing/2014/chart" uri="{C3380CC4-5D6E-409C-BE32-E72D297353CC}">
                  <c16:uniqueId val="{00000009-E372-48F4-833E-7822F1DC64B6}"/>
                </c:ext>
              </c:extLst>
            </c:dLbl>
            <c:dLbl>
              <c:idx val="3"/>
              <c:delete val="1"/>
              <c:extLst>
                <c:ext xmlns:c15="http://schemas.microsoft.com/office/drawing/2012/chart" uri="{CE6537A1-D6FC-4f65-9D91-7224C49458BB}"/>
                <c:ext xmlns:c16="http://schemas.microsoft.com/office/drawing/2014/chart" uri="{C3380CC4-5D6E-409C-BE32-E72D297353CC}">
                  <c16:uniqueId val="{0000000C-E372-48F4-833E-7822F1DC64B6}"/>
                </c:ext>
              </c:extLst>
            </c:dLbl>
            <c:dLbl>
              <c:idx val="4"/>
              <c:delete val="1"/>
              <c:extLst>
                <c:ext xmlns:c15="http://schemas.microsoft.com/office/drawing/2012/chart" uri="{CE6537A1-D6FC-4f65-9D91-7224C49458BB}"/>
                <c:ext xmlns:c16="http://schemas.microsoft.com/office/drawing/2014/chart" uri="{C3380CC4-5D6E-409C-BE32-E72D297353CC}">
                  <c16:uniqueId val="{0000000E-E372-48F4-833E-7822F1DC64B6}"/>
                </c:ext>
              </c:extLst>
            </c:dLbl>
            <c:dLbl>
              <c:idx val="5"/>
              <c:delete val="1"/>
              <c:extLst>
                <c:ext xmlns:c15="http://schemas.microsoft.com/office/drawing/2012/chart" uri="{CE6537A1-D6FC-4f65-9D91-7224C49458BB}"/>
                <c:ext xmlns:c16="http://schemas.microsoft.com/office/drawing/2014/chart" uri="{C3380CC4-5D6E-409C-BE32-E72D297353CC}">
                  <c16:uniqueId val="{00000010-E372-48F4-833E-7822F1DC64B6}"/>
                </c:ext>
              </c:extLst>
            </c:dLbl>
            <c:dLbl>
              <c:idx val="6"/>
              <c:delete val="1"/>
              <c:extLst>
                <c:ext xmlns:c15="http://schemas.microsoft.com/office/drawing/2012/chart" uri="{CE6537A1-D6FC-4f65-9D91-7224C49458BB}"/>
                <c:ext xmlns:c16="http://schemas.microsoft.com/office/drawing/2014/chart" uri="{C3380CC4-5D6E-409C-BE32-E72D297353CC}">
                  <c16:uniqueId val="{00000013-E372-48F4-833E-7822F1DC64B6}"/>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1'!$A$100:$A$107</c:f>
              <c:strCache>
                <c:ptCount val="8"/>
                <c:pt idx="0">
                  <c:v>Q1'18</c:v>
                </c:pt>
                <c:pt idx="1">
                  <c:v>Q2'18</c:v>
                </c:pt>
                <c:pt idx="2">
                  <c:v>Q3'18</c:v>
                </c:pt>
                <c:pt idx="3">
                  <c:v>Q4'18</c:v>
                </c:pt>
                <c:pt idx="4">
                  <c:v>Q1'19</c:v>
                </c:pt>
                <c:pt idx="5">
                  <c:v>Q2'19</c:v>
                </c:pt>
                <c:pt idx="6">
                  <c:v>Q3'19</c:v>
                </c:pt>
                <c:pt idx="7">
                  <c:v>Q4'19</c:v>
                </c:pt>
              </c:strCache>
            </c:strRef>
          </c:cat>
          <c:val>
            <c:numRef>
              <c:f>'Sector 1'!$E$100:$E$107</c:f>
              <c:numCache>
                <c:formatCode>0%</c:formatCode>
                <c:ptCount val="8"/>
                <c:pt idx="0">
                  <c:v>0</c:v>
                </c:pt>
                <c:pt idx="1">
                  <c:v>5.2631578947368418E-2</c:v>
                </c:pt>
                <c:pt idx="2">
                  <c:v>0</c:v>
                </c:pt>
                <c:pt idx="3">
                  <c:v>0</c:v>
                </c:pt>
                <c:pt idx="4">
                  <c:v>0</c:v>
                </c:pt>
                <c:pt idx="5">
                  <c:v>0</c:v>
                </c:pt>
                <c:pt idx="6">
                  <c:v>0</c:v>
                </c:pt>
                <c:pt idx="7">
                  <c:v>9.0909090909090912E-2</c:v>
                </c:pt>
              </c:numCache>
            </c:numRef>
          </c:val>
          <c:extLst>
            <c:ext xmlns:c16="http://schemas.microsoft.com/office/drawing/2014/chart" uri="{C3380CC4-5D6E-409C-BE32-E72D297353CC}">
              <c16:uniqueId val="{00000003-E372-48F4-833E-7822F1DC64B6}"/>
            </c:ext>
          </c:extLst>
        </c:ser>
        <c:ser>
          <c:idx val="4"/>
          <c:order val="4"/>
          <c:tx>
            <c:strRef>
              <c:f>'Sector 1'!$F$99</c:f>
              <c:strCache>
                <c:ptCount val="1"/>
                <c:pt idx="0">
                  <c:v>Other</c:v>
                </c:pt>
              </c:strCache>
            </c:strRef>
          </c:tx>
          <c:spPr>
            <a:solidFill>
              <a:srgbClr val="A6A6A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E372-48F4-833E-7822F1DC64B6}"/>
                </c:ext>
              </c:extLst>
            </c:dLbl>
            <c:dLbl>
              <c:idx val="2"/>
              <c:delete val="1"/>
              <c:extLst>
                <c:ext xmlns:c15="http://schemas.microsoft.com/office/drawing/2012/chart" uri="{CE6537A1-D6FC-4f65-9D91-7224C49458BB}"/>
                <c:ext xmlns:c16="http://schemas.microsoft.com/office/drawing/2014/chart" uri="{C3380CC4-5D6E-409C-BE32-E72D297353CC}">
                  <c16:uniqueId val="{00000008-E372-48F4-833E-7822F1DC64B6}"/>
                </c:ext>
              </c:extLst>
            </c:dLbl>
            <c:dLbl>
              <c:idx val="3"/>
              <c:delete val="1"/>
              <c:extLst>
                <c:ext xmlns:c15="http://schemas.microsoft.com/office/drawing/2012/chart" uri="{CE6537A1-D6FC-4f65-9D91-7224C49458BB}"/>
                <c:ext xmlns:c16="http://schemas.microsoft.com/office/drawing/2014/chart" uri="{C3380CC4-5D6E-409C-BE32-E72D297353CC}">
                  <c16:uniqueId val="{0000000B-E372-48F4-833E-7822F1DC64B6}"/>
                </c:ext>
              </c:extLst>
            </c:dLbl>
            <c:dLbl>
              <c:idx val="5"/>
              <c:delete val="1"/>
              <c:extLst>
                <c:ext xmlns:c15="http://schemas.microsoft.com/office/drawing/2012/chart" uri="{CE6537A1-D6FC-4f65-9D91-7224C49458BB}"/>
                <c:ext xmlns:c16="http://schemas.microsoft.com/office/drawing/2014/chart" uri="{C3380CC4-5D6E-409C-BE32-E72D297353CC}">
                  <c16:uniqueId val="{0000000F-E372-48F4-833E-7822F1DC64B6}"/>
                </c:ext>
              </c:extLst>
            </c:dLbl>
            <c:dLbl>
              <c:idx val="6"/>
              <c:delete val="1"/>
              <c:extLst>
                <c:ext xmlns:c15="http://schemas.microsoft.com/office/drawing/2012/chart" uri="{CE6537A1-D6FC-4f65-9D91-7224C49458BB}"/>
                <c:ext xmlns:c16="http://schemas.microsoft.com/office/drawing/2014/chart" uri="{C3380CC4-5D6E-409C-BE32-E72D297353CC}">
                  <c16:uniqueId val="{00000012-E372-48F4-833E-7822F1DC64B6}"/>
                </c:ext>
              </c:extLst>
            </c:dLbl>
            <c:dLbl>
              <c:idx val="7"/>
              <c:delete val="1"/>
              <c:extLst>
                <c:ext xmlns:c15="http://schemas.microsoft.com/office/drawing/2012/chart" uri="{CE6537A1-D6FC-4f65-9D91-7224C49458BB}"/>
                <c:ext xmlns:c16="http://schemas.microsoft.com/office/drawing/2014/chart" uri="{C3380CC4-5D6E-409C-BE32-E72D297353CC}">
                  <c16:uniqueId val="{00000014-E372-48F4-833E-7822F1DC64B6}"/>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1'!$A$100:$A$107</c:f>
              <c:strCache>
                <c:ptCount val="8"/>
                <c:pt idx="0">
                  <c:v>Q1'18</c:v>
                </c:pt>
                <c:pt idx="1">
                  <c:v>Q2'18</c:v>
                </c:pt>
                <c:pt idx="2">
                  <c:v>Q3'18</c:v>
                </c:pt>
                <c:pt idx="3">
                  <c:v>Q4'18</c:v>
                </c:pt>
                <c:pt idx="4">
                  <c:v>Q1'19</c:v>
                </c:pt>
                <c:pt idx="5">
                  <c:v>Q2'19</c:v>
                </c:pt>
                <c:pt idx="6">
                  <c:v>Q3'19</c:v>
                </c:pt>
                <c:pt idx="7">
                  <c:v>Q4'19</c:v>
                </c:pt>
              </c:strCache>
            </c:strRef>
          </c:cat>
          <c:val>
            <c:numRef>
              <c:f>'Sector 1'!$F$100:$F$107</c:f>
              <c:numCache>
                <c:formatCode>0%</c:formatCode>
                <c:ptCount val="8"/>
                <c:pt idx="0">
                  <c:v>0</c:v>
                </c:pt>
                <c:pt idx="1">
                  <c:v>0.10526315789473684</c:v>
                </c:pt>
                <c:pt idx="2">
                  <c:v>0</c:v>
                </c:pt>
                <c:pt idx="3">
                  <c:v>0</c:v>
                </c:pt>
                <c:pt idx="4">
                  <c:v>0.13333333333333333</c:v>
                </c:pt>
                <c:pt idx="5">
                  <c:v>0</c:v>
                </c:pt>
                <c:pt idx="6">
                  <c:v>0</c:v>
                </c:pt>
                <c:pt idx="7">
                  <c:v>0</c:v>
                </c:pt>
              </c:numCache>
            </c:numRef>
          </c:val>
          <c:extLst>
            <c:ext xmlns:c16="http://schemas.microsoft.com/office/drawing/2014/chart" uri="{C3380CC4-5D6E-409C-BE32-E72D297353CC}">
              <c16:uniqueId val="{00000004-E372-48F4-833E-7822F1DC64B6}"/>
            </c:ext>
          </c:extLst>
        </c:ser>
        <c:dLbls>
          <c:dLblPos val="ctr"/>
          <c:showLegendKey val="0"/>
          <c:showVal val="1"/>
          <c:showCatName val="0"/>
          <c:showSerName val="0"/>
          <c:showPercent val="0"/>
          <c:showBubbleSize val="0"/>
        </c:dLbls>
        <c:gapWidth val="30"/>
        <c:overlap val="100"/>
        <c:axId val="740945984"/>
        <c:axId val="740947072"/>
      </c:barChart>
      <c:catAx>
        <c:axId val="74094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0947072"/>
        <c:crosses val="autoZero"/>
        <c:auto val="1"/>
        <c:lblAlgn val="ctr"/>
        <c:lblOffset val="100"/>
        <c:noMultiLvlLbl val="0"/>
      </c:catAx>
      <c:valAx>
        <c:axId val="740947072"/>
        <c:scaling>
          <c:orientation val="minMax"/>
        </c:scaling>
        <c:delete val="1"/>
        <c:axPos val="l"/>
        <c:numFmt formatCode="0%" sourceLinked="1"/>
        <c:majorTickMark val="none"/>
        <c:minorTickMark val="none"/>
        <c:tickLblPos val="nextTo"/>
        <c:crossAx val="740945984"/>
        <c:crosses val="autoZero"/>
        <c:crossBetween val="between"/>
      </c:valAx>
      <c:spPr>
        <a:noFill/>
        <a:ln>
          <a:noFill/>
        </a:ln>
        <a:effectLst/>
      </c:spPr>
    </c:plotArea>
    <c:legend>
      <c:legendPos val="b"/>
      <c:layout>
        <c:manualLayout>
          <c:xMode val="edge"/>
          <c:yMode val="edge"/>
          <c:x val="0.1979210572816329"/>
          <c:y val="0.91956857303665074"/>
          <c:w val="0.63426188105797121"/>
          <c:h val="6.56873835568855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glow rad="203200">
        <a:srgbClr val="D04A02">
          <a:alpha val="40000"/>
        </a:srgbClr>
      </a:glow>
    </a:effectLst>
  </c:spPr>
  <c:txPr>
    <a:bodyPr/>
    <a:lstStyle/>
    <a:p>
      <a:pPr>
        <a:defRPr sz="1000">
          <a:solidFill>
            <a:schemeClr val="bg1"/>
          </a:solidFill>
          <a:latin typeface="+mn-lt"/>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7461664566291693E-2"/>
          <c:y val="5.7685639278851925E-2"/>
          <c:w val="0.91252082682968028"/>
          <c:h val="0.73904833089395749"/>
        </c:manualLayout>
      </c:layout>
      <c:barChart>
        <c:barDir val="col"/>
        <c:grouping val="clustered"/>
        <c:varyColors val="0"/>
        <c:ser>
          <c:idx val="1"/>
          <c:order val="0"/>
          <c:tx>
            <c:strRef>
              <c:f>'Sector 2'!$G$3</c:f>
              <c:strCache>
                <c:ptCount val="1"/>
                <c:pt idx="0">
                  <c:v>Investments ($M)</c:v>
                </c:pt>
              </c:strCache>
            </c:strRef>
          </c:tx>
          <c:spPr>
            <a:solidFill>
              <a:srgbClr val="DEDEDE"/>
            </a:solidFill>
          </c:spPr>
          <c:invertIfNegative val="0"/>
          <c:dPt>
            <c:idx val="6"/>
            <c:invertIfNegative val="0"/>
            <c:bubble3D val="0"/>
            <c:spPr>
              <a:solidFill>
                <a:srgbClr val="FFB600"/>
              </a:solidFill>
            </c:spPr>
            <c:extLst>
              <c:ext xmlns:c16="http://schemas.microsoft.com/office/drawing/2014/chart" uri="{C3380CC4-5D6E-409C-BE32-E72D297353CC}">
                <c16:uniqueId val="{00000000-B635-498B-8446-570D6FD3B457}"/>
              </c:ext>
            </c:extLst>
          </c:dPt>
          <c:dPt>
            <c:idx val="7"/>
            <c:invertIfNegative val="0"/>
            <c:bubble3D val="0"/>
            <c:spPr>
              <a:solidFill>
                <a:srgbClr val="FFB600"/>
              </a:solidFill>
            </c:spPr>
            <c:extLst>
              <c:ext xmlns:c16="http://schemas.microsoft.com/office/drawing/2014/chart" uri="{C3380CC4-5D6E-409C-BE32-E72D297353CC}">
                <c16:uniqueId val="{00000001-B635-498B-8446-570D6FD3B457}"/>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'Sector 2'!$F$4:$F$11</c:f>
              <c:strCache>
                <c:ptCount val="8"/>
                <c:pt idx="0">
                  <c:v>Q1'18</c:v>
                </c:pt>
                <c:pt idx="1">
                  <c:v>Q2'18</c:v>
                </c:pt>
                <c:pt idx="2">
                  <c:v>Q3'18</c:v>
                </c:pt>
                <c:pt idx="3">
                  <c:v>Q4'18</c:v>
                </c:pt>
                <c:pt idx="4">
                  <c:v>Q1'19</c:v>
                </c:pt>
                <c:pt idx="5">
                  <c:v>Q2'19</c:v>
                </c:pt>
                <c:pt idx="6">
                  <c:v>Q3'19</c:v>
                </c:pt>
                <c:pt idx="7">
                  <c:v>Q4'19</c:v>
                </c:pt>
              </c:strCache>
            </c:strRef>
          </c:cat>
          <c:val>
            <c:numRef>
              <c:f>'Sector 2'!$G$4:$G$11</c:f>
              <c:numCache>
                <c:formatCode>0.0</c:formatCode>
                <c:ptCount val="8"/>
                <c:pt idx="0">
                  <c:v>62.67</c:v>
                </c:pt>
                <c:pt idx="1">
                  <c:v>84.58</c:v>
                </c:pt>
                <c:pt idx="2">
                  <c:v>111.19</c:v>
                </c:pt>
                <c:pt idx="3">
                  <c:v>121.67</c:v>
                </c:pt>
                <c:pt idx="4">
                  <c:v>191.19000000000003</c:v>
                </c:pt>
                <c:pt idx="5">
                  <c:v>127.99</c:v>
                </c:pt>
                <c:pt idx="6">
                  <c:v>367.53</c:v>
                </c:pt>
                <c:pt idx="7">
                  <c:v>89.03</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'Sector 2'!$H$3</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'Sector 2'!$F$4:$F$11</c:f>
              <c:strCache>
                <c:ptCount val="8"/>
                <c:pt idx="0">
                  <c:v>Q1'18</c:v>
                </c:pt>
                <c:pt idx="1">
                  <c:v>Q2'18</c:v>
                </c:pt>
                <c:pt idx="2">
                  <c:v>Q3'18</c:v>
                </c:pt>
                <c:pt idx="3">
                  <c:v>Q4'18</c:v>
                </c:pt>
                <c:pt idx="4">
                  <c:v>Q1'19</c:v>
                </c:pt>
                <c:pt idx="5">
                  <c:v>Q2'19</c:v>
                </c:pt>
                <c:pt idx="6">
                  <c:v>Q3'19</c:v>
                </c:pt>
                <c:pt idx="7">
                  <c:v>Q4'19</c:v>
                </c:pt>
              </c:strCache>
            </c:strRef>
          </c:cat>
          <c:val>
            <c:numRef>
              <c:f>'Sector 2'!$H$4:$H$11</c:f>
              <c:numCache>
                <c:formatCode>General</c:formatCode>
                <c:ptCount val="8"/>
                <c:pt idx="0">
                  <c:v>12</c:v>
                </c:pt>
                <c:pt idx="1">
                  <c:v>14</c:v>
                </c:pt>
                <c:pt idx="2">
                  <c:v>17</c:v>
                </c:pt>
                <c:pt idx="3">
                  <c:v>10</c:v>
                </c:pt>
                <c:pt idx="4">
                  <c:v>17</c:v>
                </c:pt>
                <c:pt idx="5">
                  <c:v>15</c:v>
                </c:pt>
                <c:pt idx="6">
                  <c:v>16</c:v>
                </c:pt>
                <c:pt idx="7">
                  <c:v>11</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0.0"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1893999259"/>
          <c:y val="0.93232151177970413"/>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51741970166465E-2"/>
          <c:y val="5.7685639278851925E-2"/>
          <c:w val="0.90863079752614417"/>
          <c:h val="0.74532486201129167"/>
        </c:manualLayout>
      </c:layout>
      <c:barChart>
        <c:barDir val="col"/>
        <c:grouping val="clustered"/>
        <c:varyColors val="0"/>
        <c:ser>
          <c:idx val="1"/>
          <c:order val="0"/>
          <c:tx>
            <c:strRef>
              <c:f>'Sector 2 - Annual'!$G$3</c:f>
              <c:strCache>
                <c:ptCount val="1"/>
                <c:pt idx="0">
                  <c:v>Investments ($M)</c:v>
                </c:pt>
              </c:strCache>
            </c:strRef>
          </c:tx>
          <c:spPr>
            <a:solidFill>
              <a:srgbClr val="DEDEDE"/>
            </a:solidFill>
          </c:spPr>
          <c:invertIfNegative val="0"/>
          <c:dPt>
            <c:idx val="5"/>
            <c:invertIfNegative val="0"/>
            <c:bubble3D val="0"/>
            <c:spPr>
              <a:solidFill>
                <a:srgbClr val="FFB600"/>
              </a:solidFill>
            </c:spPr>
            <c:extLst>
              <c:ext xmlns:c16="http://schemas.microsoft.com/office/drawing/2014/chart" uri="{C3380CC4-5D6E-409C-BE32-E72D297353CC}">
                <c16:uniqueId val="{00000008-F052-4ADA-A82C-6758672801AA}"/>
              </c:ext>
            </c:extLst>
          </c:dPt>
          <c:dPt>
            <c:idx val="6"/>
            <c:invertIfNegative val="0"/>
            <c:bubble3D val="0"/>
            <c:spPr>
              <a:solidFill>
                <a:srgbClr val="FFB600"/>
              </a:solidFill>
            </c:spPr>
            <c:extLst>
              <c:ext xmlns:c16="http://schemas.microsoft.com/office/drawing/2014/chart" uri="{C3380CC4-5D6E-409C-BE32-E72D297353CC}">
                <c16:uniqueId val="{00000000-A0D8-4E70-A143-61DC584A8FD2}"/>
              </c:ext>
            </c:extLst>
          </c:dPt>
          <c:dPt>
            <c:idx val="7"/>
            <c:invertIfNegative val="0"/>
            <c:bubble3D val="0"/>
            <c:spPr>
              <a:solidFill>
                <a:srgbClr val="FFB600"/>
              </a:solidFill>
            </c:spPr>
            <c:extLst>
              <c:ext xmlns:c16="http://schemas.microsoft.com/office/drawing/2014/chart" uri="{C3380CC4-5D6E-409C-BE32-E72D297353CC}">
                <c16:uniqueId val="{00000001-A0D8-4E70-A143-61DC584A8FD2}"/>
              </c:ext>
            </c:extLst>
          </c:dPt>
          <c:dLbls>
            <c:numFmt formatCode="&quot;$&quot;#,##0" sourceLinked="0"/>
            <c:spPr>
              <a:noFill/>
              <a:ln>
                <a:noFill/>
              </a:ln>
              <a:effectLst/>
            </c:spPr>
            <c:txPr>
              <a:bodyPr wrap="square" lIns="38100" tIns="19050" rIns="38100" bIns="19050" anchor="ctr">
                <a:spAutoFit/>
              </a:bodyPr>
              <a:lstStyle/>
              <a:p>
                <a:pPr>
                  <a:defRPr sz="1600" b="0" i="0">
                    <a:solidFill>
                      <a:schemeClr val="tx1"/>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'Sector 2 - Annual'!$F$6:$F$11</c:f>
              <c:numCache>
                <c:formatCode>General</c:formatCode>
                <c:ptCount val="6"/>
                <c:pt idx="0">
                  <c:v>2014</c:v>
                </c:pt>
                <c:pt idx="1">
                  <c:v>2015</c:v>
                </c:pt>
                <c:pt idx="2">
                  <c:v>2016</c:v>
                </c:pt>
                <c:pt idx="3">
                  <c:v>2017</c:v>
                </c:pt>
                <c:pt idx="4">
                  <c:v>2018</c:v>
                </c:pt>
                <c:pt idx="5">
                  <c:v>2019</c:v>
                </c:pt>
              </c:numCache>
            </c:numRef>
          </c:cat>
          <c:val>
            <c:numRef>
              <c:f>'Sector 2 - Annual'!$G$6:$G$11</c:f>
              <c:numCache>
                <c:formatCode>0.0</c:formatCode>
                <c:ptCount val="6"/>
                <c:pt idx="0">
                  <c:v>253.98999999999998</c:v>
                </c:pt>
                <c:pt idx="1">
                  <c:v>337.90999999999997</c:v>
                </c:pt>
                <c:pt idx="2">
                  <c:v>392.49999999999994</c:v>
                </c:pt>
                <c:pt idx="3">
                  <c:v>541.07000000000005</c:v>
                </c:pt>
                <c:pt idx="4">
                  <c:v>380.11</c:v>
                </c:pt>
                <c:pt idx="5">
                  <c:v>775.74</c:v>
                </c:pt>
              </c:numCache>
            </c:numRef>
          </c:val>
          <c:extLst>
            <c:ext xmlns:c16="http://schemas.microsoft.com/office/drawing/2014/chart" uri="{C3380CC4-5D6E-409C-BE32-E72D297353CC}">
              <c16:uniqueId val="{00000000-348B-4271-B68D-2C24B5B3408B}"/>
            </c:ext>
          </c:extLst>
        </c:ser>
        <c:dLbls>
          <c:showLegendKey val="0"/>
          <c:showVal val="0"/>
          <c:showCatName val="0"/>
          <c:showSerName val="0"/>
          <c:showPercent val="0"/>
          <c:showBubbleSize val="0"/>
        </c:dLbls>
        <c:gapWidth val="30"/>
        <c:axId val="283371288"/>
        <c:axId val="283371680"/>
      </c:barChart>
      <c:lineChart>
        <c:grouping val="standard"/>
        <c:varyColors val="0"/>
        <c:ser>
          <c:idx val="0"/>
          <c:order val="1"/>
          <c:tx>
            <c:strRef>
              <c:f>'Sector 2 - Annual'!$H$3</c:f>
              <c:strCache>
                <c:ptCount val="1"/>
                <c:pt idx="0">
                  <c:v>Deals</c:v>
                </c:pt>
              </c:strCache>
            </c:strRef>
          </c:tx>
          <c:spPr>
            <a:ln>
              <a:solidFill>
                <a:srgbClr val="70180F"/>
              </a:solidFill>
            </a:ln>
          </c:spPr>
          <c:marker>
            <c:symbol val="square"/>
            <c:size val="3"/>
            <c:spPr>
              <a:solidFill>
                <a:srgbClr val="70180F"/>
              </a:solidFill>
              <a:ln w="38100">
                <a:solidFill>
                  <a:srgbClr val="70180F"/>
                </a:solidFill>
              </a:ln>
            </c:spPr>
          </c:marker>
          <c:dLbls>
            <c:dLbl>
              <c:idx val="4"/>
              <c:layout>
                <c:manualLayout>
                  <c:x val="-2.2208538587848933E-2"/>
                  <c:y val="-6.1923642523407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3C-4EA8-ABDE-2817AA8E79F4}"/>
                </c:ext>
              </c:extLst>
            </c:dLbl>
            <c:numFmt formatCode="#,##0" sourceLinked="0"/>
            <c:spPr>
              <a:noFill/>
              <a:ln>
                <a:noFill/>
              </a:ln>
              <a:effectLst/>
            </c:spPr>
            <c:txPr>
              <a:bodyPr wrap="square" lIns="38100" tIns="19050" rIns="38100" bIns="19050" anchor="ctr">
                <a:spAutoFit/>
              </a:bodyPr>
              <a:lstStyle/>
              <a:p>
                <a:pPr>
                  <a:defRPr sz="1600" b="0">
                    <a:solidFill>
                      <a:srgbClr val="70180F"/>
                    </a:solidFill>
                    <a:latin typeface="+mn-lt"/>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'Sector 2 - Annual'!$F$6:$F$11</c:f>
              <c:numCache>
                <c:formatCode>General</c:formatCode>
                <c:ptCount val="6"/>
                <c:pt idx="0">
                  <c:v>2014</c:v>
                </c:pt>
                <c:pt idx="1">
                  <c:v>2015</c:v>
                </c:pt>
                <c:pt idx="2">
                  <c:v>2016</c:v>
                </c:pt>
                <c:pt idx="3">
                  <c:v>2017</c:v>
                </c:pt>
                <c:pt idx="4">
                  <c:v>2018</c:v>
                </c:pt>
                <c:pt idx="5">
                  <c:v>2019</c:v>
                </c:pt>
              </c:numCache>
            </c:numRef>
          </c:cat>
          <c:val>
            <c:numRef>
              <c:f>'Sector 2 - Annual'!$H$6:$H$11</c:f>
              <c:numCache>
                <c:formatCode>0.0</c:formatCode>
                <c:ptCount val="6"/>
                <c:pt idx="0">
                  <c:v>36</c:v>
                </c:pt>
                <c:pt idx="1">
                  <c:v>44</c:v>
                </c:pt>
                <c:pt idx="2">
                  <c:v>48</c:v>
                </c:pt>
                <c:pt idx="3">
                  <c:v>54</c:v>
                </c:pt>
                <c:pt idx="4">
                  <c:v>53</c:v>
                </c:pt>
                <c:pt idx="5">
                  <c:v>59</c:v>
                </c:pt>
              </c:numCache>
            </c:numRef>
          </c:val>
          <c:smooth val="0"/>
          <c:extLst>
            <c:ext xmlns:c16="http://schemas.microsoft.com/office/drawing/2014/chart" uri="{C3380CC4-5D6E-409C-BE32-E72D297353CC}">
              <c16:uniqueId val="{00000001-348B-4271-B68D-2C24B5B3408B}"/>
            </c:ext>
          </c:extLst>
        </c:ser>
        <c:dLbls>
          <c:showLegendKey val="0"/>
          <c:showVal val="0"/>
          <c:showCatName val="0"/>
          <c:showSerName val="0"/>
          <c:showPercent val="0"/>
          <c:showBubbleSize val="0"/>
        </c:dLbls>
        <c:marker val="1"/>
        <c:smooth val="0"/>
        <c:axId val="283372072"/>
        <c:axId val="283372464"/>
      </c:lineChart>
      <c:catAx>
        <c:axId val="283371288"/>
        <c:scaling>
          <c:orientation val="minMax"/>
        </c:scaling>
        <c:delete val="0"/>
        <c:axPos val="b"/>
        <c:numFmt formatCode="General" sourceLinked="1"/>
        <c:majorTickMark val="out"/>
        <c:minorTickMark val="none"/>
        <c:tickLblPos val="nextTo"/>
        <c:spPr>
          <a:ln w="12700">
            <a:solidFill>
              <a:srgbClr val="968C6D"/>
            </a:solidFill>
            <a:prstDash val="solid"/>
          </a:ln>
        </c:spPr>
        <c:txPr>
          <a:bodyPr rot="0" vert="horz"/>
          <a:lstStyle/>
          <a:p>
            <a:pPr>
              <a:defRPr sz="1600">
                <a:solidFill>
                  <a:schemeClr val="tx1"/>
                </a:solidFill>
                <a:latin typeface="+mn-lt"/>
              </a:defRPr>
            </a:pPr>
            <a:endParaRPr lang="en-US"/>
          </a:p>
        </c:txPr>
        <c:crossAx val="283371680"/>
        <c:crosses val="autoZero"/>
        <c:auto val="0"/>
        <c:lblAlgn val="ctr"/>
        <c:lblOffset val="100"/>
        <c:tickLblSkip val="1"/>
        <c:tickMarkSkip val="1"/>
        <c:noMultiLvlLbl val="0"/>
      </c:catAx>
      <c:valAx>
        <c:axId val="283371680"/>
        <c:scaling>
          <c:orientation val="minMax"/>
        </c:scaling>
        <c:delete val="0"/>
        <c:axPos val="l"/>
        <c:numFmt formatCode="0.0" sourceLinked="1"/>
        <c:majorTickMark val="cross"/>
        <c:minorTickMark val="none"/>
        <c:tickLblPos val="none"/>
        <c:spPr>
          <a:ln w="9459">
            <a:noFill/>
          </a:ln>
        </c:spPr>
        <c:crossAx val="283371288"/>
        <c:crosses val="autoZero"/>
        <c:crossBetween val="between"/>
      </c:valAx>
      <c:catAx>
        <c:axId val="283372072"/>
        <c:scaling>
          <c:orientation val="minMax"/>
        </c:scaling>
        <c:delete val="1"/>
        <c:axPos val="b"/>
        <c:numFmt formatCode="General" sourceLinked="1"/>
        <c:majorTickMark val="out"/>
        <c:minorTickMark val="none"/>
        <c:tickLblPos val="none"/>
        <c:crossAx val="283372464"/>
        <c:crosses val="autoZero"/>
        <c:auto val="0"/>
        <c:lblAlgn val="ctr"/>
        <c:lblOffset val="100"/>
        <c:noMultiLvlLbl val="0"/>
      </c:catAx>
      <c:valAx>
        <c:axId val="283372464"/>
        <c:scaling>
          <c:orientation val="minMax"/>
        </c:scaling>
        <c:delete val="0"/>
        <c:axPos val="r"/>
        <c:title>
          <c:tx>
            <c:rich>
              <a:bodyPr/>
              <a:lstStyle/>
              <a:p>
                <a:pPr>
                  <a:defRPr b="1">
                    <a:solidFill>
                      <a:schemeClr val="bg1"/>
                    </a:solidFill>
                  </a:defRPr>
                </a:pPr>
                <a:r>
                  <a:rPr lang="en-US"/>
                  <a:t>Title</a:t>
                </a:r>
              </a:p>
            </c:rich>
          </c:tx>
          <c:layout>
            <c:manualLayout>
              <c:xMode val="edge"/>
              <c:yMode val="edge"/>
              <c:x val="0.97205561625629555"/>
              <c:y val="0.37314737881796389"/>
            </c:manualLayout>
          </c:layout>
          <c:overlay val="0"/>
          <c:spPr>
            <a:noFill/>
            <a:ln w="25227">
              <a:noFill/>
            </a:ln>
          </c:spPr>
        </c:title>
        <c:numFmt formatCode="#,##0" sourceLinked="0"/>
        <c:majorTickMark val="out"/>
        <c:minorTickMark val="none"/>
        <c:tickLblPos val="nextTo"/>
        <c:spPr>
          <a:noFill/>
          <a:ln w="12700">
            <a:noFill/>
            <a:prstDash val="solid"/>
          </a:ln>
        </c:spPr>
        <c:txPr>
          <a:bodyPr rot="0" vert="horz"/>
          <a:lstStyle/>
          <a:p>
            <a:pPr>
              <a:defRPr>
                <a:solidFill>
                  <a:schemeClr val="bg1"/>
                </a:solidFill>
              </a:defRPr>
            </a:pPr>
            <a:endParaRPr lang="en-US"/>
          </a:p>
        </c:txPr>
        <c:crossAx val="283372072"/>
        <c:crosses val="max"/>
        <c:crossBetween val="between"/>
      </c:valAx>
      <c:spPr>
        <a:noFill/>
        <a:ln w="25395">
          <a:noFill/>
        </a:ln>
      </c:spPr>
    </c:plotArea>
    <c:legend>
      <c:legendPos val="b"/>
      <c:layout>
        <c:manualLayout>
          <c:xMode val="edge"/>
          <c:yMode val="edge"/>
          <c:x val="0.31850820298311644"/>
          <c:y val="0.91366435279666014"/>
          <c:w val="0.2834491936626175"/>
          <c:h val="5.9822144437327925E-2"/>
        </c:manualLayout>
      </c:layout>
      <c:overlay val="0"/>
      <c:txPr>
        <a:bodyPr/>
        <a:lstStyle/>
        <a:p>
          <a:pPr>
            <a:defRPr sz="1400">
              <a:solidFill>
                <a:schemeClr val="tx1"/>
              </a:solidFill>
              <a:latin typeface="+mn-lt"/>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920" cy="480060"/>
          </a:xfrm>
          <a:prstGeom prst="rect">
            <a:avLst/>
          </a:prstGeom>
        </p:spPr>
        <p:txBody>
          <a:bodyPr vert="horz" lIns="96604" tIns="48302" rIns="96604" bIns="48302" rtlCol="0"/>
          <a:lstStyle>
            <a:lvl1pPr algn="l">
              <a:defRPr sz="1200"/>
            </a:lvl1pPr>
          </a:lstStyle>
          <a:p>
            <a:endParaRPr lang="en-US" dirty="0"/>
          </a:p>
        </p:txBody>
      </p:sp>
      <p:sp>
        <p:nvSpPr>
          <p:cNvPr id="3" name="Date Placeholder 2"/>
          <p:cNvSpPr>
            <a:spLocks noGrp="1"/>
          </p:cNvSpPr>
          <p:nvPr>
            <p:ph type="dt" sz="quarter" idx="1"/>
          </p:nvPr>
        </p:nvSpPr>
        <p:spPr>
          <a:xfrm>
            <a:off x="4143588" y="5"/>
            <a:ext cx="3169920" cy="480060"/>
          </a:xfrm>
          <a:prstGeom prst="rect">
            <a:avLst/>
          </a:prstGeom>
        </p:spPr>
        <p:txBody>
          <a:bodyPr vert="horz" lIns="96604" tIns="48302" rIns="96604" bIns="48302" rtlCol="0"/>
          <a:lstStyle>
            <a:lvl1pPr algn="r">
              <a:defRPr sz="1200"/>
            </a:lvl1pPr>
          </a:lstStyle>
          <a:p>
            <a:fld id="{DA1D6E08-E37C-415B-9CDC-4A8657006F36}" type="datetimeFigureOut">
              <a:rPr lang="en-US" smtClean="0"/>
              <a:pPr/>
              <a:t>1/30/2020</a:t>
            </a:fld>
            <a:endParaRPr lang="en-US" dirty="0"/>
          </a:p>
        </p:txBody>
      </p:sp>
      <p:sp>
        <p:nvSpPr>
          <p:cNvPr id="4" name="Footer Placeholder 3"/>
          <p:cNvSpPr>
            <a:spLocks noGrp="1"/>
          </p:cNvSpPr>
          <p:nvPr>
            <p:ph type="ftr" sz="quarter" idx="2"/>
          </p:nvPr>
        </p:nvSpPr>
        <p:spPr>
          <a:xfrm>
            <a:off x="0" y="9119478"/>
            <a:ext cx="3169920" cy="480060"/>
          </a:xfrm>
          <a:prstGeom prst="rect">
            <a:avLst/>
          </a:prstGeom>
        </p:spPr>
        <p:txBody>
          <a:bodyPr vert="horz" lIns="96604" tIns="48302" rIns="96604" bIns="483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8"/>
            <a:ext cx="3169920" cy="480060"/>
          </a:xfrm>
          <a:prstGeom prst="rect">
            <a:avLst/>
          </a:prstGeom>
        </p:spPr>
        <p:txBody>
          <a:bodyPr vert="horz" lIns="96604" tIns="48302" rIns="96604" bIns="48302" rtlCol="0" anchor="b"/>
          <a:lstStyle>
            <a:lvl1pPr algn="r">
              <a:defRPr sz="1200"/>
            </a:lvl1pPr>
          </a:lstStyle>
          <a:p>
            <a:fld id="{4C3B4560-A342-47FB-9796-F01E7801606C}" type="slidenum">
              <a:rPr lang="en-US" smtClean="0"/>
              <a:pPr/>
              <a:t>‹#›</a:t>
            </a:fld>
            <a:endParaRPr lang="en-US" dirty="0"/>
          </a:p>
        </p:txBody>
      </p:sp>
    </p:spTree>
    <p:extLst>
      <p:ext uri="{BB962C8B-B14F-4D97-AF65-F5344CB8AC3E}">
        <p14:creationId xmlns:p14="http://schemas.microsoft.com/office/powerpoint/2010/main" val="168725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920" cy="480060"/>
          </a:xfrm>
          <a:prstGeom prst="rect">
            <a:avLst/>
          </a:prstGeom>
        </p:spPr>
        <p:txBody>
          <a:bodyPr vert="horz" lIns="96604" tIns="48302" rIns="96604" bIns="48302" rtlCol="0"/>
          <a:lstStyle>
            <a:lvl1pPr algn="l">
              <a:defRPr sz="1200"/>
            </a:lvl1pPr>
          </a:lstStyle>
          <a:p>
            <a:endParaRPr lang="en-US" dirty="0"/>
          </a:p>
        </p:txBody>
      </p:sp>
      <p:sp>
        <p:nvSpPr>
          <p:cNvPr id="3" name="Date Placeholder 2"/>
          <p:cNvSpPr>
            <a:spLocks noGrp="1"/>
          </p:cNvSpPr>
          <p:nvPr>
            <p:ph type="dt" idx="1"/>
          </p:nvPr>
        </p:nvSpPr>
        <p:spPr>
          <a:xfrm>
            <a:off x="4143588" y="5"/>
            <a:ext cx="3169920" cy="480060"/>
          </a:xfrm>
          <a:prstGeom prst="rect">
            <a:avLst/>
          </a:prstGeom>
        </p:spPr>
        <p:txBody>
          <a:bodyPr vert="horz" lIns="96604" tIns="48302" rIns="96604" bIns="48302" rtlCol="0"/>
          <a:lstStyle>
            <a:lvl1pPr algn="r">
              <a:defRPr sz="1200"/>
            </a:lvl1pPr>
          </a:lstStyle>
          <a:p>
            <a:fld id="{416B9FA3-0B3D-4699-8696-1174BE157FCC}" type="datetimeFigureOut">
              <a:rPr lang="en-US" smtClean="0"/>
              <a:pPr/>
              <a:t>1/30/2020</a:t>
            </a:fld>
            <a:endParaRPr lang="en-US" dirty="0"/>
          </a:p>
        </p:txBody>
      </p:sp>
      <p:sp>
        <p:nvSpPr>
          <p:cNvPr id="4" name="Slide Image Placeholder 3"/>
          <p:cNvSpPr>
            <a:spLocks noGrp="1" noRot="1" noChangeAspect="1"/>
          </p:cNvSpPr>
          <p:nvPr>
            <p:ph type="sldImg" idx="2"/>
          </p:nvPr>
        </p:nvSpPr>
        <p:spPr>
          <a:xfrm>
            <a:off x="1327150" y="720725"/>
            <a:ext cx="4660900" cy="3600450"/>
          </a:xfrm>
          <a:prstGeom prst="rect">
            <a:avLst/>
          </a:prstGeom>
          <a:noFill/>
          <a:ln w="12700">
            <a:solidFill>
              <a:prstClr val="black"/>
            </a:solidFill>
          </a:ln>
        </p:spPr>
        <p:txBody>
          <a:bodyPr vert="horz" lIns="96604" tIns="48302" rIns="96604" bIns="48302"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04" tIns="48302" rIns="96604" bIns="483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8"/>
            <a:ext cx="3169920" cy="480060"/>
          </a:xfrm>
          <a:prstGeom prst="rect">
            <a:avLst/>
          </a:prstGeom>
        </p:spPr>
        <p:txBody>
          <a:bodyPr vert="horz" lIns="96604" tIns="48302" rIns="96604" bIns="483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8"/>
            <a:ext cx="3169920" cy="480060"/>
          </a:xfrm>
          <a:prstGeom prst="rect">
            <a:avLst/>
          </a:prstGeom>
        </p:spPr>
        <p:txBody>
          <a:bodyPr vert="horz" lIns="96604" tIns="48302" rIns="96604" bIns="48302" rtlCol="0" anchor="b"/>
          <a:lstStyle>
            <a:lvl1pPr algn="r">
              <a:defRPr sz="1200"/>
            </a:lvl1pPr>
          </a:lstStyle>
          <a:p>
            <a:fld id="{6B2C06E8-48A6-4E03-8711-C45C0018F498}" type="slidenum">
              <a:rPr lang="en-US" smtClean="0"/>
              <a:pPr/>
              <a:t>‹#›</a:t>
            </a:fld>
            <a:endParaRPr lang="en-US" dirty="0"/>
          </a:p>
        </p:txBody>
      </p:sp>
    </p:spTree>
    <p:extLst>
      <p:ext uri="{BB962C8B-B14F-4D97-AF65-F5344CB8AC3E}">
        <p14:creationId xmlns:p14="http://schemas.microsoft.com/office/powerpoint/2010/main" val="151953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1</a:t>
            </a:fld>
            <a:endParaRPr lang="en-US" dirty="0"/>
          </a:p>
        </p:txBody>
      </p:sp>
    </p:spTree>
    <p:extLst>
      <p:ext uri="{BB962C8B-B14F-4D97-AF65-F5344CB8AC3E}">
        <p14:creationId xmlns:p14="http://schemas.microsoft.com/office/powerpoint/2010/main" val="347763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76349">
              <a:defRPr/>
            </a:pPr>
            <a:fld id="{6B2C06E8-48A6-4E03-8711-C45C0018F498}" type="slidenum">
              <a:rPr lang="en-US">
                <a:solidFill>
                  <a:prstClr val="black"/>
                </a:solidFill>
                <a:latin typeface="Calibri"/>
              </a:rPr>
              <a:pPr defTabSz="1076349">
                <a:defRPr/>
              </a:pPr>
              <a:t>11</a:t>
            </a:fld>
            <a:endParaRPr lang="en-US" dirty="0">
              <a:solidFill>
                <a:prstClr val="black"/>
              </a:solidFill>
              <a:latin typeface="Calibri"/>
            </a:endParaRPr>
          </a:p>
        </p:txBody>
      </p:sp>
    </p:spTree>
    <p:extLst>
      <p:ext uri="{BB962C8B-B14F-4D97-AF65-F5344CB8AC3E}">
        <p14:creationId xmlns:p14="http://schemas.microsoft.com/office/powerpoint/2010/main" val="134078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12</a:t>
            </a:fld>
            <a:endParaRPr lang="en-US" dirty="0"/>
          </a:p>
        </p:txBody>
      </p:sp>
    </p:spTree>
    <p:extLst>
      <p:ext uri="{BB962C8B-B14F-4D97-AF65-F5344CB8AC3E}">
        <p14:creationId xmlns:p14="http://schemas.microsoft.com/office/powerpoint/2010/main" val="240920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13</a:t>
            </a:fld>
            <a:endParaRPr lang="en-US" dirty="0"/>
          </a:p>
        </p:txBody>
      </p:sp>
    </p:spTree>
    <p:extLst>
      <p:ext uri="{BB962C8B-B14F-4D97-AF65-F5344CB8AC3E}">
        <p14:creationId xmlns:p14="http://schemas.microsoft.com/office/powerpoint/2010/main" val="1011987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14</a:t>
            </a:fld>
            <a:endParaRPr lang="en-US" dirty="0"/>
          </a:p>
        </p:txBody>
      </p:sp>
    </p:spTree>
    <p:extLst>
      <p:ext uri="{BB962C8B-B14F-4D97-AF65-F5344CB8AC3E}">
        <p14:creationId xmlns:p14="http://schemas.microsoft.com/office/powerpoint/2010/main" val="153148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15</a:t>
            </a:fld>
            <a:endParaRPr lang="en-US" dirty="0"/>
          </a:p>
        </p:txBody>
      </p:sp>
    </p:spTree>
    <p:extLst>
      <p:ext uri="{BB962C8B-B14F-4D97-AF65-F5344CB8AC3E}">
        <p14:creationId xmlns:p14="http://schemas.microsoft.com/office/powerpoint/2010/main" val="1987376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16</a:t>
            </a:fld>
            <a:endParaRPr lang="en-US" dirty="0"/>
          </a:p>
        </p:txBody>
      </p:sp>
    </p:spTree>
    <p:extLst>
      <p:ext uri="{BB962C8B-B14F-4D97-AF65-F5344CB8AC3E}">
        <p14:creationId xmlns:p14="http://schemas.microsoft.com/office/powerpoint/2010/main" val="2636263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17</a:t>
            </a:fld>
            <a:endParaRPr lang="en-US" dirty="0"/>
          </a:p>
        </p:txBody>
      </p:sp>
    </p:spTree>
    <p:extLst>
      <p:ext uri="{BB962C8B-B14F-4D97-AF65-F5344CB8AC3E}">
        <p14:creationId xmlns:p14="http://schemas.microsoft.com/office/powerpoint/2010/main" val="113096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18</a:t>
            </a:fld>
            <a:endParaRPr lang="en-US" dirty="0"/>
          </a:p>
        </p:txBody>
      </p:sp>
    </p:spTree>
    <p:extLst>
      <p:ext uri="{BB962C8B-B14F-4D97-AF65-F5344CB8AC3E}">
        <p14:creationId xmlns:p14="http://schemas.microsoft.com/office/powerpoint/2010/main" val="1953201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19</a:t>
            </a:fld>
            <a:endParaRPr lang="en-US" dirty="0"/>
          </a:p>
        </p:txBody>
      </p:sp>
    </p:spTree>
    <p:extLst>
      <p:ext uri="{BB962C8B-B14F-4D97-AF65-F5344CB8AC3E}">
        <p14:creationId xmlns:p14="http://schemas.microsoft.com/office/powerpoint/2010/main" val="171372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20</a:t>
            </a:fld>
            <a:endParaRPr lang="en-US" dirty="0"/>
          </a:p>
        </p:txBody>
      </p:sp>
    </p:spTree>
    <p:extLst>
      <p:ext uri="{BB962C8B-B14F-4D97-AF65-F5344CB8AC3E}">
        <p14:creationId xmlns:p14="http://schemas.microsoft.com/office/powerpoint/2010/main" val="425726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sz="1600" dirty="0"/>
          </a:p>
        </p:txBody>
      </p:sp>
      <p:sp>
        <p:nvSpPr>
          <p:cNvPr id="4" name="Slide Number Placeholder 3"/>
          <p:cNvSpPr>
            <a:spLocks noGrp="1"/>
          </p:cNvSpPr>
          <p:nvPr>
            <p:ph type="sldNum" sz="quarter" idx="10"/>
          </p:nvPr>
        </p:nvSpPr>
        <p:spPr/>
        <p:txBody>
          <a:bodyPr/>
          <a:lstStyle/>
          <a:p>
            <a:pPr defTabSz="1054624">
              <a:defRPr/>
            </a:pPr>
            <a:fld id="{6B2C06E8-48A6-4E03-8711-C45C0018F498}" type="slidenum">
              <a:rPr lang="en-US">
                <a:solidFill>
                  <a:prstClr val="black"/>
                </a:solidFill>
                <a:latin typeface="Calibri"/>
              </a:rPr>
              <a:pPr defTabSz="1054624">
                <a:defRPr/>
              </a:pPr>
              <a:t>2</a:t>
            </a:fld>
            <a:endParaRPr lang="en-US" dirty="0">
              <a:solidFill>
                <a:prstClr val="black"/>
              </a:solidFill>
              <a:latin typeface="Calibri"/>
            </a:endParaRPr>
          </a:p>
        </p:txBody>
      </p:sp>
    </p:spTree>
    <p:extLst>
      <p:ext uri="{BB962C8B-B14F-4D97-AF65-F5344CB8AC3E}">
        <p14:creationId xmlns:p14="http://schemas.microsoft.com/office/powerpoint/2010/main" val="239175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21</a:t>
            </a:fld>
            <a:endParaRPr lang="en-US" dirty="0"/>
          </a:p>
        </p:txBody>
      </p:sp>
    </p:spTree>
    <p:extLst>
      <p:ext uri="{BB962C8B-B14F-4D97-AF65-F5344CB8AC3E}">
        <p14:creationId xmlns:p14="http://schemas.microsoft.com/office/powerpoint/2010/main" val="2728876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1054624">
              <a:defRPr/>
            </a:pPr>
            <a:fld id="{6B2C06E8-48A6-4E03-8711-C45C0018F498}" type="slidenum">
              <a:rPr lang="en-US">
                <a:solidFill>
                  <a:prstClr val="black"/>
                </a:solidFill>
                <a:latin typeface="Calibri"/>
              </a:rPr>
              <a:pPr defTabSz="1054624">
                <a:defRPr/>
              </a:pPr>
              <a:t>22</a:t>
            </a:fld>
            <a:endParaRPr lang="en-US" dirty="0">
              <a:solidFill>
                <a:prstClr val="black"/>
              </a:solidFill>
              <a:latin typeface="Calibri"/>
            </a:endParaRPr>
          </a:p>
        </p:txBody>
      </p:sp>
    </p:spTree>
    <p:extLst>
      <p:ext uri="{BB962C8B-B14F-4D97-AF65-F5344CB8AC3E}">
        <p14:creationId xmlns:p14="http://schemas.microsoft.com/office/powerpoint/2010/main" val="3580339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1054624">
              <a:defRPr/>
            </a:pPr>
            <a:fld id="{6B2C06E8-48A6-4E03-8711-C45C0018F498}" type="slidenum">
              <a:rPr lang="en-US">
                <a:solidFill>
                  <a:prstClr val="black"/>
                </a:solidFill>
                <a:latin typeface="Calibri"/>
              </a:rPr>
              <a:pPr defTabSz="1054624">
                <a:defRPr/>
              </a:pPr>
              <a:t>23</a:t>
            </a:fld>
            <a:endParaRPr lang="en-US" dirty="0">
              <a:solidFill>
                <a:prstClr val="black"/>
              </a:solidFill>
              <a:latin typeface="Calibri"/>
            </a:endParaRPr>
          </a:p>
        </p:txBody>
      </p:sp>
    </p:spTree>
    <p:extLst>
      <p:ext uri="{BB962C8B-B14F-4D97-AF65-F5344CB8AC3E}">
        <p14:creationId xmlns:p14="http://schemas.microsoft.com/office/powerpoint/2010/main" val="1595418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24</a:t>
            </a:fld>
            <a:endParaRPr lang="en-US" dirty="0"/>
          </a:p>
        </p:txBody>
      </p:sp>
    </p:spTree>
    <p:extLst>
      <p:ext uri="{BB962C8B-B14F-4D97-AF65-F5344CB8AC3E}">
        <p14:creationId xmlns:p14="http://schemas.microsoft.com/office/powerpoint/2010/main" val="2236814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1054624">
              <a:defRPr/>
            </a:pPr>
            <a:fld id="{6B2C06E8-48A6-4E03-8711-C45C0018F498}" type="slidenum">
              <a:rPr lang="en-US">
                <a:solidFill>
                  <a:prstClr val="black"/>
                </a:solidFill>
                <a:latin typeface="Calibri"/>
              </a:rPr>
              <a:pPr defTabSz="1054624">
                <a:defRPr/>
              </a:pPr>
              <a:t>25</a:t>
            </a:fld>
            <a:endParaRPr lang="en-US" dirty="0">
              <a:solidFill>
                <a:prstClr val="black"/>
              </a:solidFill>
              <a:latin typeface="Calibri"/>
            </a:endParaRPr>
          </a:p>
        </p:txBody>
      </p:sp>
    </p:spTree>
    <p:extLst>
      <p:ext uri="{BB962C8B-B14F-4D97-AF65-F5344CB8AC3E}">
        <p14:creationId xmlns:p14="http://schemas.microsoft.com/office/powerpoint/2010/main" val="3149785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1054624">
              <a:defRPr/>
            </a:pPr>
            <a:fld id="{6B2C06E8-48A6-4E03-8711-C45C0018F498}" type="slidenum">
              <a:rPr lang="en-US">
                <a:solidFill>
                  <a:prstClr val="black"/>
                </a:solidFill>
                <a:latin typeface="Calibri"/>
              </a:rPr>
              <a:pPr defTabSz="1054624">
                <a:defRPr/>
              </a:pPr>
              <a:t>26</a:t>
            </a:fld>
            <a:endParaRPr lang="en-US" dirty="0">
              <a:solidFill>
                <a:prstClr val="black"/>
              </a:solidFill>
              <a:latin typeface="Calibri"/>
            </a:endParaRPr>
          </a:p>
        </p:txBody>
      </p:sp>
    </p:spTree>
    <p:extLst>
      <p:ext uri="{BB962C8B-B14F-4D97-AF65-F5344CB8AC3E}">
        <p14:creationId xmlns:p14="http://schemas.microsoft.com/office/powerpoint/2010/main" val="817726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27</a:t>
            </a:fld>
            <a:endParaRPr lang="en-US" dirty="0"/>
          </a:p>
        </p:txBody>
      </p:sp>
    </p:spTree>
    <p:extLst>
      <p:ext uri="{BB962C8B-B14F-4D97-AF65-F5344CB8AC3E}">
        <p14:creationId xmlns:p14="http://schemas.microsoft.com/office/powerpoint/2010/main" val="3999082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76349">
              <a:defRPr/>
            </a:pPr>
            <a:fld id="{6B2C06E8-48A6-4E03-8711-C45C0018F498}" type="slidenum">
              <a:rPr lang="en-US">
                <a:solidFill>
                  <a:prstClr val="black"/>
                </a:solidFill>
                <a:latin typeface="Calibri"/>
              </a:rPr>
              <a:pPr defTabSz="1076349">
                <a:defRPr/>
              </a:pPr>
              <a:t>28</a:t>
            </a:fld>
            <a:endParaRPr lang="en-US" dirty="0">
              <a:solidFill>
                <a:prstClr val="black"/>
              </a:solidFill>
              <a:latin typeface="Calibri"/>
            </a:endParaRPr>
          </a:p>
        </p:txBody>
      </p:sp>
    </p:spTree>
    <p:extLst>
      <p:ext uri="{BB962C8B-B14F-4D97-AF65-F5344CB8AC3E}">
        <p14:creationId xmlns:p14="http://schemas.microsoft.com/office/powerpoint/2010/main" val="4074280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0147EFDC-C226-46A6-A8E4-855E8134E1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a:extLst>
              <a:ext uri="{FF2B5EF4-FFF2-40B4-BE49-F238E27FC236}">
                <a16:creationId xmlns:a16="http://schemas.microsoft.com/office/drawing/2014/main" id="{FC5E9875-A271-4FCE-818E-05125658DB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33476" name="Slide Number Placeholder 3">
            <a:extLst>
              <a:ext uri="{FF2B5EF4-FFF2-40B4-BE49-F238E27FC236}">
                <a16:creationId xmlns:a16="http://schemas.microsoft.com/office/drawing/2014/main" id="{050B7A67-434E-4C7D-8724-2612ACAECB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Arial" panose="020B0604020202020204" pitchFamily="34" charset="0"/>
              </a:defRPr>
            </a:lvl1pPr>
            <a:lvl2pPr marL="769057" indent="-295790">
              <a:defRPr sz="2100">
                <a:solidFill>
                  <a:schemeClr val="tx1"/>
                </a:solidFill>
                <a:latin typeface="Arial" panose="020B0604020202020204" pitchFamily="34" charset="0"/>
              </a:defRPr>
            </a:lvl2pPr>
            <a:lvl3pPr marL="1183165" indent="-236633">
              <a:defRPr sz="2100">
                <a:solidFill>
                  <a:schemeClr val="tx1"/>
                </a:solidFill>
                <a:latin typeface="Arial" panose="020B0604020202020204" pitchFamily="34" charset="0"/>
              </a:defRPr>
            </a:lvl3pPr>
            <a:lvl4pPr marL="1656430" indent="-236633">
              <a:defRPr sz="2100">
                <a:solidFill>
                  <a:schemeClr val="tx1"/>
                </a:solidFill>
                <a:latin typeface="Arial" panose="020B0604020202020204" pitchFamily="34" charset="0"/>
              </a:defRPr>
            </a:lvl4pPr>
            <a:lvl5pPr marL="2129697" indent="-236633">
              <a:defRPr sz="2100">
                <a:solidFill>
                  <a:schemeClr val="tx1"/>
                </a:solidFill>
                <a:latin typeface="Arial" panose="020B0604020202020204" pitchFamily="34" charset="0"/>
              </a:defRPr>
            </a:lvl5pPr>
            <a:lvl6pPr marL="2602963" indent="-236633" defTabSz="1053345" fontAlgn="base">
              <a:spcBef>
                <a:spcPct val="0"/>
              </a:spcBef>
              <a:spcAft>
                <a:spcPct val="0"/>
              </a:spcAft>
              <a:defRPr sz="2100">
                <a:solidFill>
                  <a:schemeClr val="tx1"/>
                </a:solidFill>
                <a:latin typeface="Arial" panose="020B0604020202020204" pitchFamily="34" charset="0"/>
              </a:defRPr>
            </a:lvl6pPr>
            <a:lvl7pPr marL="3076229" indent="-236633" defTabSz="1053345" fontAlgn="base">
              <a:spcBef>
                <a:spcPct val="0"/>
              </a:spcBef>
              <a:spcAft>
                <a:spcPct val="0"/>
              </a:spcAft>
              <a:defRPr sz="2100">
                <a:solidFill>
                  <a:schemeClr val="tx1"/>
                </a:solidFill>
                <a:latin typeface="Arial" panose="020B0604020202020204" pitchFamily="34" charset="0"/>
              </a:defRPr>
            </a:lvl7pPr>
            <a:lvl8pPr marL="3549495" indent="-236633" defTabSz="1053345" fontAlgn="base">
              <a:spcBef>
                <a:spcPct val="0"/>
              </a:spcBef>
              <a:spcAft>
                <a:spcPct val="0"/>
              </a:spcAft>
              <a:defRPr sz="2100">
                <a:solidFill>
                  <a:schemeClr val="tx1"/>
                </a:solidFill>
                <a:latin typeface="Arial" panose="020B0604020202020204" pitchFamily="34" charset="0"/>
              </a:defRPr>
            </a:lvl8pPr>
            <a:lvl9pPr marL="4022761" indent="-236633" defTabSz="1053345" fontAlgn="base">
              <a:spcBef>
                <a:spcPct val="0"/>
              </a:spcBef>
              <a:spcAft>
                <a:spcPct val="0"/>
              </a:spcAft>
              <a:defRPr sz="2100">
                <a:solidFill>
                  <a:schemeClr val="tx1"/>
                </a:solidFill>
                <a:latin typeface="Arial" panose="020B0604020202020204" pitchFamily="34" charset="0"/>
              </a:defRPr>
            </a:lvl9pPr>
          </a:lstStyle>
          <a:p>
            <a:pPr defTabSz="1053345" fontAlgn="base">
              <a:spcBef>
                <a:spcPct val="0"/>
              </a:spcBef>
              <a:spcAft>
                <a:spcPct val="0"/>
              </a:spcAft>
            </a:pPr>
            <a:fld id="{3B4AFFAF-662F-431E-9AAD-CFE9A6151979}" type="slidenum">
              <a:rPr lang="en-US" altLang="en-US" sz="1200">
                <a:latin typeface="Calibri" panose="020F0502020204030204" pitchFamily="34" charset="0"/>
              </a:rPr>
              <a:pPr defTabSz="1053345" fontAlgn="base">
                <a:spcBef>
                  <a:spcPct val="0"/>
                </a:spcBef>
                <a:spcAft>
                  <a:spcPct val="0"/>
                </a:spcAft>
              </a:pPr>
              <a:t>29</a:t>
            </a:fld>
            <a:endParaRPr lang="en-US" altLang="en-US" sz="120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a:extLst>
              <a:ext uri="{FF2B5EF4-FFF2-40B4-BE49-F238E27FC236}">
                <a16:creationId xmlns:a16="http://schemas.microsoft.com/office/drawing/2014/main" id="{DD81A47E-36A5-4458-95F0-AF114C0150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a:extLst>
              <a:ext uri="{FF2B5EF4-FFF2-40B4-BE49-F238E27FC236}">
                <a16:creationId xmlns:a16="http://schemas.microsoft.com/office/drawing/2014/main" id="{6054E91A-16FC-49A6-A883-BCC5C1FDE9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24" name="Slide Number Placeholder 3">
            <a:extLst>
              <a:ext uri="{FF2B5EF4-FFF2-40B4-BE49-F238E27FC236}">
                <a16:creationId xmlns:a16="http://schemas.microsoft.com/office/drawing/2014/main" id="{5D258D8B-0CA2-4389-9CD2-E5B96360DD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Arial" panose="020B0604020202020204" pitchFamily="34" charset="0"/>
              </a:defRPr>
            </a:lvl1pPr>
            <a:lvl2pPr marL="769057" indent="-295790">
              <a:defRPr sz="2100">
                <a:solidFill>
                  <a:schemeClr val="tx1"/>
                </a:solidFill>
                <a:latin typeface="Arial" panose="020B0604020202020204" pitchFamily="34" charset="0"/>
              </a:defRPr>
            </a:lvl2pPr>
            <a:lvl3pPr marL="1183165" indent="-236633">
              <a:defRPr sz="2100">
                <a:solidFill>
                  <a:schemeClr val="tx1"/>
                </a:solidFill>
                <a:latin typeface="Arial" panose="020B0604020202020204" pitchFamily="34" charset="0"/>
              </a:defRPr>
            </a:lvl3pPr>
            <a:lvl4pPr marL="1656430" indent="-236633">
              <a:defRPr sz="2100">
                <a:solidFill>
                  <a:schemeClr val="tx1"/>
                </a:solidFill>
                <a:latin typeface="Arial" panose="020B0604020202020204" pitchFamily="34" charset="0"/>
              </a:defRPr>
            </a:lvl4pPr>
            <a:lvl5pPr marL="2129697" indent="-236633">
              <a:defRPr sz="2100">
                <a:solidFill>
                  <a:schemeClr val="tx1"/>
                </a:solidFill>
                <a:latin typeface="Arial" panose="020B0604020202020204" pitchFamily="34" charset="0"/>
              </a:defRPr>
            </a:lvl5pPr>
            <a:lvl6pPr marL="2602963" indent="-236633" defTabSz="1053345" fontAlgn="base">
              <a:spcBef>
                <a:spcPct val="0"/>
              </a:spcBef>
              <a:spcAft>
                <a:spcPct val="0"/>
              </a:spcAft>
              <a:defRPr sz="2100">
                <a:solidFill>
                  <a:schemeClr val="tx1"/>
                </a:solidFill>
                <a:latin typeface="Arial" panose="020B0604020202020204" pitchFamily="34" charset="0"/>
              </a:defRPr>
            </a:lvl6pPr>
            <a:lvl7pPr marL="3076229" indent="-236633" defTabSz="1053345" fontAlgn="base">
              <a:spcBef>
                <a:spcPct val="0"/>
              </a:spcBef>
              <a:spcAft>
                <a:spcPct val="0"/>
              </a:spcAft>
              <a:defRPr sz="2100">
                <a:solidFill>
                  <a:schemeClr val="tx1"/>
                </a:solidFill>
                <a:latin typeface="Arial" panose="020B0604020202020204" pitchFamily="34" charset="0"/>
              </a:defRPr>
            </a:lvl7pPr>
            <a:lvl8pPr marL="3549495" indent="-236633" defTabSz="1053345" fontAlgn="base">
              <a:spcBef>
                <a:spcPct val="0"/>
              </a:spcBef>
              <a:spcAft>
                <a:spcPct val="0"/>
              </a:spcAft>
              <a:defRPr sz="2100">
                <a:solidFill>
                  <a:schemeClr val="tx1"/>
                </a:solidFill>
                <a:latin typeface="Arial" panose="020B0604020202020204" pitchFamily="34" charset="0"/>
              </a:defRPr>
            </a:lvl8pPr>
            <a:lvl9pPr marL="4022761" indent="-236633" defTabSz="1053345" fontAlgn="base">
              <a:spcBef>
                <a:spcPct val="0"/>
              </a:spcBef>
              <a:spcAft>
                <a:spcPct val="0"/>
              </a:spcAft>
              <a:defRPr sz="2100">
                <a:solidFill>
                  <a:schemeClr val="tx1"/>
                </a:solidFill>
                <a:latin typeface="Arial" panose="020B0604020202020204" pitchFamily="34" charset="0"/>
              </a:defRPr>
            </a:lvl9pPr>
          </a:lstStyle>
          <a:p>
            <a:pPr defTabSz="1053345" fontAlgn="base">
              <a:spcBef>
                <a:spcPct val="0"/>
              </a:spcBef>
              <a:spcAft>
                <a:spcPct val="0"/>
              </a:spcAft>
            </a:pPr>
            <a:fld id="{A0BD746A-DD77-4133-84CA-D3BF0638E06D}" type="slidenum">
              <a:rPr lang="en-US" altLang="en-US" sz="1200">
                <a:latin typeface="Calibri" panose="020F0502020204030204" pitchFamily="34" charset="0"/>
              </a:rPr>
              <a:pPr defTabSz="1053345" fontAlgn="base">
                <a:spcBef>
                  <a:spcPct val="0"/>
                </a:spcBef>
                <a:spcAft>
                  <a:spcPct val="0"/>
                </a:spcAft>
              </a:pPr>
              <a:t>30</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3</a:t>
            </a:fld>
            <a:endParaRPr lang="en-US" dirty="0"/>
          </a:p>
        </p:txBody>
      </p:sp>
    </p:spTree>
    <p:extLst>
      <p:ext uri="{BB962C8B-B14F-4D97-AF65-F5344CB8AC3E}">
        <p14:creationId xmlns:p14="http://schemas.microsoft.com/office/powerpoint/2010/main" val="25378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31</a:t>
            </a:fld>
            <a:endParaRPr lang="en-US" dirty="0"/>
          </a:p>
        </p:txBody>
      </p:sp>
    </p:spTree>
    <p:extLst>
      <p:ext uri="{BB962C8B-B14F-4D97-AF65-F5344CB8AC3E}">
        <p14:creationId xmlns:p14="http://schemas.microsoft.com/office/powerpoint/2010/main" val="3594878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32</a:t>
            </a:fld>
            <a:endParaRPr lang="en-US" dirty="0"/>
          </a:p>
        </p:txBody>
      </p:sp>
    </p:spTree>
    <p:extLst>
      <p:ext uri="{BB962C8B-B14F-4D97-AF65-F5344CB8AC3E}">
        <p14:creationId xmlns:p14="http://schemas.microsoft.com/office/powerpoint/2010/main" val="641327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33</a:t>
            </a:fld>
            <a:endParaRPr lang="en-US" dirty="0"/>
          </a:p>
        </p:txBody>
      </p:sp>
    </p:spTree>
    <p:extLst>
      <p:ext uri="{BB962C8B-B14F-4D97-AF65-F5344CB8AC3E}">
        <p14:creationId xmlns:p14="http://schemas.microsoft.com/office/powerpoint/2010/main" val="206785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34</a:t>
            </a:fld>
            <a:endParaRPr lang="en-US" dirty="0"/>
          </a:p>
        </p:txBody>
      </p:sp>
    </p:spTree>
    <p:extLst>
      <p:ext uri="{BB962C8B-B14F-4D97-AF65-F5344CB8AC3E}">
        <p14:creationId xmlns:p14="http://schemas.microsoft.com/office/powerpoint/2010/main" val="2820410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35</a:t>
            </a:fld>
            <a:endParaRPr lang="en-US" dirty="0"/>
          </a:p>
        </p:txBody>
      </p:sp>
    </p:spTree>
    <p:extLst>
      <p:ext uri="{BB962C8B-B14F-4D97-AF65-F5344CB8AC3E}">
        <p14:creationId xmlns:p14="http://schemas.microsoft.com/office/powerpoint/2010/main" val="1904004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36</a:t>
            </a:fld>
            <a:endParaRPr lang="en-US" dirty="0"/>
          </a:p>
        </p:txBody>
      </p:sp>
    </p:spTree>
    <p:extLst>
      <p:ext uri="{BB962C8B-B14F-4D97-AF65-F5344CB8AC3E}">
        <p14:creationId xmlns:p14="http://schemas.microsoft.com/office/powerpoint/2010/main" val="2308640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37</a:t>
            </a:fld>
            <a:endParaRPr lang="en-US" dirty="0"/>
          </a:p>
        </p:txBody>
      </p:sp>
    </p:spTree>
    <p:extLst>
      <p:ext uri="{BB962C8B-B14F-4D97-AF65-F5344CB8AC3E}">
        <p14:creationId xmlns:p14="http://schemas.microsoft.com/office/powerpoint/2010/main" val="1829104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38</a:t>
            </a:fld>
            <a:endParaRPr lang="en-US" dirty="0"/>
          </a:p>
        </p:txBody>
      </p:sp>
    </p:spTree>
    <p:extLst>
      <p:ext uri="{BB962C8B-B14F-4D97-AF65-F5344CB8AC3E}">
        <p14:creationId xmlns:p14="http://schemas.microsoft.com/office/powerpoint/2010/main" val="2925455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39</a:t>
            </a:fld>
            <a:endParaRPr lang="en-US" dirty="0"/>
          </a:p>
        </p:txBody>
      </p:sp>
    </p:spTree>
    <p:extLst>
      <p:ext uri="{BB962C8B-B14F-4D97-AF65-F5344CB8AC3E}">
        <p14:creationId xmlns:p14="http://schemas.microsoft.com/office/powerpoint/2010/main" val="2239023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40</a:t>
            </a:fld>
            <a:endParaRPr lang="en-US" dirty="0"/>
          </a:p>
        </p:txBody>
      </p:sp>
    </p:spTree>
    <p:extLst>
      <p:ext uri="{BB962C8B-B14F-4D97-AF65-F5344CB8AC3E}">
        <p14:creationId xmlns:p14="http://schemas.microsoft.com/office/powerpoint/2010/main" val="149858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76349">
              <a:defRPr/>
            </a:pPr>
            <a:fld id="{6B2C06E8-48A6-4E03-8711-C45C0018F498}" type="slidenum">
              <a:rPr lang="en-US">
                <a:solidFill>
                  <a:prstClr val="black"/>
                </a:solidFill>
                <a:latin typeface="Calibri"/>
              </a:rPr>
              <a:pPr defTabSz="1076349">
                <a:defRPr/>
              </a:pPr>
              <a:t>4</a:t>
            </a:fld>
            <a:endParaRPr lang="en-US" dirty="0">
              <a:solidFill>
                <a:prstClr val="black"/>
              </a:solidFill>
              <a:latin typeface="Calibri"/>
            </a:endParaRPr>
          </a:p>
        </p:txBody>
      </p:sp>
    </p:spTree>
    <p:extLst>
      <p:ext uri="{BB962C8B-B14F-4D97-AF65-F5344CB8AC3E}">
        <p14:creationId xmlns:p14="http://schemas.microsoft.com/office/powerpoint/2010/main" val="2870936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41</a:t>
            </a:fld>
            <a:endParaRPr lang="en-US" dirty="0"/>
          </a:p>
        </p:txBody>
      </p:sp>
    </p:spTree>
    <p:extLst>
      <p:ext uri="{BB962C8B-B14F-4D97-AF65-F5344CB8AC3E}">
        <p14:creationId xmlns:p14="http://schemas.microsoft.com/office/powerpoint/2010/main" val="1416517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42</a:t>
            </a:fld>
            <a:endParaRPr lang="en-US" dirty="0"/>
          </a:p>
        </p:txBody>
      </p:sp>
    </p:spTree>
    <p:extLst>
      <p:ext uri="{BB962C8B-B14F-4D97-AF65-F5344CB8AC3E}">
        <p14:creationId xmlns:p14="http://schemas.microsoft.com/office/powerpoint/2010/main" val="620339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43</a:t>
            </a:fld>
            <a:endParaRPr lang="en-US" dirty="0"/>
          </a:p>
        </p:txBody>
      </p:sp>
    </p:spTree>
    <p:extLst>
      <p:ext uri="{BB962C8B-B14F-4D97-AF65-F5344CB8AC3E}">
        <p14:creationId xmlns:p14="http://schemas.microsoft.com/office/powerpoint/2010/main" val="3882161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44</a:t>
            </a:fld>
            <a:endParaRPr lang="en-US" dirty="0"/>
          </a:p>
        </p:txBody>
      </p:sp>
    </p:spTree>
    <p:extLst>
      <p:ext uri="{BB962C8B-B14F-4D97-AF65-F5344CB8AC3E}">
        <p14:creationId xmlns:p14="http://schemas.microsoft.com/office/powerpoint/2010/main" val="1440591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45</a:t>
            </a:fld>
            <a:endParaRPr lang="en-US" dirty="0"/>
          </a:p>
        </p:txBody>
      </p:sp>
    </p:spTree>
    <p:extLst>
      <p:ext uri="{BB962C8B-B14F-4D97-AF65-F5344CB8AC3E}">
        <p14:creationId xmlns:p14="http://schemas.microsoft.com/office/powerpoint/2010/main" val="211281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46</a:t>
            </a:fld>
            <a:endParaRPr lang="en-US" dirty="0"/>
          </a:p>
        </p:txBody>
      </p:sp>
    </p:spTree>
    <p:extLst>
      <p:ext uri="{BB962C8B-B14F-4D97-AF65-F5344CB8AC3E}">
        <p14:creationId xmlns:p14="http://schemas.microsoft.com/office/powerpoint/2010/main" val="290404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47</a:t>
            </a:fld>
            <a:endParaRPr lang="en-US" dirty="0"/>
          </a:p>
        </p:txBody>
      </p:sp>
    </p:spTree>
    <p:extLst>
      <p:ext uri="{BB962C8B-B14F-4D97-AF65-F5344CB8AC3E}">
        <p14:creationId xmlns:p14="http://schemas.microsoft.com/office/powerpoint/2010/main" val="26293546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48</a:t>
            </a:fld>
            <a:endParaRPr lang="en-US" dirty="0"/>
          </a:p>
        </p:txBody>
      </p:sp>
    </p:spTree>
    <p:extLst>
      <p:ext uri="{BB962C8B-B14F-4D97-AF65-F5344CB8AC3E}">
        <p14:creationId xmlns:p14="http://schemas.microsoft.com/office/powerpoint/2010/main" val="4187000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49</a:t>
            </a:fld>
            <a:endParaRPr lang="en-US" dirty="0"/>
          </a:p>
        </p:txBody>
      </p:sp>
    </p:spTree>
    <p:extLst>
      <p:ext uri="{BB962C8B-B14F-4D97-AF65-F5344CB8AC3E}">
        <p14:creationId xmlns:p14="http://schemas.microsoft.com/office/powerpoint/2010/main" val="2887893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86791">
              <a:defRPr/>
            </a:pPr>
            <a:fld id="{6B2C06E8-48A6-4E03-8711-C45C0018F498}" type="slidenum">
              <a:rPr lang="en-US">
                <a:solidFill>
                  <a:prstClr val="black"/>
                </a:solidFill>
                <a:latin typeface="Calibri"/>
              </a:rPr>
              <a:pPr defTabSz="1086791">
                <a:defRPr/>
              </a:pPr>
              <a:t>50</a:t>
            </a:fld>
            <a:endParaRPr lang="en-US" dirty="0">
              <a:solidFill>
                <a:prstClr val="black"/>
              </a:solidFill>
              <a:latin typeface="Calibri"/>
            </a:endParaRPr>
          </a:p>
        </p:txBody>
      </p:sp>
    </p:spTree>
    <p:extLst>
      <p:ext uri="{BB962C8B-B14F-4D97-AF65-F5344CB8AC3E}">
        <p14:creationId xmlns:p14="http://schemas.microsoft.com/office/powerpoint/2010/main" val="100057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6</a:t>
            </a:fld>
            <a:endParaRPr lang="en-US" dirty="0"/>
          </a:p>
        </p:txBody>
      </p:sp>
    </p:spTree>
    <p:extLst>
      <p:ext uri="{BB962C8B-B14F-4D97-AF65-F5344CB8AC3E}">
        <p14:creationId xmlns:p14="http://schemas.microsoft.com/office/powerpoint/2010/main" val="1182051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51</a:t>
            </a:fld>
            <a:endParaRPr lang="en-US" dirty="0"/>
          </a:p>
        </p:txBody>
      </p:sp>
    </p:spTree>
    <p:extLst>
      <p:ext uri="{BB962C8B-B14F-4D97-AF65-F5344CB8AC3E}">
        <p14:creationId xmlns:p14="http://schemas.microsoft.com/office/powerpoint/2010/main" val="3822348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54624">
              <a:defRPr/>
            </a:pPr>
            <a:fld id="{6B2C06E8-48A6-4E03-8711-C45C0018F498}" type="slidenum">
              <a:rPr lang="en-US">
                <a:solidFill>
                  <a:prstClr val="black"/>
                </a:solidFill>
                <a:latin typeface="Calibri"/>
              </a:rPr>
              <a:pPr defTabSz="1054624">
                <a:defRPr/>
              </a:pPr>
              <a:t>52</a:t>
            </a:fld>
            <a:endParaRPr lang="en-US" dirty="0">
              <a:solidFill>
                <a:prstClr val="black"/>
              </a:solidFill>
              <a:latin typeface="Calibri"/>
            </a:endParaRPr>
          </a:p>
        </p:txBody>
      </p:sp>
    </p:spTree>
    <p:extLst>
      <p:ext uri="{BB962C8B-B14F-4D97-AF65-F5344CB8AC3E}">
        <p14:creationId xmlns:p14="http://schemas.microsoft.com/office/powerpoint/2010/main" val="2361402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53</a:t>
            </a:fld>
            <a:endParaRPr lang="en-US" dirty="0"/>
          </a:p>
        </p:txBody>
      </p:sp>
    </p:spTree>
    <p:extLst>
      <p:ext uri="{BB962C8B-B14F-4D97-AF65-F5344CB8AC3E}">
        <p14:creationId xmlns:p14="http://schemas.microsoft.com/office/powerpoint/2010/main" val="36126968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0D089634-E030-47D6-B350-8C80779FB8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a:extLst>
              <a:ext uri="{FF2B5EF4-FFF2-40B4-BE49-F238E27FC236}">
                <a16:creationId xmlns:a16="http://schemas.microsoft.com/office/drawing/2014/main" id="{952C9DE8-B50A-4920-9821-64278BA92D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51908" name="Slide Number Placeholder 3">
            <a:extLst>
              <a:ext uri="{FF2B5EF4-FFF2-40B4-BE49-F238E27FC236}">
                <a16:creationId xmlns:a16="http://schemas.microsoft.com/office/drawing/2014/main" id="{C18409E1-EAE4-43A4-9796-9C5FF6816F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Arial" panose="020B0604020202020204" pitchFamily="34" charset="0"/>
              </a:defRPr>
            </a:lvl1pPr>
            <a:lvl2pPr marL="769057" indent="-295790">
              <a:defRPr sz="2100">
                <a:solidFill>
                  <a:schemeClr val="tx1"/>
                </a:solidFill>
                <a:latin typeface="Arial" panose="020B0604020202020204" pitchFamily="34" charset="0"/>
              </a:defRPr>
            </a:lvl2pPr>
            <a:lvl3pPr marL="1183165" indent="-236633">
              <a:defRPr sz="2100">
                <a:solidFill>
                  <a:schemeClr val="tx1"/>
                </a:solidFill>
                <a:latin typeface="Arial" panose="020B0604020202020204" pitchFamily="34" charset="0"/>
              </a:defRPr>
            </a:lvl3pPr>
            <a:lvl4pPr marL="1656430" indent="-236633">
              <a:defRPr sz="2100">
                <a:solidFill>
                  <a:schemeClr val="tx1"/>
                </a:solidFill>
                <a:latin typeface="Arial" panose="020B0604020202020204" pitchFamily="34" charset="0"/>
              </a:defRPr>
            </a:lvl4pPr>
            <a:lvl5pPr marL="2129697" indent="-236633">
              <a:defRPr sz="2100">
                <a:solidFill>
                  <a:schemeClr val="tx1"/>
                </a:solidFill>
                <a:latin typeface="Arial" panose="020B0604020202020204" pitchFamily="34" charset="0"/>
              </a:defRPr>
            </a:lvl5pPr>
            <a:lvl6pPr marL="2602963" indent="-236633" defTabSz="1053345" fontAlgn="base">
              <a:spcBef>
                <a:spcPct val="0"/>
              </a:spcBef>
              <a:spcAft>
                <a:spcPct val="0"/>
              </a:spcAft>
              <a:defRPr sz="2100">
                <a:solidFill>
                  <a:schemeClr val="tx1"/>
                </a:solidFill>
                <a:latin typeface="Arial" panose="020B0604020202020204" pitchFamily="34" charset="0"/>
              </a:defRPr>
            </a:lvl6pPr>
            <a:lvl7pPr marL="3076229" indent="-236633" defTabSz="1053345" fontAlgn="base">
              <a:spcBef>
                <a:spcPct val="0"/>
              </a:spcBef>
              <a:spcAft>
                <a:spcPct val="0"/>
              </a:spcAft>
              <a:defRPr sz="2100">
                <a:solidFill>
                  <a:schemeClr val="tx1"/>
                </a:solidFill>
                <a:latin typeface="Arial" panose="020B0604020202020204" pitchFamily="34" charset="0"/>
              </a:defRPr>
            </a:lvl7pPr>
            <a:lvl8pPr marL="3549495" indent="-236633" defTabSz="1053345" fontAlgn="base">
              <a:spcBef>
                <a:spcPct val="0"/>
              </a:spcBef>
              <a:spcAft>
                <a:spcPct val="0"/>
              </a:spcAft>
              <a:defRPr sz="2100">
                <a:solidFill>
                  <a:schemeClr val="tx1"/>
                </a:solidFill>
                <a:latin typeface="Arial" panose="020B0604020202020204" pitchFamily="34" charset="0"/>
              </a:defRPr>
            </a:lvl8pPr>
            <a:lvl9pPr marL="4022761" indent="-236633" defTabSz="1053345" fontAlgn="base">
              <a:spcBef>
                <a:spcPct val="0"/>
              </a:spcBef>
              <a:spcAft>
                <a:spcPct val="0"/>
              </a:spcAft>
              <a:defRPr sz="2100">
                <a:solidFill>
                  <a:schemeClr val="tx1"/>
                </a:solidFill>
                <a:latin typeface="Arial" panose="020B0604020202020204" pitchFamily="34" charset="0"/>
              </a:defRPr>
            </a:lvl9pPr>
          </a:lstStyle>
          <a:p>
            <a:pPr defTabSz="1053345" fontAlgn="base">
              <a:spcBef>
                <a:spcPct val="0"/>
              </a:spcBef>
              <a:spcAft>
                <a:spcPct val="0"/>
              </a:spcAft>
            </a:pPr>
            <a:fld id="{C5AA8738-B0FE-4FC5-B0D0-D24B1649BA68}" type="slidenum">
              <a:rPr lang="en-US" altLang="en-US" sz="1200">
                <a:latin typeface="Calibri" panose="020F0502020204030204" pitchFamily="34" charset="0"/>
              </a:rPr>
              <a:pPr defTabSz="1053345" fontAlgn="base">
                <a:spcBef>
                  <a:spcPct val="0"/>
                </a:spcBef>
                <a:spcAft>
                  <a:spcPct val="0"/>
                </a:spcAft>
              </a:pPr>
              <a:t>54</a:t>
            </a:fld>
            <a:endParaRPr lang="en-US" altLang="en-US" sz="1200">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55</a:t>
            </a:fld>
            <a:endParaRPr lang="en-US" dirty="0"/>
          </a:p>
        </p:txBody>
      </p:sp>
    </p:spTree>
    <p:extLst>
      <p:ext uri="{BB962C8B-B14F-4D97-AF65-F5344CB8AC3E}">
        <p14:creationId xmlns:p14="http://schemas.microsoft.com/office/powerpoint/2010/main" val="32694919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56</a:t>
            </a:fld>
            <a:endParaRPr lang="en-US" dirty="0"/>
          </a:p>
        </p:txBody>
      </p:sp>
    </p:spTree>
    <p:extLst>
      <p:ext uri="{BB962C8B-B14F-4D97-AF65-F5344CB8AC3E}">
        <p14:creationId xmlns:p14="http://schemas.microsoft.com/office/powerpoint/2010/main" val="9021543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86791">
              <a:defRPr/>
            </a:pPr>
            <a:fld id="{6B2C06E8-48A6-4E03-8711-C45C0018F498}" type="slidenum">
              <a:rPr lang="en-US">
                <a:solidFill>
                  <a:prstClr val="black"/>
                </a:solidFill>
                <a:latin typeface="Calibri"/>
              </a:rPr>
              <a:pPr defTabSz="1086791">
                <a:defRPr/>
              </a:pPr>
              <a:t>57</a:t>
            </a:fld>
            <a:endParaRPr lang="en-US" dirty="0">
              <a:solidFill>
                <a:prstClr val="black"/>
              </a:solidFill>
              <a:latin typeface="Calibri"/>
            </a:endParaRPr>
          </a:p>
        </p:txBody>
      </p:sp>
    </p:spTree>
    <p:extLst>
      <p:ext uri="{BB962C8B-B14F-4D97-AF65-F5344CB8AC3E}">
        <p14:creationId xmlns:p14="http://schemas.microsoft.com/office/powerpoint/2010/main" val="3103706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58</a:t>
            </a:fld>
            <a:endParaRPr lang="en-US" dirty="0"/>
          </a:p>
        </p:txBody>
      </p:sp>
    </p:spTree>
    <p:extLst>
      <p:ext uri="{BB962C8B-B14F-4D97-AF65-F5344CB8AC3E}">
        <p14:creationId xmlns:p14="http://schemas.microsoft.com/office/powerpoint/2010/main" val="3868786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76349">
              <a:defRPr/>
            </a:pPr>
            <a:fld id="{6B2C06E8-48A6-4E03-8711-C45C0018F498}" type="slidenum">
              <a:rPr lang="en-US">
                <a:solidFill>
                  <a:prstClr val="black"/>
                </a:solidFill>
                <a:latin typeface="Calibri"/>
              </a:rPr>
              <a:pPr defTabSz="1076349">
                <a:defRPr/>
              </a:pPr>
              <a:t>59</a:t>
            </a:fld>
            <a:endParaRPr lang="en-US" dirty="0">
              <a:solidFill>
                <a:prstClr val="black"/>
              </a:solidFill>
              <a:latin typeface="Calibri"/>
            </a:endParaRPr>
          </a:p>
        </p:txBody>
      </p:sp>
    </p:spTree>
    <p:extLst>
      <p:ext uri="{BB962C8B-B14F-4D97-AF65-F5344CB8AC3E}">
        <p14:creationId xmlns:p14="http://schemas.microsoft.com/office/powerpoint/2010/main" val="15047084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1054624">
              <a:defRPr/>
            </a:pPr>
            <a:fld id="{6B2C06E8-48A6-4E03-8711-C45C0018F498}" type="slidenum">
              <a:rPr lang="en-US">
                <a:solidFill>
                  <a:prstClr val="black"/>
                </a:solidFill>
                <a:latin typeface="Calibri"/>
              </a:rPr>
              <a:pPr defTabSz="1054624">
                <a:defRPr/>
              </a:pPr>
              <a:t>60</a:t>
            </a:fld>
            <a:endParaRPr lang="en-US" dirty="0">
              <a:solidFill>
                <a:prstClr val="black"/>
              </a:solidFill>
              <a:latin typeface="Calibri"/>
            </a:endParaRPr>
          </a:p>
        </p:txBody>
      </p:sp>
    </p:spTree>
    <p:extLst>
      <p:ext uri="{BB962C8B-B14F-4D97-AF65-F5344CB8AC3E}">
        <p14:creationId xmlns:p14="http://schemas.microsoft.com/office/powerpoint/2010/main" val="419921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7</a:t>
            </a:fld>
            <a:endParaRPr lang="en-US" dirty="0"/>
          </a:p>
        </p:txBody>
      </p:sp>
    </p:spTree>
    <p:extLst>
      <p:ext uri="{BB962C8B-B14F-4D97-AF65-F5344CB8AC3E}">
        <p14:creationId xmlns:p14="http://schemas.microsoft.com/office/powerpoint/2010/main" val="12017303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1066434">
              <a:defRPr/>
            </a:pPr>
            <a:fld id="{6B2C06E8-48A6-4E03-8711-C45C0018F498}" type="slidenum">
              <a:rPr lang="en-US">
                <a:solidFill>
                  <a:prstClr val="black"/>
                </a:solidFill>
                <a:latin typeface="Calibri"/>
              </a:rPr>
              <a:pPr defTabSz="1066434">
                <a:defRPr/>
              </a:pPr>
              <a:t>61</a:t>
            </a:fld>
            <a:endParaRPr lang="en-US" dirty="0">
              <a:solidFill>
                <a:prstClr val="black"/>
              </a:solidFill>
              <a:latin typeface="Calibri"/>
            </a:endParaRPr>
          </a:p>
        </p:txBody>
      </p:sp>
    </p:spTree>
    <p:extLst>
      <p:ext uri="{BB962C8B-B14F-4D97-AF65-F5344CB8AC3E}">
        <p14:creationId xmlns:p14="http://schemas.microsoft.com/office/powerpoint/2010/main" val="41992175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1066434">
              <a:defRPr/>
            </a:pPr>
            <a:fld id="{6B2C06E8-48A6-4E03-8711-C45C0018F498}" type="slidenum">
              <a:rPr lang="en-US">
                <a:solidFill>
                  <a:prstClr val="black"/>
                </a:solidFill>
                <a:latin typeface="Calibri"/>
              </a:rPr>
              <a:pPr defTabSz="1066434">
                <a:defRPr/>
              </a:pPr>
              <a:t>62</a:t>
            </a:fld>
            <a:endParaRPr lang="en-US" dirty="0">
              <a:solidFill>
                <a:prstClr val="black"/>
              </a:solidFill>
              <a:latin typeface="Calibri"/>
            </a:endParaRPr>
          </a:p>
        </p:txBody>
      </p:sp>
    </p:spTree>
    <p:extLst>
      <p:ext uri="{BB962C8B-B14F-4D97-AF65-F5344CB8AC3E}">
        <p14:creationId xmlns:p14="http://schemas.microsoft.com/office/powerpoint/2010/main" val="32347619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76349">
              <a:defRPr/>
            </a:pPr>
            <a:fld id="{6B2C06E8-48A6-4E03-8711-C45C0018F498}" type="slidenum">
              <a:rPr lang="en-US">
                <a:solidFill>
                  <a:prstClr val="black"/>
                </a:solidFill>
                <a:latin typeface="Calibri"/>
              </a:rPr>
              <a:pPr defTabSz="1076349">
                <a:defRPr/>
              </a:pPr>
              <a:t>63</a:t>
            </a:fld>
            <a:endParaRPr lang="en-US" dirty="0">
              <a:solidFill>
                <a:prstClr val="black"/>
              </a:solidFill>
              <a:latin typeface="Calibri"/>
            </a:endParaRPr>
          </a:p>
        </p:txBody>
      </p:sp>
    </p:spTree>
    <p:extLst>
      <p:ext uri="{BB962C8B-B14F-4D97-AF65-F5344CB8AC3E}">
        <p14:creationId xmlns:p14="http://schemas.microsoft.com/office/powerpoint/2010/main" val="93091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8</a:t>
            </a:fld>
            <a:endParaRPr lang="en-US" dirty="0"/>
          </a:p>
        </p:txBody>
      </p:sp>
    </p:spTree>
    <p:extLst>
      <p:ext uri="{BB962C8B-B14F-4D97-AF65-F5344CB8AC3E}">
        <p14:creationId xmlns:p14="http://schemas.microsoft.com/office/powerpoint/2010/main" val="384185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9</a:t>
            </a:fld>
            <a:endParaRPr lang="en-US" dirty="0"/>
          </a:p>
        </p:txBody>
      </p:sp>
    </p:spTree>
    <p:extLst>
      <p:ext uri="{BB962C8B-B14F-4D97-AF65-F5344CB8AC3E}">
        <p14:creationId xmlns:p14="http://schemas.microsoft.com/office/powerpoint/2010/main" val="274001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2C06E8-48A6-4E03-8711-C45C0018F498}" type="slidenum">
              <a:rPr lang="en-US" smtClean="0"/>
              <a:pPr/>
              <a:t>10</a:t>
            </a:fld>
            <a:endParaRPr lang="en-US" dirty="0"/>
          </a:p>
        </p:txBody>
      </p:sp>
    </p:spTree>
    <p:extLst>
      <p:ext uri="{BB962C8B-B14F-4D97-AF65-F5344CB8AC3E}">
        <p14:creationId xmlns:p14="http://schemas.microsoft.com/office/powerpoint/2010/main" val="2292372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8.emf"/><Relationship Id="rId4" Type="http://schemas.openxmlformats.org/officeDocument/2006/relationships/oleObject" Target="../embeddings/oleObject9.bin"/></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AB00D9-824D-3A47-93BB-024FC22C3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pic>
        <p:nvPicPr>
          <p:cNvPr id="15" name="Picture 14">
            <a:extLst>
              <a:ext uri="{FF2B5EF4-FFF2-40B4-BE49-F238E27FC236}">
                <a16:creationId xmlns:a16="http://schemas.microsoft.com/office/drawing/2014/main" id="{B4F7D883-6C15-4340-8E3F-C8DB0A220A5B}"/>
              </a:ext>
            </a:extLst>
          </p:cNvPr>
          <p:cNvPicPr>
            <a:picLocks noChangeAspect="1"/>
          </p:cNvPicPr>
          <p:nvPr/>
        </p:nvPicPr>
        <p:blipFill>
          <a:blip r:embed="rId3"/>
          <a:stretch>
            <a:fillRect/>
          </a:stretch>
        </p:blipFill>
        <p:spPr bwMode="gray">
          <a:xfrm>
            <a:off x="5304804" y="6023779"/>
            <a:ext cx="1180769" cy="1339042"/>
          </a:xfrm>
          <a:prstGeom prst="rect">
            <a:avLst/>
          </a:prstGeom>
        </p:spPr>
      </p:pic>
      <p:pic>
        <p:nvPicPr>
          <p:cNvPr id="18" name="Picture 17">
            <a:extLst>
              <a:ext uri="{FF2B5EF4-FFF2-40B4-BE49-F238E27FC236}">
                <a16:creationId xmlns:a16="http://schemas.microsoft.com/office/drawing/2014/main" id="{5535B3EE-EE18-F544-A9FA-BCEB1F270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371" y="6519535"/>
            <a:ext cx="2091089" cy="769302"/>
          </a:xfrm>
          <a:prstGeom prst="rect">
            <a:avLst/>
          </a:prstGeom>
        </p:spPr>
      </p:pic>
      <p:sp>
        <p:nvSpPr>
          <p:cNvPr id="10" name="Rectangle 9">
            <a:extLst>
              <a:ext uri="{FF2B5EF4-FFF2-40B4-BE49-F238E27FC236}">
                <a16:creationId xmlns:a16="http://schemas.microsoft.com/office/drawing/2014/main" id="{BC0E882E-4FC3-FA4E-8C16-2BE57EC566A2}"/>
              </a:ext>
            </a:extLst>
          </p:cNvPr>
          <p:cNvSpPr/>
          <p:nvPr/>
        </p:nvSpPr>
        <p:spPr bwMode="hidden">
          <a:xfrm>
            <a:off x="0" y="1"/>
            <a:ext cx="5029200" cy="5277556"/>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
        <p:nvSpPr>
          <p:cNvPr id="16" name="Rectangle 15">
            <a:extLst>
              <a:ext uri="{FF2B5EF4-FFF2-40B4-BE49-F238E27FC236}">
                <a16:creationId xmlns:a16="http://schemas.microsoft.com/office/drawing/2014/main" id="{27D38FB3-5B67-FC4E-9105-129220BBC440}"/>
              </a:ext>
            </a:extLst>
          </p:cNvPr>
          <p:cNvSpPr/>
          <p:nvPr/>
        </p:nvSpPr>
        <p:spPr bwMode="hidden">
          <a:xfrm>
            <a:off x="0" y="5181600"/>
            <a:ext cx="50292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3233087754"/>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lored layout with footer">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35847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2308"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7"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Tree>
    <p:extLst>
      <p:ext uri="{BB962C8B-B14F-4D97-AF65-F5344CB8AC3E}">
        <p14:creationId xmlns:p14="http://schemas.microsoft.com/office/powerpoint/2010/main" val="21893888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Key point Colour">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8442"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solidFill>
                  <a:schemeClr val="bg2"/>
                </a:solidFill>
              </a:defRPr>
            </a:lvl1pPr>
          </a:lstStyle>
          <a:p>
            <a:r>
              <a:rPr lang="en-US" noProof="0"/>
              <a:t>Click to edit Master title style</a:t>
            </a:r>
            <a:endParaRPr lang="en-US" noProof="0" dirty="0"/>
          </a:p>
        </p:txBody>
      </p:sp>
      <p:sp>
        <p:nvSpPr>
          <p:cNvPr id="14" name="Content Placeholder 26"/>
          <p:cNvSpPr>
            <a:spLocks noGrp="1"/>
          </p:cNvSpPr>
          <p:nvPr>
            <p:ph sz="quarter" idx="15"/>
          </p:nvPr>
        </p:nvSpPr>
        <p:spPr>
          <a:xfrm>
            <a:off x="533400" y="2160846"/>
            <a:ext cx="8991600" cy="4419600"/>
          </a:xfrm>
        </p:spPr>
        <p:txBody>
          <a:bodyPr/>
          <a:lstStyle>
            <a:lvl1pPr>
              <a:defRPr sz="3200" baseline="0">
                <a:solidFill>
                  <a:schemeClr val="bg2"/>
                </a:solidFill>
              </a:defRPr>
            </a:lvl1pPr>
            <a:lvl2pPr marL="347472" indent="-347472">
              <a:buClr>
                <a:schemeClr val="bg2"/>
              </a:buClr>
              <a:defRPr sz="3200">
                <a:solidFill>
                  <a:schemeClr val="bg2"/>
                </a:solidFill>
              </a:defRPr>
            </a:lvl2pPr>
            <a:lvl3pPr marL="685800" indent="-342900">
              <a:buClr>
                <a:schemeClr val="bg2"/>
              </a:buClr>
              <a:defRPr sz="3200">
                <a:solidFill>
                  <a:schemeClr val="bg2"/>
                </a:solidFill>
              </a:defRPr>
            </a:lvl3pPr>
            <a:lvl4pPr marL="1028700" indent="-342900">
              <a:buClr>
                <a:schemeClr val="bg2"/>
              </a:buClr>
              <a:defRPr sz="3200">
                <a:solidFill>
                  <a:schemeClr val="bg2"/>
                </a:solidFill>
              </a:defRPr>
            </a:lvl4pPr>
            <a:lvl5pPr marL="1371600" indent="-342900">
              <a:buClr>
                <a:schemeClr val="bg2"/>
              </a:buClr>
              <a:defRPr sz="3200">
                <a:solidFill>
                  <a:schemeClr val="bg2"/>
                </a:solidFill>
              </a:defRPr>
            </a:lvl5pPr>
            <a:lvl6pPr>
              <a:buClr>
                <a:schemeClr val="tx2"/>
              </a:buClr>
              <a:defRPr sz="3600" baseline="0">
                <a:solidFill>
                  <a:schemeClr val="tx2"/>
                </a:solidFill>
              </a:defRPr>
            </a:lvl6pPr>
            <a:lvl7pPr>
              <a:buClr>
                <a:schemeClr val="tx2"/>
              </a:buClr>
              <a:buAutoNum type="alphaLcPeriod"/>
              <a:defRPr sz="3600" baseline="0">
                <a:solidFill>
                  <a:schemeClr val="tx2"/>
                </a:solidFill>
              </a:defRPr>
            </a:lvl7pPr>
            <a:lvl8pPr>
              <a:buClr>
                <a:schemeClr val="tx2"/>
              </a:buClr>
              <a:buNone/>
              <a:defRPr sz="3600">
                <a:solidFill>
                  <a:schemeClr val="tx2"/>
                </a:solidFill>
              </a:defRPr>
            </a:lvl8pPr>
            <a:lvl9pPr>
              <a:defRPr sz="3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6"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8036846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Empty with Footer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8"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endParaRPr lang="en-US" dirty="0"/>
          </a:p>
        </p:txBody>
      </p:sp>
      <p:sp>
        <p:nvSpPr>
          <p:cNvPr id="9" name="TextBox 8"/>
          <p:cNvSpPr txBox="1"/>
          <p:nvPr userDrawn="1"/>
        </p:nvSpPr>
        <p:spPr>
          <a:xfrm>
            <a:off x="523876" y="7252902"/>
            <a:ext cx="4398998" cy="138499"/>
          </a:xfrm>
          <a:prstGeom prst="rect">
            <a:avLst/>
          </a:prstGeom>
          <a:noFill/>
        </p:spPr>
        <p:txBody>
          <a:bodyPr vert="horz" wrap="squar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900" b="1" noProof="0" dirty="0">
                <a:solidFill>
                  <a:schemeClr val="tx1"/>
                </a:solidFill>
                <a:latin typeface="+mn-lt"/>
                <a:cs typeface="Arial" pitchFamily="34" charset="0"/>
              </a:rPr>
              <a:t>PwC | CB Insights </a:t>
            </a:r>
            <a:r>
              <a:rPr lang="en-US" sz="900" b="0" noProof="0" dirty="0">
                <a:solidFill>
                  <a:schemeClr val="tx1"/>
                </a:solidFill>
                <a:latin typeface="+mn-lt"/>
                <a:cs typeface="Arial" pitchFamily="34" charset="0"/>
              </a:rPr>
              <a:t>MoneyTree™ Canada Report H2 and FY 2019</a:t>
            </a:r>
          </a:p>
        </p:txBody>
      </p:sp>
      <p:sp>
        <p:nvSpPr>
          <p:cNvPr id="11"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r>
              <a:rPr lang="en-US" dirty="0"/>
              <a:t>All figures in USD.</a:t>
            </a:r>
          </a:p>
        </p:txBody>
      </p:sp>
    </p:spTree>
    <p:extLst>
      <p:ext uri="{BB962C8B-B14F-4D97-AF65-F5344CB8AC3E}">
        <p14:creationId xmlns:p14="http://schemas.microsoft.com/office/powerpoint/2010/main" val="8709982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4411980" cy="4419599"/>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5113023" y="2210467"/>
            <a:ext cx="4411978" cy="4419600"/>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dirty="0"/>
              <a:t>Click to edit Master title style</a:t>
            </a:r>
          </a:p>
        </p:txBody>
      </p:sp>
      <p:cxnSp>
        <p:nvCxnSpPr>
          <p:cNvPr id="19"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4"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1699623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2895600" cy="4419599"/>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3581400" y="2212848"/>
            <a:ext cx="2895600" cy="4419600"/>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6629400" y="2212848"/>
            <a:ext cx="2895600" cy="4419601"/>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2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4" name="TextBox 13"/>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5"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882584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4419600" cy="213359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5105400" y="2212848"/>
            <a:ext cx="4419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33400" y="4495802"/>
            <a:ext cx="4419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p:nvPr>
        </p:nvSpPr>
        <p:spPr>
          <a:xfrm>
            <a:off x="5105400" y="4495800"/>
            <a:ext cx="4419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6"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8" name="TextBox 17"/>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9"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1423244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2895600" cy="213359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3581400" y="2212848"/>
            <a:ext cx="2895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6629400" y="2212848"/>
            <a:ext cx="2895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p:nvPr>
        </p:nvSpPr>
        <p:spPr>
          <a:xfrm>
            <a:off x="533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8"/>
          <p:cNvSpPr>
            <a:spLocks noGrp="1"/>
          </p:cNvSpPr>
          <p:nvPr>
            <p:ph sz="quarter" idx="17"/>
          </p:nvPr>
        </p:nvSpPr>
        <p:spPr>
          <a:xfrm>
            <a:off x="3581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8"/>
          </p:nvPr>
        </p:nvSpPr>
        <p:spPr>
          <a:xfrm>
            <a:off x="6629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dirty="0"/>
              <a:t>Click to edit Master title style</a:t>
            </a:r>
          </a:p>
        </p:txBody>
      </p:sp>
      <p:cxnSp>
        <p:nvCxnSpPr>
          <p:cNvPr id="22"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8" name="TextBox 17"/>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20"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2878130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Two under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3438525"/>
            <a:ext cx="4419600" cy="2895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105400" y="3438525"/>
            <a:ext cx="4419600" cy="2895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6"/>
          </p:nvPr>
        </p:nvSpPr>
        <p:spPr>
          <a:xfrm>
            <a:off x="533400" y="2210467"/>
            <a:ext cx="8991600" cy="184666"/>
          </a:xfrm>
          <a:prstGeom prst="rect">
            <a:avLst/>
          </a:prstGeom>
        </p:spPr>
        <p:txBody>
          <a:bodyPr>
            <a:spAutoFit/>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dirty="0"/>
              <a:t>Click to edit Master title style</a:t>
            </a:r>
          </a:p>
        </p:txBody>
      </p:sp>
      <p:cxnSp>
        <p:nvCxnSpPr>
          <p:cNvPr id="18"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7"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5861099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6629400" y="2212848"/>
            <a:ext cx="2895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6629400" y="4495799"/>
            <a:ext cx="2895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1" y="2210467"/>
            <a:ext cx="5943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9350770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2895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33400" y="4495800"/>
            <a:ext cx="2895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3581400" y="2212848"/>
            <a:ext cx="5943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0196001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Two and Lef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105400" y="2212848"/>
            <a:ext cx="4419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105400" y="4495800"/>
            <a:ext cx="4419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0" y="2210467"/>
            <a:ext cx="4419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99059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4411980" cy="4419599"/>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113023" y="2210467"/>
            <a:ext cx="4411978" cy="4419600"/>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9"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4"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Two and Right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4419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33400" y="4495799"/>
            <a:ext cx="4419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105400" y="2212848"/>
            <a:ext cx="4419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1"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4"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7" name="TextBox 16"/>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0993703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Title with Footer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dirty="0"/>
              <a:t>Click to edit Master title style</a:t>
            </a:r>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4"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7688401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6"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842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ey point">
    <p:bg>
      <p:bgPr>
        <a:solidFill>
          <a:schemeClr val="bg1"/>
        </a:solidFill>
        <a:effectLst/>
      </p:bgPr>
    </p:bg>
    <p:spTree>
      <p:nvGrpSpPr>
        <p:cNvPr id="1" name=""/>
        <p:cNvGrpSpPr/>
        <p:nvPr/>
      </p:nvGrpSpPr>
      <p:grpSpPr>
        <a:xfrm>
          <a:off x="0" y="0"/>
          <a:ext cx="0" cy="0"/>
          <a:chOff x="0" y="0"/>
          <a:chExt cx="0" cy="0"/>
        </a:xfrm>
      </p:grpSpPr>
      <p:sp>
        <p:nvSpPr>
          <p:cNvPr id="15" name="Content Placeholder 26"/>
          <p:cNvSpPr>
            <a:spLocks noGrp="1"/>
          </p:cNvSpPr>
          <p:nvPr>
            <p:ph sz="quarter" idx="15"/>
          </p:nvPr>
        </p:nvSpPr>
        <p:spPr>
          <a:xfrm>
            <a:off x="533400" y="2157984"/>
            <a:ext cx="8991600" cy="4419600"/>
          </a:xfrm>
          <a:prstGeom prst="rect">
            <a:avLst/>
          </a:prstGeom>
        </p:spPr>
        <p:txBody>
          <a:bodyPr/>
          <a:lstStyle>
            <a:lvl1pPr>
              <a:defRPr sz="3200" baseline="0">
                <a:solidFill>
                  <a:schemeClr val="tx2"/>
                </a:solidFill>
              </a:defRPr>
            </a:lvl1pPr>
            <a:lvl2pPr marL="347472" indent="-347472">
              <a:buClr>
                <a:schemeClr val="tx2"/>
              </a:buClr>
              <a:defRPr sz="3200">
                <a:solidFill>
                  <a:schemeClr val="tx2"/>
                </a:solidFill>
              </a:defRPr>
            </a:lvl2pPr>
            <a:lvl3pPr marL="685800" indent="-342900">
              <a:buClr>
                <a:schemeClr val="tx2"/>
              </a:buClr>
              <a:defRPr sz="3200">
                <a:solidFill>
                  <a:schemeClr val="tx2"/>
                </a:solidFill>
              </a:defRPr>
            </a:lvl3pPr>
            <a:lvl4pPr marL="1028700" indent="-342900">
              <a:buClr>
                <a:schemeClr val="tx2"/>
              </a:buClr>
              <a:defRPr sz="3200">
                <a:solidFill>
                  <a:schemeClr val="tx2"/>
                </a:solidFill>
              </a:defRPr>
            </a:lvl4pPr>
            <a:lvl5pPr marL="1371600" indent="-342900">
              <a:buClr>
                <a:schemeClr val="tx2"/>
              </a:buClr>
              <a:defRPr sz="3200">
                <a:solidFill>
                  <a:schemeClr val="tx2"/>
                </a:solidFill>
              </a:defRPr>
            </a:lvl5pPr>
            <a:lvl6pPr>
              <a:buClr>
                <a:schemeClr val="tx2"/>
              </a:buClr>
              <a:defRPr sz="3600" baseline="0">
                <a:solidFill>
                  <a:schemeClr val="tx2"/>
                </a:solidFill>
              </a:defRPr>
            </a:lvl6pPr>
            <a:lvl7pPr>
              <a:buClr>
                <a:schemeClr val="tx2"/>
              </a:buClr>
              <a:buAutoNum type="alphaLcPeriod"/>
              <a:defRPr sz="3600" baseline="0">
                <a:solidFill>
                  <a:schemeClr val="tx2"/>
                </a:solidFill>
              </a:defRPr>
            </a:lvl7pPr>
            <a:lvl8pPr>
              <a:buClr>
                <a:schemeClr val="tx2"/>
              </a:buClr>
              <a:buNone/>
              <a:defRPr sz="3600">
                <a:solidFill>
                  <a:schemeClr val="tx2"/>
                </a:solidFill>
              </a:defRPr>
            </a:lvl8pPr>
            <a:lvl9pPr>
              <a:defRPr sz="3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7"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3939443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8" name="Subtitle 2"/>
          <p:cNvSpPr>
            <a:spLocks noGrp="1"/>
          </p:cNvSpPr>
          <p:nvPr>
            <p:ph type="subTitle" idx="1"/>
          </p:nvPr>
        </p:nvSpPr>
        <p:spPr bwMode="black">
          <a:xfrm>
            <a:off x="533400" y="2205038"/>
            <a:ext cx="8991600" cy="457200"/>
          </a:xfrm>
          <a:prstGeom prst="rect">
            <a:avLst/>
          </a:prstGeom>
        </p:spPr>
        <p:txBody>
          <a:bodyPr>
            <a:noAutofit/>
          </a:bodyPr>
          <a:lstStyle>
            <a:lvl1pPr marL="0" indent="0" algn="l">
              <a:lnSpc>
                <a:spcPct val="90000"/>
              </a:lnSpc>
              <a:buNone/>
              <a:defRPr sz="320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4" name="Title 1"/>
          <p:cNvSpPr>
            <a:spLocks noGrp="1"/>
          </p:cNvSpPr>
          <p:nvPr>
            <p:ph type="title"/>
          </p:nvPr>
        </p:nvSpPr>
        <p:spPr>
          <a:xfrm>
            <a:off x="533400" y="1128681"/>
            <a:ext cx="8991600" cy="492443"/>
          </a:xfrm>
          <a:prstGeom prst="rect">
            <a:avLst/>
          </a:prstGeom>
        </p:spPr>
        <p:txBody>
          <a:bodyPr wrap="square">
            <a:spAutoFit/>
          </a:bodyPr>
          <a:lstStyle>
            <a:lvl1pPr>
              <a:defRPr sz="3200"/>
            </a:lvl1pPr>
          </a:lstStyle>
          <a:p>
            <a:r>
              <a:rPr lang="en-US" noProof="0"/>
              <a:t>Click to edit Master title style</a:t>
            </a:r>
            <a:endParaRPr lang="en-US" noProof="0" dirty="0"/>
          </a:p>
        </p:txBody>
      </p: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5"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1154413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8" name="Subtitle 2"/>
          <p:cNvSpPr>
            <a:spLocks noGrp="1"/>
          </p:cNvSpPr>
          <p:nvPr>
            <p:ph type="subTitle" idx="1"/>
          </p:nvPr>
        </p:nvSpPr>
        <p:spPr bwMode="black">
          <a:xfrm>
            <a:off x="533400" y="2157984"/>
            <a:ext cx="8991600" cy="457200"/>
          </a:xfrm>
          <a:prstGeom prst="rect">
            <a:avLst/>
          </a:prstGeo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0" name="Title 1"/>
          <p:cNvSpPr>
            <a:spLocks noGrp="1"/>
          </p:cNvSpPr>
          <p:nvPr>
            <p:ph type="title"/>
          </p:nvPr>
        </p:nvSpPr>
        <p:spPr>
          <a:xfrm>
            <a:off x="533400" y="1129094"/>
            <a:ext cx="8991600" cy="492443"/>
          </a:xfrm>
          <a:prstGeom prst="rect">
            <a:avLst/>
          </a:prstGeom>
        </p:spPr>
        <p:txBody>
          <a:bodyPr wrap="square">
            <a:spAutoFit/>
          </a:bodyPr>
          <a:lstStyle>
            <a:lvl1pPr>
              <a:defRPr sz="3200">
                <a:solidFill>
                  <a:schemeClr val="bg2"/>
                </a:solidFill>
              </a:defRPr>
            </a:lvl1pPr>
          </a:lstStyle>
          <a:p>
            <a:r>
              <a:rPr lang="en-US" noProof="0"/>
              <a:t>Click to edit Master title style</a:t>
            </a:r>
            <a:endParaRPr lang="en-US" noProof="0" dirty="0"/>
          </a:p>
        </p:txBody>
      </p:sp>
      <p:cxnSp>
        <p:nvCxnSpPr>
          <p:cNvPr id="9"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5" name="TextBox 14"/>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bg1"/>
                </a:solidFill>
                <a:latin typeface="Arial" pitchFamily="34" charset="0"/>
                <a:cs typeface="Arial" pitchFamily="34" charset="0"/>
              </a:rPr>
              <a:t>PwC</a:t>
            </a:r>
          </a:p>
        </p:txBody>
      </p:sp>
      <p:sp>
        <p:nvSpPr>
          <p:cNvPr id="16"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5150582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Divider: Colour with Content">
    <p:bg>
      <p:bgPr>
        <a:solidFill>
          <a:schemeClr val="tx2"/>
        </a:solidFill>
        <a:effectLst/>
      </p:bgPr>
    </p:bg>
    <p:spTree>
      <p:nvGrpSpPr>
        <p:cNvPr id="1" name=""/>
        <p:cNvGrpSpPr/>
        <p:nvPr/>
      </p:nvGrpSpPr>
      <p:grpSpPr>
        <a:xfrm>
          <a:off x="0" y="0"/>
          <a:ext cx="0" cy="0"/>
          <a:chOff x="0" y="0"/>
          <a:chExt cx="0" cy="0"/>
        </a:xfrm>
      </p:grpSpPr>
      <p:sp>
        <p:nvSpPr>
          <p:cNvPr id="11" name="Content Placeholder 19"/>
          <p:cNvSpPr>
            <a:spLocks noGrp="1"/>
          </p:cNvSpPr>
          <p:nvPr>
            <p:ph sz="quarter" idx="13"/>
          </p:nvPr>
        </p:nvSpPr>
        <p:spPr>
          <a:xfrm>
            <a:off x="533402" y="2836890"/>
            <a:ext cx="4419601" cy="3657600"/>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p:cNvSpPr>
            <a:spLocks noGrp="1"/>
          </p:cNvSpPr>
          <p:nvPr>
            <p:ph type="subTitle" idx="1"/>
          </p:nvPr>
        </p:nvSpPr>
        <p:spPr bwMode="black">
          <a:xfrm>
            <a:off x="533400" y="2157984"/>
            <a:ext cx="8991600" cy="457200"/>
          </a:xfrm>
          <a:prstGeom prst="rect">
            <a:avLst/>
          </a:prstGeo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4" name="Title 1"/>
          <p:cNvSpPr>
            <a:spLocks noGrp="1"/>
          </p:cNvSpPr>
          <p:nvPr>
            <p:ph type="title"/>
          </p:nvPr>
        </p:nvSpPr>
        <p:spPr>
          <a:xfrm>
            <a:off x="533400" y="1129094"/>
            <a:ext cx="8991600" cy="492443"/>
          </a:xfrm>
          <a:prstGeom prst="rect">
            <a:avLst/>
          </a:prstGeom>
        </p:spPr>
        <p:txBody>
          <a:bodyPr wrap="square">
            <a:spAutoFit/>
          </a:bodyPr>
          <a:lstStyle>
            <a:lvl1pPr>
              <a:defRPr sz="3200">
                <a:solidFill>
                  <a:schemeClr val="bg2"/>
                </a:solidFill>
              </a:defRPr>
            </a:lvl1pPr>
          </a:lstStyle>
          <a:p>
            <a:r>
              <a:rPr lang="en-US" noProof="0"/>
              <a:t>Click to edit Master title style</a:t>
            </a:r>
            <a:endParaRPr lang="en-US" noProof="0" dirty="0"/>
          </a:p>
        </p:txBody>
      </p:sp>
      <p:cxnSp>
        <p:nvCxnSpPr>
          <p:cNvPr id="12"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7" name="TextBox 16"/>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bg1"/>
                </a:solidFill>
                <a:latin typeface="Arial" pitchFamily="34" charset="0"/>
                <a:cs typeface="Arial" pitchFamily="34" charset="0"/>
              </a:rPr>
              <a:t>PwC</a:t>
            </a:r>
          </a:p>
        </p:txBody>
      </p:sp>
      <p:sp>
        <p:nvSpPr>
          <p:cNvPr id="19"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8945034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641122" y="-2660041"/>
            <a:ext cx="146304" cy="761695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itle 1"/>
          <p:cNvSpPr>
            <a:spLocks noGrp="1"/>
          </p:cNvSpPr>
          <p:nvPr>
            <p:ph type="ctrTitle" hasCustomPrompt="1"/>
          </p:nvPr>
        </p:nvSpPr>
        <p:spPr bwMode="black">
          <a:xfrm>
            <a:off x="2057401" y="1176333"/>
            <a:ext cx="5943600" cy="914401"/>
          </a:xfrm>
          <a:prstGeom prst="rect">
            <a:avLst/>
          </a:prstGeom>
        </p:spPr>
        <p:txBody>
          <a:bodyPr anchor="t" anchorCtr="0">
            <a:noAutofit/>
          </a:bodyPr>
          <a:lstStyle>
            <a:lvl1pPr>
              <a:lnSpc>
                <a:spcPct val="90000"/>
              </a:lnSpc>
              <a:defRPr sz="3200" b="1" i="1" baseline="0">
                <a:solidFill>
                  <a:schemeClr val="tx1"/>
                </a:solidFill>
              </a:defRPr>
            </a:lvl1pPr>
          </a:lstStyle>
          <a:p>
            <a:r>
              <a:rPr lang="en-US" noProof="0"/>
              <a:t>Click to add the report’s main title</a:t>
            </a:r>
            <a:endParaRPr lang="en-US" noProof="0" dirty="0"/>
          </a:p>
        </p:txBody>
      </p:sp>
      <p:sp>
        <p:nvSpPr>
          <p:cNvPr id="43" name="Subtitle 2"/>
          <p:cNvSpPr>
            <a:spLocks noGrp="1"/>
          </p:cNvSpPr>
          <p:nvPr>
            <p:ph type="subTitle" idx="1" hasCustomPrompt="1"/>
          </p:nvPr>
        </p:nvSpPr>
        <p:spPr bwMode="black">
          <a:xfrm>
            <a:off x="2057401" y="2209799"/>
            <a:ext cx="5943599" cy="914401"/>
          </a:xfrm>
          <a:prstGeom prst="rect">
            <a:avLst/>
          </a:prstGeo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grpSp>
        <p:nvGrpSpPr>
          <p:cNvPr id="4" name="Group 3"/>
          <p:cNvGrpSpPr/>
          <p:nvPr userDrawn="1"/>
        </p:nvGrpSpPr>
        <p:grpSpPr>
          <a:xfrm>
            <a:off x="1051560" y="6272216"/>
            <a:ext cx="1391603" cy="1119184"/>
            <a:chOff x="1051560" y="6272216"/>
            <a:chExt cx="1391603" cy="1119184"/>
          </a:xfrm>
        </p:grpSpPr>
        <p:grpSp>
          <p:nvGrpSpPr>
            <p:cNvPr id="2" name="Group 73"/>
            <p:cNvGrpSpPr/>
            <p:nvPr/>
          </p:nvGrpSpPr>
          <p:grpSpPr>
            <a:xfrm>
              <a:off x="1909763" y="6272216"/>
              <a:ext cx="533400" cy="508000"/>
              <a:chOff x="1905000" y="5715000"/>
              <a:chExt cx="445770" cy="381000"/>
            </a:xfrm>
          </p:grpSpPr>
          <p:sp>
            <p:nvSpPr>
              <p:cNvPr id="2073"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4"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5"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6"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7"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8"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9"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0"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1"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2"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3"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4"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2"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3"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4"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5"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6"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8"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9"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0"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1"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2"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3" name="Group 45"/>
            <p:cNvGrpSpPr/>
            <p:nvPr/>
          </p:nvGrpSpPr>
          <p:grpSpPr>
            <a:xfrm>
              <a:off x="1051560" y="6781800"/>
              <a:ext cx="1005840" cy="609600"/>
              <a:chOff x="1051560" y="6781800"/>
              <a:chExt cx="1005840" cy="609600"/>
            </a:xfrm>
          </p:grpSpPr>
          <p:sp>
            <p:nvSpPr>
              <p:cNvPr id="48"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9"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sp>
        <p:nvSpPr>
          <p:cNvPr id="46"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tx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1489793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20" name="Group 19"/>
          <p:cNvGrpSpPr/>
          <p:nvPr userDrawn="1"/>
        </p:nvGrpSpPr>
        <p:grpSpPr bwMode="gray">
          <a:xfrm>
            <a:off x="1905000" y="3"/>
            <a:ext cx="8153401" cy="6781798"/>
            <a:chOff x="19140488" y="13674"/>
            <a:chExt cx="7443798" cy="6145827"/>
          </a:xfrm>
        </p:grpSpPr>
        <p:sp>
          <p:nvSpPr>
            <p:cNvPr id="21"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5" name="Group 59"/>
          <p:cNvGrpSpPr/>
          <p:nvPr userDrawn="1"/>
        </p:nvGrpSpPr>
        <p:grpSpPr>
          <a:xfrm>
            <a:off x="1051560" y="6781800"/>
            <a:ext cx="1005840" cy="609600"/>
            <a:chOff x="1051560" y="6781800"/>
            <a:chExt cx="1005840" cy="609600"/>
          </a:xfrm>
        </p:grpSpPr>
        <p:sp>
          <p:nvSpPr>
            <p:cNvPr id="36"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7"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31" name="Picture Placeholder 76"/>
          <p:cNvSpPr>
            <a:spLocks noGrp="1"/>
          </p:cNvSpPr>
          <p:nvPr>
            <p:ph type="pic" sz="quarter" idx="13"/>
          </p:nvPr>
        </p:nvSpPr>
        <p:spPr>
          <a:xfrm>
            <a:off x="670561" y="3368040"/>
            <a:ext cx="1005840" cy="863600"/>
          </a:xfrm>
          <a:prstGeom prst="rect">
            <a:avLst/>
          </a:prstGeom>
        </p:spPr>
        <p:txBody>
          <a:bodyPr/>
          <a:lstStyle>
            <a:lvl1pPr>
              <a:defRPr sz="1600"/>
            </a:lvl1pPr>
          </a:lstStyle>
          <a:p>
            <a:r>
              <a:rPr lang="en-US" noProof="0" dirty="0"/>
              <a:t>Click icon to add picture</a:t>
            </a:r>
          </a:p>
        </p:txBody>
      </p:sp>
      <p:grpSp>
        <p:nvGrpSpPr>
          <p:cNvPr id="3" name="Group 31"/>
          <p:cNvGrpSpPr/>
          <p:nvPr/>
        </p:nvGrpSpPr>
        <p:grpSpPr>
          <a:xfrm>
            <a:off x="537996" y="3202230"/>
            <a:ext cx="1330727" cy="171382"/>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8" name="Title 1"/>
          <p:cNvSpPr>
            <a:spLocks noGrp="1"/>
          </p:cNvSpPr>
          <p:nvPr>
            <p:ph type="ctrTitle" hasCustomPrompt="1"/>
          </p:nvPr>
        </p:nvSpPr>
        <p:spPr bwMode="white">
          <a:xfrm>
            <a:off x="2057401" y="1142999"/>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39"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41"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
        <p:nvSpPr>
          <p:cNvPr id="42" name="Picture Placeholder 65"/>
          <p:cNvSpPr>
            <a:spLocks noGrp="1"/>
          </p:cNvSpPr>
          <p:nvPr>
            <p:ph type="pic" sz="quarter" idx="11"/>
          </p:nvPr>
        </p:nvSpPr>
        <p:spPr>
          <a:xfrm>
            <a:off x="1905000" y="3183731"/>
            <a:ext cx="7010400" cy="359806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6346923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ver Slide: Picture">
    <p:spTree>
      <p:nvGrpSpPr>
        <p:cNvPr id="1" name=""/>
        <p:cNvGrpSpPr/>
        <p:nvPr/>
      </p:nvGrpSpPr>
      <p:grpSpPr>
        <a:xfrm>
          <a:off x="0" y="0"/>
          <a:ext cx="0" cy="0"/>
          <a:chOff x="0" y="0"/>
          <a:chExt cx="0" cy="0"/>
        </a:xfrm>
      </p:grpSpPr>
      <p:grpSp>
        <p:nvGrpSpPr>
          <p:cNvPr id="17" name="Group 16"/>
          <p:cNvGrpSpPr/>
          <p:nvPr userDrawn="1"/>
        </p:nvGrpSpPr>
        <p:grpSpPr bwMode="gray">
          <a:xfrm>
            <a:off x="1905000" y="3"/>
            <a:ext cx="8153401" cy="6781798"/>
            <a:chOff x="19140488" y="13674"/>
            <a:chExt cx="7443798" cy="6145827"/>
          </a:xfrm>
        </p:grpSpPr>
        <p:sp>
          <p:nvSpPr>
            <p:cNvPr id="1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4"/>
            <p:cNvSpPr>
              <a:spLocks noChangeArrowheads="1"/>
            </p:cNvSpPr>
            <p:nvPr userDrawn="1"/>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9" name="Group 59"/>
          <p:cNvGrpSpPr/>
          <p:nvPr userDrawn="1"/>
        </p:nvGrpSpPr>
        <p:grpSpPr>
          <a:xfrm>
            <a:off x="1051560" y="6781800"/>
            <a:ext cx="1005840" cy="609600"/>
            <a:chOff x="1051560" y="6781800"/>
            <a:chExt cx="1005840" cy="609600"/>
          </a:xfrm>
        </p:grpSpPr>
        <p:sp>
          <p:nvSpPr>
            <p:cNvPr id="30"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1"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66" name="Picture Placeholder 65"/>
          <p:cNvSpPr>
            <a:spLocks noGrp="1"/>
          </p:cNvSpPr>
          <p:nvPr>
            <p:ph type="pic" sz="quarter" idx="11"/>
          </p:nvPr>
        </p:nvSpPr>
        <p:spPr>
          <a:xfrm>
            <a:off x="1905000" y="3183731"/>
            <a:ext cx="7010400" cy="3598069"/>
          </a:xfrm>
          <a:prstGeom prst="rect">
            <a:avLst/>
          </a:prstGeom>
        </p:spPr>
        <p:txBody>
          <a:bodyPr/>
          <a:lstStyle/>
          <a:p>
            <a:r>
              <a:rPr lang="en-US" dirty="0"/>
              <a:t>Click icon to add picture</a:t>
            </a:r>
          </a:p>
        </p:txBody>
      </p:sp>
      <p:sp>
        <p:nvSpPr>
          <p:cNvPr id="32" name="Title 1"/>
          <p:cNvSpPr>
            <a:spLocks noGrp="1"/>
          </p:cNvSpPr>
          <p:nvPr>
            <p:ph type="ctrTitle" hasCustomPrompt="1"/>
          </p:nvPr>
        </p:nvSpPr>
        <p:spPr bwMode="white">
          <a:xfrm>
            <a:off x="2057401" y="1142999"/>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33"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35"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1447236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2895600" cy="4419599"/>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3581400" y="2212848"/>
            <a:ext cx="2895600" cy="4419600"/>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6629400" y="2212848"/>
            <a:ext cx="2895600" cy="4419601"/>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2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4" name="TextBox 13"/>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5"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34" name="Group 33"/>
          <p:cNvGrpSpPr/>
          <p:nvPr userDrawn="1"/>
        </p:nvGrpSpPr>
        <p:grpSpPr>
          <a:xfrm>
            <a:off x="1905000" y="1"/>
            <a:ext cx="8153400" cy="6781800"/>
            <a:chOff x="1927860" y="0"/>
            <a:chExt cx="8130540" cy="6995161"/>
          </a:xfrm>
        </p:grpSpPr>
        <p:sp>
          <p:nvSpPr>
            <p:cNvPr id="31" name="Rectangle 649"/>
            <p:cNvSpPr>
              <a:spLocks noChangeArrowheads="1"/>
            </p:cNvSpPr>
            <p:nvPr userDrawn="1"/>
          </p:nvSpPr>
          <p:spPr bwMode="gray">
            <a:xfrm>
              <a:off x="8114416" y="777242"/>
              <a:ext cx="1943984" cy="6217919"/>
            </a:xfrm>
            <a:prstGeom prst="rect">
              <a:avLst/>
            </a:prstGeom>
            <a:solidFill>
              <a:schemeClr val="tx2">
                <a:lumMod val="40000"/>
                <a:lumOff val="60000"/>
              </a:schemeClr>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sp>
          <p:nvSpPr>
            <p:cNvPr id="32" name="Rectangle 648"/>
            <p:cNvSpPr>
              <a:spLocks noChangeArrowheads="1"/>
            </p:cNvSpPr>
            <p:nvPr userDrawn="1"/>
          </p:nvSpPr>
          <p:spPr bwMode="gray">
            <a:xfrm>
              <a:off x="1927860" y="0"/>
              <a:ext cx="6186556" cy="790885"/>
            </a:xfrm>
            <a:prstGeom prst="rect">
              <a:avLst/>
            </a:prstGeom>
            <a:solidFill>
              <a:schemeClr val="tx2">
                <a:lumMod val="60000"/>
                <a:lumOff val="40000"/>
              </a:schemeClr>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sp>
          <p:nvSpPr>
            <p:cNvPr id="33" name="Rectangle 650"/>
            <p:cNvSpPr>
              <a:spLocks noChangeArrowheads="1"/>
            </p:cNvSpPr>
            <p:nvPr userDrawn="1"/>
          </p:nvSpPr>
          <p:spPr bwMode="gray">
            <a:xfrm>
              <a:off x="1927860" y="790884"/>
              <a:ext cx="6186556" cy="6204275"/>
            </a:xfrm>
            <a:prstGeom prst="rect">
              <a:avLst/>
            </a:prstGeom>
            <a:solidFill>
              <a:schemeClr val="tx2"/>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grpSp>
      <p:grpSp>
        <p:nvGrpSpPr>
          <p:cNvPr id="28" name="Group 59"/>
          <p:cNvGrpSpPr/>
          <p:nvPr userDrawn="1"/>
        </p:nvGrpSpPr>
        <p:grpSpPr>
          <a:xfrm>
            <a:off x="1051560" y="6781800"/>
            <a:ext cx="1005840" cy="609600"/>
            <a:chOff x="1051560" y="6781800"/>
            <a:chExt cx="1005840" cy="609600"/>
          </a:xfrm>
        </p:grpSpPr>
        <p:sp>
          <p:nvSpPr>
            <p:cNvPr id="29" name="Rectangle 37"/>
            <p:cNvSpPr>
              <a:spLocks noChangeArrowheads="1"/>
            </p:cNvSpPr>
            <p:nvPr userDrawn="1"/>
          </p:nvSpPr>
          <p:spPr bwMode="black">
            <a:xfrm>
              <a:off x="1648968" y="6781800"/>
              <a:ext cx="256032" cy="54864"/>
            </a:xfrm>
            <a:prstGeom prst="rect">
              <a:avLst/>
            </a:prstGeom>
            <a:solidFill>
              <a:schemeClr val="tx2"/>
            </a:solidFill>
            <a:ln w="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17" name="Title 1"/>
          <p:cNvSpPr>
            <a:spLocks noGrp="1"/>
          </p:cNvSpPr>
          <p:nvPr>
            <p:ph type="ctrTitle" hasCustomPrompt="1"/>
          </p:nvPr>
        </p:nvSpPr>
        <p:spPr bwMode="white">
          <a:xfrm>
            <a:off x="2057400" y="1143000"/>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18"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13"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27561541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6629401"/>
            <a:ext cx="4572000" cy="762000"/>
          </a:xfrm>
          <a:prstGeom prst="rect">
            <a:avLst/>
          </a:prstGeom>
        </p:spPr>
        <p:txBody>
          <a:bodyPr anchor="b"/>
          <a:lstStyle>
            <a:lvl1pPr algn="l">
              <a:defRPr sz="900">
                <a:latin typeface="Arial" pitchFamily="34" charset="0"/>
                <a:cs typeface="Arial" pitchFamily="34" charset="0"/>
              </a:defRPr>
            </a:lvl1pPr>
          </a:lstStyle>
          <a:p>
            <a:pPr lvl="0"/>
            <a:r>
              <a:rPr lang="en-US" noProof="0"/>
              <a:t>Add legal and copyright disclaimers here.</a:t>
            </a:r>
          </a:p>
        </p:txBody>
      </p:sp>
      <p:sp>
        <p:nvSpPr>
          <p:cNvPr id="7" name="Title Placeholder 1"/>
          <p:cNvSpPr>
            <a:spLocks noGrp="1"/>
          </p:cNvSpPr>
          <p:nvPr>
            <p:ph type="title"/>
          </p:nvPr>
        </p:nvSpPr>
        <p:spPr>
          <a:xfrm>
            <a:off x="533401" y="1129094"/>
            <a:ext cx="8991600" cy="492443"/>
          </a:xfrm>
          <a:prstGeom prst="rect">
            <a:avLst/>
          </a:prstGeom>
        </p:spPr>
        <p:txBody>
          <a:bodyPr vert="horz" lIns="0" tIns="0" rIns="0" bIns="0" rtlCol="0" anchor="t" anchorCtr="0">
            <a:spAutoFit/>
          </a:bodyPr>
          <a:lstStyle>
            <a:lvl1pPr>
              <a:defRPr sz="3200"/>
            </a:lvl1pPr>
          </a:lstStyle>
          <a:p>
            <a:r>
              <a:rPr lang="en-US" noProof="0"/>
              <a:t>Click to edit Master title style</a:t>
            </a:r>
            <a:endParaRPr lang="en-US" noProof="0" dirty="0"/>
          </a:p>
        </p:txBody>
      </p:sp>
      <p:cxnSp>
        <p:nvCxnSpPr>
          <p:cNvPr id="5"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271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AB00D9-824D-3A47-93BB-024FC22C3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pic>
        <p:nvPicPr>
          <p:cNvPr id="15" name="Picture 14">
            <a:extLst>
              <a:ext uri="{FF2B5EF4-FFF2-40B4-BE49-F238E27FC236}">
                <a16:creationId xmlns:a16="http://schemas.microsoft.com/office/drawing/2014/main" id="{B4F7D883-6C15-4340-8E3F-C8DB0A220A5B}"/>
              </a:ext>
            </a:extLst>
          </p:cNvPr>
          <p:cNvPicPr>
            <a:picLocks noChangeAspect="1"/>
          </p:cNvPicPr>
          <p:nvPr/>
        </p:nvPicPr>
        <p:blipFill>
          <a:blip r:embed="rId3"/>
          <a:stretch>
            <a:fillRect/>
          </a:stretch>
        </p:blipFill>
        <p:spPr bwMode="gray">
          <a:xfrm>
            <a:off x="5304804" y="6023779"/>
            <a:ext cx="1180769" cy="1339042"/>
          </a:xfrm>
          <a:prstGeom prst="rect">
            <a:avLst/>
          </a:prstGeom>
        </p:spPr>
      </p:pic>
      <p:pic>
        <p:nvPicPr>
          <p:cNvPr id="18" name="Picture 17">
            <a:extLst>
              <a:ext uri="{FF2B5EF4-FFF2-40B4-BE49-F238E27FC236}">
                <a16:creationId xmlns:a16="http://schemas.microsoft.com/office/drawing/2014/main" id="{5535B3EE-EE18-F544-A9FA-BCEB1F270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371" y="6519535"/>
            <a:ext cx="2091089" cy="769302"/>
          </a:xfrm>
          <a:prstGeom prst="rect">
            <a:avLst/>
          </a:prstGeom>
        </p:spPr>
      </p:pic>
      <p:sp>
        <p:nvSpPr>
          <p:cNvPr id="10" name="Rectangle 9">
            <a:extLst>
              <a:ext uri="{FF2B5EF4-FFF2-40B4-BE49-F238E27FC236}">
                <a16:creationId xmlns:a16="http://schemas.microsoft.com/office/drawing/2014/main" id="{BC0E882E-4FC3-FA4E-8C16-2BE57EC566A2}"/>
              </a:ext>
            </a:extLst>
          </p:cNvPr>
          <p:cNvSpPr/>
          <p:nvPr/>
        </p:nvSpPr>
        <p:spPr bwMode="hidden">
          <a:xfrm>
            <a:off x="0" y="1"/>
            <a:ext cx="5029200" cy="5277556"/>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
        <p:nvSpPr>
          <p:cNvPr id="16" name="Rectangle 15">
            <a:extLst>
              <a:ext uri="{FF2B5EF4-FFF2-40B4-BE49-F238E27FC236}">
                <a16:creationId xmlns:a16="http://schemas.microsoft.com/office/drawing/2014/main" id="{27D38FB3-5B67-FC4E-9105-129220BBC440}"/>
              </a:ext>
            </a:extLst>
          </p:cNvPr>
          <p:cNvSpPr/>
          <p:nvPr/>
        </p:nvSpPr>
        <p:spPr bwMode="hidden">
          <a:xfrm>
            <a:off x="0" y="5181600"/>
            <a:ext cx="50292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2857136405"/>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9D4ABF-79C3-C740-9401-D71287024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
        <p:nvSpPr>
          <p:cNvPr id="52" name="Rectangle 51">
            <a:extLst>
              <a:ext uri="{FF2B5EF4-FFF2-40B4-BE49-F238E27FC236}">
                <a16:creationId xmlns:a16="http://schemas.microsoft.com/office/drawing/2014/main" id="{BC76EC24-A1CF-9646-BA53-087368FFD0DE}"/>
              </a:ext>
            </a:extLst>
          </p:cNvPr>
          <p:cNvSpPr/>
          <p:nvPr/>
        </p:nvSpPr>
        <p:spPr bwMode="hidden">
          <a:xfrm>
            <a:off x="0" y="5181600"/>
            <a:ext cx="100584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4131921676"/>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6" name="object 5"/>
          <p:cNvSpPr txBox="1"/>
          <p:nvPr/>
        </p:nvSpPr>
        <p:spPr>
          <a:xfrm>
            <a:off x="220028" y="7426894"/>
            <a:ext cx="4382784" cy="153953"/>
          </a:xfrm>
          <a:prstGeom prst="rect">
            <a:avLst/>
          </a:prstGeom>
        </p:spPr>
        <p:txBody>
          <a:bodyPr vert="horz" wrap="square" lIns="0" tIns="0" rIns="0" bIns="0" rtlCol="0">
            <a:spAutoFit/>
          </a:bodyPr>
          <a:lstStyle/>
          <a:p>
            <a:pPr marL="10478">
              <a:lnSpc>
                <a:spcPts val="1176"/>
              </a:lnSpc>
            </a:pPr>
            <a:r>
              <a:rPr sz="1320" dirty="0">
                <a:solidFill>
                  <a:srgbClr val="7D7D7D"/>
                </a:solidFill>
                <a:latin typeface="Arial"/>
                <a:cs typeface="Arial"/>
              </a:rPr>
              <a:t>Source:</a:t>
            </a:r>
            <a:r>
              <a:rPr lang="en-US" sz="1320" dirty="0">
                <a:solidFill>
                  <a:srgbClr val="7D7D7D"/>
                </a:solidFill>
                <a:latin typeface="Arial"/>
                <a:cs typeface="Arial"/>
              </a:rPr>
              <a:t> </a:t>
            </a:r>
            <a:r>
              <a:rPr sz="1320" dirty="0">
                <a:solidFill>
                  <a:srgbClr val="7D7D7D"/>
                </a:solidFill>
                <a:latin typeface="Arial"/>
                <a:cs typeface="Arial"/>
              </a:rPr>
              <a:t>PwC</a:t>
            </a:r>
            <a:r>
              <a:rPr lang="en-US" sz="1320" dirty="0">
                <a:solidFill>
                  <a:srgbClr val="7D7D7D"/>
                </a:solidFill>
                <a:latin typeface="Arial"/>
                <a:cs typeface="Arial"/>
              </a:rPr>
              <a:t> </a:t>
            </a:r>
            <a:r>
              <a:rPr sz="1320" dirty="0">
                <a:solidFill>
                  <a:srgbClr val="7D7D7D"/>
                </a:solidFill>
                <a:latin typeface="Arial"/>
                <a:cs typeface="Arial"/>
              </a:rPr>
              <a:t>/</a:t>
            </a:r>
            <a:r>
              <a:rPr lang="en-US" sz="1320" dirty="0">
                <a:solidFill>
                  <a:srgbClr val="7D7D7D"/>
                </a:solidFill>
                <a:latin typeface="Arial"/>
                <a:cs typeface="Arial"/>
              </a:rPr>
              <a:t> </a:t>
            </a:r>
            <a:r>
              <a:rPr sz="1320" spc="-4" dirty="0">
                <a:solidFill>
                  <a:srgbClr val="7D7D7D"/>
                </a:solidFill>
                <a:latin typeface="Arial"/>
                <a:cs typeface="Arial"/>
              </a:rPr>
              <a:t>CB</a:t>
            </a:r>
            <a:r>
              <a:rPr lang="en-US" sz="1320" spc="-4" dirty="0">
                <a:solidFill>
                  <a:srgbClr val="7D7D7D"/>
                </a:solidFill>
                <a:latin typeface="Arial"/>
                <a:cs typeface="Arial"/>
              </a:rPr>
              <a:t> </a:t>
            </a:r>
            <a:r>
              <a:rPr sz="1320" dirty="0">
                <a:solidFill>
                  <a:srgbClr val="7D7D7D"/>
                </a:solidFill>
                <a:latin typeface="Arial"/>
                <a:cs typeface="Arial"/>
              </a:rPr>
              <a:t>Insights</a:t>
            </a:r>
            <a:r>
              <a:rPr lang="en-US" sz="1320" dirty="0">
                <a:solidFill>
                  <a:srgbClr val="7D7D7D"/>
                </a:solidFill>
                <a:latin typeface="Arial"/>
                <a:cs typeface="Arial"/>
              </a:rPr>
              <a:t> </a:t>
            </a:r>
            <a:r>
              <a:rPr sz="1320" spc="-4" dirty="0">
                <a:solidFill>
                  <a:srgbClr val="7D7D7D"/>
                </a:solidFill>
                <a:latin typeface="Arial"/>
                <a:cs typeface="Arial"/>
              </a:rPr>
              <a:t>MoneyTree™</a:t>
            </a:r>
            <a:r>
              <a:rPr lang="en-US" sz="1320" spc="-4" dirty="0">
                <a:solidFill>
                  <a:srgbClr val="7D7D7D"/>
                </a:solidFill>
                <a:latin typeface="Arial"/>
                <a:cs typeface="Arial"/>
              </a:rPr>
              <a:t> </a:t>
            </a:r>
            <a:r>
              <a:rPr sz="1320" spc="-4" dirty="0">
                <a:solidFill>
                  <a:srgbClr val="7D7D7D"/>
                </a:solidFill>
                <a:latin typeface="Arial"/>
                <a:cs typeface="Arial"/>
              </a:rPr>
              <a:t>Report</a:t>
            </a:r>
            <a:r>
              <a:rPr lang="en-US" sz="1320" spc="-4" dirty="0">
                <a:solidFill>
                  <a:srgbClr val="7D7D7D"/>
                </a:solidFill>
                <a:latin typeface="Arial"/>
                <a:cs typeface="Arial"/>
              </a:rPr>
              <a:t> </a:t>
            </a:r>
            <a:r>
              <a:rPr sz="1320" dirty="0">
                <a:solidFill>
                  <a:srgbClr val="7D7D7D"/>
                </a:solidFill>
                <a:latin typeface="Arial"/>
                <a:cs typeface="Arial"/>
              </a:rPr>
              <a:t>Q4</a:t>
            </a:r>
            <a:r>
              <a:rPr lang="en-US" sz="1320" spc="-62" dirty="0">
                <a:solidFill>
                  <a:srgbClr val="7D7D7D"/>
                </a:solidFill>
                <a:latin typeface="Arial"/>
                <a:cs typeface="Arial"/>
              </a:rPr>
              <a:t> </a:t>
            </a:r>
            <a:r>
              <a:rPr sz="1320" spc="-4" dirty="0">
                <a:solidFill>
                  <a:srgbClr val="7D7D7D"/>
                </a:solidFill>
                <a:latin typeface="Arial"/>
                <a:cs typeface="Arial"/>
              </a:rPr>
              <a:t>2018</a:t>
            </a:r>
            <a:endParaRPr sz="1320" dirty="0">
              <a:solidFill>
                <a:srgbClr val="7D7D7D"/>
              </a:solidFill>
              <a:latin typeface="Arial"/>
              <a:cs typeface="Arial"/>
            </a:endParaRPr>
          </a:p>
        </p:txBody>
      </p:sp>
      <p:sp>
        <p:nvSpPr>
          <p:cNvPr id="4" name="Rectangle 3">
            <a:extLst>
              <a:ext uri="{FF2B5EF4-FFF2-40B4-BE49-F238E27FC236}">
                <a16:creationId xmlns:a16="http://schemas.microsoft.com/office/drawing/2014/main" id="{8A7AA09B-B9F3-0C42-92EB-645256E2F36B}"/>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7" name="TextBox 6">
            <a:extLst>
              <a:ext uri="{FF2B5EF4-FFF2-40B4-BE49-F238E27FC236}">
                <a16:creationId xmlns:a16="http://schemas.microsoft.com/office/drawing/2014/main" id="{E56BD290-F65A-9E45-96D9-CB58ADC7F4FA}"/>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
        <p:nvSpPr>
          <p:cNvPr id="14" name="Title 1">
            <a:extLst>
              <a:ext uri="{FF2B5EF4-FFF2-40B4-BE49-F238E27FC236}">
                <a16:creationId xmlns:a16="http://schemas.microsoft.com/office/drawing/2014/main" id="{FED564D8-5FC5-D24B-B4E1-3082200EAA61}"/>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Tree>
    <p:extLst>
      <p:ext uri="{BB962C8B-B14F-4D97-AF65-F5344CB8AC3E}">
        <p14:creationId xmlns:p14="http://schemas.microsoft.com/office/powerpoint/2010/main" val="295681777"/>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44548A-B1FA-AB44-90BD-5B429EB4A284}"/>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8" name="Title 1">
            <a:extLst>
              <a:ext uri="{FF2B5EF4-FFF2-40B4-BE49-F238E27FC236}">
                <a16:creationId xmlns:a16="http://schemas.microsoft.com/office/drawing/2014/main" id="{70C80550-6CB0-AB4E-93FA-F8A998B81D4B}"/>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
        <p:nvSpPr>
          <p:cNvPr id="9" name="TextBox 8">
            <a:extLst>
              <a:ext uri="{FF2B5EF4-FFF2-40B4-BE49-F238E27FC236}">
                <a16:creationId xmlns:a16="http://schemas.microsoft.com/office/drawing/2014/main" id="{A085CD83-4A76-E34A-8026-165E02899273}"/>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Tree>
    <p:extLst>
      <p:ext uri="{BB962C8B-B14F-4D97-AF65-F5344CB8AC3E}">
        <p14:creationId xmlns:p14="http://schemas.microsoft.com/office/powerpoint/2010/main" val="3422901633"/>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Heatmap">
    <p:spTree>
      <p:nvGrpSpPr>
        <p:cNvPr id="1" name=""/>
        <p:cNvGrpSpPr/>
        <p:nvPr/>
      </p:nvGrpSpPr>
      <p:grpSpPr>
        <a:xfrm>
          <a:off x="0" y="0"/>
          <a:ext cx="0" cy="0"/>
          <a:chOff x="0" y="0"/>
          <a:chExt cx="0" cy="0"/>
        </a:xfrm>
      </p:grpSpPr>
      <p:sp>
        <p:nvSpPr>
          <p:cNvPr id="6" name="object 5"/>
          <p:cNvSpPr txBox="1"/>
          <p:nvPr/>
        </p:nvSpPr>
        <p:spPr>
          <a:xfrm>
            <a:off x="220028" y="7426894"/>
            <a:ext cx="4382784" cy="153953"/>
          </a:xfrm>
          <a:prstGeom prst="rect">
            <a:avLst/>
          </a:prstGeom>
        </p:spPr>
        <p:txBody>
          <a:bodyPr vert="horz" wrap="square" lIns="0" tIns="0" rIns="0" bIns="0" rtlCol="0">
            <a:spAutoFit/>
          </a:bodyPr>
          <a:lstStyle/>
          <a:p>
            <a:pPr marL="10478">
              <a:lnSpc>
                <a:spcPts val="1176"/>
              </a:lnSpc>
            </a:pPr>
            <a:r>
              <a:rPr sz="1320" dirty="0">
                <a:solidFill>
                  <a:srgbClr val="7D7D7D"/>
                </a:solidFill>
                <a:latin typeface="Arial"/>
                <a:cs typeface="Arial"/>
              </a:rPr>
              <a:t>Source:</a:t>
            </a:r>
            <a:r>
              <a:rPr lang="en-US" sz="1320" dirty="0">
                <a:solidFill>
                  <a:srgbClr val="7D7D7D"/>
                </a:solidFill>
                <a:latin typeface="Arial"/>
                <a:cs typeface="Arial"/>
              </a:rPr>
              <a:t> </a:t>
            </a:r>
            <a:r>
              <a:rPr sz="1320" dirty="0">
                <a:solidFill>
                  <a:srgbClr val="7D7D7D"/>
                </a:solidFill>
                <a:latin typeface="Arial"/>
                <a:cs typeface="Arial"/>
              </a:rPr>
              <a:t>PwC</a:t>
            </a:r>
            <a:r>
              <a:rPr lang="en-US" sz="1320" dirty="0">
                <a:solidFill>
                  <a:srgbClr val="7D7D7D"/>
                </a:solidFill>
                <a:latin typeface="Arial"/>
                <a:cs typeface="Arial"/>
              </a:rPr>
              <a:t> </a:t>
            </a:r>
            <a:r>
              <a:rPr sz="1320" dirty="0">
                <a:solidFill>
                  <a:srgbClr val="7D7D7D"/>
                </a:solidFill>
                <a:latin typeface="Arial"/>
                <a:cs typeface="Arial"/>
              </a:rPr>
              <a:t>/</a:t>
            </a:r>
            <a:r>
              <a:rPr lang="en-US" sz="1320" dirty="0">
                <a:solidFill>
                  <a:srgbClr val="7D7D7D"/>
                </a:solidFill>
                <a:latin typeface="Arial"/>
                <a:cs typeface="Arial"/>
              </a:rPr>
              <a:t> </a:t>
            </a:r>
            <a:r>
              <a:rPr sz="1320" spc="-4" dirty="0">
                <a:solidFill>
                  <a:srgbClr val="7D7D7D"/>
                </a:solidFill>
                <a:latin typeface="Arial"/>
                <a:cs typeface="Arial"/>
              </a:rPr>
              <a:t>CB</a:t>
            </a:r>
            <a:r>
              <a:rPr lang="en-US" sz="1320" spc="-4" dirty="0">
                <a:solidFill>
                  <a:srgbClr val="7D7D7D"/>
                </a:solidFill>
                <a:latin typeface="Arial"/>
                <a:cs typeface="Arial"/>
              </a:rPr>
              <a:t> </a:t>
            </a:r>
            <a:r>
              <a:rPr sz="1320" dirty="0">
                <a:solidFill>
                  <a:srgbClr val="7D7D7D"/>
                </a:solidFill>
                <a:latin typeface="Arial"/>
                <a:cs typeface="Arial"/>
              </a:rPr>
              <a:t>Insights</a:t>
            </a:r>
            <a:r>
              <a:rPr lang="en-US" sz="1320" dirty="0">
                <a:solidFill>
                  <a:srgbClr val="7D7D7D"/>
                </a:solidFill>
                <a:latin typeface="Arial"/>
                <a:cs typeface="Arial"/>
              </a:rPr>
              <a:t> </a:t>
            </a:r>
            <a:r>
              <a:rPr sz="1320" spc="-4" dirty="0">
                <a:solidFill>
                  <a:srgbClr val="7D7D7D"/>
                </a:solidFill>
                <a:latin typeface="Arial"/>
                <a:cs typeface="Arial"/>
              </a:rPr>
              <a:t>MoneyTree™</a:t>
            </a:r>
            <a:r>
              <a:rPr lang="en-US" sz="1320" spc="-4" dirty="0">
                <a:solidFill>
                  <a:srgbClr val="7D7D7D"/>
                </a:solidFill>
                <a:latin typeface="Arial"/>
                <a:cs typeface="Arial"/>
              </a:rPr>
              <a:t> </a:t>
            </a:r>
            <a:r>
              <a:rPr sz="1320" spc="-4" dirty="0">
                <a:solidFill>
                  <a:srgbClr val="7D7D7D"/>
                </a:solidFill>
                <a:latin typeface="Arial"/>
                <a:cs typeface="Arial"/>
              </a:rPr>
              <a:t>Report</a:t>
            </a:r>
            <a:r>
              <a:rPr lang="en-US" sz="1320" spc="-4" dirty="0">
                <a:solidFill>
                  <a:srgbClr val="7D7D7D"/>
                </a:solidFill>
                <a:latin typeface="Arial"/>
                <a:cs typeface="Arial"/>
              </a:rPr>
              <a:t> </a:t>
            </a:r>
            <a:r>
              <a:rPr sz="1320" dirty="0">
                <a:solidFill>
                  <a:srgbClr val="7D7D7D"/>
                </a:solidFill>
                <a:latin typeface="Arial"/>
                <a:cs typeface="Arial"/>
              </a:rPr>
              <a:t>Q4</a:t>
            </a:r>
            <a:r>
              <a:rPr lang="en-US" sz="1320" spc="-62" dirty="0">
                <a:solidFill>
                  <a:srgbClr val="7D7D7D"/>
                </a:solidFill>
                <a:latin typeface="Arial"/>
                <a:cs typeface="Arial"/>
              </a:rPr>
              <a:t> </a:t>
            </a:r>
            <a:r>
              <a:rPr sz="1320" spc="-4" dirty="0">
                <a:solidFill>
                  <a:srgbClr val="7D7D7D"/>
                </a:solidFill>
                <a:latin typeface="Arial"/>
                <a:cs typeface="Arial"/>
              </a:rPr>
              <a:t>2018</a:t>
            </a:r>
            <a:endParaRPr sz="1320" dirty="0">
              <a:solidFill>
                <a:srgbClr val="7D7D7D"/>
              </a:solidFill>
              <a:latin typeface="Arial"/>
              <a:cs typeface="Arial"/>
            </a:endParaRPr>
          </a:p>
        </p:txBody>
      </p:sp>
      <p:sp>
        <p:nvSpPr>
          <p:cNvPr id="4" name="Rectangle 3">
            <a:extLst>
              <a:ext uri="{FF2B5EF4-FFF2-40B4-BE49-F238E27FC236}">
                <a16:creationId xmlns:a16="http://schemas.microsoft.com/office/drawing/2014/main" id="{8A7AA09B-B9F3-0C42-92EB-645256E2F36B}"/>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7" name="TextBox 6">
            <a:extLst>
              <a:ext uri="{FF2B5EF4-FFF2-40B4-BE49-F238E27FC236}">
                <a16:creationId xmlns:a16="http://schemas.microsoft.com/office/drawing/2014/main" id="{E56BD290-F65A-9E45-96D9-CB58ADC7F4FA}"/>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
        <p:nvSpPr>
          <p:cNvPr id="14" name="Title 1">
            <a:extLst>
              <a:ext uri="{FF2B5EF4-FFF2-40B4-BE49-F238E27FC236}">
                <a16:creationId xmlns:a16="http://schemas.microsoft.com/office/drawing/2014/main" id="{FED564D8-5FC5-D24B-B4E1-3082200EAA61}"/>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
        <p:nvSpPr>
          <p:cNvPr id="3" name="Picture Placeholder 2">
            <a:extLst>
              <a:ext uri="{FF2B5EF4-FFF2-40B4-BE49-F238E27FC236}">
                <a16:creationId xmlns:a16="http://schemas.microsoft.com/office/drawing/2014/main" id="{C2CDFAFC-A232-5A44-ADE3-28A8B91BA454}"/>
              </a:ext>
            </a:extLst>
          </p:cNvPr>
          <p:cNvSpPr>
            <a:spLocks noGrp="1"/>
          </p:cNvSpPr>
          <p:nvPr>
            <p:ph type="pic" sz="quarter" idx="10"/>
          </p:nvPr>
        </p:nvSpPr>
        <p:spPr>
          <a:xfrm>
            <a:off x="220028" y="1727200"/>
            <a:ext cx="9618345" cy="5316322"/>
          </a:xfrm>
          <a:prstGeom prst="rect">
            <a:avLst/>
          </a:prstGeom>
        </p:spPr>
        <p:txBody>
          <a:bodyPr/>
          <a:lstStyle/>
          <a:p>
            <a:r>
              <a:rPr lang="en-US"/>
              <a:t>Click icon to add picture</a:t>
            </a:r>
            <a:endParaRPr lang="en-GB" dirty="0"/>
          </a:p>
        </p:txBody>
      </p:sp>
    </p:spTree>
    <p:extLst>
      <p:ext uri="{BB962C8B-B14F-4D97-AF65-F5344CB8AC3E}">
        <p14:creationId xmlns:p14="http://schemas.microsoft.com/office/powerpoint/2010/main" val="4073904147"/>
      </p:ext>
    </p:extLst>
  </p:cSld>
  <p:clrMapOvr>
    <a:masterClrMapping/>
  </p:clrMapOvr>
  <p:hf hdr="0" ftr="0" dt="0"/>
  <p:extLst>
    <p:ext uri="{DCECCB84-F9BA-43D5-87BE-67443E8EF086}">
      <p15:sldGuideLst xmlns:p15="http://schemas.microsoft.com/office/powerpoint/2012/main">
        <p15:guide id="1" orient="horz" pos="9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erivative 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4F7D883-6C15-4340-8E3F-C8DB0A220A5B}"/>
              </a:ext>
            </a:extLst>
          </p:cNvPr>
          <p:cNvPicPr>
            <a:picLocks noChangeAspect="1"/>
          </p:cNvPicPr>
          <p:nvPr/>
        </p:nvPicPr>
        <p:blipFill>
          <a:blip r:embed="rId2"/>
          <a:stretch>
            <a:fillRect/>
          </a:stretch>
        </p:blipFill>
        <p:spPr bwMode="gray">
          <a:xfrm>
            <a:off x="5304804" y="6023779"/>
            <a:ext cx="1180769" cy="1339042"/>
          </a:xfrm>
          <a:prstGeom prst="rect">
            <a:avLst/>
          </a:prstGeom>
        </p:spPr>
      </p:pic>
      <p:pic>
        <p:nvPicPr>
          <p:cNvPr id="18" name="Picture 17">
            <a:extLst>
              <a:ext uri="{FF2B5EF4-FFF2-40B4-BE49-F238E27FC236}">
                <a16:creationId xmlns:a16="http://schemas.microsoft.com/office/drawing/2014/main" id="{5535B3EE-EE18-F544-A9FA-BCEB1F270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371" y="6519535"/>
            <a:ext cx="2091089" cy="769302"/>
          </a:xfrm>
          <a:prstGeom prst="rect">
            <a:avLst/>
          </a:prstGeom>
        </p:spPr>
      </p:pic>
      <p:sp>
        <p:nvSpPr>
          <p:cNvPr id="10" name="Rectangle 9">
            <a:extLst>
              <a:ext uri="{FF2B5EF4-FFF2-40B4-BE49-F238E27FC236}">
                <a16:creationId xmlns:a16="http://schemas.microsoft.com/office/drawing/2014/main" id="{BC0E882E-4FC3-FA4E-8C16-2BE57EC566A2}"/>
              </a:ext>
            </a:extLst>
          </p:cNvPr>
          <p:cNvSpPr/>
          <p:nvPr/>
        </p:nvSpPr>
        <p:spPr bwMode="hidden">
          <a:xfrm>
            <a:off x="0" y="1"/>
            <a:ext cx="5029200" cy="5277556"/>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
        <p:nvSpPr>
          <p:cNvPr id="16" name="Rectangle 15">
            <a:extLst>
              <a:ext uri="{FF2B5EF4-FFF2-40B4-BE49-F238E27FC236}">
                <a16:creationId xmlns:a16="http://schemas.microsoft.com/office/drawing/2014/main" id="{27D38FB3-5B67-FC4E-9105-129220BBC440}"/>
              </a:ext>
            </a:extLst>
          </p:cNvPr>
          <p:cNvSpPr/>
          <p:nvPr/>
        </p:nvSpPr>
        <p:spPr bwMode="hidden">
          <a:xfrm>
            <a:off x="0" y="5181600"/>
            <a:ext cx="50292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pic>
        <p:nvPicPr>
          <p:cNvPr id="8" name="Picture 7">
            <a:extLst>
              <a:ext uri="{FF2B5EF4-FFF2-40B4-BE49-F238E27FC236}">
                <a16:creationId xmlns:a16="http://schemas.microsoft.com/office/drawing/2014/main" id="{585C341C-56C6-CA42-A221-7F030E1FB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Tree>
    <p:extLst>
      <p:ext uri="{BB962C8B-B14F-4D97-AF65-F5344CB8AC3E}">
        <p14:creationId xmlns:p14="http://schemas.microsoft.com/office/powerpoint/2010/main" val="327234433"/>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Derivative Appendi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6171BF-916D-C94D-B725-1C6AA1B49B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
        <p:nvSpPr>
          <p:cNvPr id="52" name="Rectangle 51">
            <a:extLst>
              <a:ext uri="{FF2B5EF4-FFF2-40B4-BE49-F238E27FC236}">
                <a16:creationId xmlns:a16="http://schemas.microsoft.com/office/drawing/2014/main" id="{BC76EC24-A1CF-9646-BA53-087368FFD0DE}"/>
              </a:ext>
            </a:extLst>
          </p:cNvPr>
          <p:cNvSpPr/>
          <p:nvPr/>
        </p:nvSpPr>
        <p:spPr bwMode="hidden">
          <a:xfrm>
            <a:off x="0" y="5181600"/>
            <a:ext cx="100584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3990104544"/>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505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4419600" cy="213359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5105400" y="2212848"/>
            <a:ext cx="4419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33400" y="4495802"/>
            <a:ext cx="4419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p:nvPr>
        </p:nvSpPr>
        <p:spPr>
          <a:xfrm>
            <a:off x="5105400" y="4495800"/>
            <a:ext cx="4419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6"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8" name="TextBox 17"/>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9"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Empty with Footer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8"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endParaRPr lang="en-US" dirty="0"/>
          </a:p>
        </p:txBody>
      </p:sp>
      <p:sp>
        <p:nvSpPr>
          <p:cNvPr id="9" name="TextBox 8"/>
          <p:cNvSpPr txBox="1"/>
          <p:nvPr userDrawn="1"/>
        </p:nvSpPr>
        <p:spPr>
          <a:xfrm>
            <a:off x="523876" y="7252902"/>
            <a:ext cx="4398998" cy="138499"/>
          </a:xfrm>
          <a:prstGeom prst="rect">
            <a:avLst/>
          </a:prstGeom>
          <a:noFill/>
        </p:spPr>
        <p:txBody>
          <a:bodyPr vert="horz" wrap="squar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900" b="1" noProof="0" dirty="0">
                <a:solidFill>
                  <a:schemeClr val="tx1"/>
                </a:solidFill>
                <a:latin typeface="+mn-lt"/>
                <a:cs typeface="Arial" pitchFamily="34" charset="0"/>
              </a:rPr>
              <a:t>PwC</a:t>
            </a:r>
            <a:r>
              <a:rPr lang="en-US" sz="900" b="0" noProof="0" dirty="0">
                <a:solidFill>
                  <a:schemeClr val="tx1"/>
                </a:solidFill>
                <a:latin typeface="+mn-lt"/>
                <a:cs typeface="Arial" pitchFamily="34" charset="0"/>
              </a:rPr>
              <a:t> | </a:t>
            </a:r>
            <a:r>
              <a:rPr lang="en-US" sz="900" b="1" noProof="0" dirty="0">
                <a:solidFill>
                  <a:schemeClr val="tx1"/>
                </a:solidFill>
                <a:latin typeface="+mn-lt"/>
                <a:cs typeface="Arial" pitchFamily="34" charset="0"/>
              </a:rPr>
              <a:t>CB</a:t>
            </a:r>
            <a:r>
              <a:rPr lang="en-US" sz="900" b="1" baseline="0" noProof="0" dirty="0">
                <a:solidFill>
                  <a:schemeClr val="tx1"/>
                </a:solidFill>
                <a:latin typeface="+mn-lt"/>
                <a:cs typeface="Arial" pitchFamily="34" charset="0"/>
              </a:rPr>
              <a:t> Insights </a:t>
            </a:r>
            <a:r>
              <a:rPr lang="en-US" sz="900" baseline="0" noProof="0" dirty="0">
                <a:solidFill>
                  <a:schemeClr val="tx1"/>
                </a:solidFill>
                <a:latin typeface="+mn-lt"/>
                <a:cs typeface="Arial" pitchFamily="34" charset="0"/>
              </a:rPr>
              <a:t>MoneyTree</a:t>
            </a:r>
            <a:r>
              <a:rPr lang="en-US" sz="900" baseline="0" noProof="0" dirty="0">
                <a:solidFill>
                  <a:schemeClr val="tx1"/>
                </a:solidFill>
                <a:latin typeface="+mn-lt"/>
                <a:cs typeface="Courier New" panose="02070309020205020404" pitchFamily="49" charset="0"/>
              </a:rPr>
              <a:t>™ Canada Report </a:t>
            </a:r>
            <a:r>
              <a:rPr lang="en-US" sz="900" dirty="0"/>
              <a:t>H2 and FY 2019</a:t>
            </a:r>
          </a:p>
        </p:txBody>
      </p:sp>
      <p:sp>
        <p:nvSpPr>
          <p:cNvPr id="11"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r>
              <a:rPr lang="en-US" dirty="0"/>
              <a:t>All figures in USD.</a:t>
            </a:r>
          </a:p>
        </p:txBody>
      </p:sp>
    </p:spTree>
    <p:extLst>
      <p:ext uri="{BB962C8B-B14F-4D97-AF65-F5344CB8AC3E}">
        <p14:creationId xmlns:p14="http://schemas.microsoft.com/office/powerpoint/2010/main" val="10409581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Colored layout with footer">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2768"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7"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Tree>
    <p:extLst>
      <p:ext uri="{BB962C8B-B14F-4D97-AF65-F5344CB8AC3E}">
        <p14:creationId xmlns:p14="http://schemas.microsoft.com/office/powerpoint/2010/main" val="41684609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4411980" cy="4419599"/>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113023" y="2210467"/>
            <a:ext cx="4411978" cy="4419600"/>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9"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4"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5498293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2895600" cy="4419599"/>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3581400" y="2212848"/>
            <a:ext cx="2895600" cy="4419600"/>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6629400" y="2212848"/>
            <a:ext cx="2895600" cy="4419601"/>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2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4" name="TextBox 13"/>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5"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6942614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4419600" cy="213359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5105400" y="2212848"/>
            <a:ext cx="4419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33400" y="4495802"/>
            <a:ext cx="4419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p:nvPr>
        </p:nvSpPr>
        <p:spPr>
          <a:xfrm>
            <a:off x="5105400" y="4495800"/>
            <a:ext cx="4419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6"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8" name="TextBox 17"/>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9"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6533106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2895600" cy="213359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3581400" y="2212848"/>
            <a:ext cx="2895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6629400" y="2212848"/>
            <a:ext cx="2895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p:nvPr>
        </p:nvSpPr>
        <p:spPr>
          <a:xfrm>
            <a:off x="533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8"/>
          <p:cNvSpPr>
            <a:spLocks noGrp="1"/>
          </p:cNvSpPr>
          <p:nvPr>
            <p:ph sz="quarter" idx="17"/>
          </p:nvPr>
        </p:nvSpPr>
        <p:spPr>
          <a:xfrm>
            <a:off x="3581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8"/>
          </p:nvPr>
        </p:nvSpPr>
        <p:spPr>
          <a:xfrm>
            <a:off x="6629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22"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8" name="TextBox 17"/>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20"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0536469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Two under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3438525"/>
            <a:ext cx="4419600" cy="2895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105400" y="3438525"/>
            <a:ext cx="4419600" cy="2895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6"/>
          </p:nvPr>
        </p:nvSpPr>
        <p:spPr>
          <a:xfrm>
            <a:off x="533400" y="2210467"/>
            <a:ext cx="8991600" cy="184666"/>
          </a:xfrm>
          <a:prstGeom prst="rect">
            <a:avLst/>
          </a:prstGeom>
        </p:spPr>
        <p:txBody>
          <a:bodyPr>
            <a:spAutoFit/>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8"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7"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6270246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6629400" y="2212848"/>
            <a:ext cx="2895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6629400" y="4495799"/>
            <a:ext cx="2895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1" y="2210467"/>
            <a:ext cx="5943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1178755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2895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33400" y="4495800"/>
            <a:ext cx="2895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3581400" y="2212848"/>
            <a:ext cx="5943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028636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Two and Lef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105400" y="2212848"/>
            <a:ext cx="4419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105400" y="4495800"/>
            <a:ext cx="4419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0" y="2210467"/>
            <a:ext cx="4419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09583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2895600" cy="213359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3581400" y="2212848"/>
            <a:ext cx="2895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6629400" y="2212848"/>
            <a:ext cx="2895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p:nvPr>
        </p:nvSpPr>
        <p:spPr>
          <a:xfrm>
            <a:off x="533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8"/>
          <p:cNvSpPr>
            <a:spLocks noGrp="1"/>
          </p:cNvSpPr>
          <p:nvPr>
            <p:ph sz="quarter" idx="17"/>
          </p:nvPr>
        </p:nvSpPr>
        <p:spPr>
          <a:xfrm>
            <a:off x="3581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8"/>
          </p:nvPr>
        </p:nvSpPr>
        <p:spPr>
          <a:xfrm>
            <a:off x="6629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22"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8" name="TextBox 17"/>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20"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Two and Right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4419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33400" y="4495799"/>
            <a:ext cx="4419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105400" y="2212848"/>
            <a:ext cx="4419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1"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4"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7" name="TextBox 16"/>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1352121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Title with Footer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4"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412363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6"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9362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Key point">
    <p:bg>
      <p:bgPr>
        <a:solidFill>
          <a:schemeClr val="bg1"/>
        </a:solidFill>
        <a:effectLst/>
      </p:bgPr>
    </p:bg>
    <p:spTree>
      <p:nvGrpSpPr>
        <p:cNvPr id="1" name=""/>
        <p:cNvGrpSpPr/>
        <p:nvPr/>
      </p:nvGrpSpPr>
      <p:grpSpPr>
        <a:xfrm>
          <a:off x="0" y="0"/>
          <a:ext cx="0" cy="0"/>
          <a:chOff x="0" y="0"/>
          <a:chExt cx="0" cy="0"/>
        </a:xfrm>
      </p:grpSpPr>
      <p:sp>
        <p:nvSpPr>
          <p:cNvPr id="15" name="Content Placeholder 26"/>
          <p:cNvSpPr>
            <a:spLocks noGrp="1"/>
          </p:cNvSpPr>
          <p:nvPr>
            <p:ph sz="quarter" idx="15"/>
          </p:nvPr>
        </p:nvSpPr>
        <p:spPr>
          <a:xfrm>
            <a:off x="533400" y="2157984"/>
            <a:ext cx="8991600" cy="4419600"/>
          </a:xfrm>
          <a:prstGeom prst="rect">
            <a:avLst/>
          </a:prstGeom>
        </p:spPr>
        <p:txBody>
          <a:bodyPr/>
          <a:lstStyle>
            <a:lvl1pPr>
              <a:defRPr sz="3200" baseline="0">
                <a:solidFill>
                  <a:schemeClr val="tx2"/>
                </a:solidFill>
              </a:defRPr>
            </a:lvl1pPr>
            <a:lvl2pPr marL="347472" indent="-347472">
              <a:buClr>
                <a:schemeClr val="tx2"/>
              </a:buClr>
              <a:defRPr sz="3200">
                <a:solidFill>
                  <a:schemeClr val="tx2"/>
                </a:solidFill>
              </a:defRPr>
            </a:lvl2pPr>
            <a:lvl3pPr marL="685800" indent="-342900">
              <a:buClr>
                <a:schemeClr val="tx2"/>
              </a:buClr>
              <a:defRPr sz="3200">
                <a:solidFill>
                  <a:schemeClr val="tx2"/>
                </a:solidFill>
              </a:defRPr>
            </a:lvl3pPr>
            <a:lvl4pPr marL="1028700" indent="-342900">
              <a:buClr>
                <a:schemeClr val="tx2"/>
              </a:buClr>
              <a:defRPr sz="3200">
                <a:solidFill>
                  <a:schemeClr val="tx2"/>
                </a:solidFill>
              </a:defRPr>
            </a:lvl4pPr>
            <a:lvl5pPr marL="1371600" indent="-342900">
              <a:buClr>
                <a:schemeClr val="tx2"/>
              </a:buClr>
              <a:defRPr sz="3200">
                <a:solidFill>
                  <a:schemeClr val="tx2"/>
                </a:solidFill>
              </a:defRPr>
            </a:lvl5pPr>
            <a:lvl6pPr>
              <a:buClr>
                <a:schemeClr val="tx2"/>
              </a:buClr>
              <a:defRPr sz="3600" baseline="0">
                <a:solidFill>
                  <a:schemeClr val="tx2"/>
                </a:solidFill>
              </a:defRPr>
            </a:lvl6pPr>
            <a:lvl7pPr>
              <a:buClr>
                <a:schemeClr val="tx2"/>
              </a:buClr>
              <a:buAutoNum type="alphaLcPeriod"/>
              <a:defRPr sz="3600" baseline="0">
                <a:solidFill>
                  <a:schemeClr val="tx2"/>
                </a:solidFill>
              </a:defRPr>
            </a:lvl7pPr>
            <a:lvl8pPr>
              <a:buClr>
                <a:schemeClr val="tx2"/>
              </a:buClr>
              <a:buNone/>
              <a:defRPr sz="3600">
                <a:solidFill>
                  <a:schemeClr val="tx2"/>
                </a:solidFill>
              </a:defRPr>
            </a:lvl8pPr>
            <a:lvl9pPr>
              <a:defRPr sz="3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July 2019</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7"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1045877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solidFill>
                  <a:schemeClr val="bg2"/>
                </a:solidFill>
              </a:defRPr>
            </a:lvl1pPr>
          </a:lstStyle>
          <a:p>
            <a:r>
              <a:rPr lang="en-US" noProof="0"/>
              <a:t>Click to edit Master title style</a:t>
            </a:r>
            <a:endParaRPr lang="en-US" noProof="0" dirty="0"/>
          </a:p>
        </p:txBody>
      </p:sp>
      <p:sp>
        <p:nvSpPr>
          <p:cNvPr id="14" name="Content Placeholder 26"/>
          <p:cNvSpPr>
            <a:spLocks noGrp="1"/>
          </p:cNvSpPr>
          <p:nvPr>
            <p:ph sz="quarter" idx="15"/>
          </p:nvPr>
        </p:nvSpPr>
        <p:spPr>
          <a:xfrm>
            <a:off x="533400" y="2160846"/>
            <a:ext cx="8991600" cy="4419600"/>
          </a:xfrm>
          <a:prstGeom prst="rect">
            <a:avLst/>
          </a:prstGeom>
        </p:spPr>
        <p:txBody>
          <a:bodyPr/>
          <a:lstStyle>
            <a:lvl1pPr>
              <a:defRPr sz="3200" baseline="0">
                <a:solidFill>
                  <a:schemeClr val="bg2"/>
                </a:solidFill>
              </a:defRPr>
            </a:lvl1pPr>
            <a:lvl2pPr marL="347472" indent="-347472">
              <a:buClr>
                <a:schemeClr val="bg2"/>
              </a:buClr>
              <a:defRPr sz="3200">
                <a:solidFill>
                  <a:schemeClr val="bg2"/>
                </a:solidFill>
              </a:defRPr>
            </a:lvl2pPr>
            <a:lvl3pPr marL="685800" indent="-342900">
              <a:buClr>
                <a:schemeClr val="bg2"/>
              </a:buClr>
              <a:defRPr sz="3200">
                <a:solidFill>
                  <a:schemeClr val="bg2"/>
                </a:solidFill>
              </a:defRPr>
            </a:lvl3pPr>
            <a:lvl4pPr marL="1028700" indent="-342900">
              <a:buClr>
                <a:schemeClr val="bg2"/>
              </a:buClr>
              <a:defRPr sz="3200">
                <a:solidFill>
                  <a:schemeClr val="bg2"/>
                </a:solidFill>
              </a:defRPr>
            </a:lvl4pPr>
            <a:lvl5pPr marL="1371600" indent="-342900">
              <a:buClr>
                <a:schemeClr val="bg2"/>
              </a:buClr>
              <a:defRPr sz="3200">
                <a:solidFill>
                  <a:schemeClr val="bg2"/>
                </a:solidFill>
              </a:defRPr>
            </a:lvl5pPr>
            <a:lvl6pPr>
              <a:buClr>
                <a:schemeClr val="tx2"/>
              </a:buClr>
              <a:defRPr sz="3600" baseline="0">
                <a:solidFill>
                  <a:schemeClr val="tx2"/>
                </a:solidFill>
              </a:defRPr>
            </a:lvl6pPr>
            <a:lvl7pPr>
              <a:buClr>
                <a:schemeClr val="tx2"/>
              </a:buClr>
              <a:buAutoNum type="alphaLcPeriod"/>
              <a:defRPr sz="3600" baseline="0">
                <a:solidFill>
                  <a:schemeClr val="tx2"/>
                </a:solidFill>
              </a:defRPr>
            </a:lvl7pPr>
            <a:lvl8pPr>
              <a:buClr>
                <a:schemeClr val="tx2"/>
              </a:buClr>
              <a:buNone/>
              <a:defRPr sz="3600">
                <a:solidFill>
                  <a:schemeClr val="tx2"/>
                </a:solidFill>
              </a:defRPr>
            </a:lvl8pPr>
            <a:lvl9pPr>
              <a:defRPr sz="3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July 2019</a:t>
            </a:r>
          </a:p>
        </p:txBody>
      </p:sp>
      <p:sp>
        <p:nvSpPr>
          <p:cNvPr id="16"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320675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8" name="Subtitle 2"/>
          <p:cNvSpPr>
            <a:spLocks noGrp="1"/>
          </p:cNvSpPr>
          <p:nvPr>
            <p:ph type="subTitle" idx="1"/>
          </p:nvPr>
        </p:nvSpPr>
        <p:spPr bwMode="black">
          <a:xfrm>
            <a:off x="533400" y="2205038"/>
            <a:ext cx="8991600" cy="457200"/>
          </a:xfrm>
          <a:prstGeom prst="rect">
            <a:avLst/>
          </a:prstGeom>
        </p:spPr>
        <p:txBody>
          <a:bodyPr>
            <a:noAutofit/>
          </a:bodyPr>
          <a:lstStyle>
            <a:lvl1pPr marL="0" indent="0" algn="l">
              <a:lnSpc>
                <a:spcPct val="90000"/>
              </a:lnSpc>
              <a:buNone/>
              <a:defRPr sz="320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4" name="Title 1"/>
          <p:cNvSpPr>
            <a:spLocks noGrp="1"/>
          </p:cNvSpPr>
          <p:nvPr>
            <p:ph type="title"/>
          </p:nvPr>
        </p:nvSpPr>
        <p:spPr>
          <a:xfrm>
            <a:off x="593034" y="1128681"/>
            <a:ext cx="8991600" cy="492443"/>
          </a:xfrm>
          <a:prstGeom prst="rect">
            <a:avLst/>
          </a:prstGeom>
        </p:spPr>
        <p:txBody>
          <a:bodyPr wrap="square">
            <a:spAutoFit/>
          </a:bodyPr>
          <a:lstStyle>
            <a:lvl1pPr>
              <a:defRPr sz="3200"/>
            </a:lvl1pPr>
          </a:lstStyle>
          <a:p>
            <a:r>
              <a:rPr lang="en-US" noProof="0" dirty="0"/>
              <a:t>Click to edit Master title style</a:t>
            </a:r>
          </a:p>
        </p:txBody>
      </p: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5"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cxnSp>
        <p:nvCxnSpPr>
          <p:cNvPr id="12" name="Shape 24"/>
          <p:cNvCxnSpPr/>
          <p:nvPr userDrawn="1"/>
        </p:nvCxnSpPr>
        <p:spPr>
          <a:xfrm flipV="1">
            <a:off x="497222" y="1069848"/>
            <a:ext cx="8961120" cy="146304"/>
          </a:xfrm>
          <a:prstGeom prst="bentConnector3">
            <a:avLst>
              <a:gd name="adj1" fmla="val 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8042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8" name="Subtitle 2"/>
          <p:cNvSpPr>
            <a:spLocks noGrp="1"/>
          </p:cNvSpPr>
          <p:nvPr>
            <p:ph type="subTitle" idx="1"/>
          </p:nvPr>
        </p:nvSpPr>
        <p:spPr bwMode="black">
          <a:xfrm>
            <a:off x="533400" y="2157984"/>
            <a:ext cx="8991600" cy="457200"/>
          </a:xfrm>
          <a:prstGeom prst="rect">
            <a:avLst/>
          </a:prstGeo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0" name="Title 1"/>
          <p:cNvSpPr>
            <a:spLocks noGrp="1"/>
          </p:cNvSpPr>
          <p:nvPr>
            <p:ph type="title"/>
          </p:nvPr>
        </p:nvSpPr>
        <p:spPr>
          <a:xfrm>
            <a:off x="533400" y="1129094"/>
            <a:ext cx="8991600" cy="492443"/>
          </a:xfrm>
          <a:prstGeom prst="rect">
            <a:avLst/>
          </a:prstGeom>
        </p:spPr>
        <p:txBody>
          <a:bodyPr wrap="square">
            <a:spAutoFit/>
          </a:bodyPr>
          <a:lstStyle>
            <a:lvl1pPr>
              <a:defRPr sz="3200">
                <a:solidFill>
                  <a:schemeClr val="bg2"/>
                </a:solidFill>
              </a:defRPr>
            </a:lvl1pPr>
          </a:lstStyle>
          <a:p>
            <a:r>
              <a:rPr lang="en-US" noProof="0" dirty="0"/>
              <a:t>Click to edit Master title style</a:t>
            </a:r>
          </a:p>
        </p:txBody>
      </p:sp>
      <p:cxnSp>
        <p:nvCxnSpPr>
          <p:cNvPr id="9"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5" name="TextBox 14"/>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bg1"/>
                </a:solidFill>
                <a:latin typeface="Arial" pitchFamily="34" charset="0"/>
                <a:cs typeface="Arial" pitchFamily="34" charset="0"/>
              </a:rPr>
              <a:t>PwC</a:t>
            </a:r>
          </a:p>
        </p:txBody>
      </p:sp>
      <p:sp>
        <p:nvSpPr>
          <p:cNvPr id="16"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6365310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Divider: Colour with Content">
    <p:bg>
      <p:bgPr>
        <a:solidFill>
          <a:schemeClr val="tx2"/>
        </a:solidFill>
        <a:effectLst/>
      </p:bgPr>
    </p:bg>
    <p:spTree>
      <p:nvGrpSpPr>
        <p:cNvPr id="1" name=""/>
        <p:cNvGrpSpPr/>
        <p:nvPr/>
      </p:nvGrpSpPr>
      <p:grpSpPr>
        <a:xfrm>
          <a:off x="0" y="0"/>
          <a:ext cx="0" cy="0"/>
          <a:chOff x="0" y="0"/>
          <a:chExt cx="0" cy="0"/>
        </a:xfrm>
      </p:grpSpPr>
      <p:sp>
        <p:nvSpPr>
          <p:cNvPr id="11" name="Content Placeholder 19"/>
          <p:cNvSpPr>
            <a:spLocks noGrp="1"/>
          </p:cNvSpPr>
          <p:nvPr>
            <p:ph sz="quarter" idx="13"/>
          </p:nvPr>
        </p:nvSpPr>
        <p:spPr>
          <a:xfrm>
            <a:off x="533402" y="2836890"/>
            <a:ext cx="4419601" cy="3657600"/>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Subtitle 2"/>
          <p:cNvSpPr>
            <a:spLocks noGrp="1"/>
          </p:cNvSpPr>
          <p:nvPr>
            <p:ph type="subTitle" idx="1"/>
          </p:nvPr>
        </p:nvSpPr>
        <p:spPr bwMode="black">
          <a:xfrm>
            <a:off x="533400" y="2157984"/>
            <a:ext cx="8991600" cy="457200"/>
          </a:xfrm>
          <a:prstGeom prst="rect">
            <a:avLst/>
          </a:prstGeo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dirty="0"/>
              <a:t>Click to edit Master subtitle style</a:t>
            </a:r>
          </a:p>
        </p:txBody>
      </p:sp>
      <p:sp>
        <p:nvSpPr>
          <p:cNvPr id="14" name="Title 1"/>
          <p:cNvSpPr>
            <a:spLocks noGrp="1"/>
          </p:cNvSpPr>
          <p:nvPr>
            <p:ph type="title"/>
          </p:nvPr>
        </p:nvSpPr>
        <p:spPr>
          <a:xfrm>
            <a:off x="533400" y="1129094"/>
            <a:ext cx="8991600" cy="492443"/>
          </a:xfrm>
          <a:prstGeom prst="rect">
            <a:avLst/>
          </a:prstGeom>
        </p:spPr>
        <p:txBody>
          <a:bodyPr wrap="square">
            <a:spAutoFit/>
          </a:bodyPr>
          <a:lstStyle>
            <a:lvl1pPr>
              <a:defRPr sz="3200">
                <a:solidFill>
                  <a:schemeClr val="bg2"/>
                </a:solidFill>
              </a:defRPr>
            </a:lvl1pPr>
          </a:lstStyle>
          <a:p>
            <a:r>
              <a:rPr lang="en-US" noProof="0" dirty="0"/>
              <a:t>Click to edit Master title style</a:t>
            </a:r>
          </a:p>
        </p:txBody>
      </p:sp>
      <p:cxnSp>
        <p:nvCxnSpPr>
          <p:cNvPr id="12"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7" name="TextBox 16"/>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bg1"/>
                </a:solidFill>
                <a:latin typeface="Arial" pitchFamily="34" charset="0"/>
                <a:cs typeface="Arial" pitchFamily="34" charset="0"/>
              </a:rPr>
              <a:t>PwC</a:t>
            </a:r>
          </a:p>
        </p:txBody>
      </p:sp>
      <p:sp>
        <p:nvSpPr>
          <p:cNvPr id="19"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2917242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641122" y="-2660041"/>
            <a:ext cx="146304" cy="761695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itle 1"/>
          <p:cNvSpPr>
            <a:spLocks noGrp="1"/>
          </p:cNvSpPr>
          <p:nvPr>
            <p:ph type="ctrTitle" hasCustomPrompt="1"/>
          </p:nvPr>
        </p:nvSpPr>
        <p:spPr bwMode="black">
          <a:xfrm>
            <a:off x="2057401" y="1176333"/>
            <a:ext cx="5943600" cy="914401"/>
          </a:xfrm>
          <a:prstGeom prst="rect">
            <a:avLst/>
          </a:prstGeom>
        </p:spPr>
        <p:txBody>
          <a:bodyPr anchor="t" anchorCtr="0">
            <a:noAutofit/>
          </a:bodyPr>
          <a:lstStyle>
            <a:lvl1pPr>
              <a:lnSpc>
                <a:spcPct val="90000"/>
              </a:lnSpc>
              <a:defRPr sz="3200" b="1" i="1" baseline="0">
                <a:solidFill>
                  <a:schemeClr val="tx1"/>
                </a:solidFill>
              </a:defRPr>
            </a:lvl1pPr>
          </a:lstStyle>
          <a:p>
            <a:r>
              <a:rPr lang="en-US" noProof="0" dirty="0"/>
              <a:t>Click to add the report’s main title</a:t>
            </a:r>
          </a:p>
        </p:txBody>
      </p:sp>
      <p:sp>
        <p:nvSpPr>
          <p:cNvPr id="43" name="Subtitle 2"/>
          <p:cNvSpPr>
            <a:spLocks noGrp="1"/>
          </p:cNvSpPr>
          <p:nvPr>
            <p:ph type="subTitle" idx="1" hasCustomPrompt="1"/>
          </p:nvPr>
        </p:nvSpPr>
        <p:spPr bwMode="black">
          <a:xfrm>
            <a:off x="2057401" y="2209799"/>
            <a:ext cx="5943599" cy="914401"/>
          </a:xfrm>
          <a:prstGeom prst="rect">
            <a:avLst/>
          </a:prstGeo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dirty="0"/>
              <a:t>Subtitle and date (move higher if title is only one line)</a:t>
            </a:r>
          </a:p>
        </p:txBody>
      </p:sp>
      <p:grpSp>
        <p:nvGrpSpPr>
          <p:cNvPr id="4" name="Group 3"/>
          <p:cNvGrpSpPr/>
          <p:nvPr userDrawn="1"/>
        </p:nvGrpSpPr>
        <p:grpSpPr>
          <a:xfrm>
            <a:off x="1051560" y="6272216"/>
            <a:ext cx="1391603" cy="1119184"/>
            <a:chOff x="1051560" y="6272216"/>
            <a:chExt cx="1391603" cy="1119184"/>
          </a:xfrm>
        </p:grpSpPr>
        <p:grpSp>
          <p:nvGrpSpPr>
            <p:cNvPr id="2" name="Group 73"/>
            <p:cNvGrpSpPr/>
            <p:nvPr/>
          </p:nvGrpSpPr>
          <p:grpSpPr>
            <a:xfrm>
              <a:off x="1909763" y="6272216"/>
              <a:ext cx="533400" cy="508000"/>
              <a:chOff x="1905000" y="5715000"/>
              <a:chExt cx="445770" cy="381000"/>
            </a:xfrm>
          </p:grpSpPr>
          <p:sp>
            <p:nvSpPr>
              <p:cNvPr id="2073"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4"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5"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6"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7"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8"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9"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0"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1"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2"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3"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4"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2"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3"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4"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5"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6"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8"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9"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0"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1"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2"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3" name="Group 45"/>
            <p:cNvGrpSpPr/>
            <p:nvPr/>
          </p:nvGrpSpPr>
          <p:grpSpPr>
            <a:xfrm>
              <a:off x="1051560" y="6781800"/>
              <a:ext cx="1005840" cy="609600"/>
              <a:chOff x="1051560" y="6781800"/>
              <a:chExt cx="1005840" cy="609600"/>
            </a:xfrm>
          </p:grpSpPr>
          <p:sp>
            <p:nvSpPr>
              <p:cNvPr id="48"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9"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sp>
        <p:nvSpPr>
          <p:cNvPr id="46"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tx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26885748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20" name="Group 19"/>
          <p:cNvGrpSpPr/>
          <p:nvPr userDrawn="1"/>
        </p:nvGrpSpPr>
        <p:grpSpPr bwMode="gray">
          <a:xfrm>
            <a:off x="1905000" y="3"/>
            <a:ext cx="8153401" cy="6781798"/>
            <a:chOff x="19140488" y="13674"/>
            <a:chExt cx="7443798" cy="6145827"/>
          </a:xfrm>
        </p:grpSpPr>
        <p:sp>
          <p:nvSpPr>
            <p:cNvPr id="21"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5" name="Group 59"/>
          <p:cNvGrpSpPr/>
          <p:nvPr userDrawn="1"/>
        </p:nvGrpSpPr>
        <p:grpSpPr>
          <a:xfrm>
            <a:off x="1051560" y="6781800"/>
            <a:ext cx="1005840" cy="609600"/>
            <a:chOff x="1051560" y="6781800"/>
            <a:chExt cx="1005840" cy="609600"/>
          </a:xfrm>
        </p:grpSpPr>
        <p:sp>
          <p:nvSpPr>
            <p:cNvPr id="36"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7"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31" name="Picture Placeholder 76"/>
          <p:cNvSpPr>
            <a:spLocks noGrp="1"/>
          </p:cNvSpPr>
          <p:nvPr>
            <p:ph type="pic" sz="quarter" idx="13"/>
          </p:nvPr>
        </p:nvSpPr>
        <p:spPr>
          <a:xfrm>
            <a:off x="670561" y="3368040"/>
            <a:ext cx="1005840" cy="863600"/>
          </a:xfrm>
          <a:prstGeom prst="rect">
            <a:avLst/>
          </a:prstGeom>
        </p:spPr>
        <p:txBody>
          <a:bodyPr/>
          <a:lstStyle>
            <a:lvl1pPr>
              <a:defRPr sz="1600"/>
            </a:lvl1pPr>
          </a:lstStyle>
          <a:p>
            <a:r>
              <a:rPr lang="en-US" noProof="0" dirty="0"/>
              <a:t>Click icon to add picture</a:t>
            </a:r>
          </a:p>
        </p:txBody>
      </p:sp>
      <p:grpSp>
        <p:nvGrpSpPr>
          <p:cNvPr id="3" name="Group 31"/>
          <p:cNvGrpSpPr/>
          <p:nvPr/>
        </p:nvGrpSpPr>
        <p:grpSpPr>
          <a:xfrm>
            <a:off x="537996" y="3202230"/>
            <a:ext cx="1330727" cy="171382"/>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8" name="Title 1"/>
          <p:cNvSpPr>
            <a:spLocks noGrp="1"/>
          </p:cNvSpPr>
          <p:nvPr>
            <p:ph type="ctrTitle" hasCustomPrompt="1"/>
          </p:nvPr>
        </p:nvSpPr>
        <p:spPr bwMode="white">
          <a:xfrm>
            <a:off x="2057401" y="1142999"/>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dirty="0"/>
              <a:t>Click to add the report’s main title</a:t>
            </a:r>
          </a:p>
        </p:txBody>
      </p:sp>
      <p:sp>
        <p:nvSpPr>
          <p:cNvPr id="39"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41"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
        <p:nvSpPr>
          <p:cNvPr id="42" name="Picture Placeholder 65"/>
          <p:cNvSpPr>
            <a:spLocks noGrp="1"/>
          </p:cNvSpPr>
          <p:nvPr>
            <p:ph type="pic" sz="quarter" idx="11"/>
          </p:nvPr>
        </p:nvSpPr>
        <p:spPr>
          <a:xfrm>
            <a:off x="1905000" y="3183731"/>
            <a:ext cx="7010400" cy="359806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121386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wo under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3438525"/>
            <a:ext cx="4419600" cy="2895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105400" y="3438525"/>
            <a:ext cx="4419600" cy="2895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6"/>
          </p:nvPr>
        </p:nvSpPr>
        <p:spPr>
          <a:xfrm>
            <a:off x="533400" y="2210467"/>
            <a:ext cx="8991600" cy="184666"/>
          </a:xfrm>
          <a:prstGeom prst="rect">
            <a:avLst/>
          </a:prstGeom>
        </p:spPr>
        <p:txBody>
          <a:bodyPr>
            <a:spAutoFit/>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8"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7"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ver Slide: Picture">
    <p:spTree>
      <p:nvGrpSpPr>
        <p:cNvPr id="1" name=""/>
        <p:cNvGrpSpPr/>
        <p:nvPr/>
      </p:nvGrpSpPr>
      <p:grpSpPr>
        <a:xfrm>
          <a:off x="0" y="0"/>
          <a:ext cx="0" cy="0"/>
          <a:chOff x="0" y="0"/>
          <a:chExt cx="0" cy="0"/>
        </a:xfrm>
      </p:grpSpPr>
      <p:grpSp>
        <p:nvGrpSpPr>
          <p:cNvPr id="17" name="Group 16"/>
          <p:cNvGrpSpPr/>
          <p:nvPr userDrawn="1"/>
        </p:nvGrpSpPr>
        <p:grpSpPr bwMode="gray">
          <a:xfrm>
            <a:off x="1905000" y="3"/>
            <a:ext cx="8153401" cy="6781798"/>
            <a:chOff x="19140488" y="13674"/>
            <a:chExt cx="7443798" cy="6145827"/>
          </a:xfrm>
        </p:grpSpPr>
        <p:sp>
          <p:nvSpPr>
            <p:cNvPr id="1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4"/>
            <p:cNvSpPr>
              <a:spLocks noChangeArrowheads="1"/>
            </p:cNvSpPr>
            <p:nvPr userDrawn="1"/>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9" name="Group 59"/>
          <p:cNvGrpSpPr/>
          <p:nvPr userDrawn="1"/>
        </p:nvGrpSpPr>
        <p:grpSpPr>
          <a:xfrm>
            <a:off x="1051560" y="6781800"/>
            <a:ext cx="1005840" cy="609600"/>
            <a:chOff x="1051560" y="6781800"/>
            <a:chExt cx="1005840" cy="609600"/>
          </a:xfrm>
        </p:grpSpPr>
        <p:sp>
          <p:nvSpPr>
            <p:cNvPr id="30"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1"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66" name="Picture Placeholder 65"/>
          <p:cNvSpPr>
            <a:spLocks noGrp="1"/>
          </p:cNvSpPr>
          <p:nvPr>
            <p:ph type="pic" sz="quarter" idx="11"/>
          </p:nvPr>
        </p:nvSpPr>
        <p:spPr>
          <a:xfrm>
            <a:off x="1905000" y="3183731"/>
            <a:ext cx="7010400" cy="3598069"/>
          </a:xfrm>
          <a:prstGeom prst="rect">
            <a:avLst/>
          </a:prstGeom>
        </p:spPr>
        <p:txBody>
          <a:bodyPr/>
          <a:lstStyle/>
          <a:p>
            <a:r>
              <a:rPr lang="en-US" dirty="0"/>
              <a:t>Click icon to add picture</a:t>
            </a:r>
          </a:p>
        </p:txBody>
      </p:sp>
      <p:sp>
        <p:nvSpPr>
          <p:cNvPr id="32" name="Title 1"/>
          <p:cNvSpPr>
            <a:spLocks noGrp="1"/>
          </p:cNvSpPr>
          <p:nvPr>
            <p:ph type="ctrTitle" hasCustomPrompt="1"/>
          </p:nvPr>
        </p:nvSpPr>
        <p:spPr bwMode="white">
          <a:xfrm>
            <a:off x="2057401" y="1142999"/>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33"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35"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25858780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34" name="Group 33"/>
          <p:cNvGrpSpPr/>
          <p:nvPr userDrawn="1"/>
        </p:nvGrpSpPr>
        <p:grpSpPr>
          <a:xfrm>
            <a:off x="1905000" y="1"/>
            <a:ext cx="8153400" cy="6781800"/>
            <a:chOff x="1927860" y="0"/>
            <a:chExt cx="8130540" cy="6995161"/>
          </a:xfrm>
        </p:grpSpPr>
        <p:sp>
          <p:nvSpPr>
            <p:cNvPr id="31" name="Rectangle 649"/>
            <p:cNvSpPr>
              <a:spLocks noChangeArrowheads="1"/>
            </p:cNvSpPr>
            <p:nvPr userDrawn="1"/>
          </p:nvSpPr>
          <p:spPr bwMode="gray">
            <a:xfrm>
              <a:off x="8114416" y="777242"/>
              <a:ext cx="1943984" cy="6217919"/>
            </a:xfrm>
            <a:prstGeom prst="rect">
              <a:avLst/>
            </a:prstGeom>
            <a:solidFill>
              <a:schemeClr val="tx2">
                <a:lumMod val="40000"/>
                <a:lumOff val="60000"/>
              </a:schemeClr>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sp>
          <p:nvSpPr>
            <p:cNvPr id="32" name="Rectangle 648"/>
            <p:cNvSpPr>
              <a:spLocks noChangeArrowheads="1"/>
            </p:cNvSpPr>
            <p:nvPr userDrawn="1"/>
          </p:nvSpPr>
          <p:spPr bwMode="gray">
            <a:xfrm>
              <a:off x="1927860" y="0"/>
              <a:ext cx="6186556" cy="790885"/>
            </a:xfrm>
            <a:prstGeom prst="rect">
              <a:avLst/>
            </a:prstGeom>
            <a:solidFill>
              <a:schemeClr val="tx2">
                <a:lumMod val="60000"/>
                <a:lumOff val="40000"/>
              </a:schemeClr>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sp>
          <p:nvSpPr>
            <p:cNvPr id="33" name="Rectangle 650"/>
            <p:cNvSpPr>
              <a:spLocks noChangeArrowheads="1"/>
            </p:cNvSpPr>
            <p:nvPr userDrawn="1"/>
          </p:nvSpPr>
          <p:spPr bwMode="gray">
            <a:xfrm>
              <a:off x="1927860" y="790884"/>
              <a:ext cx="6186556" cy="6204275"/>
            </a:xfrm>
            <a:prstGeom prst="rect">
              <a:avLst/>
            </a:prstGeom>
            <a:solidFill>
              <a:schemeClr val="tx2"/>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grpSp>
      <p:grpSp>
        <p:nvGrpSpPr>
          <p:cNvPr id="28" name="Group 59"/>
          <p:cNvGrpSpPr/>
          <p:nvPr userDrawn="1"/>
        </p:nvGrpSpPr>
        <p:grpSpPr>
          <a:xfrm>
            <a:off x="1051560" y="6781800"/>
            <a:ext cx="1005840" cy="609600"/>
            <a:chOff x="1051560" y="6781800"/>
            <a:chExt cx="1005840" cy="609600"/>
          </a:xfrm>
        </p:grpSpPr>
        <p:sp>
          <p:nvSpPr>
            <p:cNvPr id="29" name="Rectangle 37"/>
            <p:cNvSpPr>
              <a:spLocks noChangeArrowheads="1"/>
            </p:cNvSpPr>
            <p:nvPr userDrawn="1"/>
          </p:nvSpPr>
          <p:spPr bwMode="black">
            <a:xfrm>
              <a:off x="1648968" y="6781800"/>
              <a:ext cx="256032" cy="54864"/>
            </a:xfrm>
            <a:prstGeom prst="rect">
              <a:avLst/>
            </a:prstGeom>
            <a:solidFill>
              <a:schemeClr val="tx2"/>
            </a:solidFill>
            <a:ln w="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17" name="Title 1"/>
          <p:cNvSpPr>
            <a:spLocks noGrp="1"/>
          </p:cNvSpPr>
          <p:nvPr>
            <p:ph type="ctrTitle" hasCustomPrompt="1"/>
          </p:nvPr>
        </p:nvSpPr>
        <p:spPr bwMode="white">
          <a:xfrm>
            <a:off x="2057400" y="1143000"/>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18"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13"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41593342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6629401"/>
            <a:ext cx="4572000" cy="762000"/>
          </a:xfrm>
          <a:prstGeom prst="rect">
            <a:avLst/>
          </a:prstGeom>
        </p:spPr>
        <p:txBody>
          <a:bodyPr anchor="b"/>
          <a:lstStyle>
            <a:lvl1pPr algn="l">
              <a:defRPr sz="900">
                <a:latin typeface="Arial" pitchFamily="34" charset="0"/>
                <a:cs typeface="Arial" pitchFamily="34" charset="0"/>
              </a:defRPr>
            </a:lvl1pPr>
          </a:lstStyle>
          <a:p>
            <a:pPr lvl="0"/>
            <a:r>
              <a:rPr lang="en-US" noProof="0"/>
              <a:t>Add legal and copyright disclaimers here.</a:t>
            </a:r>
          </a:p>
        </p:txBody>
      </p:sp>
      <p:sp>
        <p:nvSpPr>
          <p:cNvPr id="7" name="Title Placeholder 1"/>
          <p:cNvSpPr>
            <a:spLocks noGrp="1"/>
          </p:cNvSpPr>
          <p:nvPr>
            <p:ph type="title"/>
          </p:nvPr>
        </p:nvSpPr>
        <p:spPr>
          <a:xfrm>
            <a:off x="533401" y="1129094"/>
            <a:ext cx="8991600" cy="492443"/>
          </a:xfrm>
          <a:prstGeom prst="rect">
            <a:avLst/>
          </a:prstGeom>
        </p:spPr>
        <p:txBody>
          <a:bodyPr vert="horz" lIns="0" tIns="0" rIns="0" bIns="0" rtlCol="0" anchor="t" anchorCtr="0">
            <a:spAutoFit/>
          </a:bodyPr>
          <a:lstStyle>
            <a:lvl1pPr>
              <a:defRPr sz="3200"/>
            </a:lvl1pPr>
          </a:lstStyle>
          <a:p>
            <a:r>
              <a:rPr lang="en-US" noProof="0"/>
              <a:t>Click to edit Master title style</a:t>
            </a:r>
            <a:endParaRPr lang="en-US" noProof="0" dirty="0"/>
          </a:p>
        </p:txBody>
      </p:sp>
      <p:cxnSp>
        <p:nvCxnSpPr>
          <p:cNvPr id="5"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685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6629400" y="2212848"/>
            <a:ext cx="2895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6629400" y="4495799"/>
            <a:ext cx="2895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1" y="2210467"/>
            <a:ext cx="5943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2895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33400" y="4495800"/>
            <a:ext cx="2895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3581400" y="2212848"/>
            <a:ext cx="5943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Two and Lef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105400" y="2212848"/>
            <a:ext cx="4419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105400" y="4495800"/>
            <a:ext cx="4419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0" y="2210467"/>
            <a:ext cx="4419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wo and Right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4419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33400" y="4495799"/>
            <a:ext cx="4419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105400" y="2212848"/>
            <a:ext cx="4419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1"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4"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7" name="TextBox 16"/>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9D4ABF-79C3-C740-9401-D71287024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
        <p:nvSpPr>
          <p:cNvPr id="52" name="Rectangle 51">
            <a:extLst>
              <a:ext uri="{FF2B5EF4-FFF2-40B4-BE49-F238E27FC236}">
                <a16:creationId xmlns:a16="http://schemas.microsoft.com/office/drawing/2014/main" id="{BC76EC24-A1CF-9646-BA53-087368FFD0DE}"/>
              </a:ext>
            </a:extLst>
          </p:cNvPr>
          <p:cNvSpPr/>
          <p:nvPr/>
        </p:nvSpPr>
        <p:spPr bwMode="hidden">
          <a:xfrm>
            <a:off x="0" y="5181600"/>
            <a:ext cx="100584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215073687"/>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itle with Footer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4"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6"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point">
    <p:bg>
      <p:bgPr>
        <a:solidFill>
          <a:schemeClr val="bg1"/>
        </a:solidFill>
        <a:effectLst/>
      </p:bgPr>
    </p:bg>
    <p:spTree>
      <p:nvGrpSpPr>
        <p:cNvPr id="1" name=""/>
        <p:cNvGrpSpPr/>
        <p:nvPr/>
      </p:nvGrpSpPr>
      <p:grpSpPr>
        <a:xfrm>
          <a:off x="0" y="0"/>
          <a:ext cx="0" cy="0"/>
          <a:chOff x="0" y="0"/>
          <a:chExt cx="0" cy="0"/>
        </a:xfrm>
      </p:grpSpPr>
      <p:sp>
        <p:nvSpPr>
          <p:cNvPr id="15" name="Content Placeholder 26"/>
          <p:cNvSpPr>
            <a:spLocks noGrp="1"/>
          </p:cNvSpPr>
          <p:nvPr>
            <p:ph sz="quarter" idx="15"/>
          </p:nvPr>
        </p:nvSpPr>
        <p:spPr>
          <a:xfrm>
            <a:off x="533400" y="2157984"/>
            <a:ext cx="8991600" cy="4419600"/>
          </a:xfrm>
          <a:prstGeom prst="rect">
            <a:avLst/>
          </a:prstGeom>
        </p:spPr>
        <p:txBody>
          <a:bodyPr/>
          <a:lstStyle>
            <a:lvl1pPr>
              <a:defRPr sz="3200" baseline="0">
                <a:solidFill>
                  <a:schemeClr val="tx2"/>
                </a:solidFill>
              </a:defRPr>
            </a:lvl1pPr>
            <a:lvl2pPr marL="347472" indent="-347472">
              <a:buClr>
                <a:schemeClr val="tx2"/>
              </a:buClr>
              <a:defRPr sz="3200">
                <a:solidFill>
                  <a:schemeClr val="tx2"/>
                </a:solidFill>
              </a:defRPr>
            </a:lvl2pPr>
            <a:lvl3pPr marL="685800" indent="-342900">
              <a:buClr>
                <a:schemeClr val="tx2"/>
              </a:buClr>
              <a:defRPr sz="3200">
                <a:solidFill>
                  <a:schemeClr val="tx2"/>
                </a:solidFill>
              </a:defRPr>
            </a:lvl3pPr>
            <a:lvl4pPr marL="1028700" indent="-342900">
              <a:buClr>
                <a:schemeClr val="tx2"/>
              </a:buClr>
              <a:defRPr sz="3200">
                <a:solidFill>
                  <a:schemeClr val="tx2"/>
                </a:solidFill>
              </a:defRPr>
            </a:lvl4pPr>
            <a:lvl5pPr marL="1371600" indent="-342900">
              <a:buClr>
                <a:schemeClr val="tx2"/>
              </a:buClr>
              <a:defRPr sz="3200">
                <a:solidFill>
                  <a:schemeClr val="tx2"/>
                </a:solidFill>
              </a:defRPr>
            </a:lvl5pPr>
            <a:lvl6pPr>
              <a:buClr>
                <a:schemeClr val="tx2"/>
              </a:buClr>
              <a:defRPr sz="3600" baseline="0">
                <a:solidFill>
                  <a:schemeClr val="tx2"/>
                </a:solidFill>
              </a:defRPr>
            </a:lvl6pPr>
            <a:lvl7pPr>
              <a:buClr>
                <a:schemeClr val="tx2"/>
              </a:buClr>
              <a:buAutoNum type="alphaLcPeriod"/>
              <a:defRPr sz="3600" baseline="0">
                <a:solidFill>
                  <a:schemeClr val="tx2"/>
                </a:solidFill>
              </a:defRPr>
            </a:lvl7pPr>
            <a:lvl8pPr>
              <a:buClr>
                <a:schemeClr val="tx2"/>
              </a:buClr>
              <a:buNone/>
              <a:defRPr sz="3600">
                <a:solidFill>
                  <a:schemeClr val="tx2"/>
                </a:solidFill>
              </a:defRPr>
            </a:lvl8pPr>
            <a:lvl9pPr>
              <a:defRPr sz="3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July 2019</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7"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solidFill>
                  <a:schemeClr val="bg2"/>
                </a:solidFill>
              </a:defRPr>
            </a:lvl1pPr>
          </a:lstStyle>
          <a:p>
            <a:r>
              <a:rPr lang="en-US" noProof="0"/>
              <a:t>Click to edit Master title style</a:t>
            </a:r>
            <a:endParaRPr lang="en-US" noProof="0" dirty="0"/>
          </a:p>
        </p:txBody>
      </p:sp>
      <p:sp>
        <p:nvSpPr>
          <p:cNvPr id="14" name="Content Placeholder 26"/>
          <p:cNvSpPr>
            <a:spLocks noGrp="1"/>
          </p:cNvSpPr>
          <p:nvPr>
            <p:ph sz="quarter" idx="15"/>
          </p:nvPr>
        </p:nvSpPr>
        <p:spPr>
          <a:xfrm>
            <a:off x="533400" y="2160846"/>
            <a:ext cx="8991600" cy="4419600"/>
          </a:xfrm>
          <a:prstGeom prst="rect">
            <a:avLst/>
          </a:prstGeom>
        </p:spPr>
        <p:txBody>
          <a:bodyPr/>
          <a:lstStyle>
            <a:lvl1pPr>
              <a:defRPr sz="3200" baseline="0">
                <a:solidFill>
                  <a:schemeClr val="bg2"/>
                </a:solidFill>
              </a:defRPr>
            </a:lvl1pPr>
            <a:lvl2pPr marL="347472" indent="-347472">
              <a:buClr>
                <a:schemeClr val="bg2"/>
              </a:buClr>
              <a:defRPr sz="3200">
                <a:solidFill>
                  <a:schemeClr val="bg2"/>
                </a:solidFill>
              </a:defRPr>
            </a:lvl2pPr>
            <a:lvl3pPr marL="685800" indent="-342900">
              <a:buClr>
                <a:schemeClr val="bg2"/>
              </a:buClr>
              <a:defRPr sz="3200">
                <a:solidFill>
                  <a:schemeClr val="bg2"/>
                </a:solidFill>
              </a:defRPr>
            </a:lvl3pPr>
            <a:lvl4pPr marL="1028700" indent="-342900">
              <a:buClr>
                <a:schemeClr val="bg2"/>
              </a:buClr>
              <a:defRPr sz="3200">
                <a:solidFill>
                  <a:schemeClr val="bg2"/>
                </a:solidFill>
              </a:defRPr>
            </a:lvl4pPr>
            <a:lvl5pPr marL="1371600" indent="-342900">
              <a:buClr>
                <a:schemeClr val="bg2"/>
              </a:buClr>
              <a:defRPr sz="3200">
                <a:solidFill>
                  <a:schemeClr val="bg2"/>
                </a:solidFill>
              </a:defRPr>
            </a:lvl5pPr>
            <a:lvl6pPr>
              <a:buClr>
                <a:schemeClr val="tx2"/>
              </a:buClr>
              <a:defRPr sz="3600" baseline="0">
                <a:solidFill>
                  <a:schemeClr val="tx2"/>
                </a:solidFill>
              </a:defRPr>
            </a:lvl6pPr>
            <a:lvl7pPr>
              <a:buClr>
                <a:schemeClr val="tx2"/>
              </a:buClr>
              <a:buAutoNum type="alphaLcPeriod"/>
              <a:defRPr sz="3600" baseline="0">
                <a:solidFill>
                  <a:schemeClr val="tx2"/>
                </a:solidFill>
              </a:defRPr>
            </a:lvl7pPr>
            <a:lvl8pPr>
              <a:buClr>
                <a:schemeClr val="tx2"/>
              </a:buClr>
              <a:buNone/>
              <a:defRPr sz="3600">
                <a:solidFill>
                  <a:schemeClr val="tx2"/>
                </a:solidFill>
              </a:defRPr>
            </a:lvl8pPr>
            <a:lvl9pPr>
              <a:defRPr sz="3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July 2019</a:t>
            </a:r>
          </a:p>
        </p:txBody>
      </p:sp>
      <p:sp>
        <p:nvSpPr>
          <p:cNvPr id="16"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8" name="Subtitle 2"/>
          <p:cNvSpPr>
            <a:spLocks noGrp="1"/>
          </p:cNvSpPr>
          <p:nvPr>
            <p:ph type="subTitle" idx="1"/>
          </p:nvPr>
        </p:nvSpPr>
        <p:spPr bwMode="black">
          <a:xfrm>
            <a:off x="533400" y="2205038"/>
            <a:ext cx="8991600" cy="457200"/>
          </a:xfrm>
          <a:prstGeom prst="rect">
            <a:avLst/>
          </a:prstGeom>
        </p:spPr>
        <p:txBody>
          <a:bodyPr>
            <a:noAutofit/>
          </a:bodyPr>
          <a:lstStyle>
            <a:lvl1pPr marL="0" indent="0" algn="l">
              <a:lnSpc>
                <a:spcPct val="90000"/>
              </a:lnSpc>
              <a:buNone/>
              <a:defRPr sz="320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4" name="Title 1"/>
          <p:cNvSpPr>
            <a:spLocks noGrp="1"/>
          </p:cNvSpPr>
          <p:nvPr>
            <p:ph type="title"/>
          </p:nvPr>
        </p:nvSpPr>
        <p:spPr>
          <a:xfrm>
            <a:off x="593034" y="1128681"/>
            <a:ext cx="8991600" cy="492443"/>
          </a:xfrm>
          <a:prstGeom prst="rect">
            <a:avLst/>
          </a:prstGeom>
        </p:spPr>
        <p:txBody>
          <a:bodyPr wrap="square">
            <a:spAutoFit/>
          </a:bodyPr>
          <a:lstStyle>
            <a:lvl1pPr>
              <a:defRPr sz="3200"/>
            </a:lvl1pPr>
          </a:lstStyle>
          <a:p>
            <a:r>
              <a:rPr lang="en-US" noProof="0" dirty="0"/>
              <a:t>Click to edit Master title style</a:t>
            </a:r>
          </a:p>
        </p:txBody>
      </p: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5"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cxnSp>
        <p:nvCxnSpPr>
          <p:cNvPr id="12" name="Shape 24"/>
          <p:cNvCxnSpPr/>
          <p:nvPr userDrawn="1"/>
        </p:nvCxnSpPr>
        <p:spPr>
          <a:xfrm flipV="1">
            <a:off x="497222" y="1069848"/>
            <a:ext cx="8961120" cy="146304"/>
          </a:xfrm>
          <a:prstGeom prst="bentConnector3">
            <a:avLst>
              <a:gd name="adj1" fmla="val 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8" name="Subtitle 2"/>
          <p:cNvSpPr>
            <a:spLocks noGrp="1"/>
          </p:cNvSpPr>
          <p:nvPr>
            <p:ph type="subTitle" idx="1"/>
          </p:nvPr>
        </p:nvSpPr>
        <p:spPr bwMode="black">
          <a:xfrm>
            <a:off x="533400" y="2157984"/>
            <a:ext cx="8991600" cy="457200"/>
          </a:xfrm>
          <a:prstGeom prst="rect">
            <a:avLst/>
          </a:prstGeo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0" name="Title 1"/>
          <p:cNvSpPr>
            <a:spLocks noGrp="1"/>
          </p:cNvSpPr>
          <p:nvPr>
            <p:ph type="title"/>
          </p:nvPr>
        </p:nvSpPr>
        <p:spPr>
          <a:xfrm>
            <a:off x="533400" y="1129094"/>
            <a:ext cx="8991600" cy="492443"/>
          </a:xfrm>
          <a:prstGeom prst="rect">
            <a:avLst/>
          </a:prstGeom>
        </p:spPr>
        <p:txBody>
          <a:bodyPr wrap="square">
            <a:spAutoFit/>
          </a:bodyPr>
          <a:lstStyle>
            <a:lvl1pPr>
              <a:defRPr sz="3200">
                <a:solidFill>
                  <a:schemeClr val="bg2"/>
                </a:solidFill>
              </a:defRPr>
            </a:lvl1pPr>
          </a:lstStyle>
          <a:p>
            <a:r>
              <a:rPr lang="en-US" noProof="0" dirty="0"/>
              <a:t>Click to edit Master title style</a:t>
            </a:r>
          </a:p>
        </p:txBody>
      </p:sp>
      <p:cxnSp>
        <p:nvCxnSpPr>
          <p:cNvPr id="9"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5" name="TextBox 14"/>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bg1"/>
                </a:solidFill>
                <a:latin typeface="Arial" pitchFamily="34" charset="0"/>
                <a:cs typeface="Arial" pitchFamily="34" charset="0"/>
              </a:rPr>
              <a:t>PwC</a:t>
            </a:r>
          </a:p>
        </p:txBody>
      </p:sp>
      <p:sp>
        <p:nvSpPr>
          <p:cNvPr id="16"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Colour with Content">
    <p:bg>
      <p:bgPr>
        <a:solidFill>
          <a:schemeClr val="tx2"/>
        </a:solidFill>
        <a:effectLst/>
      </p:bgPr>
    </p:bg>
    <p:spTree>
      <p:nvGrpSpPr>
        <p:cNvPr id="1" name=""/>
        <p:cNvGrpSpPr/>
        <p:nvPr/>
      </p:nvGrpSpPr>
      <p:grpSpPr>
        <a:xfrm>
          <a:off x="0" y="0"/>
          <a:ext cx="0" cy="0"/>
          <a:chOff x="0" y="0"/>
          <a:chExt cx="0" cy="0"/>
        </a:xfrm>
      </p:grpSpPr>
      <p:sp>
        <p:nvSpPr>
          <p:cNvPr id="11" name="Content Placeholder 19"/>
          <p:cNvSpPr>
            <a:spLocks noGrp="1"/>
          </p:cNvSpPr>
          <p:nvPr>
            <p:ph sz="quarter" idx="13"/>
          </p:nvPr>
        </p:nvSpPr>
        <p:spPr>
          <a:xfrm>
            <a:off x="533402" y="2836890"/>
            <a:ext cx="4419601" cy="3657600"/>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Subtitle 2"/>
          <p:cNvSpPr>
            <a:spLocks noGrp="1"/>
          </p:cNvSpPr>
          <p:nvPr>
            <p:ph type="subTitle" idx="1"/>
          </p:nvPr>
        </p:nvSpPr>
        <p:spPr bwMode="black">
          <a:xfrm>
            <a:off x="533400" y="2157984"/>
            <a:ext cx="8991600" cy="457200"/>
          </a:xfrm>
          <a:prstGeom prst="rect">
            <a:avLst/>
          </a:prstGeo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dirty="0"/>
              <a:t>Click to edit Master subtitle style</a:t>
            </a:r>
          </a:p>
        </p:txBody>
      </p:sp>
      <p:sp>
        <p:nvSpPr>
          <p:cNvPr id="14" name="Title 1"/>
          <p:cNvSpPr>
            <a:spLocks noGrp="1"/>
          </p:cNvSpPr>
          <p:nvPr>
            <p:ph type="title"/>
          </p:nvPr>
        </p:nvSpPr>
        <p:spPr>
          <a:xfrm>
            <a:off x="533400" y="1129094"/>
            <a:ext cx="8991600" cy="492443"/>
          </a:xfrm>
          <a:prstGeom prst="rect">
            <a:avLst/>
          </a:prstGeom>
        </p:spPr>
        <p:txBody>
          <a:bodyPr wrap="square">
            <a:spAutoFit/>
          </a:bodyPr>
          <a:lstStyle>
            <a:lvl1pPr>
              <a:defRPr sz="3200">
                <a:solidFill>
                  <a:schemeClr val="bg2"/>
                </a:solidFill>
              </a:defRPr>
            </a:lvl1pPr>
          </a:lstStyle>
          <a:p>
            <a:r>
              <a:rPr lang="en-US" noProof="0" dirty="0"/>
              <a:t>Click to edit Master title style</a:t>
            </a:r>
          </a:p>
        </p:txBody>
      </p:sp>
      <p:cxnSp>
        <p:nvCxnSpPr>
          <p:cNvPr id="12"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7" name="TextBox 16"/>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bg1"/>
                </a:solidFill>
                <a:latin typeface="Arial" pitchFamily="34" charset="0"/>
                <a:cs typeface="Arial" pitchFamily="34" charset="0"/>
              </a:rPr>
              <a:t>PwC</a:t>
            </a:r>
          </a:p>
        </p:txBody>
      </p:sp>
      <p:sp>
        <p:nvSpPr>
          <p:cNvPr id="19"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641122" y="-2660041"/>
            <a:ext cx="146304" cy="761695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itle 1"/>
          <p:cNvSpPr>
            <a:spLocks noGrp="1"/>
          </p:cNvSpPr>
          <p:nvPr>
            <p:ph type="ctrTitle" hasCustomPrompt="1"/>
          </p:nvPr>
        </p:nvSpPr>
        <p:spPr bwMode="black">
          <a:xfrm>
            <a:off x="2057401" y="1176333"/>
            <a:ext cx="5943600" cy="914401"/>
          </a:xfrm>
          <a:prstGeom prst="rect">
            <a:avLst/>
          </a:prstGeom>
        </p:spPr>
        <p:txBody>
          <a:bodyPr anchor="t" anchorCtr="0">
            <a:noAutofit/>
          </a:bodyPr>
          <a:lstStyle>
            <a:lvl1pPr>
              <a:lnSpc>
                <a:spcPct val="90000"/>
              </a:lnSpc>
              <a:defRPr sz="3200" b="1" i="1" baseline="0">
                <a:solidFill>
                  <a:schemeClr val="tx1"/>
                </a:solidFill>
              </a:defRPr>
            </a:lvl1pPr>
          </a:lstStyle>
          <a:p>
            <a:r>
              <a:rPr lang="en-US" noProof="0" dirty="0"/>
              <a:t>Click to add the report’s main title</a:t>
            </a:r>
          </a:p>
        </p:txBody>
      </p:sp>
      <p:sp>
        <p:nvSpPr>
          <p:cNvPr id="43" name="Subtitle 2"/>
          <p:cNvSpPr>
            <a:spLocks noGrp="1"/>
          </p:cNvSpPr>
          <p:nvPr>
            <p:ph type="subTitle" idx="1" hasCustomPrompt="1"/>
          </p:nvPr>
        </p:nvSpPr>
        <p:spPr bwMode="black">
          <a:xfrm>
            <a:off x="2057401" y="2209799"/>
            <a:ext cx="5943599" cy="914401"/>
          </a:xfrm>
          <a:prstGeom prst="rect">
            <a:avLst/>
          </a:prstGeo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dirty="0"/>
              <a:t>Subtitle and date (move higher if title is only one line)</a:t>
            </a:r>
          </a:p>
        </p:txBody>
      </p:sp>
      <p:grpSp>
        <p:nvGrpSpPr>
          <p:cNvPr id="4" name="Group 3"/>
          <p:cNvGrpSpPr/>
          <p:nvPr userDrawn="1"/>
        </p:nvGrpSpPr>
        <p:grpSpPr>
          <a:xfrm>
            <a:off x="1051560" y="6272216"/>
            <a:ext cx="1391603" cy="1119184"/>
            <a:chOff x="1051560" y="6272216"/>
            <a:chExt cx="1391603" cy="1119184"/>
          </a:xfrm>
        </p:grpSpPr>
        <p:grpSp>
          <p:nvGrpSpPr>
            <p:cNvPr id="2" name="Group 73"/>
            <p:cNvGrpSpPr/>
            <p:nvPr/>
          </p:nvGrpSpPr>
          <p:grpSpPr>
            <a:xfrm>
              <a:off x="1909763" y="6272216"/>
              <a:ext cx="533400" cy="508000"/>
              <a:chOff x="1905000" y="5715000"/>
              <a:chExt cx="445770" cy="381000"/>
            </a:xfrm>
          </p:grpSpPr>
          <p:sp>
            <p:nvSpPr>
              <p:cNvPr id="2073"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4"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5"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6"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7"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8"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9"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0"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1"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2"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3"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4"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2"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3"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4"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5"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6"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8"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9"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0"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1"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2"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3" name="Group 45"/>
            <p:cNvGrpSpPr/>
            <p:nvPr/>
          </p:nvGrpSpPr>
          <p:grpSpPr>
            <a:xfrm>
              <a:off x="1051560" y="6781800"/>
              <a:ext cx="1005840" cy="609600"/>
              <a:chOff x="1051560" y="6781800"/>
              <a:chExt cx="1005840" cy="609600"/>
            </a:xfrm>
          </p:grpSpPr>
          <p:sp>
            <p:nvSpPr>
              <p:cNvPr id="48"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9"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sp>
        <p:nvSpPr>
          <p:cNvPr id="46"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tx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20" name="Group 19"/>
          <p:cNvGrpSpPr/>
          <p:nvPr userDrawn="1"/>
        </p:nvGrpSpPr>
        <p:grpSpPr bwMode="gray">
          <a:xfrm>
            <a:off x="1905000" y="3"/>
            <a:ext cx="8153401" cy="6781798"/>
            <a:chOff x="19140488" y="13674"/>
            <a:chExt cx="7443798" cy="6145827"/>
          </a:xfrm>
        </p:grpSpPr>
        <p:sp>
          <p:nvSpPr>
            <p:cNvPr id="21"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5" name="Group 59"/>
          <p:cNvGrpSpPr/>
          <p:nvPr userDrawn="1"/>
        </p:nvGrpSpPr>
        <p:grpSpPr>
          <a:xfrm>
            <a:off x="1051560" y="6781800"/>
            <a:ext cx="1005840" cy="609600"/>
            <a:chOff x="1051560" y="6781800"/>
            <a:chExt cx="1005840" cy="609600"/>
          </a:xfrm>
        </p:grpSpPr>
        <p:sp>
          <p:nvSpPr>
            <p:cNvPr id="36"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7"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31" name="Picture Placeholder 76"/>
          <p:cNvSpPr>
            <a:spLocks noGrp="1"/>
          </p:cNvSpPr>
          <p:nvPr>
            <p:ph type="pic" sz="quarter" idx="13"/>
          </p:nvPr>
        </p:nvSpPr>
        <p:spPr>
          <a:xfrm>
            <a:off x="670561" y="3368040"/>
            <a:ext cx="1005840" cy="863600"/>
          </a:xfrm>
          <a:prstGeom prst="rect">
            <a:avLst/>
          </a:prstGeom>
        </p:spPr>
        <p:txBody>
          <a:bodyPr/>
          <a:lstStyle>
            <a:lvl1pPr>
              <a:defRPr sz="1600"/>
            </a:lvl1pPr>
          </a:lstStyle>
          <a:p>
            <a:r>
              <a:rPr lang="en-US" noProof="0" dirty="0"/>
              <a:t>Click icon to add picture</a:t>
            </a:r>
          </a:p>
        </p:txBody>
      </p:sp>
      <p:grpSp>
        <p:nvGrpSpPr>
          <p:cNvPr id="3" name="Group 31"/>
          <p:cNvGrpSpPr/>
          <p:nvPr/>
        </p:nvGrpSpPr>
        <p:grpSpPr>
          <a:xfrm>
            <a:off x="537996" y="3202230"/>
            <a:ext cx="1330727" cy="171382"/>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8" name="Title 1"/>
          <p:cNvSpPr>
            <a:spLocks noGrp="1"/>
          </p:cNvSpPr>
          <p:nvPr>
            <p:ph type="ctrTitle" hasCustomPrompt="1"/>
          </p:nvPr>
        </p:nvSpPr>
        <p:spPr bwMode="white">
          <a:xfrm>
            <a:off x="2057401" y="1142999"/>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dirty="0"/>
              <a:t>Click to add the report’s main title</a:t>
            </a:r>
          </a:p>
        </p:txBody>
      </p:sp>
      <p:sp>
        <p:nvSpPr>
          <p:cNvPr id="39"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41"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
        <p:nvSpPr>
          <p:cNvPr id="42" name="Picture Placeholder 65"/>
          <p:cNvSpPr>
            <a:spLocks noGrp="1"/>
          </p:cNvSpPr>
          <p:nvPr>
            <p:ph type="pic" sz="quarter" idx="11"/>
          </p:nvPr>
        </p:nvSpPr>
        <p:spPr>
          <a:xfrm>
            <a:off x="1905000" y="3183731"/>
            <a:ext cx="7010400" cy="3598069"/>
          </a:xfrm>
          <a:prstGeom prst="rect">
            <a:avLst/>
          </a:prstGeom>
        </p:spPr>
        <p:txBody>
          <a:bodyPr/>
          <a:lstStyle/>
          <a:p>
            <a:r>
              <a:rPr lang="en-US" dirty="0"/>
              <a:t>Click icon to add picture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Slide: Picture">
    <p:spTree>
      <p:nvGrpSpPr>
        <p:cNvPr id="1" name=""/>
        <p:cNvGrpSpPr/>
        <p:nvPr/>
      </p:nvGrpSpPr>
      <p:grpSpPr>
        <a:xfrm>
          <a:off x="0" y="0"/>
          <a:ext cx="0" cy="0"/>
          <a:chOff x="0" y="0"/>
          <a:chExt cx="0" cy="0"/>
        </a:xfrm>
      </p:grpSpPr>
      <p:grpSp>
        <p:nvGrpSpPr>
          <p:cNvPr id="17" name="Group 16"/>
          <p:cNvGrpSpPr/>
          <p:nvPr userDrawn="1"/>
        </p:nvGrpSpPr>
        <p:grpSpPr bwMode="gray">
          <a:xfrm>
            <a:off x="1905000" y="3"/>
            <a:ext cx="8153401" cy="6781798"/>
            <a:chOff x="19140488" y="13674"/>
            <a:chExt cx="7443798" cy="6145827"/>
          </a:xfrm>
        </p:grpSpPr>
        <p:sp>
          <p:nvSpPr>
            <p:cNvPr id="1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4"/>
            <p:cNvSpPr>
              <a:spLocks noChangeArrowheads="1"/>
            </p:cNvSpPr>
            <p:nvPr userDrawn="1"/>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9" name="Group 59"/>
          <p:cNvGrpSpPr/>
          <p:nvPr userDrawn="1"/>
        </p:nvGrpSpPr>
        <p:grpSpPr>
          <a:xfrm>
            <a:off x="1051560" y="6781800"/>
            <a:ext cx="1005840" cy="609600"/>
            <a:chOff x="1051560" y="6781800"/>
            <a:chExt cx="1005840" cy="609600"/>
          </a:xfrm>
        </p:grpSpPr>
        <p:sp>
          <p:nvSpPr>
            <p:cNvPr id="30"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1"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66" name="Picture Placeholder 65"/>
          <p:cNvSpPr>
            <a:spLocks noGrp="1"/>
          </p:cNvSpPr>
          <p:nvPr>
            <p:ph type="pic" sz="quarter" idx="11"/>
          </p:nvPr>
        </p:nvSpPr>
        <p:spPr>
          <a:xfrm>
            <a:off x="1905000" y="3183731"/>
            <a:ext cx="7010400" cy="3598069"/>
          </a:xfrm>
          <a:prstGeom prst="rect">
            <a:avLst/>
          </a:prstGeom>
        </p:spPr>
        <p:txBody>
          <a:bodyPr/>
          <a:lstStyle/>
          <a:p>
            <a:r>
              <a:rPr lang="en-US" dirty="0"/>
              <a:t>Click icon to add picture</a:t>
            </a:r>
          </a:p>
        </p:txBody>
      </p:sp>
      <p:sp>
        <p:nvSpPr>
          <p:cNvPr id="32" name="Title 1"/>
          <p:cNvSpPr>
            <a:spLocks noGrp="1"/>
          </p:cNvSpPr>
          <p:nvPr>
            <p:ph type="ctrTitle" hasCustomPrompt="1"/>
          </p:nvPr>
        </p:nvSpPr>
        <p:spPr bwMode="white">
          <a:xfrm>
            <a:off x="2057401" y="1142999"/>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33"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35"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6" name="object 5"/>
          <p:cNvSpPr txBox="1"/>
          <p:nvPr/>
        </p:nvSpPr>
        <p:spPr>
          <a:xfrm>
            <a:off x="220028" y="7426894"/>
            <a:ext cx="4382784" cy="153953"/>
          </a:xfrm>
          <a:prstGeom prst="rect">
            <a:avLst/>
          </a:prstGeom>
        </p:spPr>
        <p:txBody>
          <a:bodyPr vert="horz" wrap="square" lIns="0" tIns="0" rIns="0" bIns="0" rtlCol="0">
            <a:spAutoFit/>
          </a:bodyPr>
          <a:lstStyle/>
          <a:p>
            <a:pPr marL="10478">
              <a:lnSpc>
                <a:spcPts val="1176"/>
              </a:lnSpc>
            </a:pPr>
            <a:r>
              <a:rPr sz="1320" dirty="0">
                <a:solidFill>
                  <a:srgbClr val="7D7D7D"/>
                </a:solidFill>
                <a:latin typeface="Arial"/>
                <a:cs typeface="Arial"/>
              </a:rPr>
              <a:t>Source:</a:t>
            </a:r>
            <a:r>
              <a:rPr lang="en-US" sz="1320" dirty="0">
                <a:solidFill>
                  <a:srgbClr val="7D7D7D"/>
                </a:solidFill>
                <a:latin typeface="Arial"/>
                <a:cs typeface="Arial"/>
              </a:rPr>
              <a:t> </a:t>
            </a:r>
            <a:r>
              <a:rPr sz="1320" dirty="0">
                <a:solidFill>
                  <a:srgbClr val="7D7D7D"/>
                </a:solidFill>
                <a:latin typeface="Arial"/>
                <a:cs typeface="Arial"/>
              </a:rPr>
              <a:t>PwC</a:t>
            </a:r>
            <a:r>
              <a:rPr lang="en-US" sz="1320" dirty="0">
                <a:solidFill>
                  <a:srgbClr val="7D7D7D"/>
                </a:solidFill>
                <a:latin typeface="Arial"/>
                <a:cs typeface="Arial"/>
              </a:rPr>
              <a:t> </a:t>
            </a:r>
            <a:r>
              <a:rPr sz="1320" dirty="0">
                <a:solidFill>
                  <a:srgbClr val="7D7D7D"/>
                </a:solidFill>
                <a:latin typeface="Arial"/>
                <a:cs typeface="Arial"/>
              </a:rPr>
              <a:t>/</a:t>
            </a:r>
            <a:r>
              <a:rPr lang="en-US" sz="1320" dirty="0">
                <a:solidFill>
                  <a:srgbClr val="7D7D7D"/>
                </a:solidFill>
                <a:latin typeface="Arial"/>
                <a:cs typeface="Arial"/>
              </a:rPr>
              <a:t> </a:t>
            </a:r>
            <a:r>
              <a:rPr sz="1320" spc="-4" dirty="0">
                <a:solidFill>
                  <a:srgbClr val="7D7D7D"/>
                </a:solidFill>
                <a:latin typeface="Arial"/>
                <a:cs typeface="Arial"/>
              </a:rPr>
              <a:t>CB</a:t>
            </a:r>
            <a:r>
              <a:rPr lang="en-US" sz="1320" spc="-4" dirty="0">
                <a:solidFill>
                  <a:srgbClr val="7D7D7D"/>
                </a:solidFill>
                <a:latin typeface="Arial"/>
                <a:cs typeface="Arial"/>
              </a:rPr>
              <a:t> </a:t>
            </a:r>
            <a:r>
              <a:rPr sz="1320" dirty="0">
                <a:solidFill>
                  <a:srgbClr val="7D7D7D"/>
                </a:solidFill>
                <a:latin typeface="Arial"/>
                <a:cs typeface="Arial"/>
              </a:rPr>
              <a:t>Insights</a:t>
            </a:r>
            <a:r>
              <a:rPr lang="en-US" sz="1320" dirty="0">
                <a:solidFill>
                  <a:srgbClr val="7D7D7D"/>
                </a:solidFill>
                <a:latin typeface="Arial"/>
                <a:cs typeface="Arial"/>
              </a:rPr>
              <a:t> </a:t>
            </a:r>
            <a:r>
              <a:rPr sz="1320" spc="-4" dirty="0">
                <a:solidFill>
                  <a:srgbClr val="7D7D7D"/>
                </a:solidFill>
                <a:latin typeface="Arial"/>
                <a:cs typeface="Arial"/>
              </a:rPr>
              <a:t>MoneyTree™</a:t>
            </a:r>
            <a:r>
              <a:rPr lang="en-US" sz="1320" spc="-4" dirty="0">
                <a:solidFill>
                  <a:srgbClr val="7D7D7D"/>
                </a:solidFill>
                <a:latin typeface="Arial"/>
                <a:cs typeface="Arial"/>
              </a:rPr>
              <a:t> </a:t>
            </a:r>
            <a:r>
              <a:rPr sz="1320" spc="-4" dirty="0">
                <a:solidFill>
                  <a:srgbClr val="7D7D7D"/>
                </a:solidFill>
                <a:latin typeface="Arial"/>
                <a:cs typeface="Arial"/>
              </a:rPr>
              <a:t>Report</a:t>
            </a:r>
            <a:r>
              <a:rPr lang="en-US" sz="1320" spc="-4" dirty="0">
                <a:solidFill>
                  <a:srgbClr val="7D7D7D"/>
                </a:solidFill>
                <a:latin typeface="Arial"/>
                <a:cs typeface="Arial"/>
              </a:rPr>
              <a:t> </a:t>
            </a:r>
            <a:r>
              <a:rPr sz="1320" dirty="0">
                <a:solidFill>
                  <a:srgbClr val="7D7D7D"/>
                </a:solidFill>
                <a:latin typeface="Arial"/>
                <a:cs typeface="Arial"/>
              </a:rPr>
              <a:t>Q4</a:t>
            </a:r>
            <a:r>
              <a:rPr lang="en-US" sz="1320" spc="-62" dirty="0">
                <a:solidFill>
                  <a:srgbClr val="7D7D7D"/>
                </a:solidFill>
                <a:latin typeface="Arial"/>
                <a:cs typeface="Arial"/>
              </a:rPr>
              <a:t> </a:t>
            </a:r>
            <a:r>
              <a:rPr sz="1320" spc="-4" dirty="0">
                <a:solidFill>
                  <a:srgbClr val="7D7D7D"/>
                </a:solidFill>
                <a:latin typeface="Arial"/>
                <a:cs typeface="Arial"/>
              </a:rPr>
              <a:t>2018</a:t>
            </a:r>
            <a:endParaRPr sz="1320" dirty="0">
              <a:solidFill>
                <a:srgbClr val="7D7D7D"/>
              </a:solidFill>
              <a:latin typeface="Arial"/>
              <a:cs typeface="Arial"/>
            </a:endParaRPr>
          </a:p>
        </p:txBody>
      </p:sp>
      <p:sp>
        <p:nvSpPr>
          <p:cNvPr id="4" name="Rectangle 3">
            <a:extLst>
              <a:ext uri="{FF2B5EF4-FFF2-40B4-BE49-F238E27FC236}">
                <a16:creationId xmlns:a16="http://schemas.microsoft.com/office/drawing/2014/main" id="{8A7AA09B-B9F3-0C42-92EB-645256E2F36B}"/>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7" name="TextBox 6">
            <a:extLst>
              <a:ext uri="{FF2B5EF4-FFF2-40B4-BE49-F238E27FC236}">
                <a16:creationId xmlns:a16="http://schemas.microsoft.com/office/drawing/2014/main" id="{E56BD290-F65A-9E45-96D9-CB58ADC7F4FA}"/>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
        <p:nvSpPr>
          <p:cNvPr id="14" name="Title 1">
            <a:extLst>
              <a:ext uri="{FF2B5EF4-FFF2-40B4-BE49-F238E27FC236}">
                <a16:creationId xmlns:a16="http://schemas.microsoft.com/office/drawing/2014/main" id="{FED564D8-5FC5-D24B-B4E1-3082200EAA61}"/>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Tree>
    <p:extLst>
      <p:ext uri="{BB962C8B-B14F-4D97-AF65-F5344CB8AC3E}">
        <p14:creationId xmlns:p14="http://schemas.microsoft.com/office/powerpoint/2010/main" val="213736224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34" name="Group 33"/>
          <p:cNvGrpSpPr/>
          <p:nvPr userDrawn="1"/>
        </p:nvGrpSpPr>
        <p:grpSpPr>
          <a:xfrm>
            <a:off x="1905000" y="1"/>
            <a:ext cx="8153400" cy="6781800"/>
            <a:chOff x="1927860" y="0"/>
            <a:chExt cx="8130540" cy="6995161"/>
          </a:xfrm>
        </p:grpSpPr>
        <p:sp>
          <p:nvSpPr>
            <p:cNvPr id="31" name="Rectangle 649"/>
            <p:cNvSpPr>
              <a:spLocks noChangeArrowheads="1"/>
            </p:cNvSpPr>
            <p:nvPr userDrawn="1"/>
          </p:nvSpPr>
          <p:spPr bwMode="gray">
            <a:xfrm>
              <a:off x="8114416" y="777242"/>
              <a:ext cx="1943984" cy="6217919"/>
            </a:xfrm>
            <a:prstGeom prst="rect">
              <a:avLst/>
            </a:prstGeom>
            <a:solidFill>
              <a:schemeClr val="tx2">
                <a:lumMod val="40000"/>
                <a:lumOff val="60000"/>
              </a:schemeClr>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sp>
          <p:nvSpPr>
            <p:cNvPr id="32" name="Rectangle 648"/>
            <p:cNvSpPr>
              <a:spLocks noChangeArrowheads="1"/>
            </p:cNvSpPr>
            <p:nvPr userDrawn="1"/>
          </p:nvSpPr>
          <p:spPr bwMode="gray">
            <a:xfrm>
              <a:off x="1927860" y="0"/>
              <a:ext cx="6186556" cy="790885"/>
            </a:xfrm>
            <a:prstGeom prst="rect">
              <a:avLst/>
            </a:prstGeom>
            <a:solidFill>
              <a:schemeClr val="tx2">
                <a:lumMod val="60000"/>
                <a:lumOff val="40000"/>
              </a:schemeClr>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sp>
          <p:nvSpPr>
            <p:cNvPr id="33" name="Rectangle 650"/>
            <p:cNvSpPr>
              <a:spLocks noChangeArrowheads="1"/>
            </p:cNvSpPr>
            <p:nvPr userDrawn="1"/>
          </p:nvSpPr>
          <p:spPr bwMode="gray">
            <a:xfrm>
              <a:off x="1927860" y="790884"/>
              <a:ext cx="6186556" cy="6204275"/>
            </a:xfrm>
            <a:prstGeom prst="rect">
              <a:avLst/>
            </a:prstGeom>
            <a:solidFill>
              <a:schemeClr val="tx2"/>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grpSp>
      <p:grpSp>
        <p:nvGrpSpPr>
          <p:cNvPr id="28" name="Group 59"/>
          <p:cNvGrpSpPr/>
          <p:nvPr userDrawn="1"/>
        </p:nvGrpSpPr>
        <p:grpSpPr>
          <a:xfrm>
            <a:off x="1051560" y="6781800"/>
            <a:ext cx="1005840" cy="609600"/>
            <a:chOff x="1051560" y="6781800"/>
            <a:chExt cx="1005840" cy="609600"/>
          </a:xfrm>
        </p:grpSpPr>
        <p:sp>
          <p:nvSpPr>
            <p:cNvPr id="29" name="Rectangle 37"/>
            <p:cNvSpPr>
              <a:spLocks noChangeArrowheads="1"/>
            </p:cNvSpPr>
            <p:nvPr userDrawn="1"/>
          </p:nvSpPr>
          <p:spPr bwMode="black">
            <a:xfrm>
              <a:off x="1648968" y="6781800"/>
              <a:ext cx="256032" cy="54864"/>
            </a:xfrm>
            <a:prstGeom prst="rect">
              <a:avLst/>
            </a:prstGeom>
            <a:solidFill>
              <a:schemeClr val="tx2"/>
            </a:solidFill>
            <a:ln w="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17" name="Title 1"/>
          <p:cNvSpPr>
            <a:spLocks noGrp="1"/>
          </p:cNvSpPr>
          <p:nvPr>
            <p:ph type="ctrTitle" hasCustomPrompt="1"/>
          </p:nvPr>
        </p:nvSpPr>
        <p:spPr bwMode="white">
          <a:xfrm>
            <a:off x="2057400" y="1143000"/>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18"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13"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6629401"/>
            <a:ext cx="4572000" cy="762000"/>
          </a:xfrm>
          <a:prstGeom prst="rect">
            <a:avLst/>
          </a:prstGeom>
        </p:spPr>
        <p:txBody>
          <a:bodyPr anchor="b"/>
          <a:lstStyle>
            <a:lvl1pPr algn="l">
              <a:defRPr sz="900">
                <a:latin typeface="Arial" pitchFamily="34" charset="0"/>
                <a:cs typeface="Arial" pitchFamily="34" charset="0"/>
              </a:defRPr>
            </a:lvl1pPr>
          </a:lstStyle>
          <a:p>
            <a:pPr lvl="0"/>
            <a:r>
              <a:rPr lang="en-US" noProof="0"/>
              <a:t>Add legal and copyright disclaimers here.</a:t>
            </a:r>
          </a:p>
        </p:txBody>
      </p:sp>
      <p:sp>
        <p:nvSpPr>
          <p:cNvPr id="7" name="Title Placeholder 1"/>
          <p:cNvSpPr>
            <a:spLocks noGrp="1"/>
          </p:cNvSpPr>
          <p:nvPr>
            <p:ph type="title"/>
          </p:nvPr>
        </p:nvSpPr>
        <p:spPr>
          <a:xfrm>
            <a:off x="533401" y="1129094"/>
            <a:ext cx="8991600" cy="492443"/>
          </a:xfrm>
          <a:prstGeom prst="rect">
            <a:avLst/>
          </a:prstGeom>
        </p:spPr>
        <p:txBody>
          <a:bodyPr vert="horz" lIns="0" tIns="0" rIns="0" bIns="0" rtlCol="0" anchor="t" anchorCtr="0">
            <a:spAutoFit/>
          </a:bodyPr>
          <a:lstStyle>
            <a:lvl1pPr>
              <a:defRPr sz="3200"/>
            </a:lvl1pPr>
          </a:lstStyle>
          <a:p>
            <a:r>
              <a:rPr lang="en-US" noProof="0"/>
              <a:t>Click to edit Master title style</a:t>
            </a:r>
            <a:endParaRPr lang="en-US" noProof="0" dirty="0"/>
          </a:p>
        </p:txBody>
      </p:sp>
      <p:cxnSp>
        <p:nvCxnSpPr>
          <p:cNvPr id="5"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AB00D9-824D-3A47-93BB-024FC22C3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pic>
        <p:nvPicPr>
          <p:cNvPr id="15" name="Picture 14">
            <a:extLst>
              <a:ext uri="{FF2B5EF4-FFF2-40B4-BE49-F238E27FC236}">
                <a16:creationId xmlns:a16="http://schemas.microsoft.com/office/drawing/2014/main" id="{B4F7D883-6C15-4340-8E3F-C8DB0A220A5B}"/>
              </a:ext>
            </a:extLst>
          </p:cNvPr>
          <p:cNvPicPr>
            <a:picLocks noChangeAspect="1"/>
          </p:cNvPicPr>
          <p:nvPr/>
        </p:nvPicPr>
        <p:blipFill>
          <a:blip r:embed="rId3"/>
          <a:stretch>
            <a:fillRect/>
          </a:stretch>
        </p:blipFill>
        <p:spPr bwMode="gray">
          <a:xfrm>
            <a:off x="5304804" y="6023779"/>
            <a:ext cx="1180769" cy="1339042"/>
          </a:xfrm>
          <a:prstGeom prst="rect">
            <a:avLst/>
          </a:prstGeom>
        </p:spPr>
      </p:pic>
      <p:pic>
        <p:nvPicPr>
          <p:cNvPr id="18" name="Picture 17">
            <a:extLst>
              <a:ext uri="{FF2B5EF4-FFF2-40B4-BE49-F238E27FC236}">
                <a16:creationId xmlns:a16="http://schemas.microsoft.com/office/drawing/2014/main" id="{5535B3EE-EE18-F544-A9FA-BCEB1F270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371" y="6519535"/>
            <a:ext cx="2091089" cy="769302"/>
          </a:xfrm>
          <a:prstGeom prst="rect">
            <a:avLst/>
          </a:prstGeom>
        </p:spPr>
      </p:pic>
      <p:sp>
        <p:nvSpPr>
          <p:cNvPr id="10" name="Rectangle 9">
            <a:extLst>
              <a:ext uri="{FF2B5EF4-FFF2-40B4-BE49-F238E27FC236}">
                <a16:creationId xmlns:a16="http://schemas.microsoft.com/office/drawing/2014/main" id="{BC0E882E-4FC3-FA4E-8C16-2BE57EC566A2}"/>
              </a:ext>
            </a:extLst>
          </p:cNvPr>
          <p:cNvSpPr/>
          <p:nvPr/>
        </p:nvSpPr>
        <p:spPr bwMode="hidden">
          <a:xfrm>
            <a:off x="0" y="1"/>
            <a:ext cx="5029200" cy="5277556"/>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
        <p:nvSpPr>
          <p:cNvPr id="16" name="Rectangle 15">
            <a:extLst>
              <a:ext uri="{FF2B5EF4-FFF2-40B4-BE49-F238E27FC236}">
                <a16:creationId xmlns:a16="http://schemas.microsoft.com/office/drawing/2014/main" id="{27D38FB3-5B67-FC4E-9105-129220BBC440}"/>
              </a:ext>
            </a:extLst>
          </p:cNvPr>
          <p:cNvSpPr/>
          <p:nvPr/>
        </p:nvSpPr>
        <p:spPr bwMode="hidden">
          <a:xfrm>
            <a:off x="0" y="5181600"/>
            <a:ext cx="50292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1602238669"/>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9D4ABF-79C3-C740-9401-D71287024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
        <p:nvSpPr>
          <p:cNvPr id="52" name="Rectangle 51">
            <a:extLst>
              <a:ext uri="{FF2B5EF4-FFF2-40B4-BE49-F238E27FC236}">
                <a16:creationId xmlns:a16="http://schemas.microsoft.com/office/drawing/2014/main" id="{BC76EC24-A1CF-9646-BA53-087368FFD0DE}"/>
              </a:ext>
            </a:extLst>
          </p:cNvPr>
          <p:cNvSpPr/>
          <p:nvPr/>
        </p:nvSpPr>
        <p:spPr bwMode="hidden">
          <a:xfrm>
            <a:off x="0" y="5181600"/>
            <a:ext cx="100584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1302331368"/>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6" name="object 5"/>
          <p:cNvSpPr txBox="1"/>
          <p:nvPr/>
        </p:nvSpPr>
        <p:spPr>
          <a:xfrm>
            <a:off x="220028" y="7426894"/>
            <a:ext cx="4382784" cy="153953"/>
          </a:xfrm>
          <a:prstGeom prst="rect">
            <a:avLst/>
          </a:prstGeom>
        </p:spPr>
        <p:txBody>
          <a:bodyPr vert="horz" wrap="square" lIns="0" tIns="0" rIns="0" bIns="0" rtlCol="0">
            <a:spAutoFit/>
          </a:bodyPr>
          <a:lstStyle/>
          <a:p>
            <a:pPr marL="10478">
              <a:lnSpc>
                <a:spcPts val="1176"/>
              </a:lnSpc>
            </a:pPr>
            <a:r>
              <a:rPr sz="1320" dirty="0">
                <a:solidFill>
                  <a:srgbClr val="7D7D7D"/>
                </a:solidFill>
                <a:latin typeface="Arial"/>
                <a:cs typeface="Arial"/>
              </a:rPr>
              <a:t>Source:</a:t>
            </a:r>
            <a:r>
              <a:rPr lang="en-US" sz="1320" dirty="0">
                <a:solidFill>
                  <a:srgbClr val="7D7D7D"/>
                </a:solidFill>
                <a:latin typeface="Arial"/>
                <a:cs typeface="Arial"/>
              </a:rPr>
              <a:t> </a:t>
            </a:r>
            <a:r>
              <a:rPr sz="1320" dirty="0">
                <a:solidFill>
                  <a:srgbClr val="7D7D7D"/>
                </a:solidFill>
                <a:latin typeface="Arial"/>
                <a:cs typeface="Arial"/>
              </a:rPr>
              <a:t>PwC</a:t>
            </a:r>
            <a:r>
              <a:rPr lang="en-US" sz="1320" dirty="0">
                <a:solidFill>
                  <a:srgbClr val="7D7D7D"/>
                </a:solidFill>
                <a:latin typeface="Arial"/>
                <a:cs typeface="Arial"/>
              </a:rPr>
              <a:t> </a:t>
            </a:r>
            <a:r>
              <a:rPr sz="1320" dirty="0">
                <a:solidFill>
                  <a:srgbClr val="7D7D7D"/>
                </a:solidFill>
                <a:latin typeface="Arial"/>
                <a:cs typeface="Arial"/>
              </a:rPr>
              <a:t>/</a:t>
            </a:r>
            <a:r>
              <a:rPr lang="en-US" sz="1320" dirty="0">
                <a:solidFill>
                  <a:srgbClr val="7D7D7D"/>
                </a:solidFill>
                <a:latin typeface="Arial"/>
                <a:cs typeface="Arial"/>
              </a:rPr>
              <a:t> </a:t>
            </a:r>
            <a:r>
              <a:rPr sz="1320" spc="-4" dirty="0">
                <a:solidFill>
                  <a:srgbClr val="7D7D7D"/>
                </a:solidFill>
                <a:latin typeface="Arial"/>
                <a:cs typeface="Arial"/>
              </a:rPr>
              <a:t>CB</a:t>
            </a:r>
            <a:r>
              <a:rPr lang="en-US" sz="1320" spc="-4" dirty="0">
                <a:solidFill>
                  <a:srgbClr val="7D7D7D"/>
                </a:solidFill>
                <a:latin typeface="Arial"/>
                <a:cs typeface="Arial"/>
              </a:rPr>
              <a:t> </a:t>
            </a:r>
            <a:r>
              <a:rPr sz="1320" dirty="0">
                <a:solidFill>
                  <a:srgbClr val="7D7D7D"/>
                </a:solidFill>
                <a:latin typeface="Arial"/>
                <a:cs typeface="Arial"/>
              </a:rPr>
              <a:t>Insights</a:t>
            </a:r>
            <a:r>
              <a:rPr lang="en-US" sz="1320" dirty="0">
                <a:solidFill>
                  <a:srgbClr val="7D7D7D"/>
                </a:solidFill>
                <a:latin typeface="Arial"/>
                <a:cs typeface="Arial"/>
              </a:rPr>
              <a:t> </a:t>
            </a:r>
            <a:r>
              <a:rPr sz="1320" spc="-4" dirty="0">
                <a:solidFill>
                  <a:srgbClr val="7D7D7D"/>
                </a:solidFill>
                <a:latin typeface="Arial"/>
                <a:cs typeface="Arial"/>
              </a:rPr>
              <a:t>MoneyTree™</a:t>
            </a:r>
            <a:r>
              <a:rPr lang="en-US" sz="1320" spc="-4" dirty="0">
                <a:solidFill>
                  <a:srgbClr val="7D7D7D"/>
                </a:solidFill>
                <a:latin typeface="Arial"/>
                <a:cs typeface="Arial"/>
              </a:rPr>
              <a:t> </a:t>
            </a:r>
            <a:r>
              <a:rPr sz="1320" spc="-4" dirty="0">
                <a:solidFill>
                  <a:srgbClr val="7D7D7D"/>
                </a:solidFill>
                <a:latin typeface="Arial"/>
                <a:cs typeface="Arial"/>
              </a:rPr>
              <a:t>Report</a:t>
            </a:r>
            <a:r>
              <a:rPr lang="en-US" sz="1320" spc="-4" dirty="0">
                <a:solidFill>
                  <a:srgbClr val="7D7D7D"/>
                </a:solidFill>
                <a:latin typeface="Arial"/>
                <a:cs typeface="Arial"/>
              </a:rPr>
              <a:t> </a:t>
            </a:r>
            <a:r>
              <a:rPr sz="1320" dirty="0">
                <a:solidFill>
                  <a:srgbClr val="7D7D7D"/>
                </a:solidFill>
                <a:latin typeface="Arial"/>
                <a:cs typeface="Arial"/>
              </a:rPr>
              <a:t>Q4</a:t>
            </a:r>
            <a:r>
              <a:rPr lang="en-US" sz="1320" spc="-62" dirty="0">
                <a:solidFill>
                  <a:srgbClr val="7D7D7D"/>
                </a:solidFill>
                <a:latin typeface="Arial"/>
                <a:cs typeface="Arial"/>
              </a:rPr>
              <a:t> </a:t>
            </a:r>
            <a:r>
              <a:rPr sz="1320" spc="-4" dirty="0">
                <a:solidFill>
                  <a:srgbClr val="7D7D7D"/>
                </a:solidFill>
                <a:latin typeface="Arial"/>
                <a:cs typeface="Arial"/>
              </a:rPr>
              <a:t>2018</a:t>
            </a:r>
            <a:endParaRPr sz="1320" dirty="0">
              <a:solidFill>
                <a:srgbClr val="7D7D7D"/>
              </a:solidFill>
              <a:latin typeface="Arial"/>
              <a:cs typeface="Arial"/>
            </a:endParaRPr>
          </a:p>
        </p:txBody>
      </p:sp>
      <p:sp>
        <p:nvSpPr>
          <p:cNvPr id="4" name="Rectangle 3">
            <a:extLst>
              <a:ext uri="{FF2B5EF4-FFF2-40B4-BE49-F238E27FC236}">
                <a16:creationId xmlns:a16="http://schemas.microsoft.com/office/drawing/2014/main" id="{8A7AA09B-B9F3-0C42-92EB-645256E2F36B}"/>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7" name="TextBox 6">
            <a:extLst>
              <a:ext uri="{FF2B5EF4-FFF2-40B4-BE49-F238E27FC236}">
                <a16:creationId xmlns:a16="http://schemas.microsoft.com/office/drawing/2014/main" id="{E56BD290-F65A-9E45-96D9-CB58ADC7F4FA}"/>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
        <p:nvSpPr>
          <p:cNvPr id="14" name="Title 1">
            <a:extLst>
              <a:ext uri="{FF2B5EF4-FFF2-40B4-BE49-F238E27FC236}">
                <a16:creationId xmlns:a16="http://schemas.microsoft.com/office/drawing/2014/main" id="{FED564D8-5FC5-D24B-B4E1-3082200EAA61}"/>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Tree>
    <p:extLst>
      <p:ext uri="{BB962C8B-B14F-4D97-AF65-F5344CB8AC3E}">
        <p14:creationId xmlns:p14="http://schemas.microsoft.com/office/powerpoint/2010/main" val="74738012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44548A-B1FA-AB44-90BD-5B429EB4A284}"/>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8" name="Title 1">
            <a:extLst>
              <a:ext uri="{FF2B5EF4-FFF2-40B4-BE49-F238E27FC236}">
                <a16:creationId xmlns:a16="http://schemas.microsoft.com/office/drawing/2014/main" id="{70C80550-6CB0-AB4E-93FA-F8A998B81D4B}"/>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
        <p:nvSpPr>
          <p:cNvPr id="9" name="TextBox 8">
            <a:extLst>
              <a:ext uri="{FF2B5EF4-FFF2-40B4-BE49-F238E27FC236}">
                <a16:creationId xmlns:a16="http://schemas.microsoft.com/office/drawing/2014/main" id="{A085CD83-4A76-E34A-8026-165E02899273}"/>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Tree>
    <p:extLst>
      <p:ext uri="{BB962C8B-B14F-4D97-AF65-F5344CB8AC3E}">
        <p14:creationId xmlns:p14="http://schemas.microsoft.com/office/powerpoint/2010/main" val="349207047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tmap">
    <p:spTree>
      <p:nvGrpSpPr>
        <p:cNvPr id="1" name=""/>
        <p:cNvGrpSpPr/>
        <p:nvPr/>
      </p:nvGrpSpPr>
      <p:grpSpPr>
        <a:xfrm>
          <a:off x="0" y="0"/>
          <a:ext cx="0" cy="0"/>
          <a:chOff x="0" y="0"/>
          <a:chExt cx="0" cy="0"/>
        </a:xfrm>
      </p:grpSpPr>
      <p:sp>
        <p:nvSpPr>
          <p:cNvPr id="6" name="object 5"/>
          <p:cNvSpPr txBox="1"/>
          <p:nvPr/>
        </p:nvSpPr>
        <p:spPr>
          <a:xfrm>
            <a:off x="220028" y="7426894"/>
            <a:ext cx="4382784" cy="153953"/>
          </a:xfrm>
          <a:prstGeom prst="rect">
            <a:avLst/>
          </a:prstGeom>
        </p:spPr>
        <p:txBody>
          <a:bodyPr vert="horz" wrap="square" lIns="0" tIns="0" rIns="0" bIns="0" rtlCol="0">
            <a:spAutoFit/>
          </a:bodyPr>
          <a:lstStyle/>
          <a:p>
            <a:pPr marL="10478">
              <a:lnSpc>
                <a:spcPts val="1176"/>
              </a:lnSpc>
            </a:pPr>
            <a:r>
              <a:rPr sz="1320" dirty="0">
                <a:solidFill>
                  <a:srgbClr val="7D7D7D"/>
                </a:solidFill>
                <a:latin typeface="Arial"/>
                <a:cs typeface="Arial"/>
              </a:rPr>
              <a:t>Source:</a:t>
            </a:r>
            <a:r>
              <a:rPr lang="en-US" sz="1320" dirty="0">
                <a:solidFill>
                  <a:srgbClr val="7D7D7D"/>
                </a:solidFill>
                <a:latin typeface="Arial"/>
                <a:cs typeface="Arial"/>
              </a:rPr>
              <a:t> </a:t>
            </a:r>
            <a:r>
              <a:rPr sz="1320" dirty="0">
                <a:solidFill>
                  <a:srgbClr val="7D7D7D"/>
                </a:solidFill>
                <a:latin typeface="Arial"/>
                <a:cs typeface="Arial"/>
              </a:rPr>
              <a:t>PwC</a:t>
            </a:r>
            <a:r>
              <a:rPr lang="en-US" sz="1320" dirty="0">
                <a:solidFill>
                  <a:srgbClr val="7D7D7D"/>
                </a:solidFill>
                <a:latin typeface="Arial"/>
                <a:cs typeface="Arial"/>
              </a:rPr>
              <a:t> </a:t>
            </a:r>
            <a:r>
              <a:rPr sz="1320" dirty="0">
                <a:solidFill>
                  <a:srgbClr val="7D7D7D"/>
                </a:solidFill>
                <a:latin typeface="Arial"/>
                <a:cs typeface="Arial"/>
              </a:rPr>
              <a:t>/</a:t>
            </a:r>
            <a:r>
              <a:rPr lang="en-US" sz="1320" dirty="0">
                <a:solidFill>
                  <a:srgbClr val="7D7D7D"/>
                </a:solidFill>
                <a:latin typeface="Arial"/>
                <a:cs typeface="Arial"/>
              </a:rPr>
              <a:t> </a:t>
            </a:r>
            <a:r>
              <a:rPr sz="1320" spc="-4" dirty="0">
                <a:solidFill>
                  <a:srgbClr val="7D7D7D"/>
                </a:solidFill>
                <a:latin typeface="Arial"/>
                <a:cs typeface="Arial"/>
              </a:rPr>
              <a:t>CB</a:t>
            </a:r>
            <a:r>
              <a:rPr lang="en-US" sz="1320" spc="-4" dirty="0">
                <a:solidFill>
                  <a:srgbClr val="7D7D7D"/>
                </a:solidFill>
                <a:latin typeface="Arial"/>
                <a:cs typeface="Arial"/>
              </a:rPr>
              <a:t> </a:t>
            </a:r>
            <a:r>
              <a:rPr sz="1320" dirty="0">
                <a:solidFill>
                  <a:srgbClr val="7D7D7D"/>
                </a:solidFill>
                <a:latin typeface="Arial"/>
                <a:cs typeface="Arial"/>
              </a:rPr>
              <a:t>Insights</a:t>
            </a:r>
            <a:r>
              <a:rPr lang="en-US" sz="1320" dirty="0">
                <a:solidFill>
                  <a:srgbClr val="7D7D7D"/>
                </a:solidFill>
                <a:latin typeface="Arial"/>
                <a:cs typeface="Arial"/>
              </a:rPr>
              <a:t> </a:t>
            </a:r>
            <a:r>
              <a:rPr sz="1320" spc="-4" dirty="0">
                <a:solidFill>
                  <a:srgbClr val="7D7D7D"/>
                </a:solidFill>
                <a:latin typeface="Arial"/>
                <a:cs typeface="Arial"/>
              </a:rPr>
              <a:t>MoneyTree™</a:t>
            </a:r>
            <a:r>
              <a:rPr lang="en-US" sz="1320" spc="-4" dirty="0">
                <a:solidFill>
                  <a:srgbClr val="7D7D7D"/>
                </a:solidFill>
                <a:latin typeface="Arial"/>
                <a:cs typeface="Arial"/>
              </a:rPr>
              <a:t> </a:t>
            </a:r>
            <a:r>
              <a:rPr sz="1320" spc="-4" dirty="0">
                <a:solidFill>
                  <a:srgbClr val="7D7D7D"/>
                </a:solidFill>
                <a:latin typeface="Arial"/>
                <a:cs typeface="Arial"/>
              </a:rPr>
              <a:t>Report</a:t>
            </a:r>
            <a:r>
              <a:rPr lang="en-US" sz="1320" spc="-4" dirty="0">
                <a:solidFill>
                  <a:srgbClr val="7D7D7D"/>
                </a:solidFill>
                <a:latin typeface="Arial"/>
                <a:cs typeface="Arial"/>
              </a:rPr>
              <a:t> </a:t>
            </a:r>
            <a:r>
              <a:rPr sz="1320" dirty="0">
                <a:solidFill>
                  <a:srgbClr val="7D7D7D"/>
                </a:solidFill>
                <a:latin typeface="Arial"/>
                <a:cs typeface="Arial"/>
              </a:rPr>
              <a:t>Q4</a:t>
            </a:r>
            <a:r>
              <a:rPr lang="en-US" sz="1320" spc="-62" dirty="0">
                <a:solidFill>
                  <a:srgbClr val="7D7D7D"/>
                </a:solidFill>
                <a:latin typeface="Arial"/>
                <a:cs typeface="Arial"/>
              </a:rPr>
              <a:t> </a:t>
            </a:r>
            <a:r>
              <a:rPr sz="1320" spc="-4" dirty="0">
                <a:solidFill>
                  <a:srgbClr val="7D7D7D"/>
                </a:solidFill>
                <a:latin typeface="Arial"/>
                <a:cs typeface="Arial"/>
              </a:rPr>
              <a:t>2018</a:t>
            </a:r>
            <a:endParaRPr sz="1320" dirty="0">
              <a:solidFill>
                <a:srgbClr val="7D7D7D"/>
              </a:solidFill>
              <a:latin typeface="Arial"/>
              <a:cs typeface="Arial"/>
            </a:endParaRPr>
          </a:p>
        </p:txBody>
      </p:sp>
      <p:sp>
        <p:nvSpPr>
          <p:cNvPr id="4" name="Rectangle 3">
            <a:extLst>
              <a:ext uri="{FF2B5EF4-FFF2-40B4-BE49-F238E27FC236}">
                <a16:creationId xmlns:a16="http://schemas.microsoft.com/office/drawing/2014/main" id="{8A7AA09B-B9F3-0C42-92EB-645256E2F36B}"/>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7" name="TextBox 6">
            <a:extLst>
              <a:ext uri="{FF2B5EF4-FFF2-40B4-BE49-F238E27FC236}">
                <a16:creationId xmlns:a16="http://schemas.microsoft.com/office/drawing/2014/main" id="{E56BD290-F65A-9E45-96D9-CB58ADC7F4FA}"/>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
        <p:nvSpPr>
          <p:cNvPr id="14" name="Title 1">
            <a:extLst>
              <a:ext uri="{FF2B5EF4-FFF2-40B4-BE49-F238E27FC236}">
                <a16:creationId xmlns:a16="http://schemas.microsoft.com/office/drawing/2014/main" id="{FED564D8-5FC5-D24B-B4E1-3082200EAA61}"/>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
        <p:nvSpPr>
          <p:cNvPr id="3" name="Picture Placeholder 2">
            <a:extLst>
              <a:ext uri="{FF2B5EF4-FFF2-40B4-BE49-F238E27FC236}">
                <a16:creationId xmlns:a16="http://schemas.microsoft.com/office/drawing/2014/main" id="{C2CDFAFC-A232-5A44-ADE3-28A8B91BA454}"/>
              </a:ext>
            </a:extLst>
          </p:cNvPr>
          <p:cNvSpPr>
            <a:spLocks noGrp="1"/>
          </p:cNvSpPr>
          <p:nvPr>
            <p:ph type="pic" sz="quarter" idx="10"/>
          </p:nvPr>
        </p:nvSpPr>
        <p:spPr>
          <a:xfrm>
            <a:off x="220028" y="1727200"/>
            <a:ext cx="9618345" cy="5316322"/>
          </a:xfrm>
          <a:prstGeom prst="rect">
            <a:avLst/>
          </a:prstGeom>
        </p:spPr>
        <p:txBody>
          <a:bodyPr/>
          <a:lstStyle/>
          <a:p>
            <a:r>
              <a:rPr lang="en-US"/>
              <a:t>Click icon to add picture</a:t>
            </a:r>
            <a:endParaRPr lang="en-GB" dirty="0"/>
          </a:p>
        </p:txBody>
      </p:sp>
    </p:spTree>
    <p:extLst>
      <p:ext uri="{BB962C8B-B14F-4D97-AF65-F5344CB8AC3E}">
        <p14:creationId xmlns:p14="http://schemas.microsoft.com/office/powerpoint/2010/main" val="1292221446"/>
      </p:ext>
    </p:extLst>
  </p:cSld>
  <p:clrMapOvr>
    <a:masterClrMapping/>
  </p:clrMapOvr>
  <p:hf hdr="0" ftr="0" dt="0"/>
  <p:extLst>
    <p:ext uri="{DCECCB84-F9BA-43D5-87BE-67443E8EF086}">
      <p15:sldGuideLst xmlns:p15="http://schemas.microsoft.com/office/powerpoint/2012/main">
        <p15:guide id="1" orient="horz" pos="9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erivative 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4F7D883-6C15-4340-8E3F-C8DB0A220A5B}"/>
              </a:ext>
            </a:extLst>
          </p:cNvPr>
          <p:cNvPicPr>
            <a:picLocks noChangeAspect="1"/>
          </p:cNvPicPr>
          <p:nvPr/>
        </p:nvPicPr>
        <p:blipFill>
          <a:blip r:embed="rId2"/>
          <a:stretch>
            <a:fillRect/>
          </a:stretch>
        </p:blipFill>
        <p:spPr bwMode="gray">
          <a:xfrm>
            <a:off x="5304804" y="6023779"/>
            <a:ext cx="1180769" cy="1339042"/>
          </a:xfrm>
          <a:prstGeom prst="rect">
            <a:avLst/>
          </a:prstGeom>
        </p:spPr>
      </p:pic>
      <p:pic>
        <p:nvPicPr>
          <p:cNvPr id="18" name="Picture 17">
            <a:extLst>
              <a:ext uri="{FF2B5EF4-FFF2-40B4-BE49-F238E27FC236}">
                <a16:creationId xmlns:a16="http://schemas.microsoft.com/office/drawing/2014/main" id="{5535B3EE-EE18-F544-A9FA-BCEB1F270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371" y="6519535"/>
            <a:ext cx="2091089" cy="769302"/>
          </a:xfrm>
          <a:prstGeom prst="rect">
            <a:avLst/>
          </a:prstGeom>
        </p:spPr>
      </p:pic>
      <p:sp>
        <p:nvSpPr>
          <p:cNvPr id="10" name="Rectangle 9">
            <a:extLst>
              <a:ext uri="{FF2B5EF4-FFF2-40B4-BE49-F238E27FC236}">
                <a16:creationId xmlns:a16="http://schemas.microsoft.com/office/drawing/2014/main" id="{BC0E882E-4FC3-FA4E-8C16-2BE57EC566A2}"/>
              </a:ext>
            </a:extLst>
          </p:cNvPr>
          <p:cNvSpPr/>
          <p:nvPr/>
        </p:nvSpPr>
        <p:spPr bwMode="hidden">
          <a:xfrm>
            <a:off x="0" y="1"/>
            <a:ext cx="5029200" cy="5277556"/>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
        <p:nvSpPr>
          <p:cNvPr id="16" name="Rectangle 15">
            <a:extLst>
              <a:ext uri="{FF2B5EF4-FFF2-40B4-BE49-F238E27FC236}">
                <a16:creationId xmlns:a16="http://schemas.microsoft.com/office/drawing/2014/main" id="{27D38FB3-5B67-FC4E-9105-129220BBC440}"/>
              </a:ext>
            </a:extLst>
          </p:cNvPr>
          <p:cNvSpPr/>
          <p:nvPr/>
        </p:nvSpPr>
        <p:spPr bwMode="hidden">
          <a:xfrm>
            <a:off x="0" y="5181600"/>
            <a:ext cx="50292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pic>
        <p:nvPicPr>
          <p:cNvPr id="8" name="Picture 7">
            <a:extLst>
              <a:ext uri="{FF2B5EF4-FFF2-40B4-BE49-F238E27FC236}">
                <a16:creationId xmlns:a16="http://schemas.microsoft.com/office/drawing/2014/main" id="{585C341C-56C6-CA42-A221-7F030E1FB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Tree>
    <p:extLst>
      <p:ext uri="{BB962C8B-B14F-4D97-AF65-F5344CB8AC3E}">
        <p14:creationId xmlns:p14="http://schemas.microsoft.com/office/powerpoint/2010/main" val="3911944369"/>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rivative Appendi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6171BF-916D-C94D-B725-1C6AA1B49B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
        <p:nvSpPr>
          <p:cNvPr id="52" name="Rectangle 51">
            <a:extLst>
              <a:ext uri="{FF2B5EF4-FFF2-40B4-BE49-F238E27FC236}">
                <a16:creationId xmlns:a16="http://schemas.microsoft.com/office/drawing/2014/main" id="{BC76EC24-A1CF-9646-BA53-087368FFD0DE}"/>
              </a:ext>
            </a:extLst>
          </p:cNvPr>
          <p:cNvSpPr/>
          <p:nvPr/>
        </p:nvSpPr>
        <p:spPr bwMode="hidden">
          <a:xfrm>
            <a:off x="0" y="5181600"/>
            <a:ext cx="100584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2666199787"/>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lored layout with footer">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7"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Tree>
    <p:extLst>
      <p:ext uri="{BB962C8B-B14F-4D97-AF65-F5344CB8AC3E}">
        <p14:creationId xmlns:p14="http://schemas.microsoft.com/office/powerpoint/2010/main" val="133150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44548A-B1FA-AB44-90BD-5B429EB4A284}"/>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8" name="Title 1">
            <a:extLst>
              <a:ext uri="{FF2B5EF4-FFF2-40B4-BE49-F238E27FC236}">
                <a16:creationId xmlns:a16="http://schemas.microsoft.com/office/drawing/2014/main" id="{70C80550-6CB0-AB4E-93FA-F8A998B81D4B}"/>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
        <p:nvSpPr>
          <p:cNvPr id="9" name="TextBox 8">
            <a:extLst>
              <a:ext uri="{FF2B5EF4-FFF2-40B4-BE49-F238E27FC236}">
                <a16:creationId xmlns:a16="http://schemas.microsoft.com/office/drawing/2014/main" id="{A085CD83-4A76-E34A-8026-165E02899273}"/>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Tree>
    <p:extLst>
      <p:ext uri="{BB962C8B-B14F-4D97-AF65-F5344CB8AC3E}">
        <p14:creationId xmlns:p14="http://schemas.microsoft.com/office/powerpoint/2010/main" val="317705511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Empty with Footer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8"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endParaRPr lang="en-US" dirty="0"/>
          </a:p>
        </p:txBody>
      </p:sp>
      <p:sp>
        <p:nvSpPr>
          <p:cNvPr id="9" name="TextBox 8"/>
          <p:cNvSpPr txBox="1"/>
          <p:nvPr userDrawn="1"/>
        </p:nvSpPr>
        <p:spPr>
          <a:xfrm>
            <a:off x="523876" y="7252902"/>
            <a:ext cx="4398998" cy="138499"/>
          </a:xfrm>
          <a:prstGeom prst="rect">
            <a:avLst/>
          </a:prstGeom>
          <a:noFill/>
        </p:spPr>
        <p:txBody>
          <a:bodyPr vert="horz" wrap="squar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900" b="1" noProof="0" dirty="0">
                <a:solidFill>
                  <a:schemeClr val="tx1"/>
                </a:solidFill>
                <a:latin typeface="+mn-lt"/>
                <a:cs typeface="Arial" pitchFamily="34" charset="0"/>
              </a:rPr>
              <a:t>PwC | CB Insights </a:t>
            </a:r>
            <a:r>
              <a:rPr lang="en-US" sz="900" b="0" noProof="0" dirty="0">
                <a:solidFill>
                  <a:schemeClr val="tx1"/>
                </a:solidFill>
                <a:latin typeface="+mn-lt"/>
                <a:cs typeface="Arial" pitchFamily="34" charset="0"/>
              </a:rPr>
              <a:t>MoneyTree™ Canada Report H2 and FY 2019</a:t>
            </a:r>
            <a:endParaRPr lang="en-US" sz="900" b="0" dirty="0"/>
          </a:p>
        </p:txBody>
      </p:sp>
      <p:sp>
        <p:nvSpPr>
          <p:cNvPr id="11"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r>
              <a:rPr lang="en-US" dirty="0"/>
              <a:t>All figures in USD.</a:t>
            </a:r>
          </a:p>
        </p:txBody>
      </p:sp>
    </p:spTree>
    <p:extLst>
      <p:ext uri="{BB962C8B-B14F-4D97-AF65-F5344CB8AC3E}">
        <p14:creationId xmlns:p14="http://schemas.microsoft.com/office/powerpoint/2010/main" val="694392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4411980" cy="4419599"/>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5113023" y="2210467"/>
            <a:ext cx="4411978" cy="4419600"/>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dirty="0"/>
              <a:t>Click to edit Master title style</a:t>
            </a:r>
          </a:p>
        </p:txBody>
      </p:sp>
      <p:cxnSp>
        <p:nvCxnSpPr>
          <p:cNvPr id="19"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4"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003747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2895600" cy="4419599"/>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3581400" y="2212848"/>
            <a:ext cx="2895600" cy="4419600"/>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6629400" y="2212848"/>
            <a:ext cx="2895600" cy="4419601"/>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2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4" name="TextBox 13"/>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5"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49839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4419600" cy="213359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5105400" y="2212848"/>
            <a:ext cx="4419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33400" y="4495802"/>
            <a:ext cx="4419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p:nvPr>
        </p:nvSpPr>
        <p:spPr>
          <a:xfrm>
            <a:off x="5105400" y="4495800"/>
            <a:ext cx="4419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6"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8" name="TextBox 17"/>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9"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627080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2895600" cy="213359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3581400" y="2212848"/>
            <a:ext cx="2895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6629400" y="2212848"/>
            <a:ext cx="2895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p:nvPr>
        </p:nvSpPr>
        <p:spPr>
          <a:xfrm>
            <a:off x="533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8"/>
          <p:cNvSpPr>
            <a:spLocks noGrp="1"/>
          </p:cNvSpPr>
          <p:nvPr>
            <p:ph sz="quarter" idx="17"/>
          </p:nvPr>
        </p:nvSpPr>
        <p:spPr>
          <a:xfrm>
            <a:off x="3581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8"/>
          </p:nvPr>
        </p:nvSpPr>
        <p:spPr>
          <a:xfrm>
            <a:off x="6629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dirty="0"/>
              <a:t>Click to edit Master title style</a:t>
            </a:r>
          </a:p>
        </p:txBody>
      </p:sp>
      <p:cxnSp>
        <p:nvCxnSpPr>
          <p:cNvPr id="22"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8" name="TextBox 17"/>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20"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828792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Two under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3438525"/>
            <a:ext cx="4419600" cy="2895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105400" y="3438525"/>
            <a:ext cx="4419600" cy="2895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6"/>
          </p:nvPr>
        </p:nvSpPr>
        <p:spPr>
          <a:xfrm>
            <a:off x="533400" y="2210467"/>
            <a:ext cx="8991600" cy="184666"/>
          </a:xfrm>
          <a:prstGeom prst="rect">
            <a:avLst/>
          </a:prstGeom>
        </p:spPr>
        <p:txBody>
          <a:bodyPr>
            <a:spAutoFit/>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dirty="0"/>
              <a:t>Click to edit Master title style</a:t>
            </a:r>
          </a:p>
        </p:txBody>
      </p:sp>
      <p:cxnSp>
        <p:nvCxnSpPr>
          <p:cNvPr id="18"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7"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017667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6629400" y="2212848"/>
            <a:ext cx="2895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6629400" y="4495799"/>
            <a:ext cx="2895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1" y="2210467"/>
            <a:ext cx="5943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503632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2895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33400" y="4495800"/>
            <a:ext cx="2895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3581400" y="2212848"/>
            <a:ext cx="5943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249261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Two and Lef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105400" y="2212848"/>
            <a:ext cx="4419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105400" y="4495800"/>
            <a:ext cx="4419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0" y="2210467"/>
            <a:ext cx="4419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916644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Two and Right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4419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33400" y="4495799"/>
            <a:ext cx="4419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105400" y="2212848"/>
            <a:ext cx="4419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1"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4"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7" name="TextBox 16"/>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76778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tmap">
    <p:spTree>
      <p:nvGrpSpPr>
        <p:cNvPr id="1" name=""/>
        <p:cNvGrpSpPr/>
        <p:nvPr/>
      </p:nvGrpSpPr>
      <p:grpSpPr>
        <a:xfrm>
          <a:off x="0" y="0"/>
          <a:ext cx="0" cy="0"/>
          <a:chOff x="0" y="0"/>
          <a:chExt cx="0" cy="0"/>
        </a:xfrm>
      </p:grpSpPr>
      <p:sp>
        <p:nvSpPr>
          <p:cNvPr id="6" name="object 5"/>
          <p:cNvSpPr txBox="1"/>
          <p:nvPr/>
        </p:nvSpPr>
        <p:spPr>
          <a:xfrm>
            <a:off x="220028" y="7426894"/>
            <a:ext cx="4382784" cy="153953"/>
          </a:xfrm>
          <a:prstGeom prst="rect">
            <a:avLst/>
          </a:prstGeom>
        </p:spPr>
        <p:txBody>
          <a:bodyPr vert="horz" wrap="square" lIns="0" tIns="0" rIns="0" bIns="0" rtlCol="0">
            <a:spAutoFit/>
          </a:bodyPr>
          <a:lstStyle/>
          <a:p>
            <a:pPr marL="10478">
              <a:lnSpc>
                <a:spcPts val="1176"/>
              </a:lnSpc>
            </a:pPr>
            <a:r>
              <a:rPr sz="1320" dirty="0">
                <a:solidFill>
                  <a:srgbClr val="7D7D7D"/>
                </a:solidFill>
                <a:latin typeface="Arial"/>
                <a:cs typeface="Arial"/>
              </a:rPr>
              <a:t>Source:</a:t>
            </a:r>
            <a:r>
              <a:rPr lang="en-US" sz="1320" dirty="0">
                <a:solidFill>
                  <a:srgbClr val="7D7D7D"/>
                </a:solidFill>
                <a:latin typeface="Arial"/>
                <a:cs typeface="Arial"/>
              </a:rPr>
              <a:t> </a:t>
            </a:r>
            <a:r>
              <a:rPr sz="1320" dirty="0">
                <a:solidFill>
                  <a:srgbClr val="7D7D7D"/>
                </a:solidFill>
                <a:latin typeface="Arial"/>
                <a:cs typeface="Arial"/>
              </a:rPr>
              <a:t>PwC</a:t>
            </a:r>
            <a:r>
              <a:rPr lang="en-US" sz="1320" dirty="0">
                <a:solidFill>
                  <a:srgbClr val="7D7D7D"/>
                </a:solidFill>
                <a:latin typeface="Arial"/>
                <a:cs typeface="Arial"/>
              </a:rPr>
              <a:t> </a:t>
            </a:r>
            <a:r>
              <a:rPr sz="1320" dirty="0">
                <a:solidFill>
                  <a:srgbClr val="7D7D7D"/>
                </a:solidFill>
                <a:latin typeface="Arial"/>
                <a:cs typeface="Arial"/>
              </a:rPr>
              <a:t>/</a:t>
            </a:r>
            <a:r>
              <a:rPr lang="en-US" sz="1320" dirty="0">
                <a:solidFill>
                  <a:srgbClr val="7D7D7D"/>
                </a:solidFill>
                <a:latin typeface="Arial"/>
                <a:cs typeface="Arial"/>
              </a:rPr>
              <a:t> </a:t>
            </a:r>
            <a:r>
              <a:rPr sz="1320" spc="-4" dirty="0">
                <a:solidFill>
                  <a:srgbClr val="7D7D7D"/>
                </a:solidFill>
                <a:latin typeface="Arial"/>
                <a:cs typeface="Arial"/>
              </a:rPr>
              <a:t>CB</a:t>
            </a:r>
            <a:r>
              <a:rPr lang="en-US" sz="1320" spc="-4" dirty="0">
                <a:solidFill>
                  <a:srgbClr val="7D7D7D"/>
                </a:solidFill>
                <a:latin typeface="Arial"/>
                <a:cs typeface="Arial"/>
              </a:rPr>
              <a:t> </a:t>
            </a:r>
            <a:r>
              <a:rPr sz="1320" dirty="0">
                <a:solidFill>
                  <a:srgbClr val="7D7D7D"/>
                </a:solidFill>
                <a:latin typeface="Arial"/>
                <a:cs typeface="Arial"/>
              </a:rPr>
              <a:t>Insights</a:t>
            </a:r>
            <a:r>
              <a:rPr lang="en-US" sz="1320" dirty="0">
                <a:solidFill>
                  <a:srgbClr val="7D7D7D"/>
                </a:solidFill>
                <a:latin typeface="Arial"/>
                <a:cs typeface="Arial"/>
              </a:rPr>
              <a:t> </a:t>
            </a:r>
            <a:r>
              <a:rPr sz="1320" spc="-4" dirty="0">
                <a:solidFill>
                  <a:srgbClr val="7D7D7D"/>
                </a:solidFill>
                <a:latin typeface="Arial"/>
                <a:cs typeface="Arial"/>
              </a:rPr>
              <a:t>MoneyTree™</a:t>
            </a:r>
            <a:r>
              <a:rPr lang="en-US" sz="1320" spc="-4" dirty="0">
                <a:solidFill>
                  <a:srgbClr val="7D7D7D"/>
                </a:solidFill>
                <a:latin typeface="Arial"/>
                <a:cs typeface="Arial"/>
              </a:rPr>
              <a:t> </a:t>
            </a:r>
            <a:r>
              <a:rPr sz="1320" spc="-4" dirty="0">
                <a:solidFill>
                  <a:srgbClr val="7D7D7D"/>
                </a:solidFill>
                <a:latin typeface="Arial"/>
                <a:cs typeface="Arial"/>
              </a:rPr>
              <a:t>Report</a:t>
            </a:r>
            <a:r>
              <a:rPr lang="en-US" sz="1320" spc="-4" dirty="0">
                <a:solidFill>
                  <a:srgbClr val="7D7D7D"/>
                </a:solidFill>
                <a:latin typeface="Arial"/>
                <a:cs typeface="Arial"/>
              </a:rPr>
              <a:t> </a:t>
            </a:r>
            <a:r>
              <a:rPr sz="1320" dirty="0">
                <a:solidFill>
                  <a:srgbClr val="7D7D7D"/>
                </a:solidFill>
                <a:latin typeface="Arial"/>
                <a:cs typeface="Arial"/>
              </a:rPr>
              <a:t>Q4</a:t>
            </a:r>
            <a:r>
              <a:rPr lang="en-US" sz="1320" spc="-62" dirty="0">
                <a:solidFill>
                  <a:srgbClr val="7D7D7D"/>
                </a:solidFill>
                <a:latin typeface="Arial"/>
                <a:cs typeface="Arial"/>
              </a:rPr>
              <a:t> </a:t>
            </a:r>
            <a:r>
              <a:rPr sz="1320" spc="-4" dirty="0">
                <a:solidFill>
                  <a:srgbClr val="7D7D7D"/>
                </a:solidFill>
                <a:latin typeface="Arial"/>
                <a:cs typeface="Arial"/>
              </a:rPr>
              <a:t>2018</a:t>
            </a:r>
            <a:endParaRPr sz="1320" dirty="0">
              <a:solidFill>
                <a:srgbClr val="7D7D7D"/>
              </a:solidFill>
              <a:latin typeface="Arial"/>
              <a:cs typeface="Arial"/>
            </a:endParaRPr>
          </a:p>
        </p:txBody>
      </p:sp>
      <p:sp>
        <p:nvSpPr>
          <p:cNvPr id="4" name="Rectangle 3">
            <a:extLst>
              <a:ext uri="{FF2B5EF4-FFF2-40B4-BE49-F238E27FC236}">
                <a16:creationId xmlns:a16="http://schemas.microsoft.com/office/drawing/2014/main" id="{8A7AA09B-B9F3-0C42-92EB-645256E2F36B}"/>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7" name="TextBox 6">
            <a:extLst>
              <a:ext uri="{FF2B5EF4-FFF2-40B4-BE49-F238E27FC236}">
                <a16:creationId xmlns:a16="http://schemas.microsoft.com/office/drawing/2014/main" id="{E56BD290-F65A-9E45-96D9-CB58ADC7F4FA}"/>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
        <p:nvSpPr>
          <p:cNvPr id="14" name="Title 1">
            <a:extLst>
              <a:ext uri="{FF2B5EF4-FFF2-40B4-BE49-F238E27FC236}">
                <a16:creationId xmlns:a16="http://schemas.microsoft.com/office/drawing/2014/main" id="{FED564D8-5FC5-D24B-B4E1-3082200EAA61}"/>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
        <p:nvSpPr>
          <p:cNvPr id="3" name="Picture Placeholder 2">
            <a:extLst>
              <a:ext uri="{FF2B5EF4-FFF2-40B4-BE49-F238E27FC236}">
                <a16:creationId xmlns:a16="http://schemas.microsoft.com/office/drawing/2014/main" id="{C2CDFAFC-A232-5A44-ADE3-28A8B91BA454}"/>
              </a:ext>
            </a:extLst>
          </p:cNvPr>
          <p:cNvSpPr>
            <a:spLocks noGrp="1"/>
          </p:cNvSpPr>
          <p:nvPr>
            <p:ph type="pic" sz="quarter" idx="10"/>
          </p:nvPr>
        </p:nvSpPr>
        <p:spPr>
          <a:xfrm>
            <a:off x="220028" y="1727200"/>
            <a:ext cx="9618345" cy="5316322"/>
          </a:xfrm>
          <a:prstGeom prst="rect">
            <a:avLst/>
          </a:prstGeom>
        </p:spPr>
        <p:txBody>
          <a:bodyPr/>
          <a:lstStyle/>
          <a:p>
            <a:r>
              <a:rPr lang="en-US"/>
              <a:t>Click icon to add picture</a:t>
            </a:r>
            <a:endParaRPr lang="en-GB" dirty="0"/>
          </a:p>
        </p:txBody>
      </p:sp>
    </p:spTree>
    <p:extLst>
      <p:ext uri="{BB962C8B-B14F-4D97-AF65-F5344CB8AC3E}">
        <p14:creationId xmlns:p14="http://schemas.microsoft.com/office/powerpoint/2010/main" val="2808110068"/>
      </p:ext>
    </p:extLst>
  </p:cSld>
  <p:clrMapOvr>
    <a:masterClrMapping/>
  </p:clrMapOvr>
  <p:hf hdr="0" ftr="0" dt="0"/>
  <p:extLst>
    <p:ext uri="{DCECCB84-F9BA-43D5-87BE-67443E8EF086}">
      <p15:sldGuideLst xmlns:p15="http://schemas.microsoft.com/office/powerpoint/2012/main">
        <p15:guide id="1" orient="horz" pos="9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Title with Footer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dirty="0"/>
              <a:t>Click to edit Master title style</a:t>
            </a:r>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4"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375485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6"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258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ey point">
    <p:bg>
      <p:bgPr>
        <a:solidFill>
          <a:schemeClr val="bg1"/>
        </a:solidFill>
        <a:effectLst/>
      </p:bgPr>
    </p:bg>
    <p:spTree>
      <p:nvGrpSpPr>
        <p:cNvPr id="1" name=""/>
        <p:cNvGrpSpPr/>
        <p:nvPr/>
      </p:nvGrpSpPr>
      <p:grpSpPr>
        <a:xfrm>
          <a:off x="0" y="0"/>
          <a:ext cx="0" cy="0"/>
          <a:chOff x="0" y="0"/>
          <a:chExt cx="0" cy="0"/>
        </a:xfrm>
      </p:grpSpPr>
      <p:sp>
        <p:nvSpPr>
          <p:cNvPr id="15" name="Content Placeholder 26"/>
          <p:cNvSpPr>
            <a:spLocks noGrp="1"/>
          </p:cNvSpPr>
          <p:nvPr>
            <p:ph sz="quarter" idx="15"/>
          </p:nvPr>
        </p:nvSpPr>
        <p:spPr>
          <a:xfrm>
            <a:off x="533400" y="2157984"/>
            <a:ext cx="8991600" cy="4419600"/>
          </a:xfrm>
          <a:prstGeom prst="rect">
            <a:avLst/>
          </a:prstGeom>
        </p:spPr>
        <p:txBody>
          <a:bodyPr/>
          <a:lstStyle>
            <a:lvl1pPr>
              <a:defRPr sz="3200" baseline="0">
                <a:solidFill>
                  <a:schemeClr val="tx2"/>
                </a:solidFill>
              </a:defRPr>
            </a:lvl1pPr>
            <a:lvl2pPr marL="347472" indent="-347472">
              <a:buClr>
                <a:schemeClr val="tx2"/>
              </a:buClr>
              <a:defRPr sz="3200">
                <a:solidFill>
                  <a:schemeClr val="tx2"/>
                </a:solidFill>
              </a:defRPr>
            </a:lvl2pPr>
            <a:lvl3pPr marL="685800" indent="-342900">
              <a:buClr>
                <a:schemeClr val="tx2"/>
              </a:buClr>
              <a:defRPr sz="3200">
                <a:solidFill>
                  <a:schemeClr val="tx2"/>
                </a:solidFill>
              </a:defRPr>
            </a:lvl3pPr>
            <a:lvl4pPr marL="1028700" indent="-342900">
              <a:buClr>
                <a:schemeClr val="tx2"/>
              </a:buClr>
              <a:defRPr sz="3200">
                <a:solidFill>
                  <a:schemeClr val="tx2"/>
                </a:solidFill>
              </a:defRPr>
            </a:lvl4pPr>
            <a:lvl5pPr marL="1371600" indent="-342900">
              <a:buClr>
                <a:schemeClr val="tx2"/>
              </a:buClr>
              <a:defRPr sz="3200">
                <a:solidFill>
                  <a:schemeClr val="tx2"/>
                </a:solidFill>
              </a:defRPr>
            </a:lvl5pPr>
            <a:lvl6pPr>
              <a:buClr>
                <a:schemeClr val="tx2"/>
              </a:buClr>
              <a:defRPr sz="3600" baseline="0">
                <a:solidFill>
                  <a:schemeClr val="tx2"/>
                </a:solidFill>
              </a:defRPr>
            </a:lvl6pPr>
            <a:lvl7pPr>
              <a:buClr>
                <a:schemeClr val="tx2"/>
              </a:buClr>
              <a:buAutoNum type="alphaLcPeriod"/>
              <a:defRPr sz="3600" baseline="0">
                <a:solidFill>
                  <a:schemeClr val="tx2"/>
                </a:solidFill>
              </a:defRPr>
            </a:lvl7pPr>
            <a:lvl8pPr>
              <a:buClr>
                <a:schemeClr val="tx2"/>
              </a:buClr>
              <a:buNone/>
              <a:defRPr sz="3600">
                <a:solidFill>
                  <a:schemeClr val="tx2"/>
                </a:solidFill>
              </a:defRPr>
            </a:lvl8pPr>
            <a:lvl9pPr>
              <a:defRPr sz="3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7"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732739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8" name="Subtitle 2"/>
          <p:cNvSpPr>
            <a:spLocks noGrp="1"/>
          </p:cNvSpPr>
          <p:nvPr>
            <p:ph type="subTitle" idx="1"/>
          </p:nvPr>
        </p:nvSpPr>
        <p:spPr bwMode="black">
          <a:xfrm>
            <a:off x="533400" y="2205038"/>
            <a:ext cx="8991600" cy="457200"/>
          </a:xfrm>
          <a:prstGeom prst="rect">
            <a:avLst/>
          </a:prstGeom>
        </p:spPr>
        <p:txBody>
          <a:bodyPr>
            <a:noAutofit/>
          </a:bodyPr>
          <a:lstStyle>
            <a:lvl1pPr marL="0" indent="0" algn="l">
              <a:lnSpc>
                <a:spcPct val="90000"/>
              </a:lnSpc>
              <a:buNone/>
              <a:defRPr sz="320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4" name="Title 1"/>
          <p:cNvSpPr>
            <a:spLocks noGrp="1"/>
          </p:cNvSpPr>
          <p:nvPr>
            <p:ph type="title"/>
          </p:nvPr>
        </p:nvSpPr>
        <p:spPr>
          <a:xfrm>
            <a:off x="533400" y="1128681"/>
            <a:ext cx="8991600" cy="492443"/>
          </a:xfrm>
          <a:prstGeom prst="rect">
            <a:avLst/>
          </a:prstGeom>
        </p:spPr>
        <p:txBody>
          <a:bodyPr wrap="square">
            <a:spAutoFit/>
          </a:bodyPr>
          <a:lstStyle>
            <a:lvl1pPr>
              <a:defRPr sz="3200"/>
            </a:lvl1pPr>
          </a:lstStyle>
          <a:p>
            <a:r>
              <a:rPr lang="en-US" noProof="0"/>
              <a:t>Click to edit Master title style</a:t>
            </a:r>
            <a:endParaRPr lang="en-US" noProof="0" dirty="0"/>
          </a:p>
        </p:txBody>
      </p: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5"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184452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8" name="Subtitle 2"/>
          <p:cNvSpPr>
            <a:spLocks noGrp="1"/>
          </p:cNvSpPr>
          <p:nvPr>
            <p:ph type="subTitle" idx="1"/>
          </p:nvPr>
        </p:nvSpPr>
        <p:spPr bwMode="black">
          <a:xfrm>
            <a:off x="533400" y="2157984"/>
            <a:ext cx="8991600" cy="457200"/>
          </a:xfrm>
          <a:prstGeom prst="rect">
            <a:avLst/>
          </a:prstGeo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0" name="Title 1"/>
          <p:cNvSpPr>
            <a:spLocks noGrp="1"/>
          </p:cNvSpPr>
          <p:nvPr>
            <p:ph type="title"/>
          </p:nvPr>
        </p:nvSpPr>
        <p:spPr>
          <a:xfrm>
            <a:off x="533400" y="1129094"/>
            <a:ext cx="8991600" cy="492443"/>
          </a:xfrm>
          <a:prstGeom prst="rect">
            <a:avLst/>
          </a:prstGeom>
        </p:spPr>
        <p:txBody>
          <a:bodyPr wrap="square">
            <a:spAutoFit/>
          </a:bodyPr>
          <a:lstStyle>
            <a:lvl1pPr>
              <a:defRPr sz="3200">
                <a:solidFill>
                  <a:schemeClr val="bg2"/>
                </a:solidFill>
              </a:defRPr>
            </a:lvl1pPr>
          </a:lstStyle>
          <a:p>
            <a:r>
              <a:rPr lang="en-US" noProof="0"/>
              <a:t>Click to edit Master title style</a:t>
            </a:r>
            <a:endParaRPr lang="en-US" noProof="0" dirty="0"/>
          </a:p>
        </p:txBody>
      </p:sp>
      <p:cxnSp>
        <p:nvCxnSpPr>
          <p:cNvPr id="9"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5" name="TextBox 14"/>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bg1"/>
                </a:solidFill>
                <a:latin typeface="Arial" pitchFamily="34" charset="0"/>
                <a:cs typeface="Arial" pitchFamily="34" charset="0"/>
              </a:rPr>
              <a:t>PwC</a:t>
            </a:r>
          </a:p>
        </p:txBody>
      </p:sp>
      <p:sp>
        <p:nvSpPr>
          <p:cNvPr id="16"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46449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Divider: Colour with Content">
    <p:bg>
      <p:bgPr>
        <a:solidFill>
          <a:schemeClr val="tx2"/>
        </a:solidFill>
        <a:effectLst/>
      </p:bgPr>
    </p:bg>
    <p:spTree>
      <p:nvGrpSpPr>
        <p:cNvPr id="1" name=""/>
        <p:cNvGrpSpPr/>
        <p:nvPr/>
      </p:nvGrpSpPr>
      <p:grpSpPr>
        <a:xfrm>
          <a:off x="0" y="0"/>
          <a:ext cx="0" cy="0"/>
          <a:chOff x="0" y="0"/>
          <a:chExt cx="0" cy="0"/>
        </a:xfrm>
      </p:grpSpPr>
      <p:sp>
        <p:nvSpPr>
          <p:cNvPr id="11" name="Content Placeholder 19"/>
          <p:cNvSpPr>
            <a:spLocks noGrp="1"/>
          </p:cNvSpPr>
          <p:nvPr>
            <p:ph sz="quarter" idx="13"/>
          </p:nvPr>
        </p:nvSpPr>
        <p:spPr>
          <a:xfrm>
            <a:off x="533402" y="2836890"/>
            <a:ext cx="4419601" cy="3657600"/>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p:cNvSpPr>
            <a:spLocks noGrp="1"/>
          </p:cNvSpPr>
          <p:nvPr>
            <p:ph type="subTitle" idx="1"/>
          </p:nvPr>
        </p:nvSpPr>
        <p:spPr bwMode="black">
          <a:xfrm>
            <a:off x="533400" y="2157984"/>
            <a:ext cx="8991600" cy="457200"/>
          </a:xfrm>
          <a:prstGeom prst="rect">
            <a:avLst/>
          </a:prstGeo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4" name="Title 1"/>
          <p:cNvSpPr>
            <a:spLocks noGrp="1"/>
          </p:cNvSpPr>
          <p:nvPr>
            <p:ph type="title"/>
          </p:nvPr>
        </p:nvSpPr>
        <p:spPr>
          <a:xfrm>
            <a:off x="533400" y="1129094"/>
            <a:ext cx="8991600" cy="492443"/>
          </a:xfrm>
          <a:prstGeom prst="rect">
            <a:avLst/>
          </a:prstGeom>
        </p:spPr>
        <p:txBody>
          <a:bodyPr wrap="square">
            <a:spAutoFit/>
          </a:bodyPr>
          <a:lstStyle>
            <a:lvl1pPr>
              <a:defRPr sz="3200">
                <a:solidFill>
                  <a:schemeClr val="bg2"/>
                </a:solidFill>
              </a:defRPr>
            </a:lvl1pPr>
          </a:lstStyle>
          <a:p>
            <a:r>
              <a:rPr lang="en-US" noProof="0"/>
              <a:t>Click to edit Master title style</a:t>
            </a:r>
            <a:endParaRPr lang="en-US" noProof="0" dirty="0"/>
          </a:p>
        </p:txBody>
      </p:sp>
      <p:cxnSp>
        <p:nvCxnSpPr>
          <p:cNvPr id="12"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7" name="TextBox 16"/>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bg1"/>
                </a:solidFill>
                <a:latin typeface="Arial" pitchFamily="34" charset="0"/>
                <a:cs typeface="Arial" pitchFamily="34" charset="0"/>
              </a:rPr>
              <a:t>PwC</a:t>
            </a:r>
          </a:p>
        </p:txBody>
      </p:sp>
      <p:sp>
        <p:nvSpPr>
          <p:cNvPr id="19"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745076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641122" y="-2660041"/>
            <a:ext cx="146304" cy="761695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itle 1"/>
          <p:cNvSpPr>
            <a:spLocks noGrp="1"/>
          </p:cNvSpPr>
          <p:nvPr>
            <p:ph type="ctrTitle" hasCustomPrompt="1"/>
          </p:nvPr>
        </p:nvSpPr>
        <p:spPr bwMode="black">
          <a:xfrm>
            <a:off x="2057401" y="1176333"/>
            <a:ext cx="5943600" cy="914401"/>
          </a:xfrm>
          <a:prstGeom prst="rect">
            <a:avLst/>
          </a:prstGeom>
        </p:spPr>
        <p:txBody>
          <a:bodyPr anchor="t" anchorCtr="0">
            <a:noAutofit/>
          </a:bodyPr>
          <a:lstStyle>
            <a:lvl1pPr>
              <a:lnSpc>
                <a:spcPct val="90000"/>
              </a:lnSpc>
              <a:defRPr sz="3200" b="1" i="1" baseline="0">
                <a:solidFill>
                  <a:schemeClr val="tx1"/>
                </a:solidFill>
              </a:defRPr>
            </a:lvl1pPr>
          </a:lstStyle>
          <a:p>
            <a:r>
              <a:rPr lang="en-US" noProof="0"/>
              <a:t>Click to add the report’s main title</a:t>
            </a:r>
            <a:endParaRPr lang="en-US" noProof="0" dirty="0"/>
          </a:p>
        </p:txBody>
      </p:sp>
      <p:sp>
        <p:nvSpPr>
          <p:cNvPr id="43" name="Subtitle 2"/>
          <p:cNvSpPr>
            <a:spLocks noGrp="1"/>
          </p:cNvSpPr>
          <p:nvPr>
            <p:ph type="subTitle" idx="1" hasCustomPrompt="1"/>
          </p:nvPr>
        </p:nvSpPr>
        <p:spPr bwMode="black">
          <a:xfrm>
            <a:off x="2057401" y="2209799"/>
            <a:ext cx="5943599" cy="914401"/>
          </a:xfrm>
          <a:prstGeom prst="rect">
            <a:avLst/>
          </a:prstGeo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grpSp>
        <p:nvGrpSpPr>
          <p:cNvPr id="4" name="Group 3"/>
          <p:cNvGrpSpPr/>
          <p:nvPr userDrawn="1"/>
        </p:nvGrpSpPr>
        <p:grpSpPr>
          <a:xfrm>
            <a:off x="1051560" y="6272216"/>
            <a:ext cx="1391603" cy="1119184"/>
            <a:chOff x="1051560" y="6272216"/>
            <a:chExt cx="1391603" cy="1119184"/>
          </a:xfrm>
        </p:grpSpPr>
        <p:grpSp>
          <p:nvGrpSpPr>
            <p:cNvPr id="2" name="Group 73"/>
            <p:cNvGrpSpPr/>
            <p:nvPr/>
          </p:nvGrpSpPr>
          <p:grpSpPr>
            <a:xfrm>
              <a:off x="1909763" y="6272216"/>
              <a:ext cx="533400" cy="508000"/>
              <a:chOff x="1905000" y="5715000"/>
              <a:chExt cx="445770" cy="381000"/>
            </a:xfrm>
          </p:grpSpPr>
          <p:sp>
            <p:nvSpPr>
              <p:cNvPr id="2073"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4"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5"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6"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7"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8"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9"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0"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1"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2"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3"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4"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2"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3"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4"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5"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6"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8"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9"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0"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1"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2"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3" name="Group 45"/>
            <p:cNvGrpSpPr/>
            <p:nvPr/>
          </p:nvGrpSpPr>
          <p:grpSpPr>
            <a:xfrm>
              <a:off x="1051560" y="6781800"/>
              <a:ext cx="1005840" cy="609600"/>
              <a:chOff x="1051560" y="6781800"/>
              <a:chExt cx="1005840" cy="609600"/>
            </a:xfrm>
          </p:grpSpPr>
          <p:sp>
            <p:nvSpPr>
              <p:cNvPr id="48"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9"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sp>
        <p:nvSpPr>
          <p:cNvPr id="46"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tx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41631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20" name="Group 19"/>
          <p:cNvGrpSpPr/>
          <p:nvPr userDrawn="1"/>
        </p:nvGrpSpPr>
        <p:grpSpPr bwMode="gray">
          <a:xfrm>
            <a:off x="1905000" y="3"/>
            <a:ext cx="8153401" cy="6781798"/>
            <a:chOff x="19140488" y="13674"/>
            <a:chExt cx="7443798" cy="6145827"/>
          </a:xfrm>
        </p:grpSpPr>
        <p:sp>
          <p:nvSpPr>
            <p:cNvPr id="21"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5" name="Group 59"/>
          <p:cNvGrpSpPr/>
          <p:nvPr userDrawn="1"/>
        </p:nvGrpSpPr>
        <p:grpSpPr>
          <a:xfrm>
            <a:off x="1051560" y="6781800"/>
            <a:ext cx="1005840" cy="609600"/>
            <a:chOff x="1051560" y="6781800"/>
            <a:chExt cx="1005840" cy="609600"/>
          </a:xfrm>
        </p:grpSpPr>
        <p:sp>
          <p:nvSpPr>
            <p:cNvPr id="36"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7"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31" name="Picture Placeholder 76"/>
          <p:cNvSpPr>
            <a:spLocks noGrp="1"/>
          </p:cNvSpPr>
          <p:nvPr>
            <p:ph type="pic" sz="quarter" idx="13"/>
          </p:nvPr>
        </p:nvSpPr>
        <p:spPr>
          <a:xfrm>
            <a:off x="670561" y="3368040"/>
            <a:ext cx="1005840" cy="863600"/>
          </a:xfrm>
          <a:prstGeom prst="rect">
            <a:avLst/>
          </a:prstGeom>
        </p:spPr>
        <p:txBody>
          <a:bodyPr/>
          <a:lstStyle>
            <a:lvl1pPr>
              <a:defRPr sz="1600"/>
            </a:lvl1pPr>
          </a:lstStyle>
          <a:p>
            <a:r>
              <a:rPr lang="en-US" noProof="0" dirty="0"/>
              <a:t>Click icon to add picture</a:t>
            </a:r>
          </a:p>
        </p:txBody>
      </p:sp>
      <p:grpSp>
        <p:nvGrpSpPr>
          <p:cNvPr id="3" name="Group 31"/>
          <p:cNvGrpSpPr/>
          <p:nvPr/>
        </p:nvGrpSpPr>
        <p:grpSpPr>
          <a:xfrm>
            <a:off x="537996" y="3202230"/>
            <a:ext cx="1330727" cy="171382"/>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8" name="Title 1"/>
          <p:cNvSpPr>
            <a:spLocks noGrp="1"/>
          </p:cNvSpPr>
          <p:nvPr>
            <p:ph type="ctrTitle" hasCustomPrompt="1"/>
          </p:nvPr>
        </p:nvSpPr>
        <p:spPr bwMode="white">
          <a:xfrm>
            <a:off x="2057401" y="1142999"/>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39"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41"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
        <p:nvSpPr>
          <p:cNvPr id="42" name="Picture Placeholder 65"/>
          <p:cNvSpPr>
            <a:spLocks noGrp="1"/>
          </p:cNvSpPr>
          <p:nvPr>
            <p:ph type="pic" sz="quarter" idx="11"/>
          </p:nvPr>
        </p:nvSpPr>
        <p:spPr>
          <a:xfrm>
            <a:off x="1905000" y="3183731"/>
            <a:ext cx="7010400" cy="359806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1745861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Picture">
    <p:spTree>
      <p:nvGrpSpPr>
        <p:cNvPr id="1" name=""/>
        <p:cNvGrpSpPr/>
        <p:nvPr/>
      </p:nvGrpSpPr>
      <p:grpSpPr>
        <a:xfrm>
          <a:off x="0" y="0"/>
          <a:ext cx="0" cy="0"/>
          <a:chOff x="0" y="0"/>
          <a:chExt cx="0" cy="0"/>
        </a:xfrm>
      </p:grpSpPr>
      <p:grpSp>
        <p:nvGrpSpPr>
          <p:cNvPr id="17" name="Group 16"/>
          <p:cNvGrpSpPr/>
          <p:nvPr userDrawn="1"/>
        </p:nvGrpSpPr>
        <p:grpSpPr bwMode="gray">
          <a:xfrm>
            <a:off x="1905000" y="3"/>
            <a:ext cx="8153401" cy="6781798"/>
            <a:chOff x="19140488" y="13674"/>
            <a:chExt cx="7443798" cy="6145827"/>
          </a:xfrm>
        </p:grpSpPr>
        <p:sp>
          <p:nvSpPr>
            <p:cNvPr id="1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4"/>
            <p:cNvSpPr>
              <a:spLocks noChangeArrowheads="1"/>
            </p:cNvSpPr>
            <p:nvPr userDrawn="1"/>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9" name="Group 59"/>
          <p:cNvGrpSpPr/>
          <p:nvPr userDrawn="1"/>
        </p:nvGrpSpPr>
        <p:grpSpPr>
          <a:xfrm>
            <a:off x="1051560" y="6781800"/>
            <a:ext cx="1005840" cy="609600"/>
            <a:chOff x="1051560" y="6781800"/>
            <a:chExt cx="1005840" cy="609600"/>
          </a:xfrm>
        </p:grpSpPr>
        <p:sp>
          <p:nvSpPr>
            <p:cNvPr id="30"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1"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66" name="Picture Placeholder 65"/>
          <p:cNvSpPr>
            <a:spLocks noGrp="1"/>
          </p:cNvSpPr>
          <p:nvPr>
            <p:ph type="pic" sz="quarter" idx="11"/>
          </p:nvPr>
        </p:nvSpPr>
        <p:spPr>
          <a:xfrm>
            <a:off x="1905000" y="3183731"/>
            <a:ext cx="7010400" cy="3598069"/>
          </a:xfrm>
          <a:prstGeom prst="rect">
            <a:avLst/>
          </a:prstGeom>
        </p:spPr>
        <p:txBody>
          <a:bodyPr/>
          <a:lstStyle/>
          <a:p>
            <a:r>
              <a:rPr lang="en-US" dirty="0"/>
              <a:t>Click icon to add picture</a:t>
            </a:r>
          </a:p>
        </p:txBody>
      </p:sp>
      <p:sp>
        <p:nvSpPr>
          <p:cNvPr id="32" name="Title 1"/>
          <p:cNvSpPr>
            <a:spLocks noGrp="1"/>
          </p:cNvSpPr>
          <p:nvPr>
            <p:ph type="ctrTitle" hasCustomPrompt="1"/>
          </p:nvPr>
        </p:nvSpPr>
        <p:spPr bwMode="white">
          <a:xfrm>
            <a:off x="2057401" y="1142999"/>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33"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35"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2806099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34" name="Group 33"/>
          <p:cNvGrpSpPr/>
          <p:nvPr userDrawn="1"/>
        </p:nvGrpSpPr>
        <p:grpSpPr>
          <a:xfrm>
            <a:off x="1905000" y="1"/>
            <a:ext cx="8153400" cy="6781800"/>
            <a:chOff x="1927860" y="0"/>
            <a:chExt cx="8130540" cy="6995161"/>
          </a:xfrm>
        </p:grpSpPr>
        <p:sp>
          <p:nvSpPr>
            <p:cNvPr id="31" name="Rectangle 649"/>
            <p:cNvSpPr>
              <a:spLocks noChangeArrowheads="1"/>
            </p:cNvSpPr>
            <p:nvPr userDrawn="1"/>
          </p:nvSpPr>
          <p:spPr bwMode="gray">
            <a:xfrm>
              <a:off x="8114416" y="777242"/>
              <a:ext cx="1943984" cy="6217919"/>
            </a:xfrm>
            <a:prstGeom prst="rect">
              <a:avLst/>
            </a:prstGeom>
            <a:solidFill>
              <a:schemeClr val="tx2">
                <a:lumMod val="40000"/>
                <a:lumOff val="60000"/>
              </a:schemeClr>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sp>
          <p:nvSpPr>
            <p:cNvPr id="32" name="Rectangle 648"/>
            <p:cNvSpPr>
              <a:spLocks noChangeArrowheads="1"/>
            </p:cNvSpPr>
            <p:nvPr userDrawn="1"/>
          </p:nvSpPr>
          <p:spPr bwMode="gray">
            <a:xfrm>
              <a:off x="1927860" y="0"/>
              <a:ext cx="6186556" cy="790885"/>
            </a:xfrm>
            <a:prstGeom prst="rect">
              <a:avLst/>
            </a:prstGeom>
            <a:solidFill>
              <a:schemeClr val="tx2">
                <a:lumMod val="60000"/>
                <a:lumOff val="40000"/>
              </a:schemeClr>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sp>
          <p:nvSpPr>
            <p:cNvPr id="33" name="Rectangle 650"/>
            <p:cNvSpPr>
              <a:spLocks noChangeArrowheads="1"/>
            </p:cNvSpPr>
            <p:nvPr userDrawn="1"/>
          </p:nvSpPr>
          <p:spPr bwMode="gray">
            <a:xfrm>
              <a:off x="1927860" y="790884"/>
              <a:ext cx="6186556" cy="6204275"/>
            </a:xfrm>
            <a:prstGeom prst="rect">
              <a:avLst/>
            </a:prstGeom>
            <a:solidFill>
              <a:schemeClr val="tx2"/>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grpSp>
      <p:grpSp>
        <p:nvGrpSpPr>
          <p:cNvPr id="28" name="Group 59"/>
          <p:cNvGrpSpPr/>
          <p:nvPr userDrawn="1"/>
        </p:nvGrpSpPr>
        <p:grpSpPr>
          <a:xfrm>
            <a:off x="1051560" y="6781800"/>
            <a:ext cx="1005840" cy="609600"/>
            <a:chOff x="1051560" y="6781800"/>
            <a:chExt cx="1005840" cy="609600"/>
          </a:xfrm>
        </p:grpSpPr>
        <p:sp>
          <p:nvSpPr>
            <p:cNvPr id="29" name="Rectangle 37"/>
            <p:cNvSpPr>
              <a:spLocks noChangeArrowheads="1"/>
            </p:cNvSpPr>
            <p:nvPr userDrawn="1"/>
          </p:nvSpPr>
          <p:spPr bwMode="black">
            <a:xfrm>
              <a:off x="1648968" y="6781800"/>
              <a:ext cx="256032" cy="54864"/>
            </a:xfrm>
            <a:prstGeom prst="rect">
              <a:avLst/>
            </a:prstGeom>
            <a:solidFill>
              <a:schemeClr val="tx2"/>
            </a:solidFill>
            <a:ln w="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17" name="Title 1"/>
          <p:cNvSpPr>
            <a:spLocks noGrp="1"/>
          </p:cNvSpPr>
          <p:nvPr>
            <p:ph type="ctrTitle" hasCustomPrompt="1"/>
          </p:nvPr>
        </p:nvSpPr>
        <p:spPr bwMode="white">
          <a:xfrm>
            <a:off x="2057400" y="1143000"/>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18"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13"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202273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rivative 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4F7D883-6C15-4340-8E3F-C8DB0A220A5B}"/>
              </a:ext>
            </a:extLst>
          </p:cNvPr>
          <p:cNvPicPr>
            <a:picLocks noChangeAspect="1"/>
          </p:cNvPicPr>
          <p:nvPr/>
        </p:nvPicPr>
        <p:blipFill>
          <a:blip r:embed="rId2"/>
          <a:stretch>
            <a:fillRect/>
          </a:stretch>
        </p:blipFill>
        <p:spPr bwMode="gray">
          <a:xfrm>
            <a:off x="5304804" y="6023779"/>
            <a:ext cx="1180769" cy="1339042"/>
          </a:xfrm>
          <a:prstGeom prst="rect">
            <a:avLst/>
          </a:prstGeom>
        </p:spPr>
      </p:pic>
      <p:pic>
        <p:nvPicPr>
          <p:cNvPr id="18" name="Picture 17">
            <a:extLst>
              <a:ext uri="{FF2B5EF4-FFF2-40B4-BE49-F238E27FC236}">
                <a16:creationId xmlns:a16="http://schemas.microsoft.com/office/drawing/2014/main" id="{5535B3EE-EE18-F544-A9FA-BCEB1F270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371" y="6519535"/>
            <a:ext cx="2091089" cy="769302"/>
          </a:xfrm>
          <a:prstGeom prst="rect">
            <a:avLst/>
          </a:prstGeom>
        </p:spPr>
      </p:pic>
      <p:sp>
        <p:nvSpPr>
          <p:cNvPr id="10" name="Rectangle 9">
            <a:extLst>
              <a:ext uri="{FF2B5EF4-FFF2-40B4-BE49-F238E27FC236}">
                <a16:creationId xmlns:a16="http://schemas.microsoft.com/office/drawing/2014/main" id="{BC0E882E-4FC3-FA4E-8C16-2BE57EC566A2}"/>
              </a:ext>
            </a:extLst>
          </p:cNvPr>
          <p:cNvSpPr/>
          <p:nvPr/>
        </p:nvSpPr>
        <p:spPr bwMode="hidden">
          <a:xfrm>
            <a:off x="0" y="1"/>
            <a:ext cx="5029200" cy="5277556"/>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
        <p:nvSpPr>
          <p:cNvPr id="16" name="Rectangle 15">
            <a:extLst>
              <a:ext uri="{FF2B5EF4-FFF2-40B4-BE49-F238E27FC236}">
                <a16:creationId xmlns:a16="http://schemas.microsoft.com/office/drawing/2014/main" id="{27D38FB3-5B67-FC4E-9105-129220BBC440}"/>
              </a:ext>
            </a:extLst>
          </p:cNvPr>
          <p:cNvSpPr/>
          <p:nvPr/>
        </p:nvSpPr>
        <p:spPr bwMode="hidden">
          <a:xfrm>
            <a:off x="0" y="5181600"/>
            <a:ext cx="50292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pic>
        <p:nvPicPr>
          <p:cNvPr id="8" name="Picture 7">
            <a:extLst>
              <a:ext uri="{FF2B5EF4-FFF2-40B4-BE49-F238E27FC236}">
                <a16:creationId xmlns:a16="http://schemas.microsoft.com/office/drawing/2014/main" id="{585C341C-56C6-CA42-A221-7F030E1FB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Tree>
    <p:extLst>
      <p:ext uri="{BB962C8B-B14F-4D97-AF65-F5344CB8AC3E}">
        <p14:creationId xmlns:p14="http://schemas.microsoft.com/office/powerpoint/2010/main" val="1139467597"/>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6629401"/>
            <a:ext cx="4572000" cy="762000"/>
          </a:xfrm>
          <a:prstGeom prst="rect">
            <a:avLst/>
          </a:prstGeom>
        </p:spPr>
        <p:txBody>
          <a:bodyPr anchor="b"/>
          <a:lstStyle>
            <a:lvl1pPr algn="l">
              <a:defRPr sz="900">
                <a:latin typeface="Arial" pitchFamily="34" charset="0"/>
                <a:cs typeface="Arial" pitchFamily="34" charset="0"/>
              </a:defRPr>
            </a:lvl1pPr>
          </a:lstStyle>
          <a:p>
            <a:pPr lvl="0"/>
            <a:r>
              <a:rPr lang="en-US" noProof="0"/>
              <a:t>Add legal and copyright disclaimers here.</a:t>
            </a:r>
          </a:p>
        </p:txBody>
      </p:sp>
      <p:sp>
        <p:nvSpPr>
          <p:cNvPr id="7" name="Title Placeholder 1"/>
          <p:cNvSpPr>
            <a:spLocks noGrp="1"/>
          </p:cNvSpPr>
          <p:nvPr>
            <p:ph type="title"/>
          </p:nvPr>
        </p:nvSpPr>
        <p:spPr>
          <a:xfrm>
            <a:off x="533401" y="1129094"/>
            <a:ext cx="8991600" cy="492443"/>
          </a:xfrm>
          <a:prstGeom prst="rect">
            <a:avLst/>
          </a:prstGeom>
        </p:spPr>
        <p:txBody>
          <a:bodyPr vert="horz" lIns="0" tIns="0" rIns="0" bIns="0" rtlCol="0" anchor="t" anchorCtr="0">
            <a:spAutoFit/>
          </a:bodyPr>
          <a:lstStyle>
            <a:lvl1pPr>
              <a:defRPr sz="3200"/>
            </a:lvl1pPr>
          </a:lstStyle>
          <a:p>
            <a:r>
              <a:rPr lang="en-US" noProof="0"/>
              <a:t>Click to edit Master title style</a:t>
            </a:r>
            <a:endParaRPr lang="en-US" noProof="0" dirty="0"/>
          </a:p>
        </p:txBody>
      </p:sp>
      <p:cxnSp>
        <p:nvCxnSpPr>
          <p:cNvPr id="5"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4449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AB00D9-824D-3A47-93BB-024FC22C3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pic>
        <p:nvPicPr>
          <p:cNvPr id="15" name="Picture 14">
            <a:extLst>
              <a:ext uri="{FF2B5EF4-FFF2-40B4-BE49-F238E27FC236}">
                <a16:creationId xmlns:a16="http://schemas.microsoft.com/office/drawing/2014/main" id="{B4F7D883-6C15-4340-8E3F-C8DB0A220A5B}"/>
              </a:ext>
            </a:extLst>
          </p:cNvPr>
          <p:cNvPicPr>
            <a:picLocks noChangeAspect="1"/>
          </p:cNvPicPr>
          <p:nvPr/>
        </p:nvPicPr>
        <p:blipFill>
          <a:blip r:embed="rId3"/>
          <a:stretch>
            <a:fillRect/>
          </a:stretch>
        </p:blipFill>
        <p:spPr bwMode="gray">
          <a:xfrm>
            <a:off x="5304804" y="6023779"/>
            <a:ext cx="1180769" cy="1339042"/>
          </a:xfrm>
          <a:prstGeom prst="rect">
            <a:avLst/>
          </a:prstGeom>
        </p:spPr>
      </p:pic>
      <p:pic>
        <p:nvPicPr>
          <p:cNvPr id="18" name="Picture 17">
            <a:extLst>
              <a:ext uri="{FF2B5EF4-FFF2-40B4-BE49-F238E27FC236}">
                <a16:creationId xmlns:a16="http://schemas.microsoft.com/office/drawing/2014/main" id="{5535B3EE-EE18-F544-A9FA-BCEB1F270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371" y="6519535"/>
            <a:ext cx="2091089" cy="769302"/>
          </a:xfrm>
          <a:prstGeom prst="rect">
            <a:avLst/>
          </a:prstGeom>
        </p:spPr>
      </p:pic>
      <p:sp>
        <p:nvSpPr>
          <p:cNvPr id="10" name="Rectangle 9">
            <a:extLst>
              <a:ext uri="{FF2B5EF4-FFF2-40B4-BE49-F238E27FC236}">
                <a16:creationId xmlns:a16="http://schemas.microsoft.com/office/drawing/2014/main" id="{BC0E882E-4FC3-FA4E-8C16-2BE57EC566A2}"/>
              </a:ext>
            </a:extLst>
          </p:cNvPr>
          <p:cNvSpPr/>
          <p:nvPr/>
        </p:nvSpPr>
        <p:spPr bwMode="hidden">
          <a:xfrm>
            <a:off x="0" y="1"/>
            <a:ext cx="5029200" cy="5277556"/>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
        <p:nvSpPr>
          <p:cNvPr id="16" name="Rectangle 15">
            <a:extLst>
              <a:ext uri="{FF2B5EF4-FFF2-40B4-BE49-F238E27FC236}">
                <a16:creationId xmlns:a16="http://schemas.microsoft.com/office/drawing/2014/main" id="{27D38FB3-5B67-FC4E-9105-129220BBC440}"/>
              </a:ext>
            </a:extLst>
          </p:cNvPr>
          <p:cNvSpPr/>
          <p:nvPr/>
        </p:nvSpPr>
        <p:spPr bwMode="hidden">
          <a:xfrm>
            <a:off x="0" y="5181600"/>
            <a:ext cx="50292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1381346069"/>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9D4ABF-79C3-C740-9401-D71287024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
        <p:nvSpPr>
          <p:cNvPr id="52" name="Rectangle 51">
            <a:extLst>
              <a:ext uri="{FF2B5EF4-FFF2-40B4-BE49-F238E27FC236}">
                <a16:creationId xmlns:a16="http://schemas.microsoft.com/office/drawing/2014/main" id="{BC76EC24-A1CF-9646-BA53-087368FFD0DE}"/>
              </a:ext>
            </a:extLst>
          </p:cNvPr>
          <p:cNvSpPr/>
          <p:nvPr/>
        </p:nvSpPr>
        <p:spPr bwMode="hidden">
          <a:xfrm>
            <a:off x="0" y="5181600"/>
            <a:ext cx="100584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2082690656"/>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6" name="object 5"/>
          <p:cNvSpPr txBox="1"/>
          <p:nvPr/>
        </p:nvSpPr>
        <p:spPr>
          <a:xfrm>
            <a:off x="220028" y="7426894"/>
            <a:ext cx="4382784" cy="153953"/>
          </a:xfrm>
          <a:prstGeom prst="rect">
            <a:avLst/>
          </a:prstGeom>
        </p:spPr>
        <p:txBody>
          <a:bodyPr vert="horz" wrap="square" lIns="0" tIns="0" rIns="0" bIns="0" rtlCol="0">
            <a:spAutoFit/>
          </a:bodyPr>
          <a:lstStyle/>
          <a:p>
            <a:pPr marL="10478">
              <a:lnSpc>
                <a:spcPts val="1176"/>
              </a:lnSpc>
            </a:pPr>
            <a:r>
              <a:rPr sz="1320" dirty="0">
                <a:solidFill>
                  <a:srgbClr val="7D7D7D"/>
                </a:solidFill>
                <a:latin typeface="Arial"/>
                <a:cs typeface="Arial"/>
              </a:rPr>
              <a:t>Source:</a:t>
            </a:r>
            <a:r>
              <a:rPr lang="en-US" sz="1320" dirty="0">
                <a:solidFill>
                  <a:srgbClr val="7D7D7D"/>
                </a:solidFill>
                <a:latin typeface="Arial"/>
                <a:cs typeface="Arial"/>
              </a:rPr>
              <a:t> </a:t>
            </a:r>
            <a:r>
              <a:rPr sz="1320" dirty="0">
                <a:solidFill>
                  <a:srgbClr val="7D7D7D"/>
                </a:solidFill>
                <a:latin typeface="Arial"/>
                <a:cs typeface="Arial"/>
              </a:rPr>
              <a:t>PwC</a:t>
            </a:r>
            <a:r>
              <a:rPr lang="en-US" sz="1320" dirty="0">
                <a:solidFill>
                  <a:srgbClr val="7D7D7D"/>
                </a:solidFill>
                <a:latin typeface="Arial"/>
                <a:cs typeface="Arial"/>
              </a:rPr>
              <a:t> </a:t>
            </a:r>
            <a:r>
              <a:rPr sz="1320" dirty="0">
                <a:solidFill>
                  <a:srgbClr val="7D7D7D"/>
                </a:solidFill>
                <a:latin typeface="Arial"/>
                <a:cs typeface="Arial"/>
              </a:rPr>
              <a:t>/</a:t>
            </a:r>
            <a:r>
              <a:rPr lang="en-US" sz="1320" dirty="0">
                <a:solidFill>
                  <a:srgbClr val="7D7D7D"/>
                </a:solidFill>
                <a:latin typeface="Arial"/>
                <a:cs typeface="Arial"/>
              </a:rPr>
              <a:t> </a:t>
            </a:r>
            <a:r>
              <a:rPr sz="1320" spc="-4" dirty="0">
                <a:solidFill>
                  <a:srgbClr val="7D7D7D"/>
                </a:solidFill>
                <a:latin typeface="Arial"/>
                <a:cs typeface="Arial"/>
              </a:rPr>
              <a:t>CB</a:t>
            </a:r>
            <a:r>
              <a:rPr lang="en-US" sz="1320" spc="-4" dirty="0">
                <a:solidFill>
                  <a:srgbClr val="7D7D7D"/>
                </a:solidFill>
                <a:latin typeface="Arial"/>
                <a:cs typeface="Arial"/>
              </a:rPr>
              <a:t> </a:t>
            </a:r>
            <a:r>
              <a:rPr sz="1320" dirty="0">
                <a:solidFill>
                  <a:srgbClr val="7D7D7D"/>
                </a:solidFill>
                <a:latin typeface="Arial"/>
                <a:cs typeface="Arial"/>
              </a:rPr>
              <a:t>Insights</a:t>
            </a:r>
            <a:r>
              <a:rPr lang="en-US" sz="1320" dirty="0">
                <a:solidFill>
                  <a:srgbClr val="7D7D7D"/>
                </a:solidFill>
                <a:latin typeface="Arial"/>
                <a:cs typeface="Arial"/>
              </a:rPr>
              <a:t> </a:t>
            </a:r>
            <a:r>
              <a:rPr sz="1320" spc="-4" dirty="0">
                <a:solidFill>
                  <a:srgbClr val="7D7D7D"/>
                </a:solidFill>
                <a:latin typeface="Arial"/>
                <a:cs typeface="Arial"/>
              </a:rPr>
              <a:t>MoneyTree™</a:t>
            </a:r>
            <a:r>
              <a:rPr lang="en-US" sz="1320" spc="-4" dirty="0">
                <a:solidFill>
                  <a:srgbClr val="7D7D7D"/>
                </a:solidFill>
                <a:latin typeface="Arial"/>
                <a:cs typeface="Arial"/>
              </a:rPr>
              <a:t> </a:t>
            </a:r>
            <a:r>
              <a:rPr sz="1320" spc="-4" dirty="0">
                <a:solidFill>
                  <a:srgbClr val="7D7D7D"/>
                </a:solidFill>
                <a:latin typeface="Arial"/>
                <a:cs typeface="Arial"/>
              </a:rPr>
              <a:t>Report</a:t>
            </a:r>
            <a:r>
              <a:rPr lang="en-US" sz="1320" spc="-4" dirty="0">
                <a:solidFill>
                  <a:srgbClr val="7D7D7D"/>
                </a:solidFill>
                <a:latin typeface="Arial"/>
                <a:cs typeface="Arial"/>
              </a:rPr>
              <a:t> </a:t>
            </a:r>
            <a:r>
              <a:rPr sz="1320" dirty="0">
                <a:solidFill>
                  <a:srgbClr val="7D7D7D"/>
                </a:solidFill>
                <a:latin typeface="Arial"/>
                <a:cs typeface="Arial"/>
              </a:rPr>
              <a:t>Q4</a:t>
            </a:r>
            <a:r>
              <a:rPr lang="en-US" sz="1320" spc="-62" dirty="0">
                <a:solidFill>
                  <a:srgbClr val="7D7D7D"/>
                </a:solidFill>
                <a:latin typeface="Arial"/>
                <a:cs typeface="Arial"/>
              </a:rPr>
              <a:t> </a:t>
            </a:r>
            <a:r>
              <a:rPr sz="1320" spc="-4" dirty="0">
                <a:solidFill>
                  <a:srgbClr val="7D7D7D"/>
                </a:solidFill>
                <a:latin typeface="Arial"/>
                <a:cs typeface="Arial"/>
              </a:rPr>
              <a:t>2018</a:t>
            </a:r>
            <a:endParaRPr sz="1320" dirty="0">
              <a:solidFill>
                <a:srgbClr val="7D7D7D"/>
              </a:solidFill>
              <a:latin typeface="Arial"/>
              <a:cs typeface="Arial"/>
            </a:endParaRPr>
          </a:p>
        </p:txBody>
      </p:sp>
      <p:sp>
        <p:nvSpPr>
          <p:cNvPr id="4" name="Rectangle 3">
            <a:extLst>
              <a:ext uri="{FF2B5EF4-FFF2-40B4-BE49-F238E27FC236}">
                <a16:creationId xmlns:a16="http://schemas.microsoft.com/office/drawing/2014/main" id="{8A7AA09B-B9F3-0C42-92EB-645256E2F36B}"/>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7" name="TextBox 6">
            <a:extLst>
              <a:ext uri="{FF2B5EF4-FFF2-40B4-BE49-F238E27FC236}">
                <a16:creationId xmlns:a16="http://schemas.microsoft.com/office/drawing/2014/main" id="{E56BD290-F65A-9E45-96D9-CB58ADC7F4FA}"/>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
        <p:nvSpPr>
          <p:cNvPr id="14" name="Title 1">
            <a:extLst>
              <a:ext uri="{FF2B5EF4-FFF2-40B4-BE49-F238E27FC236}">
                <a16:creationId xmlns:a16="http://schemas.microsoft.com/office/drawing/2014/main" id="{FED564D8-5FC5-D24B-B4E1-3082200EAA61}"/>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Tree>
    <p:extLst>
      <p:ext uri="{BB962C8B-B14F-4D97-AF65-F5344CB8AC3E}">
        <p14:creationId xmlns:p14="http://schemas.microsoft.com/office/powerpoint/2010/main" val="522027089"/>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44548A-B1FA-AB44-90BD-5B429EB4A284}"/>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8" name="Title 1">
            <a:extLst>
              <a:ext uri="{FF2B5EF4-FFF2-40B4-BE49-F238E27FC236}">
                <a16:creationId xmlns:a16="http://schemas.microsoft.com/office/drawing/2014/main" id="{70C80550-6CB0-AB4E-93FA-F8A998B81D4B}"/>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
        <p:nvSpPr>
          <p:cNvPr id="9" name="TextBox 8">
            <a:extLst>
              <a:ext uri="{FF2B5EF4-FFF2-40B4-BE49-F238E27FC236}">
                <a16:creationId xmlns:a16="http://schemas.microsoft.com/office/drawing/2014/main" id="{A085CD83-4A76-E34A-8026-165E02899273}"/>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Tree>
    <p:extLst>
      <p:ext uri="{BB962C8B-B14F-4D97-AF65-F5344CB8AC3E}">
        <p14:creationId xmlns:p14="http://schemas.microsoft.com/office/powerpoint/2010/main" val="156485161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eatmap">
    <p:spTree>
      <p:nvGrpSpPr>
        <p:cNvPr id="1" name=""/>
        <p:cNvGrpSpPr/>
        <p:nvPr/>
      </p:nvGrpSpPr>
      <p:grpSpPr>
        <a:xfrm>
          <a:off x="0" y="0"/>
          <a:ext cx="0" cy="0"/>
          <a:chOff x="0" y="0"/>
          <a:chExt cx="0" cy="0"/>
        </a:xfrm>
      </p:grpSpPr>
      <p:sp>
        <p:nvSpPr>
          <p:cNvPr id="6" name="object 5"/>
          <p:cNvSpPr txBox="1"/>
          <p:nvPr/>
        </p:nvSpPr>
        <p:spPr>
          <a:xfrm>
            <a:off x="220028" y="7426894"/>
            <a:ext cx="4382784" cy="153953"/>
          </a:xfrm>
          <a:prstGeom prst="rect">
            <a:avLst/>
          </a:prstGeom>
        </p:spPr>
        <p:txBody>
          <a:bodyPr vert="horz" wrap="square" lIns="0" tIns="0" rIns="0" bIns="0" rtlCol="0">
            <a:spAutoFit/>
          </a:bodyPr>
          <a:lstStyle/>
          <a:p>
            <a:pPr marL="10478">
              <a:lnSpc>
                <a:spcPts val="1176"/>
              </a:lnSpc>
            </a:pPr>
            <a:r>
              <a:rPr sz="1320" dirty="0">
                <a:solidFill>
                  <a:srgbClr val="7D7D7D"/>
                </a:solidFill>
                <a:latin typeface="Arial"/>
                <a:cs typeface="Arial"/>
              </a:rPr>
              <a:t>Source:</a:t>
            </a:r>
            <a:r>
              <a:rPr lang="en-US" sz="1320" dirty="0">
                <a:solidFill>
                  <a:srgbClr val="7D7D7D"/>
                </a:solidFill>
                <a:latin typeface="Arial"/>
                <a:cs typeface="Arial"/>
              </a:rPr>
              <a:t> </a:t>
            </a:r>
            <a:r>
              <a:rPr sz="1320" dirty="0">
                <a:solidFill>
                  <a:srgbClr val="7D7D7D"/>
                </a:solidFill>
                <a:latin typeface="Arial"/>
                <a:cs typeface="Arial"/>
              </a:rPr>
              <a:t>PwC</a:t>
            </a:r>
            <a:r>
              <a:rPr lang="en-US" sz="1320" dirty="0">
                <a:solidFill>
                  <a:srgbClr val="7D7D7D"/>
                </a:solidFill>
                <a:latin typeface="Arial"/>
                <a:cs typeface="Arial"/>
              </a:rPr>
              <a:t> </a:t>
            </a:r>
            <a:r>
              <a:rPr sz="1320" dirty="0">
                <a:solidFill>
                  <a:srgbClr val="7D7D7D"/>
                </a:solidFill>
                <a:latin typeface="Arial"/>
                <a:cs typeface="Arial"/>
              </a:rPr>
              <a:t>/</a:t>
            </a:r>
            <a:r>
              <a:rPr lang="en-US" sz="1320" dirty="0">
                <a:solidFill>
                  <a:srgbClr val="7D7D7D"/>
                </a:solidFill>
                <a:latin typeface="Arial"/>
                <a:cs typeface="Arial"/>
              </a:rPr>
              <a:t> </a:t>
            </a:r>
            <a:r>
              <a:rPr sz="1320" spc="-4" dirty="0">
                <a:solidFill>
                  <a:srgbClr val="7D7D7D"/>
                </a:solidFill>
                <a:latin typeface="Arial"/>
                <a:cs typeface="Arial"/>
              </a:rPr>
              <a:t>CB</a:t>
            </a:r>
            <a:r>
              <a:rPr lang="en-US" sz="1320" spc="-4" dirty="0">
                <a:solidFill>
                  <a:srgbClr val="7D7D7D"/>
                </a:solidFill>
                <a:latin typeface="Arial"/>
                <a:cs typeface="Arial"/>
              </a:rPr>
              <a:t> </a:t>
            </a:r>
            <a:r>
              <a:rPr sz="1320" dirty="0">
                <a:solidFill>
                  <a:srgbClr val="7D7D7D"/>
                </a:solidFill>
                <a:latin typeface="Arial"/>
                <a:cs typeface="Arial"/>
              </a:rPr>
              <a:t>Insights</a:t>
            </a:r>
            <a:r>
              <a:rPr lang="en-US" sz="1320" dirty="0">
                <a:solidFill>
                  <a:srgbClr val="7D7D7D"/>
                </a:solidFill>
                <a:latin typeface="Arial"/>
                <a:cs typeface="Arial"/>
              </a:rPr>
              <a:t> </a:t>
            </a:r>
            <a:r>
              <a:rPr sz="1320" spc="-4" dirty="0">
                <a:solidFill>
                  <a:srgbClr val="7D7D7D"/>
                </a:solidFill>
                <a:latin typeface="Arial"/>
                <a:cs typeface="Arial"/>
              </a:rPr>
              <a:t>MoneyTree™</a:t>
            </a:r>
            <a:r>
              <a:rPr lang="en-US" sz="1320" spc="-4" dirty="0">
                <a:solidFill>
                  <a:srgbClr val="7D7D7D"/>
                </a:solidFill>
                <a:latin typeface="Arial"/>
                <a:cs typeface="Arial"/>
              </a:rPr>
              <a:t> </a:t>
            </a:r>
            <a:r>
              <a:rPr sz="1320" spc="-4" dirty="0">
                <a:solidFill>
                  <a:srgbClr val="7D7D7D"/>
                </a:solidFill>
                <a:latin typeface="Arial"/>
                <a:cs typeface="Arial"/>
              </a:rPr>
              <a:t>Report</a:t>
            </a:r>
            <a:r>
              <a:rPr lang="en-US" sz="1320" spc="-4" dirty="0">
                <a:solidFill>
                  <a:srgbClr val="7D7D7D"/>
                </a:solidFill>
                <a:latin typeface="Arial"/>
                <a:cs typeface="Arial"/>
              </a:rPr>
              <a:t> </a:t>
            </a:r>
            <a:r>
              <a:rPr sz="1320" dirty="0">
                <a:solidFill>
                  <a:srgbClr val="7D7D7D"/>
                </a:solidFill>
                <a:latin typeface="Arial"/>
                <a:cs typeface="Arial"/>
              </a:rPr>
              <a:t>Q4</a:t>
            </a:r>
            <a:r>
              <a:rPr lang="en-US" sz="1320" spc="-62" dirty="0">
                <a:solidFill>
                  <a:srgbClr val="7D7D7D"/>
                </a:solidFill>
                <a:latin typeface="Arial"/>
                <a:cs typeface="Arial"/>
              </a:rPr>
              <a:t> </a:t>
            </a:r>
            <a:r>
              <a:rPr sz="1320" spc="-4" dirty="0">
                <a:solidFill>
                  <a:srgbClr val="7D7D7D"/>
                </a:solidFill>
                <a:latin typeface="Arial"/>
                <a:cs typeface="Arial"/>
              </a:rPr>
              <a:t>2018</a:t>
            </a:r>
            <a:endParaRPr sz="1320" dirty="0">
              <a:solidFill>
                <a:srgbClr val="7D7D7D"/>
              </a:solidFill>
              <a:latin typeface="Arial"/>
              <a:cs typeface="Arial"/>
            </a:endParaRPr>
          </a:p>
        </p:txBody>
      </p:sp>
      <p:sp>
        <p:nvSpPr>
          <p:cNvPr id="4" name="Rectangle 3">
            <a:extLst>
              <a:ext uri="{FF2B5EF4-FFF2-40B4-BE49-F238E27FC236}">
                <a16:creationId xmlns:a16="http://schemas.microsoft.com/office/drawing/2014/main" id="{8A7AA09B-B9F3-0C42-92EB-645256E2F36B}"/>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7" name="TextBox 6">
            <a:extLst>
              <a:ext uri="{FF2B5EF4-FFF2-40B4-BE49-F238E27FC236}">
                <a16:creationId xmlns:a16="http://schemas.microsoft.com/office/drawing/2014/main" id="{E56BD290-F65A-9E45-96D9-CB58ADC7F4FA}"/>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
        <p:nvSpPr>
          <p:cNvPr id="14" name="Title 1">
            <a:extLst>
              <a:ext uri="{FF2B5EF4-FFF2-40B4-BE49-F238E27FC236}">
                <a16:creationId xmlns:a16="http://schemas.microsoft.com/office/drawing/2014/main" id="{FED564D8-5FC5-D24B-B4E1-3082200EAA61}"/>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
        <p:nvSpPr>
          <p:cNvPr id="3" name="Picture Placeholder 2">
            <a:extLst>
              <a:ext uri="{FF2B5EF4-FFF2-40B4-BE49-F238E27FC236}">
                <a16:creationId xmlns:a16="http://schemas.microsoft.com/office/drawing/2014/main" id="{C2CDFAFC-A232-5A44-ADE3-28A8B91BA454}"/>
              </a:ext>
            </a:extLst>
          </p:cNvPr>
          <p:cNvSpPr>
            <a:spLocks noGrp="1"/>
          </p:cNvSpPr>
          <p:nvPr>
            <p:ph type="pic" sz="quarter" idx="10"/>
          </p:nvPr>
        </p:nvSpPr>
        <p:spPr>
          <a:xfrm>
            <a:off x="220028" y="1727200"/>
            <a:ext cx="9618345" cy="5316322"/>
          </a:xfrm>
          <a:prstGeom prst="rect">
            <a:avLst/>
          </a:prstGeom>
        </p:spPr>
        <p:txBody>
          <a:bodyPr/>
          <a:lstStyle/>
          <a:p>
            <a:r>
              <a:rPr lang="en-US"/>
              <a:t>Click icon to add picture</a:t>
            </a:r>
            <a:endParaRPr lang="en-GB" dirty="0"/>
          </a:p>
        </p:txBody>
      </p:sp>
    </p:spTree>
    <p:extLst>
      <p:ext uri="{BB962C8B-B14F-4D97-AF65-F5344CB8AC3E}">
        <p14:creationId xmlns:p14="http://schemas.microsoft.com/office/powerpoint/2010/main" val="1166945324"/>
      </p:ext>
    </p:extLst>
  </p:cSld>
  <p:clrMapOvr>
    <a:masterClrMapping/>
  </p:clrMapOvr>
  <p:hf hdr="0" ftr="0" dt="0"/>
  <p:extLst>
    <p:ext uri="{DCECCB84-F9BA-43D5-87BE-67443E8EF086}">
      <p15:sldGuideLst xmlns:p15="http://schemas.microsoft.com/office/powerpoint/2012/main">
        <p15:guide id="1" orient="horz" pos="9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erivative 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4F7D883-6C15-4340-8E3F-C8DB0A220A5B}"/>
              </a:ext>
            </a:extLst>
          </p:cNvPr>
          <p:cNvPicPr>
            <a:picLocks noChangeAspect="1"/>
          </p:cNvPicPr>
          <p:nvPr/>
        </p:nvPicPr>
        <p:blipFill>
          <a:blip r:embed="rId2"/>
          <a:stretch>
            <a:fillRect/>
          </a:stretch>
        </p:blipFill>
        <p:spPr bwMode="gray">
          <a:xfrm>
            <a:off x="5304804" y="6023779"/>
            <a:ext cx="1180769" cy="1339042"/>
          </a:xfrm>
          <a:prstGeom prst="rect">
            <a:avLst/>
          </a:prstGeom>
        </p:spPr>
      </p:pic>
      <p:pic>
        <p:nvPicPr>
          <p:cNvPr id="18" name="Picture 17">
            <a:extLst>
              <a:ext uri="{FF2B5EF4-FFF2-40B4-BE49-F238E27FC236}">
                <a16:creationId xmlns:a16="http://schemas.microsoft.com/office/drawing/2014/main" id="{5535B3EE-EE18-F544-A9FA-BCEB1F270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371" y="6519535"/>
            <a:ext cx="2091089" cy="769302"/>
          </a:xfrm>
          <a:prstGeom prst="rect">
            <a:avLst/>
          </a:prstGeom>
        </p:spPr>
      </p:pic>
      <p:sp>
        <p:nvSpPr>
          <p:cNvPr id="10" name="Rectangle 9">
            <a:extLst>
              <a:ext uri="{FF2B5EF4-FFF2-40B4-BE49-F238E27FC236}">
                <a16:creationId xmlns:a16="http://schemas.microsoft.com/office/drawing/2014/main" id="{BC0E882E-4FC3-FA4E-8C16-2BE57EC566A2}"/>
              </a:ext>
            </a:extLst>
          </p:cNvPr>
          <p:cNvSpPr/>
          <p:nvPr/>
        </p:nvSpPr>
        <p:spPr bwMode="hidden">
          <a:xfrm>
            <a:off x="0" y="1"/>
            <a:ext cx="5029200" cy="5277556"/>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
        <p:nvSpPr>
          <p:cNvPr id="16" name="Rectangle 15">
            <a:extLst>
              <a:ext uri="{FF2B5EF4-FFF2-40B4-BE49-F238E27FC236}">
                <a16:creationId xmlns:a16="http://schemas.microsoft.com/office/drawing/2014/main" id="{27D38FB3-5B67-FC4E-9105-129220BBC440}"/>
              </a:ext>
            </a:extLst>
          </p:cNvPr>
          <p:cNvSpPr/>
          <p:nvPr/>
        </p:nvSpPr>
        <p:spPr bwMode="hidden">
          <a:xfrm>
            <a:off x="0" y="5181600"/>
            <a:ext cx="50292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pic>
        <p:nvPicPr>
          <p:cNvPr id="8" name="Picture 7">
            <a:extLst>
              <a:ext uri="{FF2B5EF4-FFF2-40B4-BE49-F238E27FC236}">
                <a16:creationId xmlns:a16="http://schemas.microsoft.com/office/drawing/2014/main" id="{585C341C-56C6-CA42-A221-7F030E1FB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Tree>
    <p:extLst>
      <p:ext uri="{BB962C8B-B14F-4D97-AF65-F5344CB8AC3E}">
        <p14:creationId xmlns:p14="http://schemas.microsoft.com/office/powerpoint/2010/main" val="696550785"/>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erivative Appendi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6171BF-916D-C94D-B725-1C6AA1B49B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
        <p:nvSpPr>
          <p:cNvPr id="52" name="Rectangle 51">
            <a:extLst>
              <a:ext uri="{FF2B5EF4-FFF2-40B4-BE49-F238E27FC236}">
                <a16:creationId xmlns:a16="http://schemas.microsoft.com/office/drawing/2014/main" id="{BC76EC24-A1CF-9646-BA53-087368FFD0DE}"/>
              </a:ext>
            </a:extLst>
          </p:cNvPr>
          <p:cNvSpPr/>
          <p:nvPr/>
        </p:nvSpPr>
        <p:spPr bwMode="hidden">
          <a:xfrm>
            <a:off x="0" y="5181600"/>
            <a:ext cx="100584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3323320295"/>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7583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Empty with Footer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8"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endParaRPr lang="en-US" dirty="0"/>
          </a:p>
        </p:txBody>
      </p:sp>
      <p:sp>
        <p:nvSpPr>
          <p:cNvPr id="9" name="TextBox 8"/>
          <p:cNvSpPr txBox="1"/>
          <p:nvPr userDrawn="1"/>
        </p:nvSpPr>
        <p:spPr>
          <a:xfrm>
            <a:off x="523876" y="7252902"/>
            <a:ext cx="4398998" cy="138499"/>
          </a:xfrm>
          <a:prstGeom prst="rect">
            <a:avLst/>
          </a:prstGeom>
          <a:noFill/>
        </p:spPr>
        <p:txBody>
          <a:bodyPr vert="horz" wrap="squar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900" b="1" noProof="0" dirty="0">
                <a:solidFill>
                  <a:schemeClr val="tx1"/>
                </a:solidFill>
                <a:latin typeface="+mn-lt"/>
                <a:cs typeface="Arial" pitchFamily="34" charset="0"/>
              </a:rPr>
              <a:t>PwC | CB Insights </a:t>
            </a:r>
            <a:r>
              <a:rPr lang="en-US" sz="900" b="0" noProof="0" dirty="0">
                <a:solidFill>
                  <a:schemeClr val="tx1"/>
                </a:solidFill>
                <a:latin typeface="+mn-lt"/>
                <a:cs typeface="Arial" pitchFamily="34" charset="0"/>
              </a:rPr>
              <a:t>MoneyTree™ Canada Report H2 and FY 2019</a:t>
            </a:r>
          </a:p>
        </p:txBody>
      </p:sp>
      <p:sp>
        <p:nvSpPr>
          <p:cNvPr id="11"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r>
              <a:rPr lang="en-US" dirty="0"/>
              <a:t>All figures in USD.</a:t>
            </a:r>
          </a:p>
        </p:txBody>
      </p:sp>
    </p:spTree>
    <p:extLst>
      <p:ext uri="{BB962C8B-B14F-4D97-AF65-F5344CB8AC3E}">
        <p14:creationId xmlns:p14="http://schemas.microsoft.com/office/powerpoint/2010/main" val="370755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rivative Appendi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6171BF-916D-C94D-B725-1C6AA1B49B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
        <p:nvSpPr>
          <p:cNvPr id="52" name="Rectangle 51">
            <a:extLst>
              <a:ext uri="{FF2B5EF4-FFF2-40B4-BE49-F238E27FC236}">
                <a16:creationId xmlns:a16="http://schemas.microsoft.com/office/drawing/2014/main" id="{BC76EC24-A1CF-9646-BA53-087368FFD0DE}"/>
              </a:ext>
            </a:extLst>
          </p:cNvPr>
          <p:cNvSpPr/>
          <p:nvPr/>
        </p:nvSpPr>
        <p:spPr bwMode="hidden">
          <a:xfrm>
            <a:off x="0" y="5181600"/>
            <a:ext cx="100584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1625468807"/>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lored layout with footer">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6394"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7"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Tree>
    <p:extLst>
      <p:ext uri="{BB962C8B-B14F-4D97-AF65-F5344CB8AC3E}">
        <p14:creationId xmlns:p14="http://schemas.microsoft.com/office/powerpoint/2010/main" val="2704213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4411980" cy="4419599"/>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113023" y="2210467"/>
            <a:ext cx="4411978" cy="4419600"/>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9"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4"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r>
              <a:rPr lang="en-US" b="1" dirty="0"/>
              <a:t>PwC | CB Insights </a:t>
            </a:r>
            <a:r>
              <a:rPr lang="en-US" dirty="0"/>
              <a:t>MoneyTree™ Canada Report H1 2019</a:t>
            </a:r>
          </a:p>
        </p:txBody>
      </p:sp>
    </p:spTree>
    <p:extLst>
      <p:ext uri="{BB962C8B-B14F-4D97-AF65-F5344CB8AC3E}">
        <p14:creationId xmlns:p14="http://schemas.microsoft.com/office/powerpoint/2010/main" val="3797040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2895600" cy="4419599"/>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3581400" y="2212848"/>
            <a:ext cx="2895600" cy="4419600"/>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6629400" y="2212848"/>
            <a:ext cx="2895600" cy="4419601"/>
          </a:xfrm>
          <a:prstGeom prst="rect">
            <a:avLst/>
          </a:prstGeom>
        </p:spPr>
        <p:txBody>
          <a:bodyPr/>
          <a:lstStyle>
            <a:lvl1pPr>
              <a:spcAft>
                <a:spcPts val="900"/>
              </a:spcAft>
              <a:defRPr sz="1200"/>
            </a:lvl1pPr>
            <a:lvl2pPr>
              <a:spcAft>
                <a:spcPts val="900"/>
              </a:spcAft>
              <a:defRPr sz="1200"/>
            </a:lvl2pPr>
            <a:lvl3pPr>
              <a:spcAft>
                <a:spcPts val="900"/>
              </a:spcAft>
              <a:defRPr sz="1200"/>
            </a:lvl3pPr>
            <a:lvl4pPr>
              <a:spcAft>
                <a:spcPts val="900"/>
              </a:spcAft>
              <a:defRPr sz="1200"/>
            </a:lvl4pPr>
            <a:lvl5pPr>
              <a:spcAft>
                <a:spcPts val="900"/>
              </a:spcAft>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2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4" name="TextBox 13"/>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5"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r>
              <a:rPr lang="en-US" b="1" dirty="0"/>
              <a:t>PwC | CB Insights </a:t>
            </a:r>
            <a:r>
              <a:rPr lang="en-US" dirty="0"/>
              <a:t>MoneyTree™ Canada Report H1 2019</a:t>
            </a:r>
          </a:p>
        </p:txBody>
      </p:sp>
    </p:spTree>
    <p:extLst>
      <p:ext uri="{BB962C8B-B14F-4D97-AF65-F5344CB8AC3E}">
        <p14:creationId xmlns:p14="http://schemas.microsoft.com/office/powerpoint/2010/main" val="37200152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4419600" cy="213359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5105400" y="2212848"/>
            <a:ext cx="4419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33400" y="4495802"/>
            <a:ext cx="4419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p:nvPr>
        </p:nvSpPr>
        <p:spPr>
          <a:xfrm>
            <a:off x="5105400" y="4495800"/>
            <a:ext cx="4419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6"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8" name="TextBox 17"/>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9"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r>
              <a:rPr lang="en-US" b="1" dirty="0"/>
              <a:t>PwC | CB Insights </a:t>
            </a:r>
            <a:r>
              <a:rPr lang="en-US" dirty="0"/>
              <a:t>MoneyTree™ Canada Report H1 2019</a:t>
            </a:r>
          </a:p>
        </p:txBody>
      </p:sp>
    </p:spTree>
    <p:extLst>
      <p:ext uri="{BB962C8B-B14F-4D97-AF65-F5344CB8AC3E}">
        <p14:creationId xmlns:p14="http://schemas.microsoft.com/office/powerpoint/2010/main" val="2780864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33400" y="2210467"/>
            <a:ext cx="2895600" cy="213359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Content Placeholder 26"/>
          <p:cNvSpPr>
            <a:spLocks noGrp="1"/>
          </p:cNvSpPr>
          <p:nvPr>
            <p:ph sz="quarter" idx="14"/>
          </p:nvPr>
        </p:nvSpPr>
        <p:spPr>
          <a:xfrm>
            <a:off x="3581400" y="2212848"/>
            <a:ext cx="2895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6629400" y="2212848"/>
            <a:ext cx="2895600" cy="2133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p:nvPr>
        </p:nvSpPr>
        <p:spPr>
          <a:xfrm>
            <a:off x="533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8"/>
          <p:cNvSpPr>
            <a:spLocks noGrp="1"/>
          </p:cNvSpPr>
          <p:nvPr>
            <p:ph sz="quarter" idx="17"/>
          </p:nvPr>
        </p:nvSpPr>
        <p:spPr>
          <a:xfrm>
            <a:off x="3581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8"/>
          </p:nvPr>
        </p:nvSpPr>
        <p:spPr>
          <a:xfrm>
            <a:off x="6629400" y="4495800"/>
            <a:ext cx="2895600" cy="2133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22"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8" name="TextBox 17"/>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20"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1939785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Two under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3438525"/>
            <a:ext cx="4419600" cy="2895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1" name="Content Placeholder 26"/>
          <p:cNvSpPr>
            <a:spLocks noGrp="1"/>
          </p:cNvSpPr>
          <p:nvPr>
            <p:ph sz="quarter" idx="15"/>
          </p:nvPr>
        </p:nvSpPr>
        <p:spPr>
          <a:xfrm>
            <a:off x="5105400" y="3438525"/>
            <a:ext cx="4419600" cy="28956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6"/>
          </p:nvPr>
        </p:nvSpPr>
        <p:spPr>
          <a:xfrm>
            <a:off x="533400" y="2210467"/>
            <a:ext cx="8991600" cy="184666"/>
          </a:xfrm>
          <a:prstGeom prst="rect">
            <a:avLst/>
          </a:prstGeom>
        </p:spPr>
        <p:txBody>
          <a:bodyPr>
            <a:spAutoFit/>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8"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7"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9285455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6629400" y="2212848"/>
            <a:ext cx="2895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6629400" y="4495799"/>
            <a:ext cx="2895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1" y="2210467"/>
            <a:ext cx="5943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417018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2895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33400" y="4495800"/>
            <a:ext cx="2895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3581400" y="2212848"/>
            <a:ext cx="5943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786742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Two and Lef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105400" y="2212848"/>
            <a:ext cx="4419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105400" y="4495800"/>
            <a:ext cx="4419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0" y="2210467"/>
            <a:ext cx="4419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7"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099048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Two and Right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2210467"/>
            <a:ext cx="4419600" cy="2133600"/>
          </a:xfrm>
          <a:prstGeom prst="rect">
            <a:avLst/>
          </a:prstGeom>
        </p:spPr>
        <p:txBody>
          <a:bodyPr/>
          <a:lstStyle/>
          <a:p>
            <a:pPr lvl="0"/>
            <a:r>
              <a:rPr lang="en-US" noProof="0"/>
              <a:t>Click to edit Master text styles</a:t>
            </a:r>
          </a:p>
        </p:txBody>
      </p:sp>
      <p:sp>
        <p:nvSpPr>
          <p:cNvPr id="31" name="Content Placeholder 26"/>
          <p:cNvSpPr>
            <a:spLocks noGrp="1"/>
          </p:cNvSpPr>
          <p:nvPr>
            <p:ph sz="quarter" idx="15"/>
          </p:nvPr>
        </p:nvSpPr>
        <p:spPr>
          <a:xfrm>
            <a:off x="533400" y="4495799"/>
            <a:ext cx="4419600" cy="2133600"/>
          </a:xfrm>
          <a:prstGeom prst="rect">
            <a:avLst/>
          </a:prstGeom>
        </p:spPr>
        <p:txBody>
          <a:bodyPr/>
          <a:lstStyle/>
          <a:p>
            <a:pPr lvl="0"/>
            <a:r>
              <a:rPr lang="en-US" noProof="0"/>
              <a:t>Click to edit Master text styles</a:t>
            </a:r>
          </a:p>
        </p:txBody>
      </p:sp>
      <p:sp>
        <p:nvSpPr>
          <p:cNvPr id="13" name="Text Placeholder 12"/>
          <p:cNvSpPr>
            <a:spLocks noGrp="1"/>
          </p:cNvSpPr>
          <p:nvPr>
            <p:ph type="body" sz="quarter" idx="16"/>
          </p:nvPr>
        </p:nvSpPr>
        <p:spPr>
          <a:xfrm>
            <a:off x="5105400" y="2212848"/>
            <a:ext cx="4419600" cy="4419600"/>
          </a:xfrm>
          <a:prstGeom prst="rect">
            <a:avLst/>
          </a:prstGeom>
        </p:spPr>
        <p:txBody>
          <a:bodyPr/>
          <a:lstStyle/>
          <a:p>
            <a:pPr lvl="0"/>
            <a:r>
              <a:rPr lang="en-US" noProof="0"/>
              <a:t>Click to edit Master text styles</a:t>
            </a:r>
          </a:p>
        </p:txBody>
      </p:sp>
      <p:sp>
        <p:nvSpPr>
          <p:cNvPr id="15"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1"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4"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7" name="TextBox 16"/>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8"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70012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6647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Title with Footer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4"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1379911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6"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3517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ey point">
    <p:bg>
      <p:bgPr>
        <a:solidFill>
          <a:schemeClr val="bg1"/>
        </a:solidFill>
        <a:effectLst/>
      </p:bgPr>
    </p:bg>
    <p:spTree>
      <p:nvGrpSpPr>
        <p:cNvPr id="1" name=""/>
        <p:cNvGrpSpPr/>
        <p:nvPr/>
      </p:nvGrpSpPr>
      <p:grpSpPr>
        <a:xfrm>
          <a:off x="0" y="0"/>
          <a:ext cx="0" cy="0"/>
          <a:chOff x="0" y="0"/>
          <a:chExt cx="0" cy="0"/>
        </a:xfrm>
      </p:grpSpPr>
      <p:sp>
        <p:nvSpPr>
          <p:cNvPr id="15" name="Content Placeholder 26"/>
          <p:cNvSpPr>
            <a:spLocks noGrp="1"/>
          </p:cNvSpPr>
          <p:nvPr>
            <p:ph sz="quarter" idx="15"/>
          </p:nvPr>
        </p:nvSpPr>
        <p:spPr>
          <a:xfrm>
            <a:off x="533400" y="2157984"/>
            <a:ext cx="8991600" cy="4419600"/>
          </a:xfrm>
          <a:prstGeom prst="rect">
            <a:avLst/>
          </a:prstGeom>
        </p:spPr>
        <p:txBody>
          <a:bodyPr/>
          <a:lstStyle>
            <a:lvl1pPr>
              <a:defRPr sz="3200" baseline="0">
                <a:solidFill>
                  <a:schemeClr val="tx2"/>
                </a:solidFill>
              </a:defRPr>
            </a:lvl1pPr>
            <a:lvl2pPr marL="347472" indent="-347472">
              <a:buClr>
                <a:schemeClr val="tx2"/>
              </a:buClr>
              <a:defRPr sz="3200">
                <a:solidFill>
                  <a:schemeClr val="tx2"/>
                </a:solidFill>
              </a:defRPr>
            </a:lvl2pPr>
            <a:lvl3pPr marL="685800" indent="-342900">
              <a:buClr>
                <a:schemeClr val="tx2"/>
              </a:buClr>
              <a:defRPr sz="3200">
                <a:solidFill>
                  <a:schemeClr val="tx2"/>
                </a:solidFill>
              </a:defRPr>
            </a:lvl3pPr>
            <a:lvl4pPr marL="1028700" indent="-342900">
              <a:buClr>
                <a:schemeClr val="tx2"/>
              </a:buClr>
              <a:defRPr sz="3200">
                <a:solidFill>
                  <a:schemeClr val="tx2"/>
                </a:solidFill>
              </a:defRPr>
            </a:lvl4pPr>
            <a:lvl5pPr marL="1371600" indent="-342900">
              <a:buClr>
                <a:schemeClr val="tx2"/>
              </a:buClr>
              <a:defRPr sz="3200">
                <a:solidFill>
                  <a:schemeClr val="tx2"/>
                </a:solidFill>
              </a:defRPr>
            </a:lvl5pPr>
            <a:lvl6pPr>
              <a:buClr>
                <a:schemeClr val="tx2"/>
              </a:buClr>
              <a:defRPr sz="3600" baseline="0">
                <a:solidFill>
                  <a:schemeClr val="tx2"/>
                </a:solidFill>
              </a:defRPr>
            </a:lvl6pPr>
            <a:lvl7pPr>
              <a:buClr>
                <a:schemeClr val="tx2"/>
              </a:buClr>
              <a:buAutoNum type="alphaLcPeriod"/>
              <a:defRPr sz="3600" baseline="0">
                <a:solidFill>
                  <a:schemeClr val="tx2"/>
                </a:solidFill>
              </a:defRPr>
            </a:lvl7pPr>
            <a:lvl8pPr>
              <a:buClr>
                <a:schemeClr val="tx2"/>
              </a:buClr>
              <a:buNone/>
              <a:defRPr sz="3600">
                <a:solidFill>
                  <a:schemeClr val="tx2"/>
                </a:solidFill>
              </a:defRPr>
            </a:lvl8pPr>
            <a:lvl9pPr>
              <a:defRPr sz="3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lvl1pPr>
          </a:lstStyle>
          <a:p>
            <a:r>
              <a:rPr lang="en-US" noProof="0"/>
              <a:t>Click to edit Master title style</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July 2019</a:t>
            </a:r>
          </a:p>
        </p:txBody>
      </p:sp>
      <p:sp>
        <p:nvSpPr>
          <p:cNvPr id="16" name="TextBox 15"/>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7"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1547208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533401" y="1165670"/>
            <a:ext cx="8991600" cy="276999"/>
          </a:xfrm>
          <a:prstGeom prst="rect">
            <a:avLst/>
          </a:prstGeom>
        </p:spPr>
        <p:txBody>
          <a:bodyPr vert="horz" lIns="0" tIns="0" rIns="0" bIns="0" rtlCol="0" anchor="t" anchorCtr="0">
            <a:spAutoFit/>
          </a:bodyPr>
          <a:lstStyle>
            <a:lvl1pPr>
              <a:defRPr sz="1800">
                <a:solidFill>
                  <a:schemeClr val="bg2"/>
                </a:solidFill>
              </a:defRPr>
            </a:lvl1pPr>
          </a:lstStyle>
          <a:p>
            <a:r>
              <a:rPr lang="en-US" noProof="0"/>
              <a:t>Click to edit Master title style</a:t>
            </a:r>
            <a:endParaRPr lang="en-US" noProof="0" dirty="0"/>
          </a:p>
        </p:txBody>
      </p:sp>
      <p:sp>
        <p:nvSpPr>
          <p:cNvPr id="14" name="Content Placeholder 26"/>
          <p:cNvSpPr>
            <a:spLocks noGrp="1"/>
          </p:cNvSpPr>
          <p:nvPr>
            <p:ph sz="quarter" idx="15"/>
          </p:nvPr>
        </p:nvSpPr>
        <p:spPr>
          <a:xfrm>
            <a:off x="533400" y="2160846"/>
            <a:ext cx="8991600" cy="4419600"/>
          </a:xfrm>
          <a:prstGeom prst="rect">
            <a:avLst/>
          </a:prstGeom>
        </p:spPr>
        <p:txBody>
          <a:bodyPr/>
          <a:lstStyle>
            <a:lvl1pPr>
              <a:defRPr sz="3200" baseline="0">
                <a:solidFill>
                  <a:schemeClr val="bg2"/>
                </a:solidFill>
              </a:defRPr>
            </a:lvl1pPr>
            <a:lvl2pPr marL="347472" indent="-347472">
              <a:buClr>
                <a:schemeClr val="bg2"/>
              </a:buClr>
              <a:defRPr sz="3200">
                <a:solidFill>
                  <a:schemeClr val="bg2"/>
                </a:solidFill>
              </a:defRPr>
            </a:lvl2pPr>
            <a:lvl3pPr marL="685800" indent="-342900">
              <a:buClr>
                <a:schemeClr val="bg2"/>
              </a:buClr>
              <a:defRPr sz="3200">
                <a:solidFill>
                  <a:schemeClr val="bg2"/>
                </a:solidFill>
              </a:defRPr>
            </a:lvl3pPr>
            <a:lvl4pPr marL="1028700" indent="-342900">
              <a:buClr>
                <a:schemeClr val="bg2"/>
              </a:buClr>
              <a:defRPr sz="3200">
                <a:solidFill>
                  <a:schemeClr val="bg2"/>
                </a:solidFill>
              </a:defRPr>
            </a:lvl4pPr>
            <a:lvl5pPr marL="1371600" indent="-342900">
              <a:buClr>
                <a:schemeClr val="bg2"/>
              </a:buClr>
              <a:defRPr sz="3200">
                <a:solidFill>
                  <a:schemeClr val="bg2"/>
                </a:solidFill>
              </a:defRPr>
            </a:lvl5pPr>
            <a:lvl6pPr>
              <a:buClr>
                <a:schemeClr val="tx2"/>
              </a:buClr>
              <a:defRPr sz="3600" baseline="0">
                <a:solidFill>
                  <a:schemeClr val="tx2"/>
                </a:solidFill>
              </a:defRPr>
            </a:lvl6pPr>
            <a:lvl7pPr>
              <a:buClr>
                <a:schemeClr val="tx2"/>
              </a:buClr>
              <a:buAutoNum type="alphaLcPeriod"/>
              <a:defRPr sz="3600" baseline="0">
                <a:solidFill>
                  <a:schemeClr val="tx2"/>
                </a:solidFill>
              </a:defRPr>
            </a:lvl7pPr>
            <a:lvl8pPr>
              <a:buClr>
                <a:schemeClr val="tx2"/>
              </a:buClr>
              <a:buNone/>
              <a:defRPr sz="3600">
                <a:solidFill>
                  <a:schemeClr val="tx2"/>
                </a:solidFill>
              </a:defRPr>
            </a:lvl8pPr>
            <a:lvl9pPr>
              <a:defRPr sz="3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July 2019</a:t>
            </a:r>
          </a:p>
        </p:txBody>
      </p:sp>
      <p:sp>
        <p:nvSpPr>
          <p:cNvPr id="16"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3565575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8" name="Subtitle 2"/>
          <p:cNvSpPr>
            <a:spLocks noGrp="1"/>
          </p:cNvSpPr>
          <p:nvPr>
            <p:ph type="subTitle" idx="1"/>
          </p:nvPr>
        </p:nvSpPr>
        <p:spPr bwMode="black">
          <a:xfrm>
            <a:off x="533400" y="2205038"/>
            <a:ext cx="8991600" cy="457200"/>
          </a:xfrm>
          <a:prstGeom prst="rect">
            <a:avLst/>
          </a:prstGeom>
        </p:spPr>
        <p:txBody>
          <a:bodyPr>
            <a:noAutofit/>
          </a:bodyPr>
          <a:lstStyle>
            <a:lvl1pPr marL="0" indent="0" algn="l">
              <a:lnSpc>
                <a:spcPct val="90000"/>
              </a:lnSpc>
              <a:buNone/>
              <a:defRPr sz="320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4" name="Title 1"/>
          <p:cNvSpPr>
            <a:spLocks noGrp="1"/>
          </p:cNvSpPr>
          <p:nvPr>
            <p:ph type="title"/>
          </p:nvPr>
        </p:nvSpPr>
        <p:spPr>
          <a:xfrm>
            <a:off x="593034" y="1128681"/>
            <a:ext cx="8991600" cy="492443"/>
          </a:xfrm>
          <a:prstGeom prst="rect">
            <a:avLst/>
          </a:prstGeom>
        </p:spPr>
        <p:txBody>
          <a:bodyPr wrap="square">
            <a:spAutoFit/>
          </a:bodyPr>
          <a:lstStyle>
            <a:lvl1pPr>
              <a:defRPr sz="3200"/>
            </a:lvl1pPr>
          </a:lstStyle>
          <a:p>
            <a:r>
              <a:rPr lang="en-US" noProof="0" dirty="0"/>
              <a:t>Click to edit Master title style</a:t>
            </a:r>
          </a:p>
        </p:txBody>
      </p:sp>
      <p:sp>
        <p:nvSpPr>
          <p:cNvPr id="9"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1"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May 2012</a:t>
            </a:r>
          </a:p>
        </p:txBody>
      </p:sp>
      <p:sp>
        <p:nvSpPr>
          <p:cNvPr id="13" name="TextBox 12"/>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tx1"/>
                </a:solidFill>
                <a:latin typeface="Arial" pitchFamily="34" charset="0"/>
                <a:cs typeface="Arial" pitchFamily="34" charset="0"/>
              </a:rPr>
              <a:t>PwC</a:t>
            </a:r>
          </a:p>
        </p:txBody>
      </p:sp>
      <p:sp>
        <p:nvSpPr>
          <p:cNvPr id="15"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endParaRPr lang="en-US" dirty="0"/>
          </a:p>
        </p:txBody>
      </p:sp>
      <p:cxnSp>
        <p:nvCxnSpPr>
          <p:cNvPr id="12" name="Shape 24"/>
          <p:cNvCxnSpPr/>
          <p:nvPr userDrawn="1"/>
        </p:nvCxnSpPr>
        <p:spPr>
          <a:xfrm flipV="1">
            <a:off x="497222" y="1069848"/>
            <a:ext cx="8961120" cy="146304"/>
          </a:xfrm>
          <a:prstGeom prst="bentConnector3">
            <a:avLst>
              <a:gd name="adj1" fmla="val 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7878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8" name="Subtitle 2"/>
          <p:cNvSpPr>
            <a:spLocks noGrp="1"/>
          </p:cNvSpPr>
          <p:nvPr>
            <p:ph type="subTitle" idx="1"/>
          </p:nvPr>
        </p:nvSpPr>
        <p:spPr bwMode="black">
          <a:xfrm>
            <a:off x="533400" y="2157984"/>
            <a:ext cx="8991600" cy="457200"/>
          </a:xfrm>
          <a:prstGeom prst="rect">
            <a:avLst/>
          </a:prstGeo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a:t>Click to edit Master subtitle style</a:t>
            </a:r>
            <a:endParaRPr lang="en-US" noProof="0" dirty="0"/>
          </a:p>
        </p:txBody>
      </p:sp>
      <p:sp>
        <p:nvSpPr>
          <p:cNvPr id="10" name="Title 1"/>
          <p:cNvSpPr>
            <a:spLocks noGrp="1"/>
          </p:cNvSpPr>
          <p:nvPr>
            <p:ph type="title"/>
          </p:nvPr>
        </p:nvSpPr>
        <p:spPr>
          <a:xfrm>
            <a:off x="533400" y="1129094"/>
            <a:ext cx="8991600" cy="492443"/>
          </a:xfrm>
          <a:prstGeom prst="rect">
            <a:avLst/>
          </a:prstGeom>
        </p:spPr>
        <p:txBody>
          <a:bodyPr wrap="square">
            <a:spAutoFit/>
          </a:bodyPr>
          <a:lstStyle>
            <a:lvl1pPr>
              <a:defRPr sz="3200">
                <a:solidFill>
                  <a:schemeClr val="bg2"/>
                </a:solidFill>
              </a:defRPr>
            </a:lvl1pPr>
          </a:lstStyle>
          <a:p>
            <a:r>
              <a:rPr lang="en-US" noProof="0" dirty="0"/>
              <a:t>Click to edit Master title style</a:t>
            </a:r>
          </a:p>
        </p:txBody>
      </p:sp>
      <p:cxnSp>
        <p:nvCxnSpPr>
          <p:cNvPr id="9"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5" name="TextBox 14"/>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bg1"/>
                </a:solidFill>
                <a:latin typeface="Arial" pitchFamily="34" charset="0"/>
                <a:cs typeface="Arial" pitchFamily="34" charset="0"/>
              </a:rPr>
              <a:t>PwC</a:t>
            </a:r>
          </a:p>
        </p:txBody>
      </p:sp>
      <p:sp>
        <p:nvSpPr>
          <p:cNvPr id="16"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8656265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Divider: Colour with Content">
    <p:bg>
      <p:bgPr>
        <a:solidFill>
          <a:schemeClr val="tx2"/>
        </a:solidFill>
        <a:effectLst/>
      </p:bgPr>
    </p:bg>
    <p:spTree>
      <p:nvGrpSpPr>
        <p:cNvPr id="1" name=""/>
        <p:cNvGrpSpPr/>
        <p:nvPr/>
      </p:nvGrpSpPr>
      <p:grpSpPr>
        <a:xfrm>
          <a:off x="0" y="0"/>
          <a:ext cx="0" cy="0"/>
          <a:chOff x="0" y="0"/>
          <a:chExt cx="0" cy="0"/>
        </a:xfrm>
      </p:grpSpPr>
      <p:sp>
        <p:nvSpPr>
          <p:cNvPr id="11" name="Content Placeholder 19"/>
          <p:cNvSpPr>
            <a:spLocks noGrp="1"/>
          </p:cNvSpPr>
          <p:nvPr>
            <p:ph sz="quarter" idx="13"/>
          </p:nvPr>
        </p:nvSpPr>
        <p:spPr>
          <a:xfrm>
            <a:off x="533402" y="2836890"/>
            <a:ext cx="4419601" cy="3657600"/>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Subtitle 2"/>
          <p:cNvSpPr>
            <a:spLocks noGrp="1"/>
          </p:cNvSpPr>
          <p:nvPr>
            <p:ph type="subTitle" idx="1"/>
          </p:nvPr>
        </p:nvSpPr>
        <p:spPr bwMode="black">
          <a:xfrm>
            <a:off x="533400" y="2157984"/>
            <a:ext cx="8991600" cy="457200"/>
          </a:xfrm>
          <a:prstGeom prst="rect">
            <a:avLst/>
          </a:prstGeom>
        </p:spPr>
        <p:txBody>
          <a:bodyPr>
            <a:noAutofit/>
          </a:bodyPr>
          <a:lstStyle>
            <a:lvl1pPr marL="0" indent="0" algn="l">
              <a:lnSpc>
                <a:spcPct val="90000"/>
              </a:lnSpc>
              <a:buNone/>
              <a:defRPr sz="3200">
                <a:solidFill>
                  <a:schemeClr val="bg1"/>
                </a:solidFill>
                <a:latin typeface="+mj-lt"/>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noProof="0" dirty="0"/>
              <a:t>Click to edit Master subtitle style</a:t>
            </a:r>
          </a:p>
        </p:txBody>
      </p:sp>
      <p:sp>
        <p:nvSpPr>
          <p:cNvPr id="14" name="Title 1"/>
          <p:cNvSpPr>
            <a:spLocks noGrp="1"/>
          </p:cNvSpPr>
          <p:nvPr>
            <p:ph type="title"/>
          </p:nvPr>
        </p:nvSpPr>
        <p:spPr>
          <a:xfrm>
            <a:off x="533400" y="1129094"/>
            <a:ext cx="8991600" cy="492443"/>
          </a:xfrm>
          <a:prstGeom prst="rect">
            <a:avLst/>
          </a:prstGeom>
        </p:spPr>
        <p:txBody>
          <a:bodyPr wrap="square">
            <a:spAutoFit/>
          </a:bodyPr>
          <a:lstStyle>
            <a:lvl1pPr>
              <a:defRPr sz="3200">
                <a:solidFill>
                  <a:schemeClr val="bg2"/>
                </a:solidFill>
              </a:defRPr>
            </a:lvl1pPr>
          </a:lstStyle>
          <a:p>
            <a:r>
              <a:rPr lang="en-US" noProof="0" dirty="0"/>
              <a:t>Click to edit Master title style</a:t>
            </a:r>
          </a:p>
        </p:txBody>
      </p:sp>
      <p:cxnSp>
        <p:nvCxnSpPr>
          <p:cNvPr id="12" name="Shape 24"/>
          <p:cNvCxnSpPr/>
          <p:nvPr userDrawn="1"/>
        </p:nvCxnSpPr>
        <p:spPr>
          <a:xfrm flipV="1">
            <a:off x="381001" y="1069848"/>
            <a:ext cx="9144002" cy="146304"/>
          </a:xfrm>
          <a:prstGeom prst="bentConnector3">
            <a:avLst>
              <a:gd name="adj1" fmla="val 0"/>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5"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
        <p:nvSpPr>
          <p:cNvPr id="17" name="TextBox 16"/>
          <p:cNvSpPr txBox="1"/>
          <p:nvPr userDrawn="1"/>
        </p:nvSpPr>
        <p:spPr>
          <a:xfrm>
            <a:off x="523876" y="7252902"/>
            <a:ext cx="243656" cy="138499"/>
          </a:xfrm>
          <a:prstGeom prst="rect">
            <a:avLst/>
          </a:prstGeom>
          <a:noFill/>
        </p:spPr>
        <p:txBody>
          <a:bodyPr vert="horz" wrap="square" lIns="0" tIns="0" rIns="0" bIns="0" rtlCol="0" anchor="t" anchorCtr="0">
            <a:spAutoFit/>
          </a:bodyPr>
          <a:lstStyle/>
          <a:p>
            <a:r>
              <a:rPr lang="en-US" sz="900" noProof="0" dirty="0">
                <a:solidFill>
                  <a:schemeClr val="bg1"/>
                </a:solidFill>
                <a:latin typeface="Arial" pitchFamily="34" charset="0"/>
                <a:cs typeface="Arial" pitchFamily="34" charset="0"/>
              </a:rPr>
              <a:t>PwC</a:t>
            </a:r>
          </a:p>
        </p:txBody>
      </p:sp>
      <p:sp>
        <p:nvSpPr>
          <p:cNvPr id="19"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2157587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641122" y="-2660041"/>
            <a:ext cx="146304" cy="761695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itle 1"/>
          <p:cNvSpPr>
            <a:spLocks noGrp="1"/>
          </p:cNvSpPr>
          <p:nvPr>
            <p:ph type="ctrTitle" hasCustomPrompt="1"/>
          </p:nvPr>
        </p:nvSpPr>
        <p:spPr bwMode="black">
          <a:xfrm>
            <a:off x="2057401" y="1176333"/>
            <a:ext cx="5943600" cy="914401"/>
          </a:xfrm>
          <a:prstGeom prst="rect">
            <a:avLst/>
          </a:prstGeom>
        </p:spPr>
        <p:txBody>
          <a:bodyPr anchor="t" anchorCtr="0">
            <a:noAutofit/>
          </a:bodyPr>
          <a:lstStyle>
            <a:lvl1pPr>
              <a:lnSpc>
                <a:spcPct val="90000"/>
              </a:lnSpc>
              <a:defRPr sz="3200" b="1" i="1" baseline="0">
                <a:solidFill>
                  <a:schemeClr val="tx1"/>
                </a:solidFill>
              </a:defRPr>
            </a:lvl1pPr>
          </a:lstStyle>
          <a:p>
            <a:r>
              <a:rPr lang="en-US" noProof="0" dirty="0"/>
              <a:t>Click to add the report’s main title</a:t>
            </a:r>
          </a:p>
        </p:txBody>
      </p:sp>
      <p:sp>
        <p:nvSpPr>
          <p:cNvPr id="43" name="Subtitle 2"/>
          <p:cNvSpPr>
            <a:spLocks noGrp="1"/>
          </p:cNvSpPr>
          <p:nvPr>
            <p:ph type="subTitle" idx="1" hasCustomPrompt="1"/>
          </p:nvPr>
        </p:nvSpPr>
        <p:spPr bwMode="black">
          <a:xfrm>
            <a:off x="2057401" y="2209799"/>
            <a:ext cx="5943599" cy="914401"/>
          </a:xfrm>
          <a:prstGeom prst="rect">
            <a:avLst/>
          </a:prstGeo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dirty="0"/>
              <a:t>Subtitle and date (move higher if title is only one line)</a:t>
            </a:r>
          </a:p>
        </p:txBody>
      </p:sp>
      <p:grpSp>
        <p:nvGrpSpPr>
          <p:cNvPr id="4" name="Group 3"/>
          <p:cNvGrpSpPr/>
          <p:nvPr userDrawn="1"/>
        </p:nvGrpSpPr>
        <p:grpSpPr>
          <a:xfrm>
            <a:off x="1051560" y="6272216"/>
            <a:ext cx="1391603" cy="1119184"/>
            <a:chOff x="1051560" y="6272216"/>
            <a:chExt cx="1391603" cy="1119184"/>
          </a:xfrm>
        </p:grpSpPr>
        <p:grpSp>
          <p:nvGrpSpPr>
            <p:cNvPr id="2" name="Group 73"/>
            <p:cNvGrpSpPr/>
            <p:nvPr/>
          </p:nvGrpSpPr>
          <p:grpSpPr>
            <a:xfrm>
              <a:off x="1909763" y="6272216"/>
              <a:ext cx="533400" cy="508000"/>
              <a:chOff x="1905000" y="5715000"/>
              <a:chExt cx="445770" cy="381000"/>
            </a:xfrm>
          </p:grpSpPr>
          <p:sp>
            <p:nvSpPr>
              <p:cNvPr id="2073"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4"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5"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6"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7"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8"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79"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0"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1"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2"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3"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84"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2"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3"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4"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5"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6"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8"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9"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0"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1"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2"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3" name="Group 45"/>
            <p:cNvGrpSpPr/>
            <p:nvPr/>
          </p:nvGrpSpPr>
          <p:grpSpPr>
            <a:xfrm>
              <a:off x="1051560" y="6781800"/>
              <a:ext cx="1005840" cy="609600"/>
              <a:chOff x="1051560" y="6781800"/>
              <a:chExt cx="1005840" cy="609600"/>
            </a:xfrm>
          </p:grpSpPr>
          <p:sp>
            <p:nvSpPr>
              <p:cNvPr id="48"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49"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sp>
        <p:nvSpPr>
          <p:cNvPr id="46"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tx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1090394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20" name="Group 19"/>
          <p:cNvGrpSpPr/>
          <p:nvPr userDrawn="1"/>
        </p:nvGrpSpPr>
        <p:grpSpPr bwMode="gray">
          <a:xfrm>
            <a:off x="1905000" y="3"/>
            <a:ext cx="8153401" cy="6781798"/>
            <a:chOff x="19140488" y="13674"/>
            <a:chExt cx="7443798" cy="6145827"/>
          </a:xfrm>
        </p:grpSpPr>
        <p:sp>
          <p:nvSpPr>
            <p:cNvPr id="21"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5" name="Group 59"/>
          <p:cNvGrpSpPr/>
          <p:nvPr userDrawn="1"/>
        </p:nvGrpSpPr>
        <p:grpSpPr>
          <a:xfrm>
            <a:off x="1051560" y="6781800"/>
            <a:ext cx="1005840" cy="609600"/>
            <a:chOff x="1051560" y="6781800"/>
            <a:chExt cx="1005840" cy="609600"/>
          </a:xfrm>
        </p:grpSpPr>
        <p:sp>
          <p:nvSpPr>
            <p:cNvPr id="36"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7"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31" name="Picture Placeholder 76"/>
          <p:cNvSpPr>
            <a:spLocks noGrp="1"/>
          </p:cNvSpPr>
          <p:nvPr>
            <p:ph type="pic" sz="quarter" idx="13"/>
          </p:nvPr>
        </p:nvSpPr>
        <p:spPr>
          <a:xfrm>
            <a:off x="670561" y="3368040"/>
            <a:ext cx="1005840" cy="863600"/>
          </a:xfrm>
          <a:prstGeom prst="rect">
            <a:avLst/>
          </a:prstGeom>
        </p:spPr>
        <p:txBody>
          <a:bodyPr/>
          <a:lstStyle>
            <a:lvl1pPr>
              <a:defRPr sz="1600"/>
            </a:lvl1pPr>
          </a:lstStyle>
          <a:p>
            <a:r>
              <a:rPr lang="en-US" noProof="0" dirty="0"/>
              <a:t>Click icon to add picture</a:t>
            </a:r>
          </a:p>
        </p:txBody>
      </p:sp>
      <p:grpSp>
        <p:nvGrpSpPr>
          <p:cNvPr id="3" name="Group 31"/>
          <p:cNvGrpSpPr/>
          <p:nvPr/>
        </p:nvGrpSpPr>
        <p:grpSpPr>
          <a:xfrm>
            <a:off x="537996" y="3202230"/>
            <a:ext cx="1330727" cy="171382"/>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8" name="Title 1"/>
          <p:cNvSpPr>
            <a:spLocks noGrp="1"/>
          </p:cNvSpPr>
          <p:nvPr>
            <p:ph type="ctrTitle" hasCustomPrompt="1"/>
          </p:nvPr>
        </p:nvSpPr>
        <p:spPr bwMode="white">
          <a:xfrm>
            <a:off x="2057401" y="1142999"/>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dirty="0"/>
              <a:t>Click to add the report’s main title</a:t>
            </a:r>
          </a:p>
        </p:txBody>
      </p:sp>
      <p:sp>
        <p:nvSpPr>
          <p:cNvPr id="39"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41"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
        <p:nvSpPr>
          <p:cNvPr id="42" name="Picture Placeholder 65"/>
          <p:cNvSpPr>
            <a:spLocks noGrp="1"/>
          </p:cNvSpPr>
          <p:nvPr>
            <p:ph type="pic" sz="quarter" idx="11"/>
          </p:nvPr>
        </p:nvSpPr>
        <p:spPr>
          <a:xfrm>
            <a:off x="1905000" y="3183731"/>
            <a:ext cx="7010400" cy="359806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1998375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Slide: Picture">
    <p:spTree>
      <p:nvGrpSpPr>
        <p:cNvPr id="1" name=""/>
        <p:cNvGrpSpPr/>
        <p:nvPr/>
      </p:nvGrpSpPr>
      <p:grpSpPr>
        <a:xfrm>
          <a:off x="0" y="0"/>
          <a:ext cx="0" cy="0"/>
          <a:chOff x="0" y="0"/>
          <a:chExt cx="0" cy="0"/>
        </a:xfrm>
      </p:grpSpPr>
      <p:grpSp>
        <p:nvGrpSpPr>
          <p:cNvPr id="17" name="Group 16"/>
          <p:cNvGrpSpPr/>
          <p:nvPr userDrawn="1"/>
        </p:nvGrpSpPr>
        <p:grpSpPr bwMode="gray">
          <a:xfrm>
            <a:off x="1905000" y="3"/>
            <a:ext cx="8153401" cy="6781798"/>
            <a:chOff x="19140488" y="13674"/>
            <a:chExt cx="7443798" cy="6145827"/>
          </a:xfrm>
        </p:grpSpPr>
        <p:sp>
          <p:nvSpPr>
            <p:cNvPr id="1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4"/>
            <p:cNvSpPr>
              <a:spLocks noChangeArrowheads="1"/>
            </p:cNvSpPr>
            <p:nvPr userDrawn="1"/>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9" name="Group 59"/>
          <p:cNvGrpSpPr/>
          <p:nvPr userDrawn="1"/>
        </p:nvGrpSpPr>
        <p:grpSpPr>
          <a:xfrm>
            <a:off x="1051560" y="6781800"/>
            <a:ext cx="1005840" cy="609600"/>
            <a:chOff x="1051560" y="6781800"/>
            <a:chExt cx="1005840" cy="609600"/>
          </a:xfrm>
        </p:grpSpPr>
        <p:sp>
          <p:nvSpPr>
            <p:cNvPr id="30" name="Rectangle 37"/>
            <p:cNvSpPr>
              <a:spLocks noChangeArrowheads="1"/>
            </p:cNvSpPr>
            <p:nvPr userDrawn="1"/>
          </p:nvSpPr>
          <p:spPr bwMode="black">
            <a:xfrm>
              <a:off x="1648968" y="6781800"/>
              <a:ext cx="256032" cy="54864"/>
            </a:xfrm>
            <a:prstGeom prst="rect">
              <a:avLst/>
            </a:prstGeom>
            <a:solidFill>
              <a:srgbClr val="A10000"/>
            </a:solidFill>
            <a:ln w="0">
              <a:solidFill>
                <a:srgbClr val="A1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1"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66" name="Picture Placeholder 65"/>
          <p:cNvSpPr>
            <a:spLocks noGrp="1"/>
          </p:cNvSpPr>
          <p:nvPr>
            <p:ph type="pic" sz="quarter" idx="11"/>
          </p:nvPr>
        </p:nvSpPr>
        <p:spPr>
          <a:xfrm>
            <a:off x="1905000" y="3183731"/>
            <a:ext cx="7010400" cy="3598069"/>
          </a:xfrm>
          <a:prstGeom prst="rect">
            <a:avLst/>
          </a:prstGeom>
        </p:spPr>
        <p:txBody>
          <a:bodyPr/>
          <a:lstStyle/>
          <a:p>
            <a:r>
              <a:rPr lang="en-US" dirty="0"/>
              <a:t>Click icon to add picture</a:t>
            </a:r>
          </a:p>
        </p:txBody>
      </p:sp>
      <p:sp>
        <p:nvSpPr>
          <p:cNvPr id="32" name="Title 1"/>
          <p:cNvSpPr>
            <a:spLocks noGrp="1"/>
          </p:cNvSpPr>
          <p:nvPr>
            <p:ph type="ctrTitle" hasCustomPrompt="1"/>
          </p:nvPr>
        </p:nvSpPr>
        <p:spPr bwMode="white">
          <a:xfrm>
            <a:off x="2057401" y="1142999"/>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33"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35"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357145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Empty with Footer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8"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endParaRPr lang="en-US" dirty="0"/>
          </a:p>
        </p:txBody>
      </p:sp>
      <p:sp>
        <p:nvSpPr>
          <p:cNvPr id="9" name="TextBox 8"/>
          <p:cNvSpPr txBox="1"/>
          <p:nvPr userDrawn="1"/>
        </p:nvSpPr>
        <p:spPr>
          <a:xfrm>
            <a:off x="523876" y="7252902"/>
            <a:ext cx="4398998" cy="138499"/>
          </a:xfrm>
          <a:prstGeom prst="rect">
            <a:avLst/>
          </a:prstGeom>
          <a:noFill/>
        </p:spPr>
        <p:txBody>
          <a:bodyPr vert="horz" wrap="squar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900" b="1" noProof="0" dirty="0">
                <a:solidFill>
                  <a:schemeClr val="tx1"/>
                </a:solidFill>
                <a:latin typeface="+mn-lt"/>
                <a:cs typeface="Arial" pitchFamily="34" charset="0"/>
              </a:rPr>
              <a:t>PwC</a:t>
            </a:r>
            <a:r>
              <a:rPr lang="en-US" sz="900" b="0" noProof="0" dirty="0">
                <a:solidFill>
                  <a:schemeClr val="tx1"/>
                </a:solidFill>
                <a:latin typeface="+mn-lt"/>
                <a:cs typeface="Arial" pitchFamily="34" charset="0"/>
              </a:rPr>
              <a:t> | </a:t>
            </a:r>
            <a:r>
              <a:rPr lang="en-US" sz="900" b="1" noProof="0" dirty="0">
                <a:solidFill>
                  <a:schemeClr val="tx1"/>
                </a:solidFill>
                <a:latin typeface="+mn-lt"/>
                <a:cs typeface="Arial" pitchFamily="34" charset="0"/>
              </a:rPr>
              <a:t>CB</a:t>
            </a:r>
            <a:r>
              <a:rPr lang="en-US" sz="900" b="1" baseline="0" noProof="0" dirty="0">
                <a:solidFill>
                  <a:schemeClr val="tx1"/>
                </a:solidFill>
                <a:latin typeface="+mn-lt"/>
                <a:cs typeface="Arial" pitchFamily="34" charset="0"/>
              </a:rPr>
              <a:t> Insights </a:t>
            </a:r>
            <a:r>
              <a:rPr lang="en-US" sz="900" baseline="0" noProof="0" dirty="0">
                <a:solidFill>
                  <a:schemeClr val="tx1"/>
                </a:solidFill>
                <a:latin typeface="+mn-lt"/>
                <a:cs typeface="Arial" pitchFamily="34" charset="0"/>
              </a:rPr>
              <a:t>MoneyTree</a:t>
            </a:r>
            <a:r>
              <a:rPr lang="en-US" sz="900" baseline="0" noProof="0" dirty="0">
                <a:solidFill>
                  <a:schemeClr val="tx1"/>
                </a:solidFill>
                <a:latin typeface="+mn-lt"/>
                <a:cs typeface="Courier New" panose="02070309020205020404" pitchFamily="49" charset="0"/>
              </a:rPr>
              <a:t>™ Canada Report </a:t>
            </a:r>
            <a:r>
              <a:rPr lang="en-US" sz="900" dirty="0"/>
              <a:t>H2 and FY 2019</a:t>
            </a:r>
          </a:p>
        </p:txBody>
      </p:sp>
      <p:sp>
        <p:nvSpPr>
          <p:cNvPr id="11" name="Footer Placeholder 4"/>
          <p:cNvSpPr>
            <a:spLocks noGrp="1"/>
          </p:cNvSpPr>
          <p:nvPr>
            <p:ph type="ftr" sz="quarter" idx="3"/>
          </p:nvPr>
        </p:nvSpPr>
        <p:spPr>
          <a:xfrm>
            <a:off x="523876" y="7086601"/>
            <a:ext cx="5780995" cy="152399"/>
          </a:xfrm>
          <a:prstGeom prst="rect">
            <a:avLst/>
          </a:prstGeom>
        </p:spPr>
        <p:txBody>
          <a:bodyPr vert="horz" lIns="0" tIns="0" rIns="0" bIns="0" anchor="b" anchorCtr="0">
            <a:noAutofit/>
          </a:bodyPr>
          <a:lstStyle>
            <a:lvl1pPr algn="l">
              <a:defRPr sz="900">
                <a:solidFill>
                  <a:schemeClr val="tx1"/>
                </a:solidFill>
                <a:latin typeface="Arial" pitchFamily="34" charset="0"/>
                <a:cs typeface="Arial" pitchFamily="34" charset="0"/>
              </a:defRPr>
            </a:lvl1pPr>
          </a:lstStyle>
          <a:p>
            <a:r>
              <a:rPr lang="en-US" dirty="0"/>
              <a:t>All figures in USD.</a:t>
            </a:r>
          </a:p>
        </p:txBody>
      </p:sp>
    </p:spTree>
    <p:extLst>
      <p:ext uri="{BB962C8B-B14F-4D97-AF65-F5344CB8AC3E}">
        <p14:creationId xmlns:p14="http://schemas.microsoft.com/office/powerpoint/2010/main" val="26583468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34" name="Group 33"/>
          <p:cNvGrpSpPr/>
          <p:nvPr userDrawn="1"/>
        </p:nvGrpSpPr>
        <p:grpSpPr>
          <a:xfrm>
            <a:off x="1905000" y="1"/>
            <a:ext cx="8153400" cy="6781800"/>
            <a:chOff x="1927860" y="0"/>
            <a:chExt cx="8130540" cy="6995161"/>
          </a:xfrm>
        </p:grpSpPr>
        <p:sp>
          <p:nvSpPr>
            <p:cNvPr id="31" name="Rectangle 649"/>
            <p:cNvSpPr>
              <a:spLocks noChangeArrowheads="1"/>
            </p:cNvSpPr>
            <p:nvPr userDrawn="1"/>
          </p:nvSpPr>
          <p:spPr bwMode="gray">
            <a:xfrm>
              <a:off x="8114416" y="777242"/>
              <a:ext cx="1943984" cy="6217919"/>
            </a:xfrm>
            <a:prstGeom prst="rect">
              <a:avLst/>
            </a:prstGeom>
            <a:solidFill>
              <a:schemeClr val="tx2">
                <a:lumMod val="40000"/>
                <a:lumOff val="60000"/>
              </a:schemeClr>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sp>
          <p:nvSpPr>
            <p:cNvPr id="32" name="Rectangle 648"/>
            <p:cNvSpPr>
              <a:spLocks noChangeArrowheads="1"/>
            </p:cNvSpPr>
            <p:nvPr userDrawn="1"/>
          </p:nvSpPr>
          <p:spPr bwMode="gray">
            <a:xfrm>
              <a:off x="1927860" y="0"/>
              <a:ext cx="6186556" cy="790885"/>
            </a:xfrm>
            <a:prstGeom prst="rect">
              <a:avLst/>
            </a:prstGeom>
            <a:solidFill>
              <a:schemeClr val="tx2">
                <a:lumMod val="60000"/>
                <a:lumOff val="40000"/>
              </a:schemeClr>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sp>
          <p:nvSpPr>
            <p:cNvPr id="33" name="Rectangle 650"/>
            <p:cNvSpPr>
              <a:spLocks noChangeArrowheads="1"/>
            </p:cNvSpPr>
            <p:nvPr userDrawn="1"/>
          </p:nvSpPr>
          <p:spPr bwMode="gray">
            <a:xfrm>
              <a:off x="1927860" y="790884"/>
              <a:ext cx="6186556" cy="6204275"/>
            </a:xfrm>
            <a:prstGeom prst="rect">
              <a:avLst/>
            </a:prstGeom>
            <a:solidFill>
              <a:schemeClr val="tx2"/>
            </a:solidFill>
            <a:ln w="0">
              <a:noFill/>
              <a:prstDash val="solid"/>
              <a:miter lim="800000"/>
              <a:headEnd/>
              <a:tailEnd/>
            </a:ln>
          </p:spPr>
          <p:txBody>
            <a:bodyPr vert="horz" wrap="square" lIns="104498" tIns="52249" rIns="104498" bIns="52249" numCol="1" anchor="t" anchorCtr="0" compatLnSpc="1">
              <a:prstTxWarp prst="textNoShape">
                <a:avLst/>
              </a:prstTxWarp>
            </a:bodyPr>
            <a:lstStyle/>
            <a:p>
              <a:endParaRPr lang="en-GB" noProof="0" dirty="0"/>
            </a:p>
          </p:txBody>
        </p:sp>
      </p:grpSp>
      <p:grpSp>
        <p:nvGrpSpPr>
          <p:cNvPr id="28" name="Group 59"/>
          <p:cNvGrpSpPr/>
          <p:nvPr userDrawn="1"/>
        </p:nvGrpSpPr>
        <p:grpSpPr>
          <a:xfrm>
            <a:off x="1051560" y="6781800"/>
            <a:ext cx="1005840" cy="609600"/>
            <a:chOff x="1051560" y="6781800"/>
            <a:chExt cx="1005840" cy="609600"/>
          </a:xfrm>
        </p:grpSpPr>
        <p:sp>
          <p:nvSpPr>
            <p:cNvPr id="29" name="Rectangle 37"/>
            <p:cNvSpPr>
              <a:spLocks noChangeArrowheads="1"/>
            </p:cNvSpPr>
            <p:nvPr userDrawn="1"/>
          </p:nvSpPr>
          <p:spPr bwMode="black">
            <a:xfrm>
              <a:off x="1648968" y="6781800"/>
              <a:ext cx="256032" cy="54864"/>
            </a:xfrm>
            <a:prstGeom prst="rect">
              <a:avLst/>
            </a:prstGeom>
            <a:solidFill>
              <a:schemeClr val="tx2"/>
            </a:solidFill>
            <a:ln w="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30" name="Freeform 7"/>
            <p:cNvSpPr>
              <a:spLocks noEditPoints="1"/>
            </p:cNvSpPr>
            <p:nvPr userDrawn="1"/>
          </p:nvSpPr>
          <p:spPr bwMode="black">
            <a:xfrm>
              <a:off x="1051560" y="7000790"/>
              <a:ext cx="1005840" cy="39061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17" name="Title 1"/>
          <p:cNvSpPr>
            <a:spLocks noGrp="1"/>
          </p:cNvSpPr>
          <p:nvPr>
            <p:ph type="ctrTitle" hasCustomPrompt="1"/>
          </p:nvPr>
        </p:nvSpPr>
        <p:spPr bwMode="white">
          <a:xfrm>
            <a:off x="2057400" y="1143000"/>
            <a:ext cx="5943600" cy="914401"/>
          </a:xfrm>
          <a:prstGeom prst="rect">
            <a:avLst/>
          </a:prstGeom>
        </p:spPr>
        <p:txBody>
          <a:bodyPr anchor="t" anchorCtr="0">
            <a:noAutofit/>
          </a:bodyPr>
          <a:lstStyle>
            <a:lvl1pPr>
              <a:lnSpc>
                <a:spcPct val="90000"/>
              </a:lnSpc>
              <a:defRPr sz="3200" b="1" i="1" baseline="0">
                <a:solidFill>
                  <a:schemeClr val="bg1"/>
                </a:solidFill>
              </a:defRPr>
            </a:lvl1pPr>
          </a:lstStyle>
          <a:p>
            <a:r>
              <a:rPr lang="en-US" noProof="0"/>
              <a:t>Click to add the report’s main title</a:t>
            </a:r>
            <a:endParaRPr lang="en-US" noProof="0" dirty="0"/>
          </a:p>
        </p:txBody>
      </p:sp>
      <p:sp>
        <p:nvSpPr>
          <p:cNvPr id="18" name="Subtitle 2"/>
          <p:cNvSpPr>
            <a:spLocks noGrp="1"/>
          </p:cNvSpPr>
          <p:nvPr>
            <p:ph type="subTitle" idx="1" hasCustomPrompt="1"/>
          </p:nvPr>
        </p:nvSpPr>
        <p:spPr bwMode="white">
          <a:xfrm>
            <a:off x="2057401" y="2148840"/>
            <a:ext cx="5943599" cy="914401"/>
          </a:xfrm>
          <a:prstGeom prst="rect">
            <a:avLst/>
          </a:prstGeo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US" noProof="0"/>
              <a:t>Subtitle and date (move higher if title is only one line)</a:t>
            </a:r>
            <a:endParaRPr lang="en-US" noProof="0" dirty="0"/>
          </a:p>
        </p:txBody>
      </p:sp>
      <p:sp>
        <p:nvSpPr>
          <p:cNvPr id="13" name="Text Placeholder 31"/>
          <p:cNvSpPr>
            <a:spLocks noGrp="1"/>
          </p:cNvSpPr>
          <p:nvPr>
            <p:ph type="body" sz="quarter" idx="10" hasCustomPrompt="1"/>
          </p:nvPr>
        </p:nvSpPr>
        <p:spPr bwMode="white">
          <a:xfrm>
            <a:off x="2057400" y="547687"/>
            <a:ext cx="4572000" cy="152400"/>
          </a:xfrm>
          <a:prstGeom prst="rect">
            <a:avLst/>
          </a:prstGeom>
        </p:spPr>
        <p:txBody>
          <a:bodyPr/>
          <a:lstStyle>
            <a:lvl1pPr>
              <a:defRPr sz="1100">
                <a:solidFill>
                  <a:schemeClr val="bg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en-US" noProof="0"/>
              <a:t>www.pwc.com</a:t>
            </a:r>
            <a:endParaRPr lang="en-US" noProof="0" dirty="0"/>
          </a:p>
        </p:txBody>
      </p:sp>
    </p:spTree>
    <p:extLst>
      <p:ext uri="{BB962C8B-B14F-4D97-AF65-F5344CB8AC3E}">
        <p14:creationId xmlns:p14="http://schemas.microsoft.com/office/powerpoint/2010/main" val="42510921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6629401"/>
            <a:ext cx="4572000" cy="762000"/>
          </a:xfrm>
          <a:prstGeom prst="rect">
            <a:avLst/>
          </a:prstGeom>
        </p:spPr>
        <p:txBody>
          <a:bodyPr anchor="b"/>
          <a:lstStyle>
            <a:lvl1pPr algn="l">
              <a:defRPr sz="900">
                <a:latin typeface="Arial" pitchFamily="34" charset="0"/>
                <a:cs typeface="Arial" pitchFamily="34" charset="0"/>
              </a:defRPr>
            </a:lvl1pPr>
          </a:lstStyle>
          <a:p>
            <a:pPr lvl="0"/>
            <a:r>
              <a:rPr lang="en-US" noProof="0"/>
              <a:t>Add legal and copyright disclaimers here.</a:t>
            </a:r>
          </a:p>
        </p:txBody>
      </p:sp>
      <p:sp>
        <p:nvSpPr>
          <p:cNvPr id="7" name="Title Placeholder 1"/>
          <p:cNvSpPr>
            <a:spLocks noGrp="1"/>
          </p:cNvSpPr>
          <p:nvPr>
            <p:ph type="title"/>
          </p:nvPr>
        </p:nvSpPr>
        <p:spPr>
          <a:xfrm>
            <a:off x="533401" y="1129094"/>
            <a:ext cx="8991600" cy="492443"/>
          </a:xfrm>
          <a:prstGeom prst="rect">
            <a:avLst/>
          </a:prstGeom>
        </p:spPr>
        <p:txBody>
          <a:bodyPr vert="horz" lIns="0" tIns="0" rIns="0" bIns="0" rtlCol="0" anchor="t" anchorCtr="0">
            <a:spAutoFit/>
          </a:bodyPr>
          <a:lstStyle>
            <a:lvl1pPr>
              <a:defRPr sz="3200"/>
            </a:lvl1pPr>
          </a:lstStyle>
          <a:p>
            <a:r>
              <a:rPr lang="en-US" noProof="0"/>
              <a:t>Click to edit Master title style</a:t>
            </a:r>
            <a:endParaRPr lang="en-US" noProof="0" dirty="0"/>
          </a:p>
        </p:txBody>
      </p:sp>
      <p:cxnSp>
        <p:nvCxnSpPr>
          <p:cNvPr id="5" name="Shape 24"/>
          <p:cNvCxnSpPr/>
          <p:nvPr userDrawn="1"/>
        </p:nvCxnSpPr>
        <p:spPr>
          <a:xfrm flipV="1">
            <a:off x="381001" y="1069848"/>
            <a:ext cx="9144002" cy="146304"/>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1152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AB00D9-824D-3A47-93BB-024FC22C3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pic>
        <p:nvPicPr>
          <p:cNvPr id="15" name="Picture 14">
            <a:extLst>
              <a:ext uri="{FF2B5EF4-FFF2-40B4-BE49-F238E27FC236}">
                <a16:creationId xmlns:a16="http://schemas.microsoft.com/office/drawing/2014/main" id="{B4F7D883-6C15-4340-8E3F-C8DB0A220A5B}"/>
              </a:ext>
            </a:extLst>
          </p:cNvPr>
          <p:cNvPicPr>
            <a:picLocks noChangeAspect="1"/>
          </p:cNvPicPr>
          <p:nvPr/>
        </p:nvPicPr>
        <p:blipFill>
          <a:blip r:embed="rId3"/>
          <a:stretch>
            <a:fillRect/>
          </a:stretch>
        </p:blipFill>
        <p:spPr bwMode="gray">
          <a:xfrm>
            <a:off x="5304804" y="6023779"/>
            <a:ext cx="1180769" cy="1339042"/>
          </a:xfrm>
          <a:prstGeom prst="rect">
            <a:avLst/>
          </a:prstGeom>
        </p:spPr>
      </p:pic>
      <p:pic>
        <p:nvPicPr>
          <p:cNvPr id="18" name="Picture 17">
            <a:extLst>
              <a:ext uri="{FF2B5EF4-FFF2-40B4-BE49-F238E27FC236}">
                <a16:creationId xmlns:a16="http://schemas.microsoft.com/office/drawing/2014/main" id="{5535B3EE-EE18-F544-A9FA-BCEB1F270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371" y="6519535"/>
            <a:ext cx="2091089" cy="769302"/>
          </a:xfrm>
          <a:prstGeom prst="rect">
            <a:avLst/>
          </a:prstGeom>
        </p:spPr>
      </p:pic>
      <p:sp>
        <p:nvSpPr>
          <p:cNvPr id="10" name="Rectangle 9">
            <a:extLst>
              <a:ext uri="{FF2B5EF4-FFF2-40B4-BE49-F238E27FC236}">
                <a16:creationId xmlns:a16="http://schemas.microsoft.com/office/drawing/2014/main" id="{BC0E882E-4FC3-FA4E-8C16-2BE57EC566A2}"/>
              </a:ext>
            </a:extLst>
          </p:cNvPr>
          <p:cNvSpPr/>
          <p:nvPr/>
        </p:nvSpPr>
        <p:spPr bwMode="hidden">
          <a:xfrm>
            <a:off x="0" y="1"/>
            <a:ext cx="5029200" cy="5277556"/>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
        <p:nvSpPr>
          <p:cNvPr id="16" name="Rectangle 15">
            <a:extLst>
              <a:ext uri="{FF2B5EF4-FFF2-40B4-BE49-F238E27FC236}">
                <a16:creationId xmlns:a16="http://schemas.microsoft.com/office/drawing/2014/main" id="{27D38FB3-5B67-FC4E-9105-129220BBC440}"/>
              </a:ext>
            </a:extLst>
          </p:cNvPr>
          <p:cNvSpPr/>
          <p:nvPr/>
        </p:nvSpPr>
        <p:spPr bwMode="hidden">
          <a:xfrm>
            <a:off x="0" y="5181600"/>
            <a:ext cx="50292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1261053033"/>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ppendix">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9D4ABF-79C3-C740-9401-D71287024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
        <p:nvSpPr>
          <p:cNvPr id="52" name="Rectangle 51">
            <a:extLst>
              <a:ext uri="{FF2B5EF4-FFF2-40B4-BE49-F238E27FC236}">
                <a16:creationId xmlns:a16="http://schemas.microsoft.com/office/drawing/2014/main" id="{BC76EC24-A1CF-9646-BA53-087368FFD0DE}"/>
              </a:ext>
            </a:extLst>
          </p:cNvPr>
          <p:cNvSpPr/>
          <p:nvPr/>
        </p:nvSpPr>
        <p:spPr bwMode="hidden">
          <a:xfrm>
            <a:off x="0" y="5181600"/>
            <a:ext cx="100584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3372585146"/>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6" name="object 5"/>
          <p:cNvSpPr txBox="1"/>
          <p:nvPr/>
        </p:nvSpPr>
        <p:spPr>
          <a:xfrm>
            <a:off x="237404" y="7365139"/>
            <a:ext cx="4643802" cy="215444"/>
          </a:xfrm>
          <a:prstGeom prst="rect">
            <a:avLst/>
          </a:prstGeom>
        </p:spPr>
        <p:txBody>
          <a:bodyPr vert="horz" wrap="squar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1" noProof="0" dirty="0">
                <a:solidFill>
                  <a:schemeClr val="tx1"/>
                </a:solidFill>
                <a:latin typeface="+mn-lt"/>
                <a:cs typeface="Arial" pitchFamily="34" charset="0"/>
              </a:rPr>
              <a:t>PwC | CB Insights </a:t>
            </a:r>
            <a:r>
              <a:rPr lang="en-US" sz="1400" b="0" noProof="0" dirty="0">
                <a:solidFill>
                  <a:schemeClr val="tx1"/>
                </a:solidFill>
                <a:latin typeface="+mn-lt"/>
                <a:cs typeface="Arial" pitchFamily="34" charset="0"/>
              </a:rPr>
              <a:t>MoneyTree™ Canada Report H1 2019</a:t>
            </a:r>
          </a:p>
        </p:txBody>
      </p:sp>
      <p:sp>
        <p:nvSpPr>
          <p:cNvPr id="4" name="Rectangle 3">
            <a:extLst>
              <a:ext uri="{FF2B5EF4-FFF2-40B4-BE49-F238E27FC236}">
                <a16:creationId xmlns:a16="http://schemas.microsoft.com/office/drawing/2014/main" id="{8A7AA09B-B9F3-0C42-92EB-645256E2F36B}"/>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7" name="TextBox 6">
            <a:extLst>
              <a:ext uri="{FF2B5EF4-FFF2-40B4-BE49-F238E27FC236}">
                <a16:creationId xmlns:a16="http://schemas.microsoft.com/office/drawing/2014/main" id="{E56BD290-F65A-9E45-96D9-CB58ADC7F4FA}"/>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
        <p:nvSpPr>
          <p:cNvPr id="14" name="Title 1">
            <a:extLst>
              <a:ext uri="{FF2B5EF4-FFF2-40B4-BE49-F238E27FC236}">
                <a16:creationId xmlns:a16="http://schemas.microsoft.com/office/drawing/2014/main" id="{FED564D8-5FC5-D24B-B4E1-3082200EAA61}"/>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Tree>
    <p:extLst>
      <p:ext uri="{BB962C8B-B14F-4D97-AF65-F5344CB8AC3E}">
        <p14:creationId xmlns:p14="http://schemas.microsoft.com/office/powerpoint/2010/main" val="3710841095"/>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44548A-B1FA-AB44-90BD-5B429EB4A284}"/>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8" name="Title 1">
            <a:extLst>
              <a:ext uri="{FF2B5EF4-FFF2-40B4-BE49-F238E27FC236}">
                <a16:creationId xmlns:a16="http://schemas.microsoft.com/office/drawing/2014/main" id="{70C80550-6CB0-AB4E-93FA-F8A998B81D4B}"/>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
        <p:nvSpPr>
          <p:cNvPr id="9" name="TextBox 8">
            <a:extLst>
              <a:ext uri="{FF2B5EF4-FFF2-40B4-BE49-F238E27FC236}">
                <a16:creationId xmlns:a16="http://schemas.microsoft.com/office/drawing/2014/main" id="{A085CD83-4A76-E34A-8026-165E02899273}"/>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Tree>
    <p:extLst>
      <p:ext uri="{BB962C8B-B14F-4D97-AF65-F5344CB8AC3E}">
        <p14:creationId xmlns:p14="http://schemas.microsoft.com/office/powerpoint/2010/main" val="3177809892"/>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Heatmap">
    <p:spTree>
      <p:nvGrpSpPr>
        <p:cNvPr id="1" name=""/>
        <p:cNvGrpSpPr/>
        <p:nvPr/>
      </p:nvGrpSpPr>
      <p:grpSpPr>
        <a:xfrm>
          <a:off x="0" y="0"/>
          <a:ext cx="0" cy="0"/>
          <a:chOff x="0" y="0"/>
          <a:chExt cx="0" cy="0"/>
        </a:xfrm>
      </p:grpSpPr>
      <p:sp>
        <p:nvSpPr>
          <p:cNvPr id="6" name="object 5"/>
          <p:cNvSpPr txBox="1"/>
          <p:nvPr/>
        </p:nvSpPr>
        <p:spPr>
          <a:xfrm>
            <a:off x="220028" y="7426894"/>
            <a:ext cx="4382784" cy="153953"/>
          </a:xfrm>
          <a:prstGeom prst="rect">
            <a:avLst/>
          </a:prstGeom>
        </p:spPr>
        <p:txBody>
          <a:bodyPr vert="horz" wrap="square" lIns="0" tIns="0" rIns="0" bIns="0" rtlCol="0">
            <a:spAutoFit/>
          </a:bodyPr>
          <a:lstStyle/>
          <a:p>
            <a:pPr marL="10478">
              <a:lnSpc>
                <a:spcPts val="1176"/>
              </a:lnSpc>
            </a:pPr>
            <a:r>
              <a:rPr lang="en-US" sz="1320" dirty="0">
                <a:solidFill>
                  <a:srgbClr val="7D7D7D"/>
                </a:solidFill>
                <a:latin typeface="+mn-lt"/>
                <a:cs typeface="Arial"/>
              </a:rPr>
              <a:t>PwC | CB Insights MoneyTree™ Canada Report H1 2019</a:t>
            </a:r>
          </a:p>
        </p:txBody>
      </p:sp>
      <p:sp>
        <p:nvSpPr>
          <p:cNvPr id="4" name="Rectangle 3">
            <a:extLst>
              <a:ext uri="{FF2B5EF4-FFF2-40B4-BE49-F238E27FC236}">
                <a16:creationId xmlns:a16="http://schemas.microsoft.com/office/drawing/2014/main" id="{8A7AA09B-B9F3-0C42-92EB-645256E2F36B}"/>
              </a:ext>
            </a:extLst>
          </p:cNvPr>
          <p:cNvSpPr/>
          <p:nvPr/>
        </p:nvSpPr>
        <p:spPr>
          <a:xfrm>
            <a:off x="0" y="0"/>
            <a:ext cx="10058400" cy="86360"/>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320"/>
          </a:p>
        </p:txBody>
      </p:sp>
      <p:sp>
        <p:nvSpPr>
          <p:cNvPr id="7" name="TextBox 6">
            <a:extLst>
              <a:ext uri="{FF2B5EF4-FFF2-40B4-BE49-F238E27FC236}">
                <a16:creationId xmlns:a16="http://schemas.microsoft.com/office/drawing/2014/main" id="{E56BD290-F65A-9E45-96D9-CB58ADC7F4FA}"/>
              </a:ext>
            </a:extLst>
          </p:cNvPr>
          <p:cNvSpPr txBox="1"/>
          <p:nvPr/>
        </p:nvSpPr>
        <p:spPr>
          <a:xfrm>
            <a:off x="4881206" y="7400900"/>
            <a:ext cx="295989" cy="152349"/>
          </a:xfrm>
          <a:prstGeom prst="rect">
            <a:avLst/>
          </a:prstGeom>
          <a:noFill/>
        </p:spPr>
        <p:txBody>
          <a:bodyPr wrap="square" lIns="0" tIns="0" rIns="0" bIns="0" rtlCol="0">
            <a:spAutoFit/>
          </a:bodyPr>
          <a:lstStyle/>
          <a:p>
            <a:pPr marL="0" indent="0" algn="ctr">
              <a:lnSpc>
                <a:spcPct val="100000"/>
              </a:lnSpc>
              <a:spcAft>
                <a:spcPts val="495"/>
              </a:spcAft>
              <a:buSzPct val="100000"/>
              <a:buFont typeface="Arial"/>
              <a:buNone/>
            </a:pPr>
            <a:fld id="{5339B5B2-1463-0148-B044-2F6B301D1FD4}" type="slidenum">
              <a:rPr lang="en-GB" sz="990" b="1" smtClean="0">
                <a:solidFill>
                  <a:srgbClr val="2D2D2D"/>
                </a:solidFill>
              </a:rPr>
              <a:pPr marL="0" indent="0" algn="ctr">
                <a:lnSpc>
                  <a:spcPct val="100000"/>
                </a:lnSpc>
                <a:spcAft>
                  <a:spcPts val="495"/>
                </a:spcAft>
                <a:buSzPct val="100000"/>
                <a:buFont typeface="Arial"/>
                <a:buNone/>
              </a:pPr>
              <a:t>‹#›</a:t>
            </a:fld>
            <a:endParaRPr lang="en-GB" sz="990" b="1" dirty="0">
              <a:solidFill>
                <a:srgbClr val="2D2D2D"/>
              </a:solidFill>
            </a:endParaRPr>
          </a:p>
        </p:txBody>
      </p:sp>
      <p:sp>
        <p:nvSpPr>
          <p:cNvPr id="14" name="Title 1">
            <a:extLst>
              <a:ext uri="{FF2B5EF4-FFF2-40B4-BE49-F238E27FC236}">
                <a16:creationId xmlns:a16="http://schemas.microsoft.com/office/drawing/2014/main" id="{FED564D8-5FC5-D24B-B4E1-3082200EAA61}"/>
              </a:ext>
            </a:extLst>
          </p:cNvPr>
          <p:cNvSpPr>
            <a:spLocks noGrp="1"/>
          </p:cNvSpPr>
          <p:nvPr>
            <p:ph type="title" hasCustomPrompt="1"/>
          </p:nvPr>
        </p:nvSpPr>
        <p:spPr>
          <a:xfrm>
            <a:off x="220027" y="297577"/>
            <a:ext cx="9544567" cy="969037"/>
          </a:xfrm>
          <a:prstGeom prst="rect">
            <a:avLst/>
          </a:prstGeom>
        </p:spPr>
        <p:txBody>
          <a:bodyPr lIns="0" tIns="0" rIns="0" bIns="0"/>
          <a:lstStyle>
            <a:lvl1pPr>
              <a:lnSpc>
                <a:spcPct val="100000"/>
              </a:lnSpc>
              <a:defRPr>
                <a:latin typeface="+mn-lt"/>
              </a:defRPr>
            </a:lvl1pPr>
          </a:lstStyle>
          <a:p>
            <a:r>
              <a:rPr lang="en-US" dirty="0"/>
              <a:t>[Slide title]</a:t>
            </a:r>
            <a:endParaRPr lang="en-GB" dirty="0"/>
          </a:p>
        </p:txBody>
      </p:sp>
      <p:sp>
        <p:nvSpPr>
          <p:cNvPr id="3" name="Picture Placeholder 2">
            <a:extLst>
              <a:ext uri="{FF2B5EF4-FFF2-40B4-BE49-F238E27FC236}">
                <a16:creationId xmlns:a16="http://schemas.microsoft.com/office/drawing/2014/main" id="{C2CDFAFC-A232-5A44-ADE3-28A8B91BA454}"/>
              </a:ext>
            </a:extLst>
          </p:cNvPr>
          <p:cNvSpPr>
            <a:spLocks noGrp="1"/>
          </p:cNvSpPr>
          <p:nvPr>
            <p:ph type="pic" sz="quarter" idx="10"/>
          </p:nvPr>
        </p:nvSpPr>
        <p:spPr>
          <a:xfrm>
            <a:off x="220028" y="1727200"/>
            <a:ext cx="9618345" cy="5316322"/>
          </a:xfrm>
          <a:prstGeom prst="rect">
            <a:avLst/>
          </a:prstGeom>
        </p:spPr>
        <p:txBody>
          <a:bodyPr/>
          <a:lstStyle/>
          <a:p>
            <a:r>
              <a:rPr lang="en-US"/>
              <a:t>Click icon to add picture</a:t>
            </a:r>
            <a:endParaRPr lang="en-GB" dirty="0"/>
          </a:p>
        </p:txBody>
      </p:sp>
    </p:spTree>
    <p:extLst>
      <p:ext uri="{BB962C8B-B14F-4D97-AF65-F5344CB8AC3E}">
        <p14:creationId xmlns:p14="http://schemas.microsoft.com/office/powerpoint/2010/main" val="1182648875"/>
      </p:ext>
    </p:extLst>
  </p:cSld>
  <p:clrMapOvr>
    <a:masterClrMapping/>
  </p:clrMapOvr>
  <p:hf hdr="0" ftr="0" dt="0"/>
  <p:extLst>
    <p:ext uri="{DCECCB84-F9BA-43D5-87BE-67443E8EF086}">
      <p15:sldGuideLst xmlns:p15="http://schemas.microsoft.com/office/powerpoint/2012/main">
        <p15:guide id="1" orient="horz" pos="96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erivative 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4F7D883-6C15-4340-8E3F-C8DB0A220A5B}"/>
              </a:ext>
            </a:extLst>
          </p:cNvPr>
          <p:cNvPicPr>
            <a:picLocks noChangeAspect="1"/>
          </p:cNvPicPr>
          <p:nvPr/>
        </p:nvPicPr>
        <p:blipFill>
          <a:blip r:embed="rId2"/>
          <a:stretch>
            <a:fillRect/>
          </a:stretch>
        </p:blipFill>
        <p:spPr bwMode="gray">
          <a:xfrm>
            <a:off x="5304804" y="6023779"/>
            <a:ext cx="1180769" cy="1339042"/>
          </a:xfrm>
          <a:prstGeom prst="rect">
            <a:avLst/>
          </a:prstGeom>
        </p:spPr>
      </p:pic>
      <p:pic>
        <p:nvPicPr>
          <p:cNvPr id="18" name="Picture 17">
            <a:extLst>
              <a:ext uri="{FF2B5EF4-FFF2-40B4-BE49-F238E27FC236}">
                <a16:creationId xmlns:a16="http://schemas.microsoft.com/office/drawing/2014/main" id="{5535B3EE-EE18-F544-A9FA-BCEB1F270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371" y="6519535"/>
            <a:ext cx="2091089" cy="769302"/>
          </a:xfrm>
          <a:prstGeom prst="rect">
            <a:avLst/>
          </a:prstGeom>
        </p:spPr>
      </p:pic>
      <p:sp>
        <p:nvSpPr>
          <p:cNvPr id="10" name="Rectangle 9">
            <a:extLst>
              <a:ext uri="{FF2B5EF4-FFF2-40B4-BE49-F238E27FC236}">
                <a16:creationId xmlns:a16="http://schemas.microsoft.com/office/drawing/2014/main" id="{BC0E882E-4FC3-FA4E-8C16-2BE57EC566A2}"/>
              </a:ext>
            </a:extLst>
          </p:cNvPr>
          <p:cNvSpPr/>
          <p:nvPr/>
        </p:nvSpPr>
        <p:spPr bwMode="hidden">
          <a:xfrm>
            <a:off x="0" y="1"/>
            <a:ext cx="5029200" cy="5277556"/>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
        <p:nvSpPr>
          <p:cNvPr id="16" name="Rectangle 15">
            <a:extLst>
              <a:ext uri="{FF2B5EF4-FFF2-40B4-BE49-F238E27FC236}">
                <a16:creationId xmlns:a16="http://schemas.microsoft.com/office/drawing/2014/main" id="{27D38FB3-5B67-FC4E-9105-129220BBC440}"/>
              </a:ext>
            </a:extLst>
          </p:cNvPr>
          <p:cNvSpPr/>
          <p:nvPr/>
        </p:nvSpPr>
        <p:spPr bwMode="hidden">
          <a:xfrm>
            <a:off x="0" y="5181600"/>
            <a:ext cx="50292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pic>
        <p:nvPicPr>
          <p:cNvPr id="8" name="Picture 7">
            <a:extLst>
              <a:ext uri="{FF2B5EF4-FFF2-40B4-BE49-F238E27FC236}">
                <a16:creationId xmlns:a16="http://schemas.microsoft.com/office/drawing/2014/main" id="{585C341C-56C6-CA42-A221-7F030E1FB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Tree>
    <p:extLst>
      <p:ext uri="{BB962C8B-B14F-4D97-AF65-F5344CB8AC3E}">
        <p14:creationId xmlns:p14="http://schemas.microsoft.com/office/powerpoint/2010/main" val="2092449897"/>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Derivative Appendi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6171BF-916D-C94D-B725-1C6AA1B49B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0"/>
            <a:ext cx="5029200" cy="5181600"/>
          </a:xfrm>
          <a:prstGeom prst="rect">
            <a:avLst/>
          </a:prstGeom>
        </p:spPr>
      </p:pic>
      <p:sp>
        <p:nvSpPr>
          <p:cNvPr id="52" name="Rectangle 51">
            <a:extLst>
              <a:ext uri="{FF2B5EF4-FFF2-40B4-BE49-F238E27FC236}">
                <a16:creationId xmlns:a16="http://schemas.microsoft.com/office/drawing/2014/main" id="{BC76EC24-A1CF-9646-BA53-087368FFD0DE}"/>
              </a:ext>
            </a:extLst>
          </p:cNvPr>
          <p:cNvSpPr/>
          <p:nvPr/>
        </p:nvSpPr>
        <p:spPr bwMode="hidden">
          <a:xfrm>
            <a:off x="0" y="5181600"/>
            <a:ext cx="10058400" cy="260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dirty="0"/>
          </a:p>
        </p:txBody>
      </p:sp>
    </p:spTree>
    <p:extLst>
      <p:ext uri="{BB962C8B-B14F-4D97-AF65-F5344CB8AC3E}">
        <p14:creationId xmlns:p14="http://schemas.microsoft.com/office/powerpoint/2010/main" val="3231788977"/>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lored layout with footer">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7" name="Date Placeholder 3"/>
          <p:cNvSpPr>
            <a:spLocks noGrp="1"/>
          </p:cNvSpPr>
          <p:nvPr>
            <p:ph type="dt" sz="half" idx="2"/>
          </p:nvPr>
        </p:nvSpPr>
        <p:spPr>
          <a:xfrm>
            <a:off x="7848600" y="7086600"/>
            <a:ext cx="1676400" cy="152400"/>
          </a:xfrm>
          <a:prstGeom prst="rect">
            <a:avLst/>
          </a:prstGeom>
        </p:spPr>
        <p:txBody>
          <a:bodyPr lIns="0" tIns="0" rIns="0" bIns="0" anchor="t" anchorCtr="0">
            <a:noAutofit/>
          </a:bodyPr>
          <a:lstStyle>
            <a:lvl1pPr algn="r">
              <a:defRPr sz="900">
                <a:solidFill>
                  <a:schemeClr val="bg1"/>
                </a:solidFill>
                <a:latin typeface="Arial" pitchFamily="34" charset="0"/>
                <a:cs typeface="Arial" pitchFamily="34" charset="0"/>
              </a:defRPr>
            </a:lvl1pPr>
          </a:lstStyle>
          <a:p>
            <a:r>
              <a:rPr lang="en-US" dirty="0"/>
              <a:t>May 2012</a:t>
            </a:r>
          </a:p>
        </p:txBody>
      </p:sp>
    </p:spTree>
    <p:extLst>
      <p:ext uri="{BB962C8B-B14F-4D97-AF65-F5344CB8AC3E}">
        <p14:creationId xmlns:p14="http://schemas.microsoft.com/office/powerpoint/2010/main" val="1759297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oleObject" Target="../embeddings/oleObject3.bin"/><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ags" Target="../tags/tag4.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vmlDrawing" Target="../drawings/vmlDrawing3.v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tags" Target="../tags/tag5.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vmlDrawing" Target="../drawings/vmlDrawing4.v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theme" Target="../theme/theme3.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image" Target="../media/image1.emf"/><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oleObject" Target="../embeddings/oleObject4.bin"/><Relationship Id="rId8"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oleObject" Target="../embeddings/oleObject6.bin"/><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tags" Target="../tags/tag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vmlDrawing" Target="../drawings/vmlDrawing6.v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theme" Target="../theme/theme4.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image" Target="../media/image1.emf"/><Relationship Id="rId8" Type="http://schemas.openxmlformats.org/officeDocument/2006/relationships/slideLayout" Target="../slideLayouts/slideLayout9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34" Type="http://schemas.openxmlformats.org/officeDocument/2006/relationships/tags" Target="../tags/tag9.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vmlDrawing" Target="../drawings/vmlDrawing8.v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theme" Target="../theme/theme5.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image" Target="../media/image1.emf"/><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oleObject" Target="../embeddings/oleObject8.bin"/><Relationship Id="rId8"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4EBB781-46DB-4380-A518-CAA6920D63E4}"/>
              </a:ext>
            </a:extLst>
          </p:cNvPr>
          <p:cNvGraphicFramePr>
            <a:graphicFrameLocks noChangeAspect="1"/>
          </p:cNvGraphicFramePr>
          <p:nvPr userDrawn="1">
            <p:custDataLst>
              <p:tags r:id="rId34"/>
            </p:custDataLst>
            <p:extLst>
              <p:ext uri="{D42A27DB-BD31-4B8C-83A1-F6EECF244321}">
                <p14:modId xmlns:p14="http://schemas.microsoft.com/office/powerpoint/2010/main" val="725421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286" name="think-cell Slide" r:id="rId35" imgW="270" imgH="270" progId="TCLayout.ActiveDocument.1">
                  <p:embed/>
                </p:oleObj>
              </mc:Choice>
              <mc:Fallback>
                <p:oleObj name="think-cell Slide" r:id="rId35" imgW="270" imgH="270" progId="TCLayout.ActiveDocument.1">
                  <p:embed/>
                  <p:pic>
                    <p:nvPicPr>
                      <p:cNvPr id="4" name="Object 3" hidden="1"/>
                      <p:cNvPicPr/>
                      <p:nvPr/>
                    </p:nvPicPr>
                    <p:blipFill>
                      <a:blip r:embed="rId3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02179866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3" r:id="rId20"/>
    <p:sldLayoutId id="2147483664"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Lst>
  <p:hf hdr="0" ftr="0" dt="0"/>
  <p:txStyles>
    <p:titleStyle>
      <a:lvl1pPr algn="l" defTabSz="754380" rtl="0" eaLnBrk="1" latinLnBrk="0" hangingPunct="1">
        <a:lnSpc>
          <a:spcPct val="85000"/>
        </a:lnSpc>
        <a:spcBef>
          <a:spcPct val="0"/>
        </a:spcBef>
        <a:buNone/>
        <a:defRPr sz="2640" kern="1200">
          <a:solidFill>
            <a:schemeClr val="tx1"/>
          </a:solidFill>
          <a:latin typeface="+mn-lt"/>
          <a:ea typeface="+mj-ea"/>
          <a:cs typeface="+mj-cs"/>
        </a:defRPr>
      </a:lvl1pPr>
    </p:titleStyle>
    <p:bodyStyle>
      <a:lvl1pPr marL="0" indent="0" algn="l" defTabSz="754380" rtl="0" eaLnBrk="1" latinLnBrk="0" hangingPunct="1">
        <a:lnSpc>
          <a:spcPct val="100000"/>
        </a:lnSpc>
        <a:spcBef>
          <a:spcPts val="0"/>
        </a:spcBef>
        <a:spcAft>
          <a:spcPts val="990"/>
        </a:spcAft>
        <a:buFont typeface="Arial" panose="020B0604020202020204" pitchFamily="34" charset="0"/>
        <a:buNone/>
        <a:defRPr sz="1485" b="1" kern="1200">
          <a:solidFill>
            <a:schemeClr val="accent1"/>
          </a:solidFill>
          <a:latin typeface="+mn-lt"/>
          <a:ea typeface="+mn-ea"/>
          <a:cs typeface="+mn-cs"/>
        </a:defRPr>
      </a:lvl1pPr>
      <a:lvl2pPr marL="0" indent="0" algn="l" defTabSz="754380" rtl="0" eaLnBrk="1" latinLnBrk="0" hangingPunct="1">
        <a:lnSpc>
          <a:spcPct val="100000"/>
        </a:lnSpc>
        <a:spcBef>
          <a:spcPts val="0"/>
        </a:spcBef>
        <a:spcAft>
          <a:spcPts val="495"/>
        </a:spcAft>
        <a:buFont typeface="Arial" panose="020B0604020202020204" pitchFamily="34" charset="0"/>
        <a:buNone/>
        <a:defRPr sz="1320" kern="1200">
          <a:solidFill>
            <a:schemeClr val="tx1"/>
          </a:solidFill>
          <a:latin typeface="+mn-lt"/>
          <a:ea typeface="+mn-ea"/>
          <a:cs typeface="+mn-cs"/>
        </a:defRPr>
      </a:lvl2pPr>
      <a:lvl3pPr marL="149304"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3pPr>
      <a:lvl4pPr marL="298609"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4pPr>
      <a:lvl5pPr marL="452628"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5pPr>
      <a:lvl6pPr marL="603504"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6pPr>
      <a:lvl7pPr marL="754380"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7pPr>
      <a:lvl8pPr marL="905256"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8pPr>
      <a:lvl9pPr marL="1056132"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9pPr>
    </p:bodyStyle>
    <p:otherStyle>
      <a:defPPr>
        <a:defRPr lang="en-US"/>
      </a:defPPr>
      <a:lvl1pPr marL="0" algn="l" defTabSz="754380" rtl="0" eaLnBrk="1" latinLnBrk="0" hangingPunct="1">
        <a:defRPr sz="1320" kern="1200">
          <a:solidFill>
            <a:schemeClr val="tx1"/>
          </a:solidFill>
          <a:latin typeface="+mn-lt"/>
          <a:ea typeface="+mn-ea"/>
          <a:cs typeface="+mn-cs"/>
        </a:defRPr>
      </a:lvl1pPr>
      <a:lvl2pPr marL="377190" algn="l" defTabSz="754380" rtl="0" eaLnBrk="1" latinLnBrk="0" hangingPunct="1">
        <a:defRPr sz="1320" kern="1200">
          <a:solidFill>
            <a:schemeClr val="tx1"/>
          </a:solidFill>
          <a:latin typeface="+mn-lt"/>
          <a:ea typeface="+mn-ea"/>
          <a:cs typeface="+mn-cs"/>
        </a:defRPr>
      </a:lvl2pPr>
      <a:lvl3pPr marL="754380" algn="l" defTabSz="754380" rtl="0" eaLnBrk="1" latinLnBrk="0" hangingPunct="1">
        <a:defRPr sz="1320" kern="1200">
          <a:solidFill>
            <a:schemeClr val="tx1"/>
          </a:solidFill>
          <a:latin typeface="+mn-lt"/>
          <a:ea typeface="+mn-ea"/>
          <a:cs typeface="+mn-cs"/>
        </a:defRPr>
      </a:lvl3pPr>
      <a:lvl4pPr marL="1131570" algn="l" defTabSz="754380" rtl="0" eaLnBrk="1" latinLnBrk="0" hangingPunct="1">
        <a:defRPr sz="1320" kern="1200">
          <a:solidFill>
            <a:schemeClr val="tx1"/>
          </a:solidFill>
          <a:latin typeface="+mn-lt"/>
          <a:ea typeface="+mn-ea"/>
          <a:cs typeface="+mn-cs"/>
        </a:defRPr>
      </a:lvl4pPr>
      <a:lvl5pPr marL="1508760" algn="l" defTabSz="754380" rtl="0" eaLnBrk="1" latinLnBrk="0" hangingPunct="1">
        <a:defRPr sz="1320" kern="1200">
          <a:solidFill>
            <a:schemeClr val="tx1"/>
          </a:solidFill>
          <a:latin typeface="+mn-lt"/>
          <a:ea typeface="+mn-ea"/>
          <a:cs typeface="+mn-cs"/>
        </a:defRPr>
      </a:lvl5pPr>
      <a:lvl6pPr marL="1885950" algn="l" defTabSz="754380" rtl="0" eaLnBrk="1" latinLnBrk="0" hangingPunct="1">
        <a:defRPr sz="1320" kern="1200">
          <a:solidFill>
            <a:schemeClr val="tx1"/>
          </a:solidFill>
          <a:latin typeface="+mn-lt"/>
          <a:ea typeface="+mn-ea"/>
          <a:cs typeface="+mn-cs"/>
        </a:defRPr>
      </a:lvl6pPr>
      <a:lvl7pPr marL="2263140" algn="l" defTabSz="754380" rtl="0" eaLnBrk="1" latinLnBrk="0" hangingPunct="1">
        <a:defRPr sz="1320" kern="1200">
          <a:solidFill>
            <a:schemeClr val="tx1"/>
          </a:solidFill>
          <a:latin typeface="+mn-lt"/>
          <a:ea typeface="+mn-ea"/>
          <a:cs typeface="+mn-cs"/>
        </a:defRPr>
      </a:lvl7pPr>
      <a:lvl8pPr marL="2640330" algn="l" defTabSz="754380" rtl="0" eaLnBrk="1" latinLnBrk="0" hangingPunct="1">
        <a:defRPr sz="1320" kern="1200">
          <a:solidFill>
            <a:schemeClr val="tx1"/>
          </a:solidFill>
          <a:latin typeface="+mn-lt"/>
          <a:ea typeface="+mn-ea"/>
          <a:cs typeface="+mn-cs"/>
        </a:defRPr>
      </a:lvl8pPr>
      <a:lvl9pPr marL="3017520" algn="l" defTabSz="754380" rtl="0" eaLnBrk="1" latinLnBrk="0" hangingPunct="1">
        <a:defRPr sz="132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168">
          <p15:clr>
            <a:srgbClr val="F26B43"/>
          </p15:clr>
        </p15:guide>
        <p15:guide id="2" pos="7512">
          <p15:clr>
            <a:srgbClr val="F26B43"/>
          </p15:clr>
        </p15:guide>
        <p15:guide id="3" pos="3953">
          <p15:clr>
            <a:srgbClr val="F26B43"/>
          </p15:clr>
        </p15:guide>
        <p15:guide id="4" pos="3727">
          <p15:clr>
            <a:srgbClr val="F26B43"/>
          </p15:clr>
        </p15:guide>
        <p15:guide id="5" orient="horz" pos="3912">
          <p15:clr>
            <a:srgbClr val="F26B43"/>
          </p15:clr>
        </p15:guide>
        <p15:guide id="10" orient="horz" pos="2160">
          <p15:clr>
            <a:srgbClr val="F26B43"/>
          </p15:clr>
        </p15:guide>
        <p15:guide id="13" orient="horz" pos="408">
          <p15:clr>
            <a:srgbClr val="F26B43"/>
          </p15:clr>
        </p15:guide>
        <p15:guide id="14" orient="horz" pos="42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BD1E26C-A747-43C3-AEBD-F90FE8C9DEDE}"/>
              </a:ext>
            </a:extLst>
          </p:cNvPr>
          <p:cNvGraphicFramePr>
            <a:graphicFrameLocks noChangeAspect="1"/>
          </p:cNvGraphicFramePr>
          <p:nvPr userDrawn="1">
            <p:custDataLst>
              <p:tags r:id="rId32"/>
            </p:custDataLst>
            <p:extLst>
              <p:ext uri="{D42A27DB-BD31-4B8C-83A1-F6EECF244321}">
                <p14:modId xmlns:p14="http://schemas.microsoft.com/office/powerpoint/2010/main" val="19023710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3336" name="think-cell Slide" r:id="rId33" imgW="270" imgH="270" progId="TCLayout.ActiveDocument.1">
                  <p:embed/>
                </p:oleObj>
              </mc:Choice>
              <mc:Fallback>
                <p:oleObj name="think-cell Slide" r:id="rId33" imgW="270" imgH="270" progId="TCLayout.ActiveDocument.1">
                  <p:embed/>
                  <p:pic>
                    <p:nvPicPr>
                      <p:cNvPr id="4" name="Object 3" hidden="1"/>
                      <p:cNvPicPr/>
                      <p:nvPr/>
                    </p:nvPicPr>
                    <p:blipFill>
                      <a:blip r:embed="rId3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47580554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7"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3" r:id="rId19"/>
    <p:sldLayoutId id="2147483694" r:id="rId20"/>
    <p:sldLayoutId id="2147483697" r:id="rId21"/>
    <p:sldLayoutId id="2147483699" r:id="rId22"/>
    <p:sldLayoutId id="2147483701" r:id="rId23"/>
    <p:sldLayoutId id="2147483702" r:id="rId24"/>
    <p:sldLayoutId id="2147483703" r:id="rId25"/>
    <p:sldLayoutId id="2147483704" r:id="rId26"/>
    <p:sldLayoutId id="2147483705" r:id="rId27"/>
    <p:sldLayoutId id="2147483706" r:id="rId28"/>
    <p:sldLayoutId id="2147483707" r:id="rId29"/>
  </p:sldLayoutIdLst>
  <p:hf hdr="0" ftr="0" dt="0"/>
  <p:txStyles>
    <p:titleStyle>
      <a:lvl1pPr algn="l" defTabSz="754380" rtl="0" eaLnBrk="1" latinLnBrk="0" hangingPunct="1">
        <a:lnSpc>
          <a:spcPct val="85000"/>
        </a:lnSpc>
        <a:spcBef>
          <a:spcPct val="0"/>
        </a:spcBef>
        <a:buNone/>
        <a:defRPr sz="2640" kern="1200">
          <a:solidFill>
            <a:schemeClr val="tx1"/>
          </a:solidFill>
          <a:latin typeface="+mn-lt"/>
          <a:ea typeface="+mj-ea"/>
          <a:cs typeface="+mj-cs"/>
        </a:defRPr>
      </a:lvl1pPr>
    </p:titleStyle>
    <p:bodyStyle>
      <a:lvl1pPr marL="0" indent="0" algn="l" defTabSz="754380" rtl="0" eaLnBrk="1" latinLnBrk="0" hangingPunct="1">
        <a:lnSpc>
          <a:spcPct val="100000"/>
        </a:lnSpc>
        <a:spcBef>
          <a:spcPts val="0"/>
        </a:spcBef>
        <a:spcAft>
          <a:spcPts val="990"/>
        </a:spcAft>
        <a:buFont typeface="Arial" panose="020B0604020202020204" pitchFamily="34" charset="0"/>
        <a:buNone/>
        <a:defRPr sz="1485" b="1" kern="1200">
          <a:solidFill>
            <a:schemeClr val="accent1"/>
          </a:solidFill>
          <a:latin typeface="+mn-lt"/>
          <a:ea typeface="+mn-ea"/>
          <a:cs typeface="+mn-cs"/>
        </a:defRPr>
      </a:lvl1pPr>
      <a:lvl2pPr marL="0" indent="0" algn="l" defTabSz="754380" rtl="0" eaLnBrk="1" latinLnBrk="0" hangingPunct="1">
        <a:lnSpc>
          <a:spcPct val="100000"/>
        </a:lnSpc>
        <a:spcBef>
          <a:spcPts val="0"/>
        </a:spcBef>
        <a:spcAft>
          <a:spcPts val="495"/>
        </a:spcAft>
        <a:buFont typeface="Arial" panose="020B0604020202020204" pitchFamily="34" charset="0"/>
        <a:buNone/>
        <a:defRPr sz="1320" kern="1200">
          <a:solidFill>
            <a:schemeClr val="tx1"/>
          </a:solidFill>
          <a:latin typeface="+mn-lt"/>
          <a:ea typeface="+mn-ea"/>
          <a:cs typeface="+mn-cs"/>
        </a:defRPr>
      </a:lvl2pPr>
      <a:lvl3pPr marL="149304"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3pPr>
      <a:lvl4pPr marL="298609"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4pPr>
      <a:lvl5pPr marL="452628"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5pPr>
      <a:lvl6pPr marL="603504"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6pPr>
      <a:lvl7pPr marL="754380"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7pPr>
      <a:lvl8pPr marL="905256"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8pPr>
      <a:lvl9pPr marL="1056132"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9pPr>
    </p:bodyStyle>
    <p:otherStyle>
      <a:defPPr>
        <a:defRPr lang="en-US"/>
      </a:defPPr>
      <a:lvl1pPr marL="0" algn="l" defTabSz="754380" rtl="0" eaLnBrk="1" latinLnBrk="0" hangingPunct="1">
        <a:defRPr sz="1320" kern="1200">
          <a:solidFill>
            <a:schemeClr val="tx1"/>
          </a:solidFill>
          <a:latin typeface="+mn-lt"/>
          <a:ea typeface="+mn-ea"/>
          <a:cs typeface="+mn-cs"/>
        </a:defRPr>
      </a:lvl1pPr>
      <a:lvl2pPr marL="377190" algn="l" defTabSz="754380" rtl="0" eaLnBrk="1" latinLnBrk="0" hangingPunct="1">
        <a:defRPr sz="1320" kern="1200">
          <a:solidFill>
            <a:schemeClr val="tx1"/>
          </a:solidFill>
          <a:latin typeface="+mn-lt"/>
          <a:ea typeface="+mn-ea"/>
          <a:cs typeface="+mn-cs"/>
        </a:defRPr>
      </a:lvl2pPr>
      <a:lvl3pPr marL="754380" algn="l" defTabSz="754380" rtl="0" eaLnBrk="1" latinLnBrk="0" hangingPunct="1">
        <a:defRPr sz="1320" kern="1200">
          <a:solidFill>
            <a:schemeClr val="tx1"/>
          </a:solidFill>
          <a:latin typeface="+mn-lt"/>
          <a:ea typeface="+mn-ea"/>
          <a:cs typeface="+mn-cs"/>
        </a:defRPr>
      </a:lvl3pPr>
      <a:lvl4pPr marL="1131570" algn="l" defTabSz="754380" rtl="0" eaLnBrk="1" latinLnBrk="0" hangingPunct="1">
        <a:defRPr sz="1320" kern="1200">
          <a:solidFill>
            <a:schemeClr val="tx1"/>
          </a:solidFill>
          <a:latin typeface="+mn-lt"/>
          <a:ea typeface="+mn-ea"/>
          <a:cs typeface="+mn-cs"/>
        </a:defRPr>
      </a:lvl4pPr>
      <a:lvl5pPr marL="1508760" algn="l" defTabSz="754380" rtl="0" eaLnBrk="1" latinLnBrk="0" hangingPunct="1">
        <a:defRPr sz="1320" kern="1200">
          <a:solidFill>
            <a:schemeClr val="tx1"/>
          </a:solidFill>
          <a:latin typeface="+mn-lt"/>
          <a:ea typeface="+mn-ea"/>
          <a:cs typeface="+mn-cs"/>
        </a:defRPr>
      </a:lvl5pPr>
      <a:lvl6pPr marL="1885950" algn="l" defTabSz="754380" rtl="0" eaLnBrk="1" latinLnBrk="0" hangingPunct="1">
        <a:defRPr sz="1320" kern="1200">
          <a:solidFill>
            <a:schemeClr val="tx1"/>
          </a:solidFill>
          <a:latin typeface="+mn-lt"/>
          <a:ea typeface="+mn-ea"/>
          <a:cs typeface="+mn-cs"/>
        </a:defRPr>
      </a:lvl6pPr>
      <a:lvl7pPr marL="2263140" algn="l" defTabSz="754380" rtl="0" eaLnBrk="1" latinLnBrk="0" hangingPunct="1">
        <a:defRPr sz="1320" kern="1200">
          <a:solidFill>
            <a:schemeClr val="tx1"/>
          </a:solidFill>
          <a:latin typeface="+mn-lt"/>
          <a:ea typeface="+mn-ea"/>
          <a:cs typeface="+mn-cs"/>
        </a:defRPr>
      </a:lvl7pPr>
      <a:lvl8pPr marL="2640330" algn="l" defTabSz="754380" rtl="0" eaLnBrk="1" latinLnBrk="0" hangingPunct="1">
        <a:defRPr sz="1320" kern="1200">
          <a:solidFill>
            <a:schemeClr val="tx1"/>
          </a:solidFill>
          <a:latin typeface="+mn-lt"/>
          <a:ea typeface="+mn-ea"/>
          <a:cs typeface="+mn-cs"/>
        </a:defRPr>
      </a:lvl8pPr>
      <a:lvl9pPr marL="3017520" algn="l" defTabSz="754380" rtl="0" eaLnBrk="1" latinLnBrk="0" hangingPunct="1">
        <a:defRPr sz="132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168">
          <p15:clr>
            <a:srgbClr val="F26B43"/>
          </p15:clr>
        </p15:guide>
        <p15:guide id="2" pos="7512">
          <p15:clr>
            <a:srgbClr val="F26B43"/>
          </p15:clr>
        </p15:guide>
        <p15:guide id="3" pos="3953">
          <p15:clr>
            <a:srgbClr val="F26B43"/>
          </p15:clr>
        </p15:guide>
        <p15:guide id="4" pos="3727">
          <p15:clr>
            <a:srgbClr val="F26B43"/>
          </p15:clr>
        </p15:guide>
        <p15:guide id="5" orient="horz" pos="3912">
          <p15:clr>
            <a:srgbClr val="F26B43"/>
          </p15:clr>
        </p15:guide>
        <p15:guide id="10" orient="horz" pos="2160">
          <p15:clr>
            <a:srgbClr val="F26B43"/>
          </p15:clr>
        </p15:guide>
        <p15:guide id="13" orient="horz" pos="408">
          <p15:clr>
            <a:srgbClr val="F26B43"/>
          </p15:clr>
        </p15:guide>
        <p15:guide id="14" orient="horz" pos="42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4EBB781-46DB-4380-A518-CAA6920D63E4}"/>
              </a:ext>
            </a:extLst>
          </p:cNvPr>
          <p:cNvGraphicFramePr>
            <a:graphicFrameLocks noChangeAspect="1"/>
          </p:cNvGraphicFramePr>
          <p:nvPr userDrawn="1">
            <p:custDataLst>
              <p:tags r:id="rId3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5371" name="think-cell Slide" r:id="rId35" imgW="270" imgH="270" progId="TCLayout.ActiveDocument.1">
                  <p:embed/>
                </p:oleObj>
              </mc:Choice>
              <mc:Fallback>
                <p:oleObj name="think-cell Slide" r:id="rId35" imgW="270" imgH="270" progId="TCLayout.ActiveDocument.1">
                  <p:embed/>
                  <p:pic>
                    <p:nvPicPr>
                      <p:cNvPr id="2" name="Object 1" hidden="1">
                        <a:extLst>
                          <a:ext uri="{FF2B5EF4-FFF2-40B4-BE49-F238E27FC236}">
                            <a16:creationId xmlns:a16="http://schemas.microsoft.com/office/drawing/2014/main" id="{D4EBB781-46DB-4380-A518-CAA6920D63E4}"/>
                          </a:ext>
                        </a:extLst>
                      </p:cNvPr>
                      <p:cNvPicPr/>
                      <p:nvPr/>
                    </p:nvPicPr>
                    <p:blipFill>
                      <a:blip r:embed="rId3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2232811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Lst>
  <p:hf hdr="0" ftr="0" dt="0"/>
  <p:txStyles>
    <p:titleStyle>
      <a:lvl1pPr algn="l" defTabSz="754380" rtl="0" eaLnBrk="1" latinLnBrk="0" hangingPunct="1">
        <a:lnSpc>
          <a:spcPct val="85000"/>
        </a:lnSpc>
        <a:spcBef>
          <a:spcPct val="0"/>
        </a:spcBef>
        <a:buNone/>
        <a:defRPr sz="2640" kern="1200">
          <a:solidFill>
            <a:schemeClr val="tx1"/>
          </a:solidFill>
          <a:latin typeface="+mn-lt"/>
          <a:ea typeface="+mj-ea"/>
          <a:cs typeface="+mj-cs"/>
        </a:defRPr>
      </a:lvl1pPr>
    </p:titleStyle>
    <p:bodyStyle>
      <a:lvl1pPr marL="0" indent="0" algn="l" defTabSz="754380" rtl="0" eaLnBrk="1" latinLnBrk="0" hangingPunct="1">
        <a:lnSpc>
          <a:spcPct val="100000"/>
        </a:lnSpc>
        <a:spcBef>
          <a:spcPts val="0"/>
        </a:spcBef>
        <a:spcAft>
          <a:spcPts val="990"/>
        </a:spcAft>
        <a:buFont typeface="Arial" panose="020B0604020202020204" pitchFamily="34" charset="0"/>
        <a:buNone/>
        <a:defRPr sz="1485" b="1" kern="1200">
          <a:solidFill>
            <a:schemeClr val="accent1"/>
          </a:solidFill>
          <a:latin typeface="+mn-lt"/>
          <a:ea typeface="+mn-ea"/>
          <a:cs typeface="+mn-cs"/>
        </a:defRPr>
      </a:lvl1pPr>
      <a:lvl2pPr marL="0" indent="0" algn="l" defTabSz="754380" rtl="0" eaLnBrk="1" latinLnBrk="0" hangingPunct="1">
        <a:lnSpc>
          <a:spcPct val="100000"/>
        </a:lnSpc>
        <a:spcBef>
          <a:spcPts val="0"/>
        </a:spcBef>
        <a:spcAft>
          <a:spcPts val="495"/>
        </a:spcAft>
        <a:buFont typeface="Arial" panose="020B0604020202020204" pitchFamily="34" charset="0"/>
        <a:buNone/>
        <a:defRPr sz="1320" kern="1200">
          <a:solidFill>
            <a:schemeClr val="tx1"/>
          </a:solidFill>
          <a:latin typeface="+mn-lt"/>
          <a:ea typeface="+mn-ea"/>
          <a:cs typeface="+mn-cs"/>
        </a:defRPr>
      </a:lvl2pPr>
      <a:lvl3pPr marL="149304"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3pPr>
      <a:lvl4pPr marL="298609"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4pPr>
      <a:lvl5pPr marL="452628"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5pPr>
      <a:lvl6pPr marL="603504"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6pPr>
      <a:lvl7pPr marL="754380"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7pPr>
      <a:lvl8pPr marL="905256"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8pPr>
      <a:lvl9pPr marL="1056132"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9pPr>
    </p:bodyStyle>
    <p:otherStyle>
      <a:defPPr>
        <a:defRPr lang="en-US"/>
      </a:defPPr>
      <a:lvl1pPr marL="0" algn="l" defTabSz="754380" rtl="0" eaLnBrk="1" latinLnBrk="0" hangingPunct="1">
        <a:defRPr sz="1320" kern="1200">
          <a:solidFill>
            <a:schemeClr val="tx1"/>
          </a:solidFill>
          <a:latin typeface="+mn-lt"/>
          <a:ea typeface="+mn-ea"/>
          <a:cs typeface="+mn-cs"/>
        </a:defRPr>
      </a:lvl1pPr>
      <a:lvl2pPr marL="377190" algn="l" defTabSz="754380" rtl="0" eaLnBrk="1" latinLnBrk="0" hangingPunct="1">
        <a:defRPr sz="1320" kern="1200">
          <a:solidFill>
            <a:schemeClr val="tx1"/>
          </a:solidFill>
          <a:latin typeface="+mn-lt"/>
          <a:ea typeface="+mn-ea"/>
          <a:cs typeface="+mn-cs"/>
        </a:defRPr>
      </a:lvl2pPr>
      <a:lvl3pPr marL="754380" algn="l" defTabSz="754380" rtl="0" eaLnBrk="1" latinLnBrk="0" hangingPunct="1">
        <a:defRPr sz="1320" kern="1200">
          <a:solidFill>
            <a:schemeClr val="tx1"/>
          </a:solidFill>
          <a:latin typeface="+mn-lt"/>
          <a:ea typeface="+mn-ea"/>
          <a:cs typeface="+mn-cs"/>
        </a:defRPr>
      </a:lvl3pPr>
      <a:lvl4pPr marL="1131570" algn="l" defTabSz="754380" rtl="0" eaLnBrk="1" latinLnBrk="0" hangingPunct="1">
        <a:defRPr sz="1320" kern="1200">
          <a:solidFill>
            <a:schemeClr val="tx1"/>
          </a:solidFill>
          <a:latin typeface="+mn-lt"/>
          <a:ea typeface="+mn-ea"/>
          <a:cs typeface="+mn-cs"/>
        </a:defRPr>
      </a:lvl4pPr>
      <a:lvl5pPr marL="1508760" algn="l" defTabSz="754380" rtl="0" eaLnBrk="1" latinLnBrk="0" hangingPunct="1">
        <a:defRPr sz="1320" kern="1200">
          <a:solidFill>
            <a:schemeClr val="tx1"/>
          </a:solidFill>
          <a:latin typeface="+mn-lt"/>
          <a:ea typeface="+mn-ea"/>
          <a:cs typeface="+mn-cs"/>
        </a:defRPr>
      </a:lvl5pPr>
      <a:lvl6pPr marL="1885950" algn="l" defTabSz="754380" rtl="0" eaLnBrk="1" latinLnBrk="0" hangingPunct="1">
        <a:defRPr sz="1320" kern="1200">
          <a:solidFill>
            <a:schemeClr val="tx1"/>
          </a:solidFill>
          <a:latin typeface="+mn-lt"/>
          <a:ea typeface="+mn-ea"/>
          <a:cs typeface="+mn-cs"/>
        </a:defRPr>
      </a:lvl6pPr>
      <a:lvl7pPr marL="2263140" algn="l" defTabSz="754380" rtl="0" eaLnBrk="1" latinLnBrk="0" hangingPunct="1">
        <a:defRPr sz="1320" kern="1200">
          <a:solidFill>
            <a:schemeClr val="tx1"/>
          </a:solidFill>
          <a:latin typeface="+mn-lt"/>
          <a:ea typeface="+mn-ea"/>
          <a:cs typeface="+mn-cs"/>
        </a:defRPr>
      </a:lvl7pPr>
      <a:lvl8pPr marL="2640330" algn="l" defTabSz="754380" rtl="0" eaLnBrk="1" latinLnBrk="0" hangingPunct="1">
        <a:defRPr sz="1320" kern="1200">
          <a:solidFill>
            <a:schemeClr val="tx1"/>
          </a:solidFill>
          <a:latin typeface="+mn-lt"/>
          <a:ea typeface="+mn-ea"/>
          <a:cs typeface="+mn-cs"/>
        </a:defRPr>
      </a:lvl8pPr>
      <a:lvl9pPr marL="3017520" algn="l" defTabSz="754380" rtl="0" eaLnBrk="1" latinLnBrk="0" hangingPunct="1">
        <a:defRPr sz="132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168">
          <p15:clr>
            <a:srgbClr val="F26B43"/>
          </p15:clr>
        </p15:guide>
        <p15:guide id="2" pos="7512">
          <p15:clr>
            <a:srgbClr val="F26B43"/>
          </p15:clr>
        </p15:guide>
        <p15:guide id="3" pos="3953">
          <p15:clr>
            <a:srgbClr val="F26B43"/>
          </p15:clr>
        </p15:guide>
        <p15:guide id="4" pos="3727">
          <p15:clr>
            <a:srgbClr val="F26B43"/>
          </p15:clr>
        </p15:guide>
        <p15:guide id="5" orient="horz" pos="3912">
          <p15:clr>
            <a:srgbClr val="F26B43"/>
          </p15:clr>
        </p15:guide>
        <p15:guide id="10" orient="horz" pos="2160">
          <p15:clr>
            <a:srgbClr val="F26B43"/>
          </p15:clr>
        </p15:guide>
        <p15:guide id="13" orient="horz" pos="408">
          <p15:clr>
            <a:srgbClr val="F26B43"/>
          </p15:clr>
        </p15:guide>
        <p15:guide id="14" orient="horz" pos="42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BD1E26C-A747-43C3-AEBD-F90FE8C9DEDE}"/>
              </a:ext>
            </a:extLst>
          </p:cNvPr>
          <p:cNvGraphicFramePr>
            <a:graphicFrameLocks noChangeAspect="1"/>
          </p:cNvGraphicFramePr>
          <p:nvPr userDrawn="1">
            <p:custDataLst>
              <p:tags r:id="rId3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7419" name="think-cell Slide" r:id="rId34" imgW="270" imgH="270" progId="TCLayout.ActiveDocument.1">
                  <p:embed/>
                </p:oleObj>
              </mc:Choice>
              <mc:Fallback>
                <p:oleObj name="think-cell Slide" r:id="rId34" imgW="270" imgH="270" progId="TCLayout.ActiveDocument.1">
                  <p:embed/>
                  <p:pic>
                    <p:nvPicPr>
                      <p:cNvPr id="2" name="Object 1" hidden="1">
                        <a:extLst>
                          <a:ext uri="{FF2B5EF4-FFF2-40B4-BE49-F238E27FC236}">
                            <a16:creationId xmlns:a16="http://schemas.microsoft.com/office/drawing/2014/main" id="{DBD1E26C-A747-43C3-AEBD-F90FE8C9DEDE}"/>
                          </a:ext>
                        </a:extLst>
                      </p:cNvPr>
                      <p:cNvPicPr/>
                      <p:nvPr/>
                    </p:nvPicPr>
                    <p:blipFill>
                      <a:blip r:embed="rId3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84309451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Lst>
  <p:hf hdr="0" ftr="0" dt="0"/>
  <p:txStyles>
    <p:titleStyle>
      <a:lvl1pPr algn="l" defTabSz="754380" rtl="0" eaLnBrk="1" latinLnBrk="0" hangingPunct="1">
        <a:lnSpc>
          <a:spcPct val="85000"/>
        </a:lnSpc>
        <a:spcBef>
          <a:spcPct val="0"/>
        </a:spcBef>
        <a:buNone/>
        <a:defRPr sz="2640" kern="1200">
          <a:solidFill>
            <a:schemeClr val="tx1"/>
          </a:solidFill>
          <a:latin typeface="+mn-lt"/>
          <a:ea typeface="+mj-ea"/>
          <a:cs typeface="+mj-cs"/>
        </a:defRPr>
      </a:lvl1pPr>
    </p:titleStyle>
    <p:bodyStyle>
      <a:lvl1pPr marL="0" indent="0" algn="l" defTabSz="754380" rtl="0" eaLnBrk="1" latinLnBrk="0" hangingPunct="1">
        <a:lnSpc>
          <a:spcPct val="100000"/>
        </a:lnSpc>
        <a:spcBef>
          <a:spcPts val="0"/>
        </a:spcBef>
        <a:spcAft>
          <a:spcPts val="990"/>
        </a:spcAft>
        <a:buFont typeface="Arial" panose="020B0604020202020204" pitchFamily="34" charset="0"/>
        <a:buNone/>
        <a:defRPr sz="1485" b="1" kern="1200">
          <a:solidFill>
            <a:schemeClr val="accent1"/>
          </a:solidFill>
          <a:latin typeface="+mn-lt"/>
          <a:ea typeface="+mn-ea"/>
          <a:cs typeface="+mn-cs"/>
        </a:defRPr>
      </a:lvl1pPr>
      <a:lvl2pPr marL="0" indent="0" algn="l" defTabSz="754380" rtl="0" eaLnBrk="1" latinLnBrk="0" hangingPunct="1">
        <a:lnSpc>
          <a:spcPct val="100000"/>
        </a:lnSpc>
        <a:spcBef>
          <a:spcPts val="0"/>
        </a:spcBef>
        <a:spcAft>
          <a:spcPts val="495"/>
        </a:spcAft>
        <a:buFont typeface="Arial" panose="020B0604020202020204" pitchFamily="34" charset="0"/>
        <a:buNone/>
        <a:defRPr sz="1320" kern="1200">
          <a:solidFill>
            <a:schemeClr val="tx1"/>
          </a:solidFill>
          <a:latin typeface="+mn-lt"/>
          <a:ea typeface="+mn-ea"/>
          <a:cs typeface="+mn-cs"/>
        </a:defRPr>
      </a:lvl2pPr>
      <a:lvl3pPr marL="149304"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3pPr>
      <a:lvl4pPr marL="298609"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4pPr>
      <a:lvl5pPr marL="452628"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5pPr>
      <a:lvl6pPr marL="603504"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6pPr>
      <a:lvl7pPr marL="754380"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7pPr>
      <a:lvl8pPr marL="905256"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8pPr>
      <a:lvl9pPr marL="1056132"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9pPr>
    </p:bodyStyle>
    <p:otherStyle>
      <a:defPPr>
        <a:defRPr lang="en-US"/>
      </a:defPPr>
      <a:lvl1pPr marL="0" algn="l" defTabSz="754380" rtl="0" eaLnBrk="1" latinLnBrk="0" hangingPunct="1">
        <a:defRPr sz="1320" kern="1200">
          <a:solidFill>
            <a:schemeClr val="tx1"/>
          </a:solidFill>
          <a:latin typeface="+mn-lt"/>
          <a:ea typeface="+mn-ea"/>
          <a:cs typeface="+mn-cs"/>
        </a:defRPr>
      </a:lvl1pPr>
      <a:lvl2pPr marL="377190" algn="l" defTabSz="754380" rtl="0" eaLnBrk="1" latinLnBrk="0" hangingPunct="1">
        <a:defRPr sz="1320" kern="1200">
          <a:solidFill>
            <a:schemeClr val="tx1"/>
          </a:solidFill>
          <a:latin typeface="+mn-lt"/>
          <a:ea typeface="+mn-ea"/>
          <a:cs typeface="+mn-cs"/>
        </a:defRPr>
      </a:lvl2pPr>
      <a:lvl3pPr marL="754380" algn="l" defTabSz="754380" rtl="0" eaLnBrk="1" latinLnBrk="0" hangingPunct="1">
        <a:defRPr sz="1320" kern="1200">
          <a:solidFill>
            <a:schemeClr val="tx1"/>
          </a:solidFill>
          <a:latin typeface="+mn-lt"/>
          <a:ea typeface="+mn-ea"/>
          <a:cs typeface="+mn-cs"/>
        </a:defRPr>
      </a:lvl3pPr>
      <a:lvl4pPr marL="1131570" algn="l" defTabSz="754380" rtl="0" eaLnBrk="1" latinLnBrk="0" hangingPunct="1">
        <a:defRPr sz="1320" kern="1200">
          <a:solidFill>
            <a:schemeClr val="tx1"/>
          </a:solidFill>
          <a:latin typeface="+mn-lt"/>
          <a:ea typeface="+mn-ea"/>
          <a:cs typeface="+mn-cs"/>
        </a:defRPr>
      </a:lvl4pPr>
      <a:lvl5pPr marL="1508760" algn="l" defTabSz="754380" rtl="0" eaLnBrk="1" latinLnBrk="0" hangingPunct="1">
        <a:defRPr sz="1320" kern="1200">
          <a:solidFill>
            <a:schemeClr val="tx1"/>
          </a:solidFill>
          <a:latin typeface="+mn-lt"/>
          <a:ea typeface="+mn-ea"/>
          <a:cs typeface="+mn-cs"/>
        </a:defRPr>
      </a:lvl5pPr>
      <a:lvl6pPr marL="1885950" algn="l" defTabSz="754380" rtl="0" eaLnBrk="1" latinLnBrk="0" hangingPunct="1">
        <a:defRPr sz="1320" kern="1200">
          <a:solidFill>
            <a:schemeClr val="tx1"/>
          </a:solidFill>
          <a:latin typeface="+mn-lt"/>
          <a:ea typeface="+mn-ea"/>
          <a:cs typeface="+mn-cs"/>
        </a:defRPr>
      </a:lvl6pPr>
      <a:lvl7pPr marL="2263140" algn="l" defTabSz="754380" rtl="0" eaLnBrk="1" latinLnBrk="0" hangingPunct="1">
        <a:defRPr sz="1320" kern="1200">
          <a:solidFill>
            <a:schemeClr val="tx1"/>
          </a:solidFill>
          <a:latin typeface="+mn-lt"/>
          <a:ea typeface="+mn-ea"/>
          <a:cs typeface="+mn-cs"/>
        </a:defRPr>
      </a:lvl7pPr>
      <a:lvl8pPr marL="2640330" algn="l" defTabSz="754380" rtl="0" eaLnBrk="1" latinLnBrk="0" hangingPunct="1">
        <a:defRPr sz="1320" kern="1200">
          <a:solidFill>
            <a:schemeClr val="tx1"/>
          </a:solidFill>
          <a:latin typeface="+mn-lt"/>
          <a:ea typeface="+mn-ea"/>
          <a:cs typeface="+mn-cs"/>
        </a:defRPr>
      </a:lvl8pPr>
      <a:lvl9pPr marL="3017520" algn="l" defTabSz="754380" rtl="0" eaLnBrk="1" latinLnBrk="0" hangingPunct="1">
        <a:defRPr sz="132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168">
          <p15:clr>
            <a:srgbClr val="F26B43"/>
          </p15:clr>
        </p15:guide>
        <p15:guide id="2" pos="7512">
          <p15:clr>
            <a:srgbClr val="F26B43"/>
          </p15:clr>
        </p15:guide>
        <p15:guide id="3" pos="3953">
          <p15:clr>
            <a:srgbClr val="F26B43"/>
          </p15:clr>
        </p15:guide>
        <p15:guide id="4" pos="3727">
          <p15:clr>
            <a:srgbClr val="F26B43"/>
          </p15:clr>
        </p15:guide>
        <p15:guide id="5" orient="horz" pos="3912">
          <p15:clr>
            <a:srgbClr val="F26B43"/>
          </p15:clr>
        </p15:guide>
        <p15:guide id="10" orient="horz" pos="2160">
          <p15:clr>
            <a:srgbClr val="F26B43"/>
          </p15:clr>
        </p15:guide>
        <p15:guide id="13" orient="horz" pos="408">
          <p15:clr>
            <a:srgbClr val="F26B43"/>
          </p15:clr>
        </p15:guide>
        <p15:guide id="14" orient="horz" pos="420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4EBB781-46DB-4380-A518-CAA6920D63E4}"/>
              </a:ext>
            </a:extLst>
          </p:cNvPr>
          <p:cNvGraphicFramePr>
            <a:graphicFrameLocks noChangeAspect="1"/>
          </p:cNvGraphicFramePr>
          <p:nvPr userDrawn="1">
            <p:custDataLst>
              <p:tags r:id="rId3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1745" name="think-cell Slide" r:id="rId35" imgW="270" imgH="270" progId="TCLayout.ActiveDocument.1">
                  <p:embed/>
                </p:oleObj>
              </mc:Choice>
              <mc:Fallback>
                <p:oleObj name="think-cell Slide" r:id="rId35" imgW="270" imgH="270" progId="TCLayout.ActiveDocument.1">
                  <p:embed/>
                  <p:pic>
                    <p:nvPicPr>
                      <p:cNvPr id="2" name="Object 1" hidden="1">
                        <a:extLst>
                          <a:ext uri="{FF2B5EF4-FFF2-40B4-BE49-F238E27FC236}">
                            <a16:creationId xmlns:a16="http://schemas.microsoft.com/office/drawing/2014/main" id="{D4EBB781-46DB-4380-A518-CAA6920D63E4}"/>
                          </a:ext>
                        </a:extLst>
                      </p:cNvPr>
                      <p:cNvPicPr/>
                      <p:nvPr/>
                    </p:nvPicPr>
                    <p:blipFill>
                      <a:blip r:embed="rId3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1313181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Lst>
  <p:hf hdr="0" ftr="0" dt="0"/>
  <p:txStyles>
    <p:titleStyle>
      <a:lvl1pPr algn="l" defTabSz="754380" rtl="0" eaLnBrk="1" latinLnBrk="0" hangingPunct="1">
        <a:lnSpc>
          <a:spcPct val="85000"/>
        </a:lnSpc>
        <a:spcBef>
          <a:spcPct val="0"/>
        </a:spcBef>
        <a:buNone/>
        <a:defRPr sz="2640" kern="1200">
          <a:solidFill>
            <a:schemeClr val="tx1"/>
          </a:solidFill>
          <a:latin typeface="+mn-lt"/>
          <a:ea typeface="+mj-ea"/>
          <a:cs typeface="+mj-cs"/>
        </a:defRPr>
      </a:lvl1pPr>
    </p:titleStyle>
    <p:bodyStyle>
      <a:lvl1pPr marL="0" indent="0" algn="l" defTabSz="754380" rtl="0" eaLnBrk="1" latinLnBrk="0" hangingPunct="1">
        <a:lnSpc>
          <a:spcPct val="100000"/>
        </a:lnSpc>
        <a:spcBef>
          <a:spcPts val="0"/>
        </a:spcBef>
        <a:spcAft>
          <a:spcPts val="990"/>
        </a:spcAft>
        <a:buFont typeface="Arial" panose="020B0604020202020204" pitchFamily="34" charset="0"/>
        <a:buNone/>
        <a:defRPr sz="1485" b="1" kern="1200">
          <a:solidFill>
            <a:schemeClr val="accent1"/>
          </a:solidFill>
          <a:latin typeface="+mn-lt"/>
          <a:ea typeface="+mn-ea"/>
          <a:cs typeface="+mn-cs"/>
        </a:defRPr>
      </a:lvl1pPr>
      <a:lvl2pPr marL="0" indent="0" algn="l" defTabSz="754380" rtl="0" eaLnBrk="1" latinLnBrk="0" hangingPunct="1">
        <a:lnSpc>
          <a:spcPct val="100000"/>
        </a:lnSpc>
        <a:spcBef>
          <a:spcPts val="0"/>
        </a:spcBef>
        <a:spcAft>
          <a:spcPts val="495"/>
        </a:spcAft>
        <a:buFont typeface="Arial" panose="020B0604020202020204" pitchFamily="34" charset="0"/>
        <a:buNone/>
        <a:defRPr sz="1320" kern="1200">
          <a:solidFill>
            <a:schemeClr val="tx1"/>
          </a:solidFill>
          <a:latin typeface="+mn-lt"/>
          <a:ea typeface="+mn-ea"/>
          <a:cs typeface="+mn-cs"/>
        </a:defRPr>
      </a:lvl2pPr>
      <a:lvl3pPr marL="149304"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3pPr>
      <a:lvl4pPr marL="298609"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4pPr>
      <a:lvl5pPr marL="452628" indent="-149304"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5pPr>
      <a:lvl6pPr marL="603504"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6pPr>
      <a:lvl7pPr marL="754380"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7pPr>
      <a:lvl8pPr marL="905256"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8pPr>
      <a:lvl9pPr marL="1056132" indent="-150876" algn="l" defTabSz="754380" rtl="0" eaLnBrk="1" latinLnBrk="0" hangingPunct="1">
        <a:lnSpc>
          <a:spcPct val="100000"/>
        </a:lnSpc>
        <a:spcBef>
          <a:spcPts val="0"/>
        </a:spcBef>
        <a:spcAft>
          <a:spcPts val="495"/>
        </a:spcAft>
        <a:buFont typeface="Arial" panose="020B0604020202020204" pitchFamily="34" charset="0"/>
        <a:buChar char="•"/>
        <a:defRPr sz="1320" kern="1200">
          <a:solidFill>
            <a:schemeClr val="tx1"/>
          </a:solidFill>
          <a:latin typeface="+mn-lt"/>
          <a:ea typeface="+mn-ea"/>
          <a:cs typeface="+mn-cs"/>
        </a:defRPr>
      </a:lvl9pPr>
    </p:bodyStyle>
    <p:otherStyle>
      <a:defPPr>
        <a:defRPr lang="en-US"/>
      </a:defPPr>
      <a:lvl1pPr marL="0" algn="l" defTabSz="754380" rtl="0" eaLnBrk="1" latinLnBrk="0" hangingPunct="1">
        <a:defRPr sz="1320" kern="1200">
          <a:solidFill>
            <a:schemeClr val="tx1"/>
          </a:solidFill>
          <a:latin typeface="+mn-lt"/>
          <a:ea typeface="+mn-ea"/>
          <a:cs typeface="+mn-cs"/>
        </a:defRPr>
      </a:lvl1pPr>
      <a:lvl2pPr marL="377190" algn="l" defTabSz="754380" rtl="0" eaLnBrk="1" latinLnBrk="0" hangingPunct="1">
        <a:defRPr sz="1320" kern="1200">
          <a:solidFill>
            <a:schemeClr val="tx1"/>
          </a:solidFill>
          <a:latin typeface="+mn-lt"/>
          <a:ea typeface="+mn-ea"/>
          <a:cs typeface="+mn-cs"/>
        </a:defRPr>
      </a:lvl2pPr>
      <a:lvl3pPr marL="754380" algn="l" defTabSz="754380" rtl="0" eaLnBrk="1" latinLnBrk="0" hangingPunct="1">
        <a:defRPr sz="1320" kern="1200">
          <a:solidFill>
            <a:schemeClr val="tx1"/>
          </a:solidFill>
          <a:latin typeface="+mn-lt"/>
          <a:ea typeface="+mn-ea"/>
          <a:cs typeface="+mn-cs"/>
        </a:defRPr>
      </a:lvl3pPr>
      <a:lvl4pPr marL="1131570" algn="l" defTabSz="754380" rtl="0" eaLnBrk="1" latinLnBrk="0" hangingPunct="1">
        <a:defRPr sz="1320" kern="1200">
          <a:solidFill>
            <a:schemeClr val="tx1"/>
          </a:solidFill>
          <a:latin typeface="+mn-lt"/>
          <a:ea typeface="+mn-ea"/>
          <a:cs typeface="+mn-cs"/>
        </a:defRPr>
      </a:lvl4pPr>
      <a:lvl5pPr marL="1508760" algn="l" defTabSz="754380" rtl="0" eaLnBrk="1" latinLnBrk="0" hangingPunct="1">
        <a:defRPr sz="1320" kern="1200">
          <a:solidFill>
            <a:schemeClr val="tx1"/>
          </a:solidFill>
          <a:latin typeface="+mn-lt"/>
          <a:ea typeface="+mn-ea"/>
          <a:cs typeface="+mn-cs"/>
        </a:defRPr>
      </a:lvl5pPr>
      <a:lvl6pPr marL="1885950" algn="l" defTabSz="754380" rtl="0" eaLnBrk="1" latinLnBrk="0" hangingPunct="1">
        <a:defRPr sz="1320" kern="1200">
          <a:solidFill>
            <a:schemeClr val="tx1"/>
          </a:solidFill>
          <a:latin typeface="+mn-lt"/>
          <a:ea typeface="+mn-ea"/>
          <a:cs typeface="+mn-cs"/>
        </a:defRPr>
      </a:lvl6pPr>
      <a:lvl7pPr marL="2263140" algn="l" defTabSz="754380" rtl="0" eaLnBrk="1" latinLnBrk="0" hangingPunct="1">
        <a:defRPr sz="1320" kern="1200">
          <a:solidFill>
            <a:schemeClr val="tx1"/>
          </a:solidFill>
          <a:latin typeface="+mn-lt"/>
          <a:ea typeface="+mn-ea"/>
          <a:cs typeface="+mn-cs"/>
        </a:defRPr>
      </a:lvl7pPr>
      <a:lvl8pPr marL="2640330" algn="l" defTabSz="754380" rtl="0" eaLnBrk="1" latinLnBrk="0" hangingPunct="1">
        <a:defRPr sz="1320" kern="1200">
          <a:solidFill>
            <a:schemeClr val="tx1"/>
          </a:solidFill>
          <a:latin typeface="+mn-lt"/>
          <a:ea typeface="+mn-ea"/>
          <a:cs typeface="+mn-cs"/>
        </a:defRPr>
      </a:lvl8pPr>
      <a:lvl9pPr marL="3017520" algn="l" defTabSz="754380" rtl="0" eaLnBrk="1" latinLnBrk="0" hangingPunct="1">
        <a:defRPr sz="132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168">
          <p15:clr>
            <a:srgbClr val="F26B43"/>
          </p15:clr>
        </p15:guide>
        <p15:guide id="2" pos="7512">
          <p15:clr>
            <a:srgbClr val="F26B43"/>
          </p15:clr>
        </p15:guide>
        <p15:guide id="3" pos="3953">
          <p15:clr>
            <a:srgbClr val="F26B43"/>
          </p15:clr>
        </p15:guide>
        <p15:guide id="4" pos="3727">
          <p15:clr>
            <a:srgbClr val="F26B43"/>
          </p15:clr>
        </p15:guide>
        <p15:guide id="5" orient="horz" pos="3912">
          <p15:clr>
            <a:srgbClr val="F26B43"/>
          </p15:clr>
        </p15:guide>
        <p15:guide id="10" orient="horz" pos="2160">
          <p15:clr>
            <a:srgbClr val="F26B43"/>
          </p15:clr>
        </p15:guide>
        <p15:guide id="13" orient="horz" pos="408">
          <p15:clr>
            <a:srgbClr val="F26B43"/>
          </p15:clr>
        </p15:guide>
        <p15:guide id="14" orient="horz" pos="42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chart" Target="../charts/chart5.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oleObject" Target="../embeddings/oleObject19.bin"/><Relationship Id="rId5" Type="http://schemas.openxmlformats.org/officeDocument/2006/relationships/chart" Target="../charts/chart6.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oleObject" Target="../embeddings/oleObject20.bin"/><Relationship Id="rId5" Type="http://schemas.openxmlformats.org/officeDocument/2006/relationships/chart" Target="../charts/chart7.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chart" Target="../charts/chart8.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chart" Target="../charts/chart9.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chart" Target="../charts/chart10.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chart" Target="../charts/chart11.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0.xml"/><Relationship Id="rId7" Type="http://schemas.openxmlformats.org/officeDocument/2006/relationships/chart" Target="../charts/chart12.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0.xml"/><Relationship Id="rId7" Type="http://schemas.openxmlformats.org/officeDocument/2006/relationships/chart" Target="../charts/chart13.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0.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0.xml"/><Relationship Id="rId7" Type="http://schemas.openxmlformats.org/officeDocument/2006/relationships/chart" Target="../charts/chart14.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0.xml"/><Relationship Id="rId7" Type="http://schemas.openxmlformats.org/officeDocument/2006/relationships/chart" Target="../charts/chart15.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0.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svg"/><Relationship Id="rId3" Type="http://schemas.openxmlformats.org/officeDocument/2006/relationships/slideLayout" Target="../slideLayouts/slideLayout9.xml"/><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3.png"/><Relationship Id="rId11" Type="http://schemas.openxmlformats.org/officeDocument/2006/relationships/image" Target="../media/image1.emf"/><Relationship Id="rId5" Type="http://schemas.openxmlformats.org/officeDocument/2006/relationships/image" Target="../media/image12.png"/><Relationship Id="rId10" Type="http://schemas.openxmlformats.org/officeDocument/2006/relationships/oleObject" Target="../embeddings/oleObject11.bin"/><Relationship Id="rId4" Type="http://schemas.openxmlformats.org/officeDocument/2006/relationships/notesSlide" Target="../notesSlides/notesSlide3.xml"/><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4.jpeg"/><Relationship Id="rId3" Type="http://schemas.openxmlformats.org/officeDocument/2006/relationships/tags" Target="../tags/tag40.xml"/><Relationship Id="rId7" Type="http://schemas.openxmlformats.org/officeDocument/2006/relationships/image" Target="../media/image1.emf"/><Relationship Id="rId12" Type="http://schemas.openxmlformats.org/officeDocument/2006/relationships/image" Target="../media/image23.jpeg"/><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oleObject" Target="../embeddings/oleObject26.bin"/><Relationship Id="rId11" Type="http://schemas.openxmlformats.org/officeDocument/2006/relationships/image" Target="../media/image22.jpeg"/><Relationship Id="rId5" Type="http://schemas.openxmlformats.org/officeDocument/2006/relationships/notesSlide" Target="../notesSlides/notesSlide29.xml"/><Relationship Id="rId10" Type="http://schemas.openxmlformats.org/officeDocument/2006/relationships/image" Target="../media/image21.jpeg"/><Relationship Id="rId4" Type="http://schemas.openxmlformats.org/officeDocument/2006/relationships/slideLayout" Target="../slideLayouts/slideLayout40.xml"/><Relationship Id="rId9" Type="http://schemas.openxmlformats.org/officeDocument/2006/relationships/image" Target="../media/image20.jpeg"/><Relationship Id="rId1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17.xml"/><Relationship Id="rId2" Type="http://schemas.openxmlformats.org/officeDocument/2006/relationships/tags" Target="../tags/tag41.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chart" Target="../charts/chart18.xml"/><Relationship Id="rId2" Type="http://schemas.openxmlformats.org/officeDocument/2006/relationships/tags" Target="../tags/tag42.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chart" Target="../charts/chart19.xml"/><Relationship Id="rId2" Type="http://schemas.openxmlformats.org/officeDocument/2006/relationships/tags" Target="../tags/tag43.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vmlDrawing" Target="../drawings/vmlDrawing42.vml"/><Relationship Id="rId6" Type="http://schemas.openxmlformats.org/officeDocument/2006/relationships/oleObject" Target="../embeddings/oleObject29.bin"/><Relationship Id="rId5" Type="http://schemas.openxmlformats.org/officeDocument/2006/relationships/chart" Target="../charts/chart20.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21.xml"/><Relationship Id="rId2" Type="http://schemas.openxmlformats.org/officeDocument/2006/relationships/tags" Target="../tags/tag45.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22.xml"/><Relationship Id="rId2" Type="http://schemas.openxmlformats.org/officeDocument/2006/relationships/tags" Target="../tags/tag46.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23.xml"/><Relationship Id="rId2" Type="http://schemas.openxmlformats.org/officeDocument/2006/relationships/tags" Target="../tags/tag47.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24.xml"/><Relationship Id="rId2" Type="http://schemas.openxmlformats.org/officeDocument/2006/relationships/tags" Target="../tags/tag48.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25.xml"/><Relationship Id="rId2" Type="http://schemas.openxmlformats.org/officeDocument/2006/relationships/tags" Target="../tags/tag49.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emf"/><Relationship Id="rId2" Type="http://schemas.openxmlformats.org/officeDocument/2006/relationships/tags" Target="../tags/tag50.xml"/><Relationship Id="rId1" Type="http://schemas.openxmlformats.org/officeDocument/2006/relationships/vmlDrawing" Target="../drawings/vmlDrawing48.vml"/><Relationship Id="rId6" Type="http://schemas.openxmlformats.org/officeDocument/2006/relationships/oleObject" Target="../embeddings/oleObject27.bin"/><Relationship Id="rId5" Type="http://schemas.openxmlformats.org/officeDocument/2006/relationships/chart" Target="../charts/chart26.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27.xml"/><Relationship Id="rId2" Type="http://schemas.openxmlformats.org/officeDocument/2006/relationships/tags" Target="../tags/tag51.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28.xml"/><Relationship Id="rId2" Type="http://schemas.openxmlformats.org/officeDocument/2006/relationships/tags" Target="../tags/tag52.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29.xml"/><Relationship Id="rId2" Type="http://schemas.openxmlformats.org/officeDocument/2006/relationships/tags" Target="../tags/tag53.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30.xml"/><Relationship Id="rId2" Type="http://schemas.openxmlformats.org/officeDocument/2006/relationships/tags" Target="../tags/tag54.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31.xml"/><Relationship Id="rId2" Type="http://schemas.openxmlformats.org/officeDocument/2006/relationships/tags" Target="../tags/tag55.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32.xml"/><Relationship Id="rId2" Type="http://schemas.openxmlformats.org/officeDocument/2006/relationships/tags" Target="../tags/tag56.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33.xml"/><Relationship Id="rId2" Type="http://schemas.openxmlformats.org/officeDocument/2006/relationships/tags" Target="../tags/tag57.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34.xml"/><Relationship Id="rId2" Type="http://schemas.openxmlformats.org/officeDocument/2006/relationships/tags" Target="../tags/tag58.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57.vml"/><Relationship Id="rId6" Type="http://schemas.openxmlformats.org/officeDocument/2006/relationships/oleObject" Target="../embeddings/oleObject27.bin"/><Relationship Id="rId5" Type="http://schemas.openxmlformats.org/officeDocument/2006/relationships/chart" Target="../charts/chart35.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60.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61.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62.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chart" Target="../charts/chart36.xml"/><Relationship Id="rId2" Type="http://schemas.openxmlformats.org/officeDocument/2006/relationships/tags" Target="../tags/tag63.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64.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63.vml"/><Relationship Id="rId6" Type="http://schemas.openxmlformats.org/officeDocument/2006/relationships/oleObject" Target="../embeddings/oleObject39.bin"/><Relationship Id="rId5" Type="http://schemas.openxmlformats.org/officeDocument/2006/relationships/chart" Target="../charts/chart37.xml"/><Relationship Id="rId4"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64.vml"/><Relationship Id="rId6" Type="http://schemas.openxmlformats.org/officeDocument/2006/relationships/oleObject" Target="../embeddings/oleObject40.bin"/><Relationship Id="rId5" Type="http://schemas.openxmlformats.org/officeDocument/2006/relationships/chart" Target="../charts/chart38.xml"/><Relationship Id="rId4"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67.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68.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69.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chart" Target="../charts/chart1.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70.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71.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72.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6.png"/><Relationship Id="rId2" Type="http://schemas.openxmlformats.org/officeDocument/2006/relationships/tags" Target="../tags/tag73.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oleObject" Target="../embeddings/oleObject14.bin"/><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chart" Target="../charts/chart4.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52C1E59F-A363-4CF9-BC87-1B0B00D7866B}"/>
              </a:ext>
            </a:extLst>
          </p:cNvPr>
          <p:cNvSpPr/>
          <p:nvPr/>
        </p:nvSpPr>
        <p:spPr bwMode="hidden">
          <a:xfrm>
            <a:off x="0" y="11005"/>
            <a:ext cx="4736387" cy="5208621"/>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itle 6"/>
          <p:cNvSpPr txBox="1">
            <a:spLocks/>
          </p:cNvSpPr>
          <p:nvPr/>
        </p:nvSpPr>
        <p:spPr>
          <a:xfrm>
            <a:off x="462337" y="1333427"/>
            <a:ext cx="9215806" cy="3334246"/>
          </a:xfrm>
          <a:prstGeom prst="rect">
            <a:avLst/>
          </a:prstGeom>
        </p:spPr>
        <p:txBody>
          <a:bodyPr vert="horz" wrap="square" lIns="0" tIns="0" rIns="0" bIns="0" rtlCol="0" anchor="t" anchorCtr="0">
            <a:spAutoFit/>
          </a:bodyPr>
          <a:lstStyle>
            <a:lvl1pPr algn="l" defTabSz="1018705" rtl="0" eaLnBrk="1" latinLnBrk="0" hangingPunct="1">
              <a:lnSpc>
                <a:spcPct val="100000"/>
              </a:lnSpc>
              <a:spcBef>
                <a:spcPct val="0"/>
              </a:spcBef>
              <a:buNone/>
              <a:defRPr sz="1800" b="1" i="1" kern="1200">
                <a:solidFill>
                  <a:schemeClr val="tx1"/>
                </a:solidFill>
                <a:latin typeface="+mj-lt"/>
                <a:ea typeface="+mj-ea"/>
                <a:cs typeface="+mj-cs"/>
              </a:defRPr>
            </a:lvl1pPr>
          </a:lstStyle>
          <a:p>
            <a:pPr>
              <a:spcAft>
                <a:spcPts val="1200"/>
              </a:spcAft>
            </a:pPr>
            <a:r>
              <a:rPr lang="en-US" sz="2000" i="0" dirty="0">
                <a:solidFill>
                  <a:schemeClr val="bg1"/>
                </a:solidFill>
                <a:latin typeface="+mn-lt"/>
                <a:ea typeface="Arial Hebrew" charset="-79"/>
                <a:cs typeface="Arial Hebrew" charset="-79"/>
              </a:rPr>
              <a:t>PwC Canada</a:t>
            </a:r>
            <a:r>
              <a:rPr lang="en-US" sz="2000" b="0" i="0" dirty="0">
                <a:solidFill>
                  <a:schemeClr val="bg1"/>
                </a:solidFill>
                <a:latin typeface="+mn-lt"/>
                <a:ea typeface="Arial Hebrew" charset="-79"/>
                <a:cs typeface="Arial Hebrew" charset="-79"/>
              </a:rPr>
              <a:t> | </a:t>
            </a:r>
            <a:r>
              <a:rPr lang="en-US" sz="2000" i="0" dirty="0">
                <a:solidFill>
                  <a:schemeClr val="bg1"/>
                </a:solidFill>
                <a:latin typeface="+mn-lt"/>
                <a:ea typeface="Arial Hebrew" charset="-79"/>
                <a:cs typeface="Arial Hebrew" charset="-79"/>
              </a:rPr>
              <a:t>CB Insights </a:t>
            </a:r>
          </a:p>
          <a:p>
            <a:pPr>
              <a:lnSpc>
                <a:spcPts val="5600"/>
              </a:lnSpc>
              <a:spcAft>
                <a:spcPts val="1200"/>
              </a:spcAft>
            </a:pPr>
            <a:r>
              <a:rPr lang="en-US" sz="4400" i="0" dirty="0">
                <a:solidFill>
                  <a:schemeClr val="bg1"/>
                </a:solidFill>
                <a:latin typeface="Georgia" panose="02040502050405020303" pitchFamily="18" charset="0"/>
              </a:rPr>
              <a:t>MoneyTree™</a:t>
            </a:r>
            <a:br>
              <a:rPr lang="en-US" sz="4400" i="0" baseline="20000" dirty="0">
                <a:solidFill>
                  <a:schemeClr val="bg1"/>
                </a:solidFill>
                <a:latin typeface="Georgia" panose="02040502050405020303" pitchFamily="18" charset="0"/>
              </a:rPr>
            </a:br>
            <a:r>
              <a:rPr lang="en-US" sz="4800" i="0" dirty="0">
                <a:solidFill>
                  <a:schemeClr val="bg1"/>
                </a:solidFill>
                <a:latin typeface="Georgia" panose="02040502050405020303" pitchFamily="18" charset="0"/>
              </a:rPr>
              <a:t>Canada </a:t>
            </a:r>
            <a:br>
              <a:rPr lang="en-US" sz="4800" i="0" dirty="0">
                <a:solidFill>
                  <a:schemeClr val="bg1"/>
                </a:solidFill>
                <a:latin typeface="Georgia" panose="02040502050405020303" pitchFamily="18" charset="0"/>
              </a:rPr>
            </a:br>
            <a:r>
              <a:rPr lang="en-US" sz="4800" i="0" dirty="0">
                <a:solidFill>
                  <a:schemeClr val="bg1"/>
                </a:solidFill>
                <a:latin typeface="Georgia" panose="02040502050405020303" pitchFamily="18" charset="0"/>
              </a:rPr>
              <a:t>report</a:t>
            </a:r>
            <a:br>
              <a:rPr lang="en-US" sz="2000" dirty="0">
                <a:solidFill>
                  <a:schemeClr val="bg1"/>
                </a:solidFill>
              </a:rPr>
            </a:br>
            <a:r>
              <a:rPr lang="en-US" sz="3200" b="0" i="0" dirty="0">
                <a:solidFill>
                  <a:schemeClr val="bg1"/>
                </a:solidFill>
              </a:rPr>
              <a:t>H2 and FY 2019</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79" y="5668430"/>
            <a:ext cx="2347897" cy="1985863"/>
          </a:xfrm>
          <a:prstGeom prst="rect">
            <a:avLst/>
          </a:prstGeom>
        </p:spPr>
      </p:pic>
      <p:pic>
        <p:nvPicPr>
          <p:cNvPr id="54" name="Picture 53">
            <a:extLst>
              <a:ext uri="{FF2B5EF4-FFF2-40B4-BE49-F238E27FC236}">
                <a16:creationId xmlns:a16="http://schemas.microsoft.com/office/drawing/2014/main" id="{1F53E054-B4FB-48C8-9653-14C1D924B7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6387" y="11006"/>
            <a:ext cx="5322013" cy="5208621"/>
          </a:xfrm>
          <a:prstGeom prst="rect">
            <a:avLst/>
          </a:prstGeom>
        </p:spPr>
      </p:pic>
      <p:pic>
        <p:nvPicPr>
          <p:cNvPr id="56" name="Picture 55">
            <a:extLst>
              <a:ext uri="{FF2B5EF4-FFF2-40B4-BE49-F238E27FC236}">
                <a16:creationId xmlns:a16="http://schemas.microsoft.com/office/drawing/2014/main" id="{4E98B162-ABC8-4934-9729-EC1AA8C0B1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3747" y="6661361"/>
            <a:ext cx="2534653" cy="678796"/>
          </a:xfrm>
          <a:prstGeom prst="rect">
            <a:avLst/>
          </a:prstGeom>
        </p:spPr>
      </p:pic>
      <p:pic>
        <p:nvPicPr>
          <p:cNvPr id="57" name="Picture 56">
            <a:extLst>
              <a:ext uri="{FF2B5EF4-FFF2-40B4-BE49-F238E27FC236}">
                <a16:creationId xmlns:a16="http://schemas.microsoft.com/office/drawing/2014/main" id="{364A3296-DE48-427B-B738-FBB10E1DB78F}"/>
              </a:ext>
            </a:extLst>
          </p:cNvPr>
          <p:cNvPicPr>
            <a:picLocks noChangeAspect="1"/>
          </p:cNvPicPr>
          <p:nvPr/>
        </p:nvPicPr>
        <p:blipFill>
          <a:blip r:embed="rId6"/>
          <a:stretch>
            <a:fillRect/>
          </a:stretch>
        </p:blipFill>
        <p:spPr bwMode="gray">
          <a:xfrm>
            <a:off x="5102923" y="6302488"/>
            <a:ext cx="1431235" cy="1181508"/>
          </a:xfrm>
          <a:prstGeom prst="rect">
            <a:avLst/>
          </a:prstGeom>
        </p:spPr>
      </p:pic>
      <p:sp>
        <p:nvSpPr>
          <p:cNvPr id="61" name="Rectangle 60">
            <a:extLst>
              <a:ext uri="{FF2B5EF4-FFF2-40B4-BE49-F238E27FC236}">
                <a16:creationId xmlns:a16="http://schemas.microsoft.com/office/drawing/2014/main" id="{6DD8B571-F672-473B-AA0B-E9213A7E7F29}"/>
              </a:ext>
            </a:extLst>
          </p:cNvPr>
          <p:cNvSpPr/>
          <p:nvPr/>
        </p:nvSpPr>
        <p:spPr bwMode="hidden">
          <a:xfrm>
            <a:off x="0" y="5219626"/>
            <a:ext cx="4736387" cy="2541768"/>
          </a:xfrm>
          <a:prstGeom prst="rect">
            <a:avLst/>
          </a:prstGeom>
          <a:solidFill>
            <a:srgbClr val="EB8C00"/>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02978970-9CCB-43A9-83E3-01650160F1FD}"/>
              </a:ext>
            </a:extLst>
          </p:cNvPr>
          <p:cNvSpPr/>
          <p:nvPr/>
        </p:nvSpPr>
        <p:spPr bwMode="ltGray">
          <a:xfrm>
            <a:off x="4949452" y="432242"/>
            <a:ext cx="4646611" cy="4701617"/>
          </a:xfrm>
          <a:prstGeom prst="ellipse">
            <a:avLst/>
          </a:prstGeom>
          <a:solidFill>
            <a:srgbClr val="7030A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Georgia" pitchFamily="18" charset="0"/>
              </a:rPr>
              <a:t>Updated draft prepared Jan 29</a:t>
            </a:r>
          </a:p>
        </p:txBody>
      </p:sp>
    </p:spTree>
    <p:extLst>
      <p:ext uri="{BB962C8B-B14F-4D97-AF65-F5344CB8AC3E}">
        <p14:creationId xmlns:p14="http://schemas.microsoft.com/office/powerpoint/2010/main" val="170820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304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10</a:t>
            </a:fld>
            <a:endParaRPr lang="en-US" dirty="0"/>
          </a:p>
        </p:txBody>
      </p:sp>
      <p:grpSp>
        <p:nvGrpSpPr>
          <p:cNvPr id="10" name="Group 9"/>
          <p:cNvGrpSpPr/>
          <p:nvPr/>
        </p:nvGrpSpPr>
        <p:grpSpPr>
          <a:xfrm>
            <a:off x="-553676" y="1487168"/>
            <a:ext cx="10592621" cy="5142232"/>
            <a:chOff x="-553676" y="1373657"/>
            <a:chExt cx="10592621" cy="4266825"/>
          </a:xfrm>
        </p:grpSpPr>
        <p:sp>
          <p:nvSpPr>
            <p:cNvPr id="11" name="Rectangle 10"/>
            <p:cNvSpPr/>
            <p:nvPr/>
          </p:nvSpPr>
          <p:spPr bwMode="ltGray">
            <a:xfrm>
              <a:off x="-19455" y="1825028"/>
              <a:ext cx="10058400" cy="3815454"/>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2" name="TextBox 11"/>
            <p:cNvSpPr txBox="1"/>
            <p:nvPr/>
          </p:nvSpPr>
          <p:spPr>
            <a:xfrm>
              <a:off x="8842179" y="5033621"/>
              <a:ext cx="1063063"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endParaRPr lang="en-US" sz="11500" dirty="0">
                <a:solidFill>
                  <a:schemeClr val="bg1">
                    <a:lumMod val="65000"/>
                  </a:schemeClr>
                </a:solidFill>
                <a:latin typeface="Georgia" pitchFamily="18" charset="0"/>
              </a:endParaRPr>
            </a:p>
          </p:txBody>
        </p:sp>
        <p:sp>
          <p:nvSpPr>
            <p:cNvPr id="13" name="TextBox 12"/>
            <p:cNvSpPr txBox="1"/>
            <p:nvPr/>
          </p:nvSpPr>
          <p:spPr>
            <a:xfrm>
              <a:off x="1001482" y="2145397"/>
              <a:ext cx="8523518" cy="1587357"/>
            </a:xfrm>
            <a:prstGeom prst="rect">
              <a:avLst/>
            </a:prstGeom>
            <a:noFill/>
          </p:spPr>
          <p:txBody>
            <a:bodyPr wrap="square" lIns="0" tIns="0" rIns="0" bIns="0" rtlCol="0">
              <a:noAutofit/>
            </a:bodyPr>
            <a:lstStyle/>
            <a:p>
              <a:pPr>
                <a:spcAft>
                  <a:spcPts val="900"/>
                </a:spcAft>
              </a:pPr>
              <a:r>
                <a:rPr lang="en-US" sz="2400" dirty="0">
                  <a:solidFill>
                    <a:schemeClr val="tx1">
                      <a:lumMod val="65000"/>
                      <a:lumOff val="35000"/>
                    </a:schemeClr>
                  </a:solidFill>
                </a:rPr>
                <a:t>Increased competition for funding from global investors has created a healthy funding environment for Canadian start-ups, with deal sizes and valuations trending higher. While this is very positive, founders need to consider the long-term impact of lofty valuations on future funding rounds and exit opportunities. </a:t>
              </a:r>
            </a:p>
          </p:txBody>
        </p:sp>
        <p:sp>
          <p:nvSpPr>
            <p:cNvPr id="16" name="TextBox 15"/>
            <p:cNvSpPr txBox="1"/>
            <p:nvPr/>
          </p:nvSpPr>
          <p:spPr>
            <a:xfrm>
              <a:off x="-553676" y="1373657"/>
              <a:ext cx="2024935"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p>
          </p:txBody>
        </p:sp>
      </p:grpSp>
      <p:sp>
        <p:nvSpPr>
          <p:cNvPr id="17" name="TextBox 16"/>
          <p:cNvSpPr txBox="1"/>
          <p:nvPr/>
        </p:nvSpPr>
        <p:spPr>
          <a:xfrm>
            <a:off x="743294" y="5122328"/>
            <a:ext cx="8476342" cy="422552"/>
          </a:xfrm>
          <a:prstGeom prst="rect">
            <a:avLst/>
          </a:prstGeom>
          <a:noFill/>
        </p:spPr>
        <p:txBody>
          <a:bodyPr wrap="square" lIns="0" tIns="0" rIns="0" bIns="0" rtlCol="0">
            <a:noAutofit/>
          </a:bodyPr>
          <a:lstStyle/>
          <a:p>
            <a:pPr algn="r">
              <a:spcAft>
                <a:spcPts val="900"/>
              </a:spcAft>
            </a:pPr>
            <a:r>
              <a:rPr lang="en-US" sz="2400" b="1" i="1" dirty="0" err="1">
                <a:solidFill>
                  <a:schemeClr val="tx1">
                    <a:lumMod val="65000"/>
                    <a:lumOff val="35000"/>
                  </a:schemeClr>
                </a:solidFill>
              </a:rPr>
              <a:t>Shivalika</a:t>
            </a:r>
            <a:r>
              <a:rPr lang="en-US" sz="2400" b="1" i="1" dirty="0">
                <a:solidFill>
                  <a:schemeClr val="tx1">
                    <a:lumMod val="65000"/>
                    <a:lumOff val="35000"/>
                  </a:schemeClr>
                </a:solidFill>
              </a:rPr>
              <a:t> </a:t>
            </a:r>
            <a:r>
              <a:rPr lang="en-US" sz="2400" b="1" i="1" dirty="0" err="1">
                <a:solidFill>
                  <a:schemeClr val="tx1">
                    <a:lumMod val="65000"/>
                    <a:lumOff val="35000"/>
                  </a:schemeClr>
                </a:solidFill>
              </a:rPr>
              <a:t>Handa</a:t>
            </a:r>
            <a:r>
              <a:rPr lang="en-US" sz="2400" i="1" dirty="0">
                <a:solidFill>
                  <a:schemeClr val="tx1">
                    <a:lumMod val="65000"/>
                    <a:lumOff val="35000"/>
                  </a:schemeClr>
                </a:solidFill>
              </a:rPr>
              <a:t>, Corporate Finance Director</a:t>
            </a:r>
            <a:br>
              <a:rPr lang="en-US" sz="2400" i="1" dirty="0">
                <a:solidFill>
                  <a:schemeClr val="tx1">
                    <a:lumMod val="65000"/>
                    <a:lumOff val="35000"/>
                  </a:schemeClr>
                </a:solidFill>
              </a:rPr>
            </a:br>
            <a:r>
              <a:rPr lang="en-US" sz="2400" i="1" dirty="0">
                <a:solidFill>
                  <a:schemeClr val="tx1">
                    <a:lumMod val="65000"/>
                    <a:lumOff val="35000"/>
                  </a:schemeClr>
                </a:solidFill>
              </a:rPr>
              <a:t>PwC Canada</a:t>
            </a:r>
          </a:p>
        </p:txBody>
      </p:sp>
      <p:sp>
        <p:nvSpPr>
          <p:cNvPr id="18" name="TextBox 17">
            <a:extLst>
              <a:ext uri="{FF2B5EF4-FFF2-40B4-BE49-F238E27FC236}">
                <a16:creationId xmlns:a16="http://schemas.microsoft.com/office/drawing/2014/main" id="{659E52B4-CA53-414C-A70D-2F2A0735E812}"/>
              </a:ext>
            </a:extLst>
          </p:cNvPr>
          <p:cNvSpPr txBox="1"/>
          <p:nvPr/>
        </p:nvSpPr>
        <p:spPr>
          <a:xfrm>
            <a:off x="656126" y="514387"/>
            <a:ext cx="3286156" cy="400110"/>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3"/>
                </a:solidFill>
                <a:latin typeface="+mj-lt"/>
              </a:rPr>
              <a:t>Deal share by stage</a:t>
            </a:r>
          </a:p>
        </p:txBody>
      </p:sp>
    </p:spTree>
    <p:extLst>
      <p:ext uri="{BB962C8B-B14F-4D97-AF65-F5344CB8AC3E}">
        <p14:creationId xmlns:p14="http://schemas.microsoft.com/office/powerpoint/2010/main" val="81902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2613563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0115"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2" name="TextBox 61"/>
          <p:cNvSpPr txBox="1"/>
          <p:nvPr/>
        </p:nvSpPr>
        <p:spPr>
          <a:xfrm>
            <a:off x="753233" y="1979012"/>
            <a:ext cx="6031665" cy="615553"/>
          </a:xfrm>
          <a:prstGeom prst="rect">
            <a:avLst/>
          </a:prstGeom>
          <a:noFill/>
        </p:spPr>
        <p:txBody>
          <a:bodyPr wrap="squar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FFFFFF"/>
                </a:solidFill>
                <a:effectLst/>
                <a:uLnTx/>
                <a:uFillTx/>
                <a:latin typeface="+mj-lt"/>
                <a:ea typeface="+mn-ea"/>
                <a:cs typeface="+mn-cs"/>
              </a:rPr>
              <a:t>Thematic areas</a:t>
            </a:r>
          </a:p>
        </p:txBody>
      </p:sp>
      <p:sp>
        <p:nvSpPr>
          <p:cNvPr id="63" name="TextBox 62"/>
          <p:cNvSpPr txBox="1"/>
          <p:nvPr/>
        </p:nvSpPr>
        <p:spPr>
          <a:xfrm>
            <a:off x="830554" y="1486442"/>
            <a:ext cx="455253" cy="492443"/>
          </a:xfrm>
          <a:prstGeom prst="rect">
            <a:avLst/>
          </a:prstGeom>
          <a:no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ea typeface="+mn-ea"/>
                <a:cs typeface="+mn-cs"/>
              </a:rPr>
              <a:t>02</a:t>
            </a:r>
          </a:p>
        </p:txBody>
      </p:sp>
      <p:sp>
        <p:nvSpPr>
          <p:cNvPr id="28" name="TextBox 27"/>
          <p:cNvSpPr txBox="1"/>
          <p:nvPr/>
        </p:nvSpPr>
        <p:spPr>
          <a:xfrm>
            <a:off x="523876" y="7252902"/>
            <a:ext cx="3481722" cy="138499"/>
          </a:xfrm>
          <a:prstGeom prst="rect">
            <a:avLst/>
          </a:prstGeom>
          <a:noFill/>
        </p:spPr>
        <p:txBody>
          <a:bodyPr vert="horz" wrap="non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rPr>
              <a:t>PwC | CB Insights MoneyTree™ Canada Report H2 and FY 2019</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5345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5078"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12</a:t>
            </a:fld>
            <a:endParaRPr lang="en-US" dirty="0"/>
          </a:p>
        </p:txBody>
      </p:sp>
      <p:sp>
        <p:nvSpPr>
          <p:cNvPr id="38" name="TextBox 37"/>
          <p:cNvSpPr txBox="1"/>
          <p:nvPr/>
        </p:nvSpPr>
        <p:spPr>
          <a:xfrm>
            <a:off x="623723" y="509421"/>
            <a:ext cx="9201237" cy="369332"/>
          </a:xfrm>
          <a:prstGeom prst="rect">
            <a:avLst/>
          </a:prstGeom>
          <a:solidFill>
            <a:schemeClr val="bg1"/>
          </a:solidFill>
        </p:spPr>
        <p:txBody>
          <a:bodyPr wrap="none" lIns="0" tIns="0" rIns="0" bIns="0" rtlCol="0">
            <a:spAutoFit/>
          </a:bodyPr>
          <a:lstStyle/>
          <a:p>
            <a:pPr>
              <a:spcAft>
                <a:spcPts val="900"/>
              </a:spcAft>
            </a:pPr>
            <a:r>
              <a:rPr lang="en-US" sz="2400" b="1" dirty="0">
                <a:solidFill>
                  <a:schemeClr val="accent2"/>
                </a:solidFill>
                <a:latin typeface="+mj-lt"/>
              </a:rPr>
              <a:t>Thematic area spotlight: Artificial Intelligence (quarterly)</a:t>
            </a:r>
            <a:endParaRPr lang="en-US" sz="2800" dirty="0">
              <a:solidFill>
                <a:schemeClr val="accent2"/>
              </a:solidFill>
              <a:latin typeface="+mj-lt"/>
            </a:endParaRPr>
          </a:p>
        </p:txBody>
      </p:sp>
      <p:sp>
        <p:nvSpPr>
          <p:cNvPr id="56" name="Content Placeholder 3"/>
          <p:cNvSpPr txBox="1">
            <a:spLocks/>
          </p:cNvSpPr>
          <p:nvPr/>
        </p:nvSpPr>
        <p:spPr>
          <a:xfrm>
            <a:off x="612613" y="1185010"/>
            <a:ext cx="9445787" cy="1435821"/>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AI funding picks up in H2’19 after slower H1’19, though deals tick downward</a:t>
            </a:r>
            <a:endParaRPr lang="en-US" sz="1800" dirty="0">
              <a:latin typeface="+mn-lt"/>
            </a:endParaRPr>
          </a:p>
          <a:p>
            <a:pPr lvl="1"/>
            <a:r>
              <a:rPr lang="en-US" sz="1500" dirty="0">
                <a:latin typeface="+mn-lt"/>
              </a:rPr>
              <a:t>Investment in Canadian AI companies more than doubled in H2’19, increasing 176% </a:t>
            </a:r>
            <a:r>
              <a:rPr lang="en-US" sz="1500" dirty="0" err="1">
                <a:latin typeface="+mn-lt"/>
              </a:rPr>
              <a:t>HoH</a:t>
            </a:r>
            <a:r>
              <a:rPr lang="en-US" sz="1500" dirty="0">
                <a:latin typeface="+mn-lt"/>
              </a:rPr>
              <a:t> compared to H2’18. </a:t>
            </a:r>
          </a:p>
          <a:p>
            <a:pPr lvl="1"/>
            <a:r>
              <a:rPr lang="en-US" sz="1500" dirty="0">
                <a:latin typeface="+mn-lt"/>
              </a:rPr>
              <a:t>The increase in dollars invested was accompanied by a slight decline in deal count, reflecting the rise of larger deals in the AI space. </a:t>
            </a:r>
          </a:p>
        </p:txBody>
      </p:sp>
      <p:sp>
        <p:nvSpPr>
          <p:cNvPr id="13"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sp>
        <p:nvSpPr>
          <p:cNvPr id="2" name="Rectangle 1"/>
          <p:cNvSpPr/>
          <p:nvPr/>
        </p:nvSpPr>
        <p:spPr bwMode="ltGray">
          <a:xfrm>
            <a:off x="7090610" y="3573379"/>
            <a:ext cx="815139" cy="5433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graphicFrame>
        <p:nvGraphicFramePr>
          <p:cNvPr id="17" name="Object 2">
            <a:extLst>
              <a:ext uri="{FF2B5EF4-FFF2-40B4-BE49-F238E27FC236}">
                <a16:creationId xmlns:a16="http://schemas.microsoft.com/office/drawing/2014/main" id="{56DB6D24-9785-40A8-94A9-71E63113FF4F}"/>
              </a:ext>
            </a:extLst>
          </p:cNvPr>
          <p:cNvGraphicFramePr>
            <a:graphicFrameLocks/>
          </p:cNvGraphicFramePr>
          <p:nvPr>
            <p:extLst>
              <p:ext uri="{D42A27DB-BD31-4B8C-83A1-F6EECF244321}">
                <p14:modId xmlns:p14="http://schemas.microsoft.com/office/powerpoint/2010/main" val="2931493813"/>
              </p:ext>
            </p:extLst>
          </p:nvPr>
        </p:nvGraphicFramePr>
        <p:xfrm>
          <a:off x="393192" y="2927088"/>
          <a:ext cx="9272016" cy="4114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1923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a:extLst>
              <a:ext uri="{FF2B5EF4-FFF2-40B4-BE49-F238E27FC236}">
                <a16:creationId xmlns:a16="http://schemas.microsoft.com/office/drawing/2014/main" id="{56DB6D24-9785-40A8-94A9-71E63113FF4F}"/>
              </a:ext>
            </a:extLst>
          </p:cNvPr>
          <p:cNvGraphicFramePr>
            <a:graphicFrameLocks noChangeAspect="1"/>
          </p:cNvGraphicFramePr>
          <p:nvPr>
            <p:extLst>
              <p:ext uri="{D42A27DB-BD31-4B8C-83A1-F6EECF244321}">
                <p14:modId xmlns:p14="http://schemas.microsoft.com/office/powerpoint/2010/main" val="1275004977"/>
              </p:ext>
            </p:extLst>
          </p:nvPr>
        </p:nvGraphicFramePr>
        <p:xfrm>
          <a:off x="481650" y="3067349"/>
          <a:ext cx="9269101" cy="39196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927" name="think-cell Slide" r:id="rId6" imgW="270" imgH="270" progId="TCLayout.ActiveDocument.1">
                  <p:embed/>
                </p:oleObj>
              </mc:Choice>
              <mc:Fallback>
                <p:oleObj name="think-cell Slide" r:id="rId6" imgW="270" imgH="270" progId="TCLayout.ActiveDocument.1">
                  <p:embed/>
                  <p:pic>
                    <p:nvPicPr>
                      <p:cNvPr id="14" name="Object 1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13</a:t>
            </a:fld>
            <a:endParaRPr lang="en-US" dirty="0"/>
          </a:p>
        </p:txBody>
      </p:sp>
      <p:sp>
        <p:nvSpPr>
          <p:cNvPr id="38" name="TextBox 37"/>
          <p:cNvSpPr txBox="1"/>
          <p:nvPr/>
        </p:nvSpPr>
        <p:spPr>
          <a:xfrm>
            <a:off x="623723" y="509421"/>
            <a:ext cx="8814914" cy="369332"/>
          </a:xfrm>
          <a:prstGeom prst="rect">
            <a:avLst/>
          </a:prstGeom>
          <a:solidFill>
            <a:schemeClr val="bg1"/>
          </a:solidFill>
        </p:spPr>
        <p:txBody>
          <a:bodyPr wrap="none" lIns="0" tIns="0" rIns="0" bIns="0" rtlCol="0">
            <a:spAutoFit/>
          </a:bodyPr>
          <a:lstStyle/>
          <a:p>
            <a:pPr>
              <a:spcAft>
                <a:spcPts val="900"/>
              </a:spcAft>
            </a:pPr>
            <a:r>
              <a:rPr lang="en-US" sz="2400" b="1" dirty="0">
                <a:solidFill>
                  <a:schemeClr val="accent2"/>
                </a:solidFill>
                <a:latin typeface="+mj-lt"/>
              </a:rPr>
              <a:t>Thematic area spotlight: Artificial Intelligence (annual)</a:t>
            </a:r>
            <a:endParaRPr lang="en-US" sz="2800" dirty="0">
              <a:solidFill>
                <a:schemeClr val="accent2"/>
              </a:solidFill>
              <a:latin typeface="+mj-lt"/>
            </a:endParaRPr>
          </a:p>
        </p:txBody>
      </p:sp>
      <p:sp>
        <p:nvSpPr>
          <p:cNvPr id="56" name="Content Placeholder 3"/>
          <p:cNvSpPr txBox="1">
            <a:spLocks/>
          </p:cNvSpPr>
          <p:nvPr/>
        </p:nvSpPr>
        <p:spPr>
          <a:xfrm>
            <a:off x="612615" y="1185010"/>
            <a:ext cx="8840224" cy="1435821"/>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VC activity to Canadian AI companies reaches new peak in 2019</a:t>
            </a:r>
            <a:endParaRPr lang="en-US" sz="1800" dirty="0">
              <a:latin typeface="+mn-lt"/>
            </a:endParaRPr>
          </a:p>
          <a:p>
            <a:pPr lvl="1"/>
            <a:r>
              <a:rPr lang="en-US" sz="1500" dirty="0">
                <a:latin typeface="+mn-lt"/>
              </a:rPr>
              <a:t>Funding to Canadian AI companies increased 49% YoY in 2019 to $658M across 57 deals driven by larger deal sizes. </a:t>
            </a:r>
          </a:p>
          <a:p>
            <a:pPr lvl="1"/>
            <a:r>
              <a:rPr lang="en-US" sz="1500" dirty="0">
                <a:latin typeface="+mn-lt"/>
              </a:rPr>
              <a:t>Deal activity also rose steadily in the space, with a record high of 57 deals seen in 2019.</a:t>
            </a:r>
          </a:p>
        </p:txBody>
      </p:sp>
      <p:sp>
        <p:nvSpPr>
          <p:cNvPr id="13"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spTree>
    <p:extLst>
      <p:ext uri="{BB962C8B-B14F-4D97-AF65-F5344CB8AC3E}">
        <p14:creationId xmlns:p14="http://schemas.microsoft.com/office/powerpoint/2010/main" val="146766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DEF090D3-9ED1-4020-8926-7E402D094616}"/>
              </a:ext>
            </a:extLst>
          </p:cNvPr>
          <p:cNvGraphicFramePr>
            <a:graphicFrameLocks/>
          </p:cNvGraphicFramePr>
          <p:nvPr>
            <p:extLst>
              <p:ext uri="{D42A27DB-BD31-4B8C-83A1-F6EECF244321}">
                <p14:modId xmlns:p14="http://schemas.microsoft.com/office/powerpoint/2010/main" val="3623827318"/>
              </p:ext>
            </p:extLst>
          </p:nvPr>
        </p:nvGraphicFramePr>
        <p:xfrm>
          <a:off x="-139256" y="2622356"/>
          <a:ext cx="9898551" cy="44772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6101" name="think-cell Slide" r:id="rId6" imgW="270" imgH="270" progId="TCLayout.ActiveDocument.1">
                  <p:embed/>
                </p:oleObj>
              </mc:Choice>
              <mc:Fallback>
                <p:oleObj name="think-cell Slide" r:id="rId6" imgW="270" imgH="270" progId="TCLayout.ActiveDocument.1">
                  <p:embed/>
                  <p:pic>
                    <p:nvPicPr>
                      <p:cNvPr id="14" name="Object 1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14</a:t>
            </a:fld>
            <a:endParaRPr lang="en-US" dirty="0">
              <a:latin typeface="+mn-lt"/>
            </a:endParaRPr>
          </a:p>
        </p:txBody>
      </p:sp>
      <p:sp>
        <p:nvSpPr>
          <p:cNvPr id="15" name="Content Placeholder 3"/>
          <p:cNvSpPr txBox="1">
            <a:spLocks/>
          </p:cNvSpPr>
          <p:nvPr/>
        </p:nvSpPr>
        <p:spPr>
          <a:xfrm>
            <a:off x="612615" y="1185011"/>
            <a:ext cx="9146680" cy="153604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The Canadian AI ecosystem sees a gradual shift to more mature deals in 2019</a:t>
            </a:r>
          </a:p>
          <a:p>
            <a:pPr lvl="1"/>
            <a:r>
              <a:rPr lang="en-US" sz="1500" dirty="0">
                <a:latin typeface="+mn-lt"/>
              </a:rPr>
              <a:t>Deal share by stage to Canadian AI startups suggests the ecosystem is maturing, as a number of companies have progressed from seed- to early- to expansion-stage over the past few years.</a:t>
            </a:r>
          </a:p>
        </p:txBody>
      </p:sp>
      <p:sp>
        <p:nvSpPr>
          <p:cNvPr id="12" name="TextBox 11"/>
          <p:cNvSpPr txBox="1"/>
          <p:nvPr/>
        </p:nvSpPr>
        <p:spPr>
          <a:xfrm>
            <a:off x="656126" y="514387"/>
            <a:ext cx="9276578" cy="369332"/>
          </a:xfrm>
          <a:prstGeom prst="rect">
            <a:avLst/>
          </a:prstGeom>
          <a:solidFill>
            <a:schemeClr val="bg1"/>
          </a:solidFill>
        </p:spPr>
        <p:txBody>
          <a:bodyPr wrap="none" lIns="0" tIns="0" rIns="0" bIns="0" rtlCol="0">
            <a:spAutoFit/>
          </a:bodyPr>
          <a:lstStyle/>
          <a:p>
            <a:pPr>
              <a:spcAft>
                <a:spcPts val="900"/>
              </a:spcAft>
            </a:pPr>
            <a:r>
              <a:rPr lang="en-US" sz="2400" b="1" dirty="0">
                <a:solidFill>
                  <a:schemeClr val="accent2"/>
                </a:solidFill>
                <a:latin typeface="+mj-lt"/>
              </a:rPr>
              <a:t>Thematic area spotlight: Artificial Intelligence (deal stage)</a:t>
            </a: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12">
            <a:extLst>
              <a:ext uri="{FF2B5EF4-FFF2-40B4-BE49-F238E27FC236}">
                <a16:creationId xmlns:a16="http://schemas.microsoft.com/office/drawing/2014/main" id="{49A6C447-1B02-4FB6-B2FE-D64F880BD557}"/>
              </a:ext>
            </a:extLst>
          </p:cNvPr>
          <p:cNvSpPr/>
          <p:nvPr/>
        </p:nvSpPr>
        <p:spPr>
          <a:xfrm>
            <a:off x="7341863" y="3054598"/>
            <a:ext cx="781082" cy="3269029"/>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6" name="Rectangle 15">
            <a:extLst>
              <a:ext uri="{FF2B5EF4-FFF2-40B4-BE49-F238E27FC236}">
                <a16:creationId xmlns:a16="http://schemas.microsoft.com/office/drawing/2014/main" id="{5C3F034F-4FDC-406F-AD34-92C752270F1B}"/>
              </a:ext>
            </a:extLst>
          </p:cNvPr>
          <p:cNvSpPr/>
          <p:nvPr/>
        </p:nvSpPr>
        <p:spPr>
          <a:xfrm>
            <a:off x="8395979" y="3053998"/>
            <a:ext cx="781082" cy="3252798"/>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320477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4556"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15</a:t>
            </a:fld>
            <a:endParaRPr lang="en-US" dirty="0"/>
          </a:p>
        </p:txBody>
      </p:sp>
      <p:sp>
        <p:nvSpPr>
          <p:cNvPr id="201" name="TextBox 200"/>
          <p:cNvSpPr txBox="1"/>
          <p:nvPr/>
        </p:nvSpPr>
        <p:spPr>
          <a:xfrm>
            <a:off x="667011" y="563525"/>
            <a:ext cx="8857990" cy="369332"/>
          </a:xfrm>
          <a:prstGeom prst="rect">
            <a:avLst/>
          </a:prstGeom>
          <a:solidFill>
            <a:schemeClr val="bg1"/>
          </a:solidFill>
        </p:spPr>
        <p:txBody>
          <a:bodyPr wrap="square" lIns="0" tIns="0" rIns="0" bIns="0" rtlCol="0">
            <a:spAutoFit/>
          </a:bodyPr>
          <a:lstStyle>
            <a:defPPr>
              <a:defRPr lang="en-US"/>
            </a:defPPr>
            <a:lvl1pPr>
              <a:spcAft>
                <a:spcPts val="900"/>
              </a:spcAft>
              <a:defRPr sz="3000" b="1" i="1">
                <a:solidFill>
                  <a:schemeClr val="accent3"/>
                </a:solidFill>
                <a:latin typeface="Georgia" pitchFamily="18" charset="0"/>
              </a:defRPr>
            </a:lvl1pPr>
          </a:lstStyle>
          <a:p>
            <a:r>
              <a:rPr lang="en-US" sz="2400" i="0" dirty="0">
                <a:solidFill>
                  <a:schemeClr val="accent2"/>
                </a:solidFill>
              </a:rPr>
              <a:t>Thematic area spotlight: Artificial Intelligence</a:t>
            </a:r>
          </a:p>
        </p:txBody>
      </p:sp>
      <p:grpSp>
        <p:nvGrpSpPr>
          <p:cNvPr id="10" name="Group 9"/>
          <p:cNvGrpSpPr/>
          <p:nvPr/>
        </p:nvGrpSpPr>
        <p:grpSpPr>
          <a:xfrm>
            <a:off x="-553676" y="1224274"/>
            <a:ext cx="10592621" cy="5457879"/>
            <a:chOff x="-553676" y="1136535"/>
            <a:chExt cx="10592621" cy="4649148"/>
          </a:xfrm>
        </p:grpSpPr>
        <p:sp>
          <p:nvSpPr>
            <p:cNvPr id="11" name="Rectangle 10"/>
            <p:cNvSpPr/>
            <p:nvPr/>
          </p:nvSpPr>
          <p:spPr bwMode="ltGray">
            <a:xfrm>
              <a:off x="-19455" y="1629591"/>
              <a:ext cx="10058400" cy="4144917"/>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2" name="TextBox 11"/>
            <p:cNvSpPr txBox="1"/>
            <p:nvPr/>
          </p:nvSpPr>
          <p:spPr>
            <a:xfrm>
              <a:off x="8842179" y="5239811"/>
              <a:ext cx="1063063"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endParaRPr lang="en-US" sz="11500" dirty="0">
                <a:solidFill>
                  <a:schemeClr val="bg1">
                    <a:lumMod val="65000"/>
                  </a:schemeClr>
                </a:solidFill>
                <a:latin typeface="Georgia" pitchFamily="18" charset="0"/>
              </a:endParaRPr>
            </a:p>
          </p:txBody>
        </p:sp>
        <p:sp>
          <p:nvSpPr>
            <p:cNvPr id="13" name="TextBox 12"/>
            <p:cNvSpPr txBox="1"/>
            <p:nvPr/>
          </p:nvSpPr>
          <p:spPr>
            <a:xfrm>
              <a:off x="1012796" y="1973785"/>
              <a:ext cx="8652880" cy="2012999"/>
            </a:xfrm>
            <a:prstGeom prst="rect">
              <a:avLst/>
            </a:prstGeom>
            <a:noFill/>
          </p:spPr>
          <p:txBody>
            <a:bodyPr wrap="square" lIns="0" tIns="0" rIns="0" bIns="0" rtlCol="0">
              <a:noAutofit/>
            </a:bodyPr>
            <a:lstStyle/>
            <a:p>
              <a:pPr>
                <a:spcAft>
                  <a:spcPts val="900"/>
                </a:spcAft>
              </a:pPr>
              <a:r>
                <a:rPr lang="en-US" sz="2400" dirty="0">
                  <a:solidFill>
                    <a:schemeClr val="tx1">
                      <a:lumMod val="65000"/>
                      <a:lumOff val="35000"/>
                    </a:schemeClr>
                  </a:solidFill>
                </a:rPr>
                <a:t>Canadian AI startups continue to flourish, particularly those based in Toronto and Montreal, two regions that have invested heavily in the sector and make up the majority of AI funding in 2019. The eight-quarter trend in AI funding in Canada is reflective of the sector’s overall lifecycle. As use cases and adoption rates for automation and AI grow, we are able to witness these start-ups mature through the funding stages. </a:t>
              </a:r>
            </a:p>
          </p:txBody>
        </p:sp>
        <p:sp>
          <p:nvSpPr>
            <p:cNvPr id="16" name="TextBox 15"/>
            <p:cNvSpPr txBox="1"/>
            <p:nvPr/>
          </p:nvSpPr>
          <p:spPr>
            <a:xfrm>
              <a:off x="-553676" y="1136535"/>
              <a:ext cx="2024935"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p>
          </p:txBody>
        </p:sp>
      </p:grpSp>
      <p:sp>
        <p:nvSpPr>
          <p:cNvPr id="17" name="TextBox 16"/>
          <p:cNvSpPr txBox="1"/>
          <p:nvPr/>
        </p:nvSpPr>
        <p:spPr>
          <a:xfrm>
            <a:off x="742919" y="5284130"/>
            <a:ext cx="8476342" cy="293991"/>
          </a:xfrm>
          <a:prstGeom prst="rect">
            <a:avLst/>
          </a:prstGeom>
          <a:noFill/>
        </p:spPr>
        <p:txBody>
          <a:bodyPr wrap="square" lIns="0" tIns="0" rIns="0" bIns="0" rtlCol="0">
            <a:noAutofit/>
          </a:bodyPr>
          <a:lstStyle/>
          <a:p>
            <a:pPr algn="r">
              <a:spcAft>
                <a:spcPts val="900"/>
              </a:spcAft>
            </a:pPr>
            <a:r>
              <a:rPr lang="en-US" sz="2400" b="1" i="1" dirty="0">
                <a:solidFill>
                  <a:schemeClr val="tx1">
                    <a:lumMod val="65000"/>
                    <a:lumOff val="35000"/>
                  </a:schemeClr>
                </a:solidFill>
              </a:rPr>
              <a:t>Chris </a:t>
            </a:r>
            <a:r>
              <a:rPr lang="en-US" sz="2400" b="1" i="1" dirty="0" err="1">
                <a:solidFill>
                  <a:schemeClr val="tx1">
                    <a:lumMod val="65000"/>
                    <a:lumOff val="35000"/>
                  </a:schemeClr>
                </a:solidFill>
              </a:rPr>
              <a:t>Dulny</a:t>
            </a:r>
            <a:r>
              <a:rPr lang="en-US" sz="2400" i="1" dirty="0">
                <a:solidFill>
                  <a:schemeClr val="tx1">
                    <a:lumMod val="65000"/>
                    <a:lumOff val="35000"/>
                  </a:schemeClr>
                </a:solidFill>
              </a:rPr>
              <a:t>, Chief Innovation Officer</a:t>
            </a:r>
            <a:r>
              <a:rPr lang="en-US" sz="2400" b="1" i="1" dirty="0">
                <a:solidFill>
                  <a:schemeClr val="tx1">
                    <a:lumMod val="65000"/>
                    <a:lumOff val="35000"/>
                  </a:schemeClr>
                </a:solidFill>
              </a:rPr>
              <a:t> </a:t>
            </a:r>
            <a:br>
              <a:rPr lang="en-US" sz="2400" i="1" dirty="0">
                <a:solidFill>
                  <a:schemeClr val="tx1">
                    <a:lumMod val="65000"/>
                    <a:lumOff val="35000"/>
                  </a:schemeClr>
                </a:solidFill>
              </a:rPr>
            </a:br>
            <a:r>
              <a:rPr lang="en-US" sz="2400" i="1" dirty="0">
                <a:solidFill>
                  <a:schemeClr val="tx1">
                    <a:lumMod val="65000"/>
                    <a:lumOff val="35000"/>
                  </a:schemeClr>
                </a:solidFill>
              </a:rPr>
              <a:t>PwC Canada</a:t>
            </a:r>
          </a:p>
        </p:txBody>
      </p:sp>
    </p:spTree>
    <p:extLst>
      <p:ext uri="{BB962C8B-B14F-4D97-AF65-F5344CB8AC3E}">
        <p14:creationId xmlns:p14="http://schemas.microsoft.com/office/powerpoint/2010/main" val="118558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7118"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16</a:t>
            </a:fld>
            <a:endParaRPr lang="en-US" dirty="0"/>
          </a:p>
        </p:txBody>
      </p:sp>
      <p:sp>
        <p:nvSpPr>
          <p:cNvPr id="38" name="TextBox 37"/>
          <p:cNvSpPr txBox="1"/>
          <p:nvPr/>
        </p:nvSpPr>
        <p:spPr>
          <a:xfrm>
            <a:off x="623723" y="509421"/>
            <a:ext cx="6981078" cy="369332"/>
          </a:xfrm>
          <a:prstGeom prst="rect">
            <a:avLst/>
          </a:prstGeom>
          <a:solidFill>
            <a:schemeClr val="bg1"/>
          </a:solidFill>
        </p:spPr>
        <p:txBody>
          <a:bodyPr wrap="none" lIns="0" tIns="0" rIns="0" bIns="0" rtlCol="0">
            <a:spAutoFit/>
          </a:bodyPr>
          <a:lstStyle/>
          <a:p>
            <a:pPr>
              <a:spcAft>
                <a:spcPts val="900"/>
              </a:spcAft>
            </a:pPr>
            <a:r>
              <a:rPr lang="en-US" sz="2400" b="1" dirty="0">
                <a:solidFill>
                  <a:schemeClr val="accent2"/>
                </a:solidFill>
                <a:latin typeface="+mj-lt"/>
              </a:rPr>
              <a:t>Thematic area spotlight: Fintech (quarterly)</a:t>
            </a:r>
            <a:endParaRPr lang="en-US" sz="2800" dirty="0">
              <a:solidFill>
                <a:schemeClr val="accent2"/>
              </a:solidFill>
              <a:latin typeface="+mj-lt"/>
            </a:endParaRPr>
          </a:p>
        </p:txBody>
      </p:sp>
      <p:sp>
        <p:nvSpPr>
          <p:cNvPr id="56" name="Content Placeholder 3"/>
          <p:cNvSpPr txBox="1">
            <a:spLocks/>
          </p:cNvSpPr>
          <p:nvPr/>
        </p:nvSpPr>
        <p:spPr>
          <a:xfrm>
            <a:off x="612614" y="1185011"/>
            <a:ext cx="9327840" cy="178620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Canadian fintech funding reaches new high in H2’19 driven by mega-rounds</a:t>
            </a:r>
          </a:p>
          <a:p>
            <a:pPr lvl="1"/>
            <a:r>
              <a:rPr lang="en-US" sz="1500" dirty="0">
                <a:latin typeface="+mn-lt"/>
              </a:rPr>
              <a:t>Canadian fintech companies raised a record $457M in funding in H2’19, up 96% </a:t>
            </a:r>
            <a:r>
              <a:rPr lang="en-US" sz="1500" dirty="0" err="1">
                <a:latin typeface="+mn-lt"/>
              </a:rPr>
              <a:t>HoH</a:t>
            </a:r>
            <a:r>
              <a:rPr lang="en-US" sz="1500" dirty="0">
                <a:latin typeface="+mn-lt"/>
              </a:rPr>
              <a:t> compared to H2’18</a:t>
            </a:r>
          </a:p>
          <a:p>
            <a:pPr lvl="1"/>
            <a:r>
              <a:rPr lang="en-US" sz="1500" dirty="0">
                <a:latin typeface="+mn-lt"/>
              </a:rPr>
              <a:t>Deal activity was flat for the second half of 2019 relative to H2’18. </a:t>
            </a:r>
          </a:p>
        </p:txBody>
      </p:sp>
      <p:sp>
        <p:nvSpPr>
          <p:cNvPr id="13"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21" name="Object 2">
            <a:extLst>
              <a:ext uri="{FF2B5EF4-FFF2-40B4-BE49-F238E27FC236}">
                <a16:creationId xmlns:a16="http://schemas.microsoft.com/office/drawing/2014/main" id="{F63107D4-C9DC-4D32-B6A1-B051AB1FB90A}"/>
              </a:ext>
            </a:extLst>
          </p:cNvPr>
          <p:cNvGraphicFramePr>
            <a:graphicFrameLocks noChangeAspect="1"/>
          </p:cNvGraphicFramePr>
          <p:nvPr>
            <p:extLst>
              <p:ext uri="{D42A27DB-BD31-4B8C-83A1-F6EECF244321}">
                <p14:modId xmlns:p14="http://schemas.microsoft.com/office/powerpoint/2010/main" val="19749283"/>
              </p:ext>
            </p:extLst>
          </p:nvPr>
        </p:nvGraphicFramePr>
        <p:xfrm>
          <a:off x="212996" y="2971218"/>
          <a:ext cx="9632407" cy="3839780"/>
        </p:xfrm>
        <a:graphic>
          <a:graphicData uri="http://schemas.openxmlformats.org/drawingml/2006/chart">
            <c:chart xmlns:c="http://schemas.openxmlformats.org/drawingml/2006/chart" xmlns:r="http://schemas.openxmlformats.org/officeDocument/2006/relationships" r:id="rId7"/>
          </a:graphicData>
        </a:graphic>
      </p:graphicFrame>
      <p:sp>
        <p:nvSpPr>
          <p:cNvPr id="9" name="Slide Number Placeholder 5">
            <a:extLst>
              <a:ext uri="{FF2B5EF4-FFF2-40B4-BE49-F238E27FC236}">
                <a16:creationId xmlns:a16="http://schemas.microsoft.com/office/drawing/2014/main" id="{6BE102CE-D127-4A8D-BACB-B405F4AFA88A}"/>
              </a:ext>
            </a:extLst>
          </p:cNvPr>
          <p:cNvSpPr txBox="1">
            <a:spLocks/>
          </p:cNvSpPr>
          <p:nvPr/>
        </p:nvSpPr>
        <p:spPr>
          <a:xfrm>
            <a:off x="533400" y="6898188"/>
            <a:ext cx="9407054" cy="343654"/>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lvl="0" algn="l">
              <a:defRPr/>
            </a:pPr>
            <a:r>
              <a:rPr lang="en-US" i="1" spc="20" dirty="0">
                <a:solidFill>
                  <a:srgbClr val="000000">
                    <a:lumMod val="65000"/>
                    <a:lumOff val="35000"/>
                  </a:srgbClr>
                </a:solidFill>
                <a:latin typeface="Georgia"/>
                <a:cs typeface="Arial"/>
              </a:rPr>
              <a:t>Note: While previously known as a Montreal based company, Sonder 's $210M round is not included as they are headquartered in the U.S</a:t>
            </a:r>
            <a:r>
              <a:rPr lang="en-US" i="1" spc="20" dirty="0">
                <a:solidFill>
                  <a:schemeClr val="tx1">
                    <a:lumMod val="65000"/>
                    <a:lumOff val="35000"/>
                  </a:schemeClr>
                </a:solidFill>
                <a:latin typeface="Georgia"/>
                <a:cs typeface="Arial"/>
              </a:rPr>
              <a:t>. </a:t>
            </a:r>
          </a:p>
          <a:p>
            <a:pPr lvl="0" algn="l">
              <a:defRPr/>
            </a:pPr>
            <a:r>
              <a:rPr lang="en-US" i="1" spc="20" dirty="0">
                <a:solidFill>
                  <a:schemeClr val="tx1">
                    <a:lumMod val="65000"/>
                    <a:lumOff val="35000"/>
                  </a:schemeClr>
                </a:solidFill>
                <a:latin typeface="Georgia"/>
                <a:cs typeface="Arial"/>
              </a:rPr>
              <a:t>The report excludes </a:t>
            </a:r>
            <a:r>
              <a:rPr lang="en-US" i="1" spc="20" dirty="0" err="1">
                <a:solidFill>
                  <a:schemeClr val="tx1">
                    <a:lumMod val="65000"/>
                    <a:lumOff val="35000"/>
                  </a:schemeClr>
                </a:solidFill>
                <a:latin typeface="Georgia"/>
                <a:cs typeface="Arial"/>
              </a:rPr>
              <a:t>Verafin’s</a:t>
            </a:r>
            <a:r>
              <a:rPr lang="en-US" i="1" spc="20" dirty="0">
                <a:solidFill>
                  <a:schemeClr val="tx1">
                    <a:lumMod val="65000"/>
                    <a:lumOff val="35000"/>
                  </a:schemeClr>
                </a:solidFill>
                <a:latin typeface="Georgia"/>
                <a:cs typeface="Arial"/>
              </a:rPr>
              <a:t> $387.9M funding round in Q3’19 as the company has not disclosed the breakout of debt and equity.  </a:t>
            </a:r>
          </a:p>
        </p:txBody>
      </p:sp>
    </p:spTree>
    <p:extLst>
      <p:ext uri="{BB962C8B-B14F-4D97-AF65-F5344CB8AC3E}">
        <p14:creationId xmlns:p14="http://schemas.microsoft.com/office/powerpoint/2010/main" val="176770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2947"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17</a:t>
            </a:fld>
            <a:endParaRPr lang="en-US" dirty="0"/>
          </a:p>
        </p:txBody>
      </p:sp>
      <p:sp>
        <p:nvSpPr>
          <p:cNvPr id="38" name="TextBox 37"/>
          <p:cNvSpPr txBox="1"/>
          <p:nvPr/>
        </p:nvSpPr>
        <p:spPr>
          <a:xfrm>
            <a:off x="623723" y="509421"/>
            <a:ext cx="6646050" cy="369332"/>
          </a:xfrm>
          <a:prstGeom prst="rect">
            <a:avLst/>
          </a:prstGeom>
          <a:solidFill>
            <a:schemeClr val="bg1"/>
          </a:solidFill>
        </p:spPr>
        <p:txBody>
          <a:bodyPr wrap="none" lIns="0" tIns="0" rIns="0" bIns="0" rtlCol="0">
            <a:spAutoFit/>
          </a:bodyPr>
          <a:lstStyle/>
          <a:p>
            <a:pPr>
              <a:spcAft>
                <a:spcPts val="900"/>
              </a:spcAft>
            </a:pPr>
            <a:r>
              <a:rPr lang="en-US" sz="2400" b="1" dirty="0">
                <a:solidFill>
                  <a:schemeClr val="accent2"/>
                </a:solidFill>
                <a:latin typeface="+mj-lt"/>
              </a:rPr>
              <a:t>Thematic area spotlight: Fintech (annual)</a:t>
            </a:r>
            <a:endParaRPr lang="en-US" sz="2800" dirty="0">
              <a:solidFill>
                <a:schemeClr val="accent2"/>
              </a:solidFill>
              <a:latin typeface="+mj-lt"/>
            </a:endParaRPr>
          </a:p>
        </p:txBody>
      </p:sp>
      <p:sp>
        <p:nvSpPr>
          <p:cNvPr id="56" name="Content Placeholder 3"/>
          <p:cNvSpPr txBox="1">
            <a:spLocks/>
          </p:cNvSpPr>
          <p:nvPr/>
        </p:nvSpPr>
        <p:spPr>
          <a:xfrm>
            <a:off x="612615" y="1185010"/>
            <a:ext cx="8840224" cy="1435821"/>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Fintech funding and deal activity reach new high in 2019</a:t>
            </a:r>
            <a:endParaRPr lang="en-US" sz="1800" dirty="0">
              <a:latin typeface="+mn-lt"/>
            </a:endParaRPr>
          </a:p>
          <a:p>
            <a:pPr lvl="1"/>
            <a:r>
              <a:rPr lang="en-US" sz="1500" dirty="0">
                <a:latin typeface="+mn-lt"/>
              </a:rPr>
              <a:t>Funding to Canadian fintech companies more than doubled in 2019 to $776M, up 104% from 2018.</a:t>
            </a:r>
          </a:p>
          <a:p>
            <a:pPr lvl="1"/>
            <a:r>
              <a:rPr lang="en-US" sz="1500" dirty="0">
                <a:latin typeface="+mn-lt"/>
              </a:rPr>
              <a:t>Deal activity grew 11% YoY and reached a new high at 59 deals.</a:t>
            </a:r>
          </a:p>
          <a:p>
            <a:pPr lvl="1"/>
            <a:endParaRPr lang="en-US" sz="1500" dirty="0">
              <a:latin typeface="+mn-lt"/>
            </a:endParaRPr>
          </a:p>
          <a:p>
            <a:pPr lvl="1"/>
            <a:endParaRPr lang="en-US" sz="1500" dirty="0">
              <a:latin typeface="+mn-lt"/>
            </a:endParaRPr>
          </a:p>
        </p:txBody>
      </p:sp>
      <p:sp>
        <p:nvSpPr>
          <p:cNvPr id="13"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sp>
        <p:nvSpPr>
          <p:cNvPr id="2" name="Rectangle 1"/>
          <p:cNvSpPr/>
          <p:nvPr/>
        </p:nvSpPr>
        <p:spPr bwMode="ltGray">
          <a:xfrm>
            <a:off x="7090610" y="3573379"/>
            <a:ext cx="815139" cy="5433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graphicFrame>
        <p:nvGraphicFramePr>
          <p:cNvPr id="10" name="Object 2">
            <a:extLst>
              <a:ext uri="{FF2B5EF4-FFF2-40B4-BE49-F238E27FC236}">
                <a16:creationId xmlns:a16="http://schemas.microsoft.com/office/drawing/2014/main" id="{96D90606-DF0B-4194-8031-CDF6BBDCF799}"/>
              </a:ext>
            </a:extLst>
          </p:cNvPr>
          <p:cNvGraphicFramePr>
            <a:graphicFrameLocks noChangeAspect="1"/>
          </p:cNvGraphicFramePr>
          <p:nvPr>
            <p:extLst>
              <p:ext uri="{D42A27DB-BD31-4B8C-83A1-F6EECF244321}">
                <p14:modId xmlns:p14="http://schemas.microsoft.com/office/powerpoint/2010/main" val="777555196"/>
              </p:ext>
            </p:extLst>
          </p:nvPr>
        </p:nvGraphicFramePr>
        <p:xfrm>
          <a:off x="0" y="2866635"/>
          <a:ext cx="10134301" cy="4084211"/>
        </p:xfrm>
        <a:graphic>
          <a:graphicData uri="http://schemas.openxmlformats.org/drawingml/2006/chart">
            <c:chart xmlns:c="http://schemas.openxmlformats.org/drawingml/2006/chart" xmlns:r="http://schemas.openxmlformats.org/officeDocument/2006/relationships" r:id="rId7"/>
          </a:graphicData>
        </a:graphic>
      </p:graphicFrame>
      <p:sp>
        <p:nvSpPr>
          <p:cNvPr id="12" name="Slide Number Placeholder 5">
            <a:extLst>
              <a:ext uri="{FF2B5EF4-FFF2-40B4-BE49-F238E27FC236}">
                <a16:creationId xmlns:a16="http://schemas.microsoft.com/office/drawing/2014/main" id="{DA50B59C-525E-4A09-A52A-3AF1DEB92166}"/>
              </a:ext>
            </a:extLst>
          </p:cNvPr>
          <p:cNvSpPr txBox="1">
            <a:spLocks/>
          </p:cNvSpPr>
          <p:nvPr/>
        </p:nvSpPr>
        <p:spPr>
          <a:xfrm>
            <a:off x="533400" y="6898188"/>
            <a:ext cx="9407054" cy="343654"/>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lvl="0" algn="l">
              <a:defRPr/>
            </a:pPr>
            <a:r>
              <a:rPr lang="en-US" i="1" spc="20" dirty="0">
                <a:solidFill>
                  <a:srgbClr val="000000">
                    <a:lumMod val="65000"/>
                    <a:lumOff val="35000"/>
                  </a:srgbClr>
                </a:solidFill>
                <a:latin typeface="Georgia"/>
                <a:cs typeface="Arial"/>
              </a:rPr>
              <a:t>Note: While previously known as a Montreal based company, Sonder 's $210M round is not included as they are headquartered in the U.S</a:t>
            </a:r>
            <a:r>
              <a:rPr lang="en-US" i="1" spc="20" dirty="0">
                <a:solidFill>
                  <a:schemeClr val="tx1">
                    <a:lumMod val="65000"/>
                    <a:lumOff val="35000"/>
                  </a:schemeClr>
                </a:solidFill>
                <a:latin typeface="Georgia"/>
                <a:cs typeface="Arial"/>
              </a:rPr>
              <a:t>. </a:t>
            </a:r>
          </a:p>
          <a:p>
            <a:pPr lvl="0" algn="l">
              <a:defRPr/>
            </a:pPr>
            <a:r>
              <a:rPr lang="en-US" i="1" spc="20" dirty="0">
                <a:solidFill>
                  <a:schemeClr val="tx1">
                    <a:lumMod val="65000"/>
                    <a:lumOff val="35000"/>
                  </a:schemeClr>
                </a:solidFill>
                <a:latin typeface="Georgia"/>
                <a:cs typeface="Arial"/>
              </a:rPr>
              <a:t>The report excludes </a:t>
            </a:r>
            <a:r>
              <a:rPr lang="en-US" i="1" spc="20" dirty="0" err="1">
                <a:solidFill>
                  <a:schemeClr val="tx1">
                    <a:lumMod val="65000"/>
                    <a:lumOff val="35000"/>
                  </a:schemeClr>
                </a:solidFill>
                <a:latin typeface="Georgia"/>
                <a:cs typeface="Arial"/>
              </a:rPr>
              <a:t>Verafin’s</a:t>
            </a:r>
            <a:r>
              <a:rPr lang="en-US" i="1" spc="20" dirty="0">
                <a:solidFill>
                  <a:schemeClr val="tx1">
                    <a:lumMod val="65000"/>
                    <a:lumOff val="35000"/>
                  </a:schemeClr>
                </a:solidFill>
                <a:latin typeface="Georgia"/>
                <a:cs typeface="Arial"/>
              </a:rPr>
              <a:t> $387.9M funding round in Q3’19 as the company has not disclosed the breakout of debt and equity.  </a:t>
            </a:r>
          </a:p>
        </p:txBody>
      </p:sp>
    </p:spTree>
    <p:extLst>
      <p:ext uri="{BB962C8B-B14F-4D97-AF65-F5344CB8AC3E}">
        <p14:creationId xmlns:p14="http://schemas.microsoft.com/office/powerpoint/2010/main" val="2132671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5580"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18</a:t>
            </a:fld>
            <a:endParaRPr lang="en-US" dirty="0"/>
          </a:p>
        </p:txBody>
      </p:sp>
      <p:sp>
        <p:nvSpPr>
          <p:cNvPr id="201" name="TextBox 200"/>
          <p:cNvSpPr txBox="1"/>
          <p:nvPr/>
        </p:nvSpPr>
        <p:spPr>
          <a:xfrm>
            <a:off x="667011" y="563525"/>
            <a:ext cx="8857990" cy="369332"/>
          </a:xfrm>
          <a:prstGeom prst="rect">
            <a:avLst/>
          </a:prstGeom>
          <a:solidFill>
            <a:schemeClr val="bg1"/>
          </a:solidFill>
        </p:spPr>
        <p:txBody>
          <a:bodyPr wrap="square" lIns="0" tIns="0" rIns="0" bIns="0" rtlCol="0">
            <a:spAutoFit/>
          </a:bodyPr>
          <a:lstStyle>
            <a:defPPr>
              <a:defRPr lang="en-US"/>
            </a:defPPr>
            <a:lvl1pPr>
              <a:spcAft>
                <a:spcPts val="900"/>
              </a:spcAft>
              <a:defRPr sz="3000" b="1" i="1">
                <a:solidFill>
                  <a:schemeClr val="accent3"/>
                </a:solidFill>
                <a:latin typeface="Georgia" pitchFamily="18" charset="0"/>
              </a:defRPr>
            </a:lvl1pPr>
          </a:lstStyle>
          <a:p>
            <a:r>
              <a:rPr lang="en-US" sz="2400" i="0" dirty="0">
                <a:solidFill>
                  <a:schemeClr val="accent2"/>
                </a:solidFill>
              </a:rPr>
              <a:t>Thematic area spotlight: Fintech</a:t>
            </a:r>
          </a:p>
        </p:txBody>
      </p:sp>
      <p:grpSp>
        <p:nvGrpSpPr>
          <p:cNvPr id="10" name="Group 9"/>
          <p:cNvGrpSpPr/>
          <p:nvPr/>
        </p:nvGrpSpPr>
        <p:grpSpPr>
          <a:xfrm>
            <a:off x="-553676" y="990358"/>
            <a:ext cx="10592621" cy="5718785"/>
            <a:chOff x="-553676" y="1136535"/>
            <a:chExt cx="10592621" cy="4936860"/>
          </a:xfrm>
        </p:grpSpPr>
        <p:sp>
          <p:nvSpPr>
            <p:cNvPr id="11" name="Rectangle 10"/>
            <p:cNvSpPr/>
            <p:nvPr/>
          </p:nvSpPr>
          <p:spPr bwMode="ltGray">
            <a:xfrm>
              <a:off x="-19455" y="1500365"/>
              <a:ext cx="10058400" cy="4485131"/>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2" name="TextBox 11"/>
            <p:cNvSpPr txBox="1"/>
            <p:nvPr/>
          </p:nvSpPr>
          <p:spPr>
            <a:xfrm>
              <a:off x="8842179" y="5527523"/>
              <a:ext cx="1063063"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endParaRPr lang="en-US" sz="11500" dirty="0">
                <a:solidFill>
                  <a:schemeClr val="bg1">
                    <a:lumMod val="65000"/>
                  </a:schemeClr>
                </a:solidFill>
                <a:latin typeface="Georgia" pitchFamily="18" charset="0"/>
              </a:endParaRPr>
            </a:p>
          </p:txBody>
        </p:sp>
        <p:sp>
          <p:nvSpPr>
            <p:cNvPr id="13" name="TextBox 12"/>
            <p:cNvSpPr txBox="1"/>
            <p:nvPr/>
          </p:nvSpPr>
          <p:spPr>
            <a:xfrm>
              <a:off x="927177" y="2088989"/>
              <a:ext cx="8652880" cy="2012999"/>
            </a:xfrm>
            <a:prstGeom prst="rect">
              <a:avLst/>
            </a:prstGeom>
            <a:noFill/>
          </p:spPr>
          <p:txBody>
            <a:bodyPr wrap="square" lIns="0" tIns="0" rIns="0" bIns="0" rtlCol="0">
              <a:noAutofit/>
            </a:bodyPr>
            <a:lstStyle/>
            <a:p>
              <a:r>
                <a:rPr lang="en-US" sz="2400" dirty="0">
                  <a:solidFill>
                    <a:schemeClr val="tx1">
                      <a:lumMod val="65000"/>
                      <a:lumOff val="35000"/>
                    </a:schemeClr>
                  </a:solidFill>
                </a:rPr>
                <a:t>While seed and early stage deals made up nearly 50% of the deal activity in H2 2019, like we noted in H1 2019, the story continues to be the larger rounds in the later and expansion stages, with almost $400M invested across nine deals. As we observed in our fintech market map, there’s a strong link between well-funded fintech companies and strategic channels/partnerships with the larger banks.</a:t>
              </a:r>
              <a:endParaRPr lang="en-US" sz="2300" dirty="0">
                <a:solidFill>
                  <a:schemeClr val="tx1">
                    <a:lumMod val="65000"/>
                    <a:lumOff val="35000"/>
                  </a:schemeClr>
                </a:solidFill>
              </a:endParaRPr>
            </a:p>
          </p:txBody>
        </p:sp>
        <p:sp>
          <p:nvSpPr>
            <p:cNvPr id="16" name="TextBox 15"/>
            <p:cNvSpPr txBox="1"/>
            <p:nvPr/>
          </p:nvSpPr>
          <p:spPr>
            <a:xfrm>
              <a:off x="-553676" y="1136535"/>
              <a:ext cx="2024935"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p>
          </p:txBody>
        </p:sp>
      </p:grpSp>
      <p:sp>
        <p:nvSpPr>
          <p:cNvPr id="17" name="TextBox 16"/>
          <p:cNvSpPr txBox="1"/>
          <p:nvPr/>
        </p:nvSpPr>
        <p:spPr>
          <a:xfrm>
            <a:off x="897368" y="4896474"/>
            <a:ext cx="8476342" cy="293991"/>
          </a:xfrm>
          <a:prstGeom prst="rect">
            <a:avLst/>
          </a:prstGeom>
          <a:noFill/>
        </p:spPr>
        <p:txBody>
          <a:bodyPr wrap="square" lIns="0" tIns="0" rIns="0" bIns="0" rtlCol="0">
            <a:noAutofit/>
          </a:bodyPr>
          <a:lstStyle/>
          <a:p>
            <a:pPr algn="r">
              <a:spcAft>
                <a:spcPts val="900"/>
              </a:spcAft>
            </a:pPr>
            <a:r>
              <a:rPr lang="en-US" sz="2400" b="1" i="1" dirty="0">
                <a:solidFill>
                  <a:schemeClr val="tx1">
                    <a:lumMod val="65000"/>
                    <a:lumOff val="35000"/>
                  </a:schemeClr>
                </a:solidFill>
              </a:rPr>
              <a:t>Eugene </a:t>
            </a:r>
            <a:r>
              <a:rPr lang="en-US" sz="2400" b="1" i="1" dirty="0" err="1">
                <a:solidFill>
                  <a:schemeClr val="tx1">
                    <a:lumMod val="65000"/>
                    <a:lumOff val="35000"/>
                  </a:schemeClr>
                </a:solidFill>
              </a:rPr>
              <a:t>Bomba</a:t>
            </a:r>
            <a:r>
              <a:rPr lang="en-US" sz="2400" b="1" i="1" dirty="0">
                <a:solidFill>
                  <a:schemeClr val="tx1">
                    <a:lumMod val="65000"/>
                    <a:lumOff val="35000"/>
                  </a:schemeClr>
                </a:solidFill>
              </a:rPr>
              <a:t>, </a:t>
            </a:r>
            <a:r>
              <a:rPr lang="en-US" sz="2400" i="1" dirty="0">
                <a:solidFill>
                  <a:schemeClr val="tx1">
                    <a:lumMod val="65000"/>
                    <a:lumOff val="35000"/>
                  </a:schemeClr>
                </a:solidFill>
              </a:rPr>
              <a:t>Partner, National Technology Sector</a:t>
            </a:r>
            <a:br>
              <a:rPr lang="en-US" sz="2400" b="1" i="1" dirty="0">
                <a:solidFill>
                  <a:schemeClr val="tx1">
                    <a:lumMod val="65000"/>
                    <a:lumOff val="35000"/>
                  </a:schemeClr>
                </a:solidFill>
              </a:rPr>
            </a:br>
            <a:r>
              <a:rPr lang="en-US" sz="2400" i="1" dirty="0">
                <a:solidFill>
                  <a:schemeClr val="tx1">
                    <a:lumMod val="65000"/>
                    <a:lumOff val="35000"/>
                  </a:schemeClr>
                </a:solidFill>
              </a:rPr>
              <a:t>PwC Canada</a:t>
            </a:r>
          </a:p>
        </p:txBody>
      </p:sp>
    </p:spTree>
    <p:extLst>
      <p:ext uri="{BB962C8B-B14F-4D97-AF65-F5344CB8AC3E}">
        <p14:creationId xmlns:p14="http://schemas.microsoft.com/office/powerpoint/2010/main" val="4043572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5124"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19</a:t>
            </a:fld>
            <a:endParaRPr lang="en-US" dirty="0"/>
          </a:p>
        </p:txBody>
      </p:sp>
      <p:sp>
        <p:nvSpPr>
          <p:cNvPr id="38" name="TextBox 37"/>
          <p:cNvSpPr txBox="1"/>
          <p:nvPr/>
        </p:nvSpPr>
        <p:spPr>
          <a:xfrm>
            <a:off x="623723" y="509421"/>
            <a:ext cx="8051884" cy="369332"/>
          </a:xfrm>
          <a:prstGeom prst="rect">
            <a:avLst/>
          </a:prstGeom>
          <a:solidFill>
            <a:schemeClr val="bg1"/>
          </a:solidFill>
        </p:spPr>
        <p:txBody>
          <a:bodyPr wrap="none" lIns="0" tIns="0" rIns="0" bIns="0" rtlCol="0">
            <a:spAutoFit/>
          </a:bodyPr>
          <a:lstStyle/>
          <a:p>
            <a:pPr>
              <a:spcAft>
                <a:spcPts val="900"/>
              </a:spcAft>
            </a:pPr>
            <a:r>
              <a:rPr lang="en-US" sz="2400" b="1" dirty="0">
                <a:solidFill>
                  <a:schemeClr val="accent2"/>
                </a:solidFill>
                <a:latin typeface="+mj-lt"/>
              </a:rPr>
              <a:t>Thematic area spotlight: Digital Health (quarterly)</a:t>
            </a:r>
            <a:endParaRPr lang="en-US" sz="2800" dirty="0">
              <a:solidFill>
                <a:schemeClr val="accent2"/>
              </a:solidFill>
              <a:latin typeface="+mj-lt"/>
            </a:endParaRPr>
          </a:p>
        </p:txBody>
      </p:sp>
      <p:sp>
        <p:nvSpPr>
          <p:cNvPr id="56" name="Content Placeholder 3"/>
          <p:cNvSpPr txBox="1">
            <a:spLocks/>
          </p:cNvSpPr>
          <p:nvPr/>
        </p:nvSpPr>
        <p:spPr>
          <a:xfrm>
            <a:off x="612615" y="1185010"/>
            <a:ext cx="8840224"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VC activity in the Canadian digital health space holds steady in H2’19</a:t>
            </a:r>
          </a:p>
          <a:p>
            <a:pPr lvl="1"/>
            <a:r>
              <a:rPr lang="en-US" sz="1500" dirty="0">
                <a:latin typeface="+mn-lt"/>
              </a:rPr>
              <a:t>Dollars invested in Canadian digital health startups fell 22% </a:t>
            </a:r>
            <a:r>
              <a:rPr lang="en-US" sz="1500" dirty="0" err="1">
                <a:latin typeface="+mn-lt"/>
              </a:rPr>
              <a:t>HoH</a:t>
            </a:r>
            <a:r>
              <a:rPr lang="en-US" sz="1500" dirty="0">
                <a:latin typeface="+mn-lt"/>
              </a:rPr>
              <a:t> compared to H2’18, though deal activity held relatively steady, increasing 7% from H2’18.</a:t>
            </a:r>
          </a:p>
        </p:txBody>
      </p:sp>
      <p:sp>
        <p:nvSpPr>
          <p:cNvPr id="13"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sp>
        <p:nvSpPr>
          <p:cNvPr id="2" name="Rectangle 1"/>
          <p:cNvSpPr/>
          <p:nvPr/>
        </p:nvSpPr>
        <p:spPr bwMode="ltGray">
          <a:xfrm>
            <a:off x="7090610" y="3573379"/>
            <a:ext cx="815139" cy="5433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graphicFrame>
        <p:nvGraphicFramePr>
          <p:cNvPr id="15" name="Object 2">
            <a:extLst>
              <a:ext uri="{FF2B5EF4-FFF2-40B4-BE49-F238E27FC236}">
                <a16:creationId xmlns:a16="http://schemas.microsoft.com/office/drawing/2014/main" id="{6E17028E-999E-477C-A151-84A6D3587F79}"/>
              </a:ext>
            </a:extLst>
          </p:cNvPr>
          <p:cNvGraphicFramePr>
            <a:graphicFrameLocks/>
          </p:cNvGraphicFramePr>
          <p:nvPr>
            <p:extLst>
              <p:ext uri="{D42A27DB-BD31-4B8C-83A1-F6EECF244321}">
                <p14:modId xmlns:p14="http://schemas.microsoft.com/office/powerpoint/2010/main" val="2989985039"/>
              </p:ext>
            </p:extLst>
          </p:nvPr>
        </p:nvGraphicFramePr>
        <p:xfrm>
          <a:off x="420624" y="2971218"/>
          <a:ext cx="9217152" cy="4114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6981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733"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fld id="{5EA455A6-F8B5-4699-A43A-1232C4D79869}" type="slidenum">
              <a:rPr kumimoji="0" lang="en-US" sz="9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 name="Content Placeholder 3"/>
          <p:cNvSpPr txBox="1">
            <a:spLocks/>
          </p:cNvSpPr>
          <p:nvPr/>
        </p:nvSpPr>
        <p:spPr>
          <a:xfrm>
            <a:off x="533400" y="1072120"/>
            <a:ext cx="9373891" cy="5699642"/>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defTabSz="898905">
              <a:spcAft>
                <a:spcPts val="794"/>
              </a:spcAft>
              <a:buClr>
                <a:srgbClr val="000000"/>
              </a:buClr>
              <a:buNone/>
              <a:defRPr/>
            </a:pPr>
            <a:r>
              <a:rPr lang="en-US" dirty="0">
                <a:solidFill>
                  <a:srgbClr val="602320"/>
                </a:solidFill>
                <a:latin typeface="Arial"/>
              </a:rPr>
              <a:t>This is the second </a:t>
            </a:r>
            <a:r>
              <a:rPr lang="en-US" dirty="0" err="1">
                <a:solidFill>
                  <a:srgbClr val="602320"/>
                </a:solidFill>
                <a:latin typeface="Arial"/>
              </a:rPr>
              <a:t>MoneyTree</a:t>
            </a:r>
            <a:r>
              <a:rPr lang="en-US" dirty="0">
                <a:solidFill>
                  <a:srgbClr val="602320"/>
                </a:solidFill>
                <a:latin typeface="Arial"/>
              </a:rPr>
              <a:t>™ Canada Report which covers year-over-year analysis for half a year (i.e., H2’ and FY’19) -- a shift from previous analyses which look at quarter-over-quarter results.</a:t>
            </a:r>
          </a:p>
          <a:p>
            <a:pPr marL="0" lvl="1" indent="0" defTabSz="898905">
              <a:spcAft>
                <a:spcPts val="794"/>
              </a:spcAft>
              <a:buClr>
                <a:srgbClr val="000000"/>
              </a:buClr>
              <a:buNone/>
              <a:defRPr/>
            </a:pPr>
            <a:r>
              <a:rPr lang="en-US" sz="1400" b="1" dirty="0">
                <a:solidFill>
                  <a:srgbClr val="70180F"/>
                </a:solidFill>
                <a:latin typeface="Arial"/>
              </a:rPr>
              <a:t>Total funding </a:t>
            </a:r>
            <a:r>
              <a:rPr kumimoji="0" lang="en-US" sz="1400" b="1" i="0" u="none" strike="noStrike" kern="1200" cap="none" spc="0" normalizeH="0" baseline="0" noProof="0" dirty="0">
                <a:ln>
                  <a:noFill/>
                </a:ln>
                <a:solidFill>
                  <a:srgbClr val="70180F"/>
                </a:solidFill>
                <a:effectLst/>
                <a:uLnTx/>
                <a:uFillTx/>
                <a:latin typeface="Arial"/>
                <a:ea typeface="+mn-ea"/>
                <a:cs typeface="+mn-cs"/>
              </a:rPr>
              <a:t>raised by Canadian companies is up </a:t>
            </a:r>
            <a:r>
              <a:rPr lang="en-US" sz="1400" b="1" dirty="0">
                <a:solidFill>
                  <a:srgbClr val="70180F"/>
                </a:solidFill>
                <a:latin typeface="Arial"/>
              </a:rPr>
              <a:t>16</a:t>
            </a:r>
            <a:r>
              <a:rPr kumimoji="0" lang="en-US" sz="1400" b="1" i="0" u="none" strike="noStrike" kern="1200" cap="none" spc="0" normalizeH="0" baseline="0" noProof="0" dirty="0">
                <a:ln>
                  <a:noFill/>
                </a:ln>
                <a:solidFill>
                  <a:srgbClr val="70180F"/>
                </a:solidFill>
                <a:effectLst/>
                <a:uLnTx/>
                <a:uFillTx/>
                <a:latin typeface="Arial"/>
                <a:ea typeface="+mn-ea"/>
                <a:cs typeface="+mn-cs"/>
              </a:rPr>
              <a:t>% in 2019 compared to last year.</a:t>
            </a:r>
          </a:p>
          <a:p>
            <a:pPr marL="0" marR="0" lvl="1" indent="0" algn="l" defTabSz="898905" rtl="0" eaLnBrk="1" fontAlgn="auto" latinLnBrk="0" hangingPunct="1">
              <a:lnSpc>
                <a:spcPct val="100000"/>
              </a:lnSpc>
              <a:spcBef>
                <a:spcPts val="0"/>
              </a:spcBef>
              <a:spcAft>
                <a:spcPts val="794"/>
              </a:spcAft>
              <a:buClr>
                <a:srgbClr val="000000"/>
              </a:buClr>
              <a:buSzTx/>
              <a:buFont typeface="Georgia" pitchFamily="18" charset="0"/>
              <a:buNone/>
              <a:tabLst/>
              <a:defRPr/>
            </a:pPr>
            <a:r>
              <a:rPr kumimoji="0" lang="en-US" sz="1400" b="1" i="0" u="none" strike="noStrike" kern="1200" cap="none" spc="0" normalizeH="0" baseline="0" noProof="0" dirty="0">
                <a:ln>
                  <a:noFill/>
                </a:ln>
                <a:solidFill>
                  <a:srgbClr val="70180F"/>
                </a:solidFill>
                <a:effectLst/>
                <a:uLnTx/>
                <a:uFillTx/>
                <a:latin typeface="Arial"/>
                <a:ea typeface="+mn-ea"/>
                <a:cs typeface="+mn-cs"/>
              </a:rPr>
              <a:t>Canadian funding rises to $4.1B</a:t>
            </a:r>
            <a:r>
              <a:rPr lang="en-US" sz="1400" b="1" dirty="0">
                <a:solidFill>
                  <a:srgbClr val="70180F"/>
                </a:solidFill>
                <a:latin typeface="Arial"/>
              </a:rPr>
              <a:t> while deal count declines in 2019</a:t>
            </a:r>
            <a:r>
              <a:rPr kumimoji="0" lang="en-US" sz="1400" b="1" i="0" u="none" strike="noStrike" kern="1200" cap="none" spc="0" normalizeH="0" baseline="0" noProof="0" dirty="0">
                <a:ln>
                  <a:noFill/>
                </a:ln>
                <a:solidFill>
                  <a:srgbClr val="70180F"/>
                </a:solidFill>
                <a:effectLst/>
                <a:uLnTx/>
                <a:uFillTx/>
                <a:latin typeface="Arial"/>
                <a:ea typeface="+mn-ea"/>
                <a:cs typeface="+mn-cs"/>
              </a:rPr>
              <a:t>:</a:t>
            </a:r>
            <a:r>
              <a:rPr kumimoji="0" lang="en-US" sz="1400" b="0" i="0" u="none" strike="noStrike" kern="1200" cap="none" spc="0" normalizeH="0" baseline="0" noProof="0" dirty="0">
                <a:ln>
                  <a:noFill/>
                </a:ln>
                <a:solidFill>
                  <a:srgbClr val="70180F"/>
                </a:solidFill>
                <a:effectLst/>
                <a:uLnTx/>
                <a:uFillTx/>
                <a:latin typeface="Arial"/>
                <a:ea typeface="+mn-ea"/>
                <a:cs typeface="+mn-cs"/>
              </a:rPr>
              <a:t> </a:t>
            </a:r>
            <a:r>
              <a:rPr kumimoji="0" lang="en-US" sz="1400" b="0" i="0" u="none" strike="noStrike" kern="1200" cap="none" spc="0" normalizeH="0" baseline="0" noProof="0" dirty="0">
                <a:ln>
                  <a:noFill/>
                </a:ln>
                <a:effectLst/>
                <a:uLnTx/>
                <a:uFillTx/>
                <a:latin typeface="Arial"/>
                <a:ea typeface="+mn-ea"/>
                <a:cs typeface="+mn-cs"/>
              </a:rPr>
              <a:t>Despite a 16% YoY increase in funding, the </a:t>
            </a:r>
            <a:r>
              <a:rPr lang="en-US" sz="1400" dirty="0">
                <a:latin typeface="Arial"/>
              </a:rPr>
              <a:t>number of deals to Canadian companies fell 11%. Median deal size rose 13% to $3.4M in 2019. </a:t>
            </a:r>
          </a:p>
          <a:p>
            <a:pPr marL="0" lvl="1" indent="0" defTabSz="898905">
              <a:spcAft>
                <a:spcPts val="794"/>
              </a:spcAft>
              <a:buClr>
                <a:srgbClr val="000000"/>
              </a:buClr>
              <a:buNone/>
              <a:defRPr/>
            </a:pPr>
            <a:r>
              <a:rPr kumimoji="0" lang="en-US" sz="1400" b="1" i="0" u="none" strike="noStrike" kern="1200" cap="none" spc="0" normalizeH="0" baseline="0" noProof="0" dirty="0">
                <a:ln>
                  <a:noFill/>
                </a:ln>
                <a:solidFill>
                  <a:srgbClr val="70180F"/>
                </a:solidFill>
                <a:effectLst/>
                <a:uLnTx/>
                <a:uFillTx/>
                <a:latin typeface="Arial"/>
                <a:ea typeface="+mn-ea"/>
                <a:cs typeface="+mn-cs"/>
              </a:rPr>
              <a:t>Seed- and early-stage investments make up majority of deal share in H2’19:</a:t>
            </a:r>
            <a:r>
              <a:rPr kumimoji="0" lang="en-US" sz="1400" b="0" i="0" u="none" strike="noStrike" kern="1200" cap="none" spc="0" normalizeH="0" baseline="0" noProof="0" dirty="0">
                <a:ln>
                  <a:noFill/>
                </a:ln>
                <a:solidFill>
                  <a:srgbClr val="70180F"/>
                </a:solidFill>
                <a:effectLst/>
                <a:uLnTx/>
                <a:uFillTx/>
                <a:latin typeface="Arial"/>
                <a:ea typeface="+mn-ea"/>
                <a:cs typeface="+mn-cs"/>
              </a:rPr>
              <a:t> </a:t>
            </a:r>
            <a:r>
              <a:rPr lang="en-US" sz="1400" dirty="0">
                <a:latin typeface="Arial"/>
              </a:rPr>
              <a:t>Deal share by stage has remained relatively consistent over the past several quarters, with the bulk of deals going to seed- and early-stage companies.</a:t>
            </a:r>
            <a:r>
              <a:rPr kumimoji="0" lang="en-US" sz="1400" b="0" i="0" u="none" strike="noStrike" kern="1200" cap="none" spc="0" normalizeH="0" baseline="0" noProof="0" dirty="0">
                <a:ln>
                  <a:noFill/>
                </a:ln>
                <a:effectLst/>
                <a:uLnTx/>
                <a:uFillTx/>
                <a:latin typeface="Arial"/>
                <a:ea typeface="+mn-ea"/>
                <a:cs typeface="+mn-cs"/>
              </a:rPr>
              <a:t> </a:t>
            </a:r>
          </a:p>
          <a:p>
            <a:pPr marL="0" marR="0" lvl="1" indent="0" algn="l" defTabSz="898905" rtl="0" eaLnBrk="1" fontAlgn="auto" latinLnBrk="0" hangingPunct="1">
              <a:lnSpc>
                <a:spcPct val="100000"/>
              </a:lnSpc>
              <a:spcBef>
                <a:spcPts val="0"/>
              </a:spcBef>
              <a:spcAft>
                <a:spcPts val="794"/>
              </a:spcAft>
              <a:buClr>
                <a:srgbClr val="000000"/>
              </a:buClr>
              <a:buSzTx/>
              <a:buFont typeface="Georgia" pitchFamily="18" charset="0"/>
              <a:buNone/>
              <a:tabLst/>
              <a:defRPr/>
            </a:pPr>
            <a:r>
              <a:rPr kumimoji="0" lang="en-US" sz="1400" b="1" i="0" u="none" strike="noStrike" kern="1200" cap="none" spc="0" normalizeH="0" baseline="0" noProof="0" dirty="0">
                <a:ln>
                  <a:noFill/>
                </a:ln>
                <a:solidFill>
                  <a:srgbClr val="70180F"/>
                </a:solidFill>
                <a:effectLst/>
                <a:uLnTx/>
                <a:uFillTx/>
                <a:latin typeface="Arial"/>
                <a:ea typeface="+mn-ea"/>
                <a:cs typeface="+mn-cs"/>
              </a:rPr>
              <a:t>Artificial intelligence companies see increased investor attention: </a:t>
            </a:r>
            <a:r>
              <a:rPr kumimoji="0" lang="en-US" sz="1400" b="0" i="0" u="none" strike="noStrike" kern="1200" cap="none" spc="0" normalizeH="0" baseline="0" noProof="0" dirty="0">
                <a:ln>
                  <a:noFill/>
                </a:ln>
                <a:effectLst/>
                <a:uLnTx/>
                <a:uFillTx/>
                <a:latin typeface="Arial"/>
                <a:ea typeface="+mn-ea"/>
                <a:cs typeface="+mn-cs"/>
              </a:rPr>
              <a:t>Investment to Canadian AI companies rose 49% in 2019 and deal count reached a new high at 57 deals.</a:t>
            </a:r>
          </a:p>
          <a:p>
            <a:pPr marL="0" marR="0" lvl="1" indent="0" algn="l" defTabSz="898905" rtl="0" eaLnBrk="1" fontAlgn="auto" latinLnBrk="0" hangingPunct="1">
              <a:lnSpc>
                <a:spcPct val="100000"/>
              </a:lnSpc>
              <a:spcBef>
                <a:spcPts val="0"/>
              </a:spcBef>
              <a:spcAft>
                <a:spcPts val="794"/>
              </a:spcAft>
              <a:buClr>
                <a:srgbClr val="000000"/>
              </a:buClr>
              <a:buSzTx/>
              <a:buFont typeface="Georgia" pitchFamily="18" charset="0"/>
              <a:buNone/>
              <a:tabLst/>
              <a:defRPr/>
            </a:pPr>
            <a:r>
              <a:rPr kumimoji="0" lang="en-US" sz="1400" b="1" i="0" u="none" strike="noStrike" kern="1200" cap="none" spc="0" normalizeH="0" baseline="0" noProof="0" dirty="0">
                <a:ln>
                  <a:noFill/>
                </a:ln>
                <a:solidFill>
                  <a:srgbClr val="70180F"/>
                </a:solidFill>
                <a:effectLst/>
                <a:uLnTx/>
                <a:uFillTx/>
                <a:latin typeface="Arial"/>
                <a:ea typeface="+mn-ea"/>
                <a:cs typeface="+mn-cs"/>
              </a:rPr>
              <a:t>Canadian </a:t>
            </a:r>
            <a:r>
              <a:rPr lang="en-US" sz="1400" b="1" dirty="0">
                <a:solidFill>
                  <a:srgbClr val="70180F"/>
                </a:solidFill>
                <a:latin typeface="Arial"/>
              </a:rPr>
              <a:t>f</a:t>
            </a:r>
            <a:r>
              <a:rPr kumimoji="0" lang="en-US" sz="1400" b="1" i="0" u="none" strike="noStrike" kern="1200" cap="none" spc="0" normalizeH="0" baseline="0" noProof="0" dirty="0" err="1">
                <a:ln>
                  <a:noFill/>
                </a:ln>
                <a:solidFill>
                  <a:srgbClr val="70180F"/>
                </a:solidFill>
                <a:effectLst/>
                <a:uLnTx/>
                <a:uFillTx/>
                <a:latin typeface="Arial"/>
                <a:ea typeface="+mn-ea"/>
                <a:cs typeface="+mn-cs"/>
              </a:rPr>
              <a:t>intech</a:t>
            </a:r>
            <a:r>
              <a:rPr kumimoji="0" lang="en-US" sz="1400" b="1" i="0" u="none" strike="noStrike" kern="1200" cap="none" spc="0" normalizeH="0" baseline="0" noProof="0" dirty="0">
                <a:ln>
                  <a:noFill/>
                </a:ln>
                <a:solidFill>
                  <a:srgbClr val="70180F"/>
                </a:solidFill>
                <a:effectLst/>
                <a:uLnTx/>
                <a:uFillTx/>
                <a:latin typeface="Arial"/>
                <a:ea typeface="+mn-ea"/>
                <a:cs typeface="+mn-cs"/>
              </a:rPr>
              <a:t> companies saw a notable rise in funding and deal activity: </a:t>
            </a:r>
            <a:r>
              <a:rPr kumimoji="0" lang="en-US" sz="1400" b="0" i="0" u="none" strike="noStrike" kern="1200" cap="none" spc="0" normalizeH="0" baseline="0" noProof="0" dirty="0">
                <a:ln>
                  <a:noFill/>
                </a:ln>
                <a:effectLst/>
                <a:uLnTx/>
                <a:uFillTx/>
                <a:latin typeface="Arial"/>
                <a:ea typeface="+mn-ea"/>
                <a:cs typeface="+mn-cs"/>
              </a:rPr>
              <a:t>Canadian fintech companies raised $776M in 2019, up 104% from the year prior. </a:t>
            </a:r>
            <a:r>
              <a:rPr lang="en-US" sz="1400" dirty="0">
                <a:latin typeface="Arial"/>
              </a:rPr>
              <a:t>Deal count also rose to 59, up </a:t>
            </a:r>
            <a:r>
              <a:rPr kumimoji="0" lang="en-US" sz="1400" b="0" i="0" u="none" strike="noStrike" kern="1200" cap="none" spc="0" normalizeH="0" baseline="0" noProof="0" dirty="0">
                <a:ln>
                  <a:noFill/>
                </a:ln>
                <a:effectLst/>
                <a:uLnTx/>
                <a:uFillTx/>
                <a:latin typeface="Arial"/>
                <a:ea typeface="+mn-ea"/>
                <a:cs typeface="+mn-cs"/>
              </a:rPr>
              <a:t>11% YoY.</a:t>
            </a:r>
          </a:p>
          <a:p>
            <a:pPr marL="0" marR="0" lvl="1" indent="0" algn="l" defTabSz="898905" rtl="0" eaLnBrk="1" fontAlgn="auto" latinLnBrk="0" hangingPunct="1">
              <a:lnSpc>
                <a:spcPct val="100000"/>
              </a:lnSpc>
              <a:spcBef>
                <a:spcPts val="0"/>
              </a:spcBef>
              <a:spcAft>
                <a:spcPts val="794"/>
              </a:spcAft>
              <a:buClr>
                <a:srgbClr val="000000"/>
              </a:buClr>
              <a:buSzTx/>
              <a:buFont typeface="Georgia" pitchFamily="18" charset="0"/>
              <a:buNone/>
              <a:tabLst/>
              <a:defRPr/>
            </a:pPr>
            <a:r>
              <a:rPr kumimoji="0" lang="en-US" sz="1400" b="1" i="0" u="none" strike="noStrike" kern="1200" cap="none" spc="0" normalizeH="0" baseline="0" noProof="0" dirty="0">
                <a:ln>
                  <a:noFill/>
                </a:ln>
                <a:solidFill>
                  <a:srgbClr val="70180F"/>
                </a:solidFill>
                <a:effectLst/>
                <a:uLnTx/>
                <a:uFillTx/>
                <a:latin typeface="Arial"/>
                <a:ea typeface="+mn-ea"/>
                <a:cs typeface="+mn-cs"/>
              </a:rPr>
              <a:t>VC activity in the Canadian digital health space </a:t>
            </a:r>
            <a:r>
              <a:rPr lang="en-US" sz="1400" b="1" dirty="0">
                <a:solidFill>
                  <a:srgbClr val="70180F"/>
                </a:solidFill>
                <a:latin typeface="Arial"/>
              </a:rPr>
              <a:t>declines slightly </a:t>
            </a:r>
            <a:r>
              <a:rPr kumimoji="0" lang="en-US" sz="1400" b="1" i="0" u="none" strike="noStrike" kern="1200" cap="none" spc="0" normalizeH="0" baseline="0" noProof="0" dirty="0">
                <a:ln>
                  <a:noFill/>
                </a:ln>
                <a:solidFill>
                  <a:srgbClr val="70180F"/>
                </a:solidFill>
                <a:effectLst/>
                <a:uLnTx/>
                <a:uFillTx/>
                <a:latin typeface="Arial"/>
                <a:ea typeface="+mn-ea"/>
                <a:cs typeface="+mn-cs"/>
              </a:rPr>
              <a:t>in 2019:</a:t>
            </a:r>
            <a:r>
              <a:rPr kumimoji="0" lang="en-US" sz="1400" b="0" i="0" u="none" strike="noStrike" kern="1200" cap="none" spc="0" normalizeH="0" baseline="0" noProof="0" dirty="0">
                <a:ln>
                  <a:noFill/>
                </a:ln>
                <a:solidFill>
                  <a:srgbClr val="70180F"/>
                </a:solidFill>
                <a:effectLst/>
                <a:uLnTx/>
                <a:uFillTx/>
                <a:latin typeface="Arial"/>
                <a:ea typeface="+mn-ea"/>
                <a:cs typeface="+mn-cs"/>
              </a:rPr>
              <a:t> </a:t>
            </a:r>
            <a:r>
              <a:rPr kumimoji="0" lang="en-US" sz="1400" b="0" i="0" u="none" strike="noStrike" kern="1200" cap="none" spc="0" normalizeH="0" baseline="0" noProof="0" dirty="0">
                <a:ln>
                  <a:noFill/>
                </a:ln>
                <a:effectLst/>
                <a:uLnTx/>
                <a:uFillTx/>
                <a:latin typeface="Arial"/>
                <a:ea typeface="+mn-ea"/>
                <a:cs typeface="+mn-cs"/>
              </a:rPr>
              <a:t>Canadian digital health </a:t>
            </a:r>
            <a:r>
              <a:rPr lang="en-US" sz="1400" dirty="0">
                <a:latin typeface="Arial"/>
              </a:rPr>
              <a:t>companies saw a decline in funding and deal activity in 2019, with dollars invested falling 26% YoY and deal count falling 14%.</a:t>
            </a:r>
            <a:r>
              <a:rPr kumimoji="0" lang="en-US" sz="1400" b="0" i="0" u="none" strike="noStrike" kern="1200" cap="none" spc="0" normalizeH="0" baseline="0" noProof="0" dirty="0">
                <a:ln>
                  <a:noFill/>
                </a:ln>
                <a:effectLst/>
                <a:uLnTx/>
                <a:uFillTx/>
                <a:latin typeface="Arial"/>
                <a:ea typeface="+mn-ea"/>
                <a:cs typeface="+mn-cs"/>
              </a:rPr>
              <a:t> </a:t>
            </a:r>
          </a:p>
          <a:p>
            <a:pPr marL="0" lvl="1" indent="0" defTabSz="898905">
              <a:spcAft>
                <a:spcPts val="794"/>
              </a:spcAft>
              <a:buClr>
                <a:srgbClr val="000000"/>
              </a:buClr>
              <a:buNone/>
              <a:defRPr/>
            </a:pPr>
            <a:r>
              <a:rPr lang="en-US" sz="1400" b="1" dirty="0">
                <a:solidFill>
                  <a:srgbClr val="70180F"/>
                </a:solidFill>
                <a:latin typeface="Arial"/>
              </a:rPr>
              <a:t>The top two deals of 2019 were the largest funding rounds since Q1'18: </a:t>
            </a:r>
            <a:r>
              <a:rPr lang="en-US" sz="1400" dirty="0">
                <a:latin typeface="Arial"/>
              </a:rPr>
              <a:t>A $250M funding round in Q3'19 and a $228M funding round in Q4'19 drove the increase in dollars invested in 2019.</a:t>
            </a:r>
          </a:p>
          <a:p>
            <a:pPr marL="0" lvl="1" indent="0" defTabSz="898905">
              <a:spcAft>
                <a:spcPts val="794"/>
              </a:spcAft>
              <a:buClr>
                <a:srgbClr val="000000"/>
              </a:buClr>
              <a:buNone/>
              <a:defRPr/>
            </a:pPr>
            <a:r>
              <a:rPr lang="en-US" sz="1400" b="1" dirty="0">
                <a:solidFill>
                  <a:srgbClr val="70180F"/>
                </a:solidFill>
                <a:latin typeface="Arial"/>
              </a:rPr>
              <a:t>British Columbia saw record funding in 2019: </a:t>
            </a:r>
            <a:r>
              <a:rPr lang="en-US" sz="1400" dirty="0">
                <a:latin typeface="Arial"/>
              </a:rPr>
              <a:t>Driven by larger deals, the region saw a 133% increase in total funding when compared to 2018.  </a:t>
            </a:r>
          </a:p>
          <a:p>
            <a:pPr marL="0" lvl="1" indent="0" defTabSz="898905">
              <a:spcAft>
                <a:spcPts val="794"/>
              </a:spcAft>
              <a:buClr>
                <a:srgbClr val="000000"/>
              </a:buClr>
              <a:buNone/>
              <a:defRPr/>
            </a:pPr>
            <a:r>
              <a:rPr lang="en-US" sz="1400" b="1" dirty="0">
                <a:solidFill>
                  <a:srgbClr val="70180F"/>
                </a:solidFill>
                <a:latin typeface="Arial"/>
              </a:rPr>
              <a:t>Toronto funding tops $1.3B for the second year in a row: </a:t>
            </a:r>
            <a:r>
              <a:rPr lang="en-US" sz="1400" dirty="0">
                <a:latin typeface="Arial"/>
              </a:rPr>
              <a:t>Toronto sees larger deals taking place as funding increased 1% in 2019 despite a 3% decline in deal activity.</a:t>
            </a:r>
          </a:p>
          <a:p>
            <a:pPr marL="0" lvl="1" indent="0" defTabSz="898905">
              <a:spcAft>
                <a:spcPts val="794"/>
              </a:spcAft>
              <a:buClr>
                <a:srgbClr val="000000"/>
              </a:buClr>
              <a:buNone/>
              <a:defRPr/>
            </a:pPr>
            <a:endParaRPr kumimoji="0" lang="en-US" sz="1400" i="0" u="none" strike="noStrike" kern="1200" cap="none" spc="0" normalizeH="0" baseline="0" noProof="0" dirty="0">
              <a:ln>
                <a:noFill/>
              </a:ln>
              <a:effectLst/>
              <a:uLnTx/>
              <a:uFillTx/>
              <a:latin typeface="Arial"/>
            </a:endParaRPr>
          </a:p>
        </p:txBody>
      </p:sp>
      <p:sp>
        <p:nvSpPr>
          <p:cNvPr id="201" name="TextBox 200"/>
          <p:cNvSpPr txBox="1"/>
          <p:nvPr/>
        </p:nvSpPr>
        <p:spPr>
          <a:xfrm>
            <a:off x="656126" y="514387"/>
            <a:ext cx="4158190" cy="492443"/>
          </a:xfrm>
          <a:prstGeom prst="rect">
            <a:avLst/>
          </a:prstGeom>
          <a:solidFill>
            <a:schemeClr val="bg1"/>
          </a:solid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3200" b="1" i="0" u="none" strike="noStrike" kern="1200" cap="none" spc="0" normalizeH="0" baseline="0" noProof="0" dirty="0">
                <a:ln>
                  <a:noFill/>
                </a:ln>
                <a:solidFill>
                  <a:srgbClr val="E0301E"/>
                </a:solidFill>
                <a:effectLst/>
                <a:uLnTx/>
                <a:uFillTx/>
                <a:latin typeface="+mj-lt"/>
                <a:ea typeface="+mn-ea"/>
                <a:cs typeface="+mn-cs"/>
              </a:rPr>
              <a:t>Executive summary</a:t>
            </a:r>
          </a:p>
        </p:txBody>
      </p:sp>
      <p:sp>
        <p:nvSpPr>
          <p:cNvPr id="9" name="object 4"/>
          <p:cNvSpPr txBox="1"/>
          <p:nvPr/>
        </p:nvSpPr>
        <p:spPr>
          <a:xfrm>
            <a:off x="533400" y="6872514"/>
            <a:ext cx="7808922" cy="138499"/>
          </a:xfrm>
          <a:prstGeom prst="rect">
            <a:avLst/>
          </a:prstGeom>
          <a:noFill/>
        </p:spPr>
        <p:txBody>
          <a:bodyPr vert="horz" wrap="square" lIns="0" tIns="0" rIns="0" bIns="0" rtlCol="0">
            <a:spAutoFit/>
          </a:bodyPr>
          <a:lstStyle/>
          <a:p>
            <a:pPr marL="50800" marR="858519" lvl="0" indent="0" algn="l" defTabSz="1018824"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20" normalizeH="0" baseline="0" noProof="0" dirty="0">
                <a:ln>
                  <a:noFill/>
                </a:ln>
                <a:solidFill>
                  <a:srgbClr val="000000">
                    <a:lumMod val="65000"/>
                    <a:lumOff val="35000"/>
                  </a:srgbClr>
                </a:solidFill>
                <a:effectLst/>
                <a:uLnTx/>
                <a:uFillTx/>
                <a:latin typeface="Georgia"/>
                <a:ea typeface="+mn-ea"/>
                <a:cs typeface="Arial"/>
              </a:rPr>
              <a:t>Note</a:t>
            </a:r>
            <a:r>
              <a:rPr kumimoji="0" lang="en-US" sz="900" b="0" i="1" u="none" strike="noStrike" kern="1200" cap="none" spc="0" normalizeH="0" baseline="0" noProof="0" dirty="0">
                <a:ln>
                  <a:noFill/>
                </a:ln>
                <a:solidFill>
                  <a:srgbClr val="000000">
                    <a:lumMod val="65000"/>
                    <a:lumOff val="35000"/>
                  </a:srgbClr>
                </a:solidFill>
                <a:effectLst/>
                <a:uLnTx/>
                <a:uFillTx/>
                <a:latin typeface="Georgia"/>
                <a:ea typeface="+mn-ea"/>
                <a:cs typeface="Arial"/>
              </a:rPr>
              <a:t>:</a:t>
            </a:r>
            <a:r>
              <a:rPr kumimoji="0" lang="en-US" sz="900" b="0" i="1" u="none" strike="noStrike" kern="1200" cap="none" spc="45" normalizeH="0" baseline="0" noProof="0" dirty="0">
                <a:ln>
                  <a:noFill/>
                </a:ln>
                <a:solidFill>
                  <a:srgbClr val="000000">
                    <a:lumMod val="65000"/>
                    <a:lumOff val="35000"/>
                  </a:srgbClr>
                </a:solidFill>
                <a:effectLst/>
                <a:uLnTx/>
                <a:uFillTx/>
                <a:latin typeface="Georgia"/>
                <a:ea typeface="+mn-ea"/>
                <a:cs typeface="Arial"/>
              </a:rPr>
              <a:t> </a:t>
            </a:r>
            <a:r>
              <a:rPr kumimoji="0" sz="900" b="0" i="1" u="none" strike="noStrike" kern="1200" cap="none" spc="20" normalizeH="0" baseline="0" noProof="0" dirty="0">
                <a:ln>
                  <a:noFill/>
                </a:ln>
                <a:solidFill>
                  <a:srgbClr val="000000">
                    <a:lumMod val="65000"/>
                    <a:lumOff val="35000"/>
                  </a:srgbClr>
                </a:solidFill>
                <a:effectLst/>
                <a:uLnTx/>
                <a:uFillTx/>
                <a:latin typeface="Georgia"/>
                <a:ea typeface="+mn-ea"/>
                <a:cs typeface="Arial"/>
              </a:rPr>
              <a:t>Repor</a:t>
            </a:r>
            <a:r>
              <a:rPr kumimoji="0" sz="900" b="0" i="1" u="none" strike="noStrike" kern="1200" cap="none" spc="0" normalizeH="0" baseline="0" noProof="0" dirty="0">
                <a:ln>
                  <a:noFill/>
                </a:ln>
                <a:solidFill>
                  <a:srgbClr val="000000">
                    <a:lumMod val="65000"/>
                    <a:lumOff val="35000"/>
                  </a:srgbClr>
                </a:solidFill>
                <a:effectLst/>
                <a:uLnTx/>
                <a:uFillTx/>
                <a:latin typeface="Georgia"/>
                <a:ea typeface="+mn-ea"/>
                <a:cs typeface="Arial"/>
              </a:rPr>
              <a:t>t</a:t>
            </a:r>
            <a:r>
              <a:rPr kumimoji="0" sz="900" b="0" i="1" u="none" strike="noStrike" kern="1200" cap="none" spc="45" normalizeH="0" baseline="0" noProof="0" dirty="0">
                <a:ln>
                  <a:noFill/>
                </a:ln>
                <a:solidFill>
                  <a:srgbClr val="000000">
                    <a:lumMod val="65000"/>
                    <a:lumOff val="35000"/>
                  </a:srgbClr>
                </a:solidFill>
                <a:effectLst/>
                <a:uLnTx/>
                <a:uFillTx/>
                <a:latin typeface="Georgia"/>
                <a:ea typeface="+mn-ea"/>
                <a:cs typeface="Arial"/>
              </a:rPr>
              <a:t> </a:t>
            </a:r>
            <a:r>
              <a:rPr kumimoji="0" sz="900" b="0" i="1" u="none" strike="noStrike" kern="1200" cap="none" spc="20" normalizeH="0" baseline="0" noProof="0" dirty="0">
                <a:ln>
                  <a:noFill/>
                </a:ln>
                <a:solidFill>
                  <a:srgbClr val="000000">
                    <a:lumMod val="65000"/>
                    <a:lumOff val="35000"/>
                  </a:srgbClr>
                </a:solidFill>
                <a:effectLst/>
                <a:uLnTx/>
                <a:uFillTx/>
                <a:latin typeface="Georgia"/>
                <a:ea typeface="+mn-ea"/>
                <a:cs typeface="Arial"/>
              </a:rPr>
              <a:t>include</a:t>
            </a:r>
            <a:r>
              <a:rPr kumimoji="0" sz="900" b="0" i="1" u="none" strike="noStrike" kern="1200" cap="none" spc="0" normalizeH="0" baseline="0" noProof="0" dirty="0">
                <a:ln>
                  <a:noFill/>
                </a:ln>
                <a:solidFill>
                  <a:srgbClr val="000000">
                    <a:lumMod val="65000"/>
                    <a:lumOff val="35000"/>
                  </a:srgbClr>
                </a:solidFill>
                <a:effectLst/>
                <a:uLnTx/>
                <a:uFillTx/>
                <a:latin typeface="Georgia"/>
                <a:ea typeface="+mn-ea"/>
                <a:cs typeface="Arial"/>
              </a:rPr>
              <a:t>s</a:t>
            </a:r>
            <a:r>
              <a:rPr kumimoji="0" sz="900" b="0" i="1" u="none" strike="noStrike" kern="1200" cap="none" spc="45" normalizeH="0" baseline="0" noProof="0" dirty="0">
                <a:ln>
                  <a:noFill/>
                </a:ln>
                <a:solidFill>
                  <a:srgbClr val="000000">
                    <a:lumMod val="65000"/>
                    <a:lumOff val="35000"/>
                  </a:srgbClr>
                </a:solidFill>
                <a:effectLst/>
                <a:uLnTx/>
                <a:uFillTx/>
                <a:latin typeface="Georgia"/>
                <a:ea typeface="+mn-ea"/>
                <a:cs typeface="Arial"/>
              </a:rPr>
              <a:t> </a:t>
            </a:r>
            <a:r>
              <a:rPr kumimoji="0" sz="900" b="0" i="1" u="none" strike="noStrike" kern="1200" cap="none" spc="20" normalizeH="0" baseline="0" noProof="0" dirty="0">
                <a:ln>
                  <a:noFill/>
                </a:ln>
                <a:solidFill>
                  <a:srgbClr val="000000">
                    <a:lumMod val="65000"/>
                    <a:lumOff val="35000"/>
                  </a:srgbClr>
                </a:solidFill>
                <a:effectLst/>
                <a:uLnTx/>
                <a:uFillTx/>
                <a:latin typeface="Georgia"/>
                <a:ea typeface="+mn-ea"/>
                <a:cs typeface="Arial"/>
              </a:rPr>
              <a:t>al</a:t>
            </a:r>
            <a:r>
              <a:rPr kumimoji="0" sz="900" b="0" i="1" u="none" strike="noStrike" kern="1200" cap="none" spc="0" normalizeH="0" baseline="0" noProof="0" dirty="0">
                <a:ln>
                  <a:noFill/>
                </a:ln>
                <a:solidFill>
                  <a:srgbClr val="000000">
                    <a:lumMod val="65000"/>
                    <a:lumOff val="35000"/>
                  </a:srgbClr>
                </a:solidFill>
                <a:effectLst/>
                <a:uLnTx/>
                <a:uFillTx/>
                <a:latin typeface="Georgia"/>
                <a:ea typeface="+mn-ea"/>
                <a:cs typeface="Arial"/>
              </a:rPr>
              <a:t>l</a:t>
            </a:r>
            <a:r>
              <a:rPr kumimoji="0" sz="900" b="0" i="1" u="none" strike="noStrike" kern="1200" cap="none" spc="45" normalizeH="0" baseline="0" noProof="0" dirty="0">
                <a:ln>
                  <a:noFill/>
                </a:ln>
                <a:solidFill>
                  <a:srgbClr val="000000">
                    <a:lumMod val="65000"/>
                    <a:lumOff val="35000"/>
                  </a:srgbClr>
                </a:solidFill>
                <a:effectLst/>
                <a:uLnTx/>
                <a:uFillTx/>
                <a:latin typeface="Georgia"/>
                <a:ea typeface="+mn-ea"/>
                <a:cs typeface="Arial"/>
              </a:rPr>
              <a:t> </a:t>
            </a:r>
            <a:r>
              <a:rPr kumimoji="0" sz="900" b="0" i="1" u="none" strike="noStrike" kern="1200" cap="none" spc="20" normalizeH="0" baseline="0" noProof="0" dirty="0">
                <a:ln>
                  <a:noFill/>
                </a:ln>
                <a:solidFill>
                  <a:srgbClr val="000000">
                    <a:lumMod val="65000"/>
                    <a:lumOff val="35000"/>
                  </a:srgbClr>
                </a:solidFill>
                <a:effectLst/>
                <a:uLnTx/>
                <a:uFillTx/>
                <a:latin typeface="Georgia"/>
                <a:ea typeface="+mn-ea"/>
                <a:cs typeface="Arial"/>
              </a:rPr>
              <a:t>round</a:t>
            </a:r>
            <a:r>
              <a:rPr kumimoji="0" sz="900" b="0" i="1" u="none" strike="noStrike" kern="1200" cap="none" spc="0" normalizeH="0" baseline="0" noProof="0" dirty="0">
                <a:ln>
                  <a:noFill/>
                </a:ln>
                <a:solidFill>
                  <a:srgbClr val="000000">
                    <a:lumMod val="65000"/>
                    <a:lumOff val="35000"/>
                  </a:srgbClr>
                </a:solidFill>
                <a:effectLst/>
                <a:uLnTx/>
                <a:uFillTx/>
                <a:latin typeface="Georgia"/>
                <a:ea typeface="+mn-ea"/>
                <a:cs typeface="Arial"/>
              </a:rPr>
              <a:t>s</a:t>
            </a:r>
            <a:r>
              <a:rPr kumimoji="0" sz="900" b="0" i="1" u="none" strike="noStrike" kern="1200" cap="none" spc="50" normalizeH="0" baseline="0" noProof="0" dirty="0">
                <a:ln>
                  <a:noFill/>
                </a:ln>
                <a:solidFill>
                  <a:srgbClr val="000000">
                    <a:lumMod val="65000"/>
                    <a:lumOff val="35000"/>
                  </a:srgbClr>
                </a:solidFill>
                <a:effectLst/>
                <a:uLnTx/>
                <a:uFillTx/>
                <a:latin typeface="Georgia"/>
                <a:ea typeface="+mn-ea"/>
                <a:cs typeface="Arial"/>
              </a:rPr>
              <a:t> </a:t>
            </a:r>
            <a:r>
              <a:rPr kumimoji="0" sz="900" b="0" i="1" u="none" strike="noStrike" kern="1200" cap="none" spc="20" normalizeH="0" baseline="0" noProof="0" dirty="0">
                <a:ln>
                  <a:noFill/>
                </a:ln>
                <a:solidFill>
                  <a:srgbClr val="000000">
                    <a:lumMod val="65000"/>
                    <a:lumOff val="35000"/>
                  </a:srgbClr>
                </a:solidFill>
                <a:effectLst/>
                <a:uLnTx/>
                <a:uFillTx/>
                <a:latin typeface="Georgia"/>
                <a:ea typeface="+mn-ea"/>
                <a:cs typeface="Arial"/>
              </a:rPr>
              <a:t>t</a:t>
            </a:r>
            <a:r>
              <a:rPr kumimoji="0" sz="900" b="0" i="1" u="none" strike="noStrike" kern="1200" cap="none" spc="0" normalizeH="0" baseline="0" noProof="0" dirty="0">
                <a:ln>
                  <a:noFill/>
                </a:ln>
                <a:solidFill>
                  <a:srgbClr val="000000">
                    <a:lumMod val="65000"/>
                    <a:lumOff val="35000"/>
                  </a:srgbClr>
                </a:solidFill>
                <a:effectLst/>
                <a:uLnTx/>
                <a:uFillTx/>
                <a:latin typeface="Georgia"/>
                <a:ea typeface="+mn-ea"/>
                <a:cs typeface="Arial"/>
              </a:rPr>
              <a:t>o</a:t>
            </a:r>
            <a:r>
              <a:rPr kumimoji="0" sz="900" b="0" i="1" u="none" strike="noStrike" kern="1200" cap="none" spc="45" normalizeH="0" baseline="0" noProof="0" dirty="0">
                <a:ln>
                  <a:noFill/>
                </a:ln>
                <a:solidFill>
                  <a:srgbClr val="000000">
                    <a:lumMod val="65000"/>
                    <a:lumOff val="35000"/>
                  </a:srgbClr>
                </a:solidFill>
                <a:effectLst/>
                <a:uLnTx/>
                <a:uFillTx/>
                <a:latin typeface="Georgia"/>
                <a:ea typeface="+mn-ea"/>
                <a:cs typeface="Arial"/>
              </a:rPr>
              <a:t> </a:t>
            </a:r>
            <a:r>
              <a:rPr kumimoji="0" sz="900" b="0" i="1" u="none" strike="noStrike" kern="1200" cap="none" spc="20" normalizeH="0" baseline="0" noProof="0" dirty="0">
                <a:ln>
                  <a:noFill/>
                </a:ln>
                <a:solidFill>
                  <a:srgbClr val="000000">
                    <a:lumMod val="65000"/>
                    <a:lumOff val="35000"/>
                  </a:srgbClr>
                </a:solidFill>
                <a:effectLst/>
                <a:uLnTx/>
                <a:uFillTx/>
                <a:latin typeface="Georgia"/>
                <a:ea typeface="+mn-ea"/>
                <a:cs typeface="Arial"/>
              </a:rPr>
              <a:t>VC-backed companies</a:t>
            </a:r>
            <a:r>
              <a:rPr kumimoji="0" lang="en-US" sz="900" b="0" i="1" u="none" strike="noStrike" kern="1200" cap="none" spc="0" normalizeH="0" baseline="0" noProof="0" dirty="0">
                <a:ln>
                  <a:noFill/>
                </a:ln>
                <a:solidFill>
                  <a:srgbClr val="000000">
                    <a:lumMod val="65000"/>
                    <a:lumOff val="35000"/>
                  </a:srgbClr>
                </a:solidFill>
                <a:effectLst/>
                <a:uLnTx/>
                <a:uFillTx/>
                <a:latin typeface="Georgia"/>
                <a:ea typeface="+mn-ea"/>
                <a:cs typeface="Arial"/>
              </a:rPr>
              <a:t>. For detailed methodology, please see page 60 of this report.</a:t>
            </a:r>
            <a:endParaRPr kumimoji="0" sz="900" b="0" i="1" u="none" strike="noStrike" kern="1200" cap="none" spc="0" normalizeH="0" baseline="0" noProof="0" dirty="0">
              <a:ln>
                <a:noFill/>
              </a:ln>
              <a:solidFill>
                <a:srgbClr val="000000">
                  <a:lumMod val="65000"/>
                  <a:lumOff val="35000"/>
                </a:srgbClr>
              </a:solidFill>
              <a:effectLst/>
              <a:uLnTx/>
              <a:uFillTx/>
              <a:latin typeface="Georgia"/>
              <a:ea typeface="+mn-ea"/>
              <a:cs typeface="Arial"/>
            </a:endParaRPr>
          </a:p>
        </p:txBody>
      </p:sp>
      <p:sp>
        <p:nvSpPr>
          <p:cNvPr id="10" name="Slide Number Placeholder 5">
            <a:extLst>
              <a:ext uri="{FF2B5EF4-FFF2-40B4-BE49-F238E27FC236}">
                <a16:creationId xmlns:a16="http://schemas.microsoft.com/office/drawing/2014/main" id="{3523FCAD-15E1-4FF4-9EBA-9396060C24F9}"/>
              </a:ext>
            </a:extLst>
          </p:cNvPr>
          <p:cNvSpPr txBox="1">
            <a:spLocks/>
          </p:cNvSpPr>
          <p:nvPr/>
        </p:nvSpPr>
        <p:spPr>
          <a:xfrm>
            <a:off x="574334" y="7040023"/>
            <a:ext cx="7553666" cy="138499"/>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i="1" spc="20" baseline="30000" dirty="0">
                <a:solidFill>
                  <a:srgbClr val="000000">
                    <a:lumMod val="65000"/>
                    <a:lumOff val="35000"/>
                  </a:srgbClr>
                </a:solidFill>
                <a:latin typeface="Georgia"/>
                <a:cs typeface="Arial"/>
              </a:rPr>
              <a:t>1 </a:t>
            </a:r>
            <a:r>
              <a:rPr lang="en-US" i="1" spc="20" dirty="0">
                <a:solidFill>
                  <a:srgbClr val="000000">
                    <a:lumMod val="65000"/>
                    <a:lumOff val="35000"/>
                  </a:srgbClr>
                </a:solidFill>
                <a:latin typeface="Georgia"/>
                <a:cs typeface="Arial"/>
              </a:rPr>
              <a:t>The report excludes </a:t>
            </a:r>
            <a:r>
              <a:rPr lang="en-US" i="1" spc="20" dirty="0" err="1">
                <a:solidFill>
                  <a:srgbClr val="000000">
                    <a:lumMod val="65000"/>
                    <a:lumOff val="35000"/>
                  </a:srgbClr>
                </a:solidFill>
                <a:latin typeface="Georgia"/>
                <a:cs typeface="Arial"/>
              </a:rPr>
              <a:t>Verafin’s</a:t>
            </a:r>
            <a:r>
              <a:rPr lang="en-US" i="1" spc="20" dirty="0">
                <a:solidFill>
                  <a:srgbClr val="000000">
                    <a:lumMod val="65000"/>
                    <a:lumOff val="35000"/>
                  </a:srgbClr>
                </a:solidFill>
                <a:latin typeface="Georgia"/>
                <a:cs typeface="Arial"/>
              </a:rPr>
              <a:t> $387.9M funding round in Q3’19 as the company has not disclosed the breakout of debt and equity. </a:t>
            </a:r>
          </a:p>
        </p:txBody>
      </p:sp>
      <p:sp>
        <p:nvSpPr>
          <p:cNvPr id="11" name="Slide Number Placeholder 5">
            <a:extLst>
              <a:ext uri="{FF2B5EF4-FFF2-40B4-BE49-F238E27FC236}">
                <a16:creationId xmlns:a16="http://schemas.microsoft.com/office/drawing/2014/main" id="{7B138337-7753-4B5D-9FC0-7ED48577C6E2}"/>
              </a:ext>
            </a:extLst>
          </p:cNvPr>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spTree>
    <p:extLst>
      <p:ext uri="{BB962C8B-B14F-4D97-AF65-F5344CB8AC3E}">
        <p14:creationId xmlns:p14="http://schemas.microsoft.com/office/powerpoint/2010/main" val="94967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3970"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20</a:t>
            </a:fld>
            <a:endParaRPr lang="en-US" dirty="0"/>
          </a:p>
        </p:txBody>
      </p:sp>
      <p:sp>
        <p:nvSpPr>
          <p:cNvPr id="38" name="TextBox 37"/>
          <p:cNvSpPr txBox="1"/>
          <p:nvPr/>
        </p:nvSpPr>
        <p:spPr>
          <a:xfrm>
            <a:off x="623723" y="509421"/>
            <a:ext cx="7665560" cy="369332"/>
          </a:xfrm>
          <a:prstGeom prst="rect">
            <a:avLst/>
          </a:prstGeom>
          <a:solidFill>
            <a:schemeClr val="bg1"/>
          </a:solidFill>
        </p:spPr>
        <p:txBody>
          <a:bodyPr wrap="none" lIns="0" tIns="0" rIns="0" bIns="0" rtlCol="0">
            <a:spAutoFit/>
          </a:bodyPr>
          <a:lstStyle/>
          <a:p>
            <a:pPr>
              <a:spcAft>
                <a:spcPts val="900"/>
              </a:spcAft>
            </a:pPr>
            <a:r>
              <a:rPr lang="en-US" sz="2400" b="1" dirty="0">
                <a:solidFill>
                  <a:schemeClr val="accent2"/>
                </a:solidFill>
                <a:latin typeface="+mj-lt"/>
              </a:rPr>
              <a:t>Thematic area spotlight: Digital Health (annual)</a:t>
            </a:r>
            <a:endParaRPr lang="en-US" sz="2800" dirty="0">
              <a:solidFill>
                <a:schemeClr val="accent2"/>
              </a:solidFill>
              <a:latin typeface="+mj-lt"/>
            </a:endParaRPr>
          </a:p>
        </p:txBody>
      </p:sp>
      <p:sp>
        <p:nvSpPr>
          <p:cNvPr id="56" name="Content Placeholder 3"/>
          <p:cNvSpPr txBox="1">
            <a:spLocks/>
          </p:cNvSpPr>
          <p:nvPr/>
        </p:nvSpPr>
        <p:spPr>
          <a:xfrm>
            <a:off x="612615" y="1185010"/>
            <a:ext cx="8840224" cy="1435821"/>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VC activity in the Canadian digital health space declines slightly in 2019</a:t>
            </a:r>
            <a:endParaRPr lang="en-US" sz="1800" dirty="0">
              <a:latin typeface="+mn-lt"/>
            </a:endParaRPr>
          </a:p>
          <a:p>
            <a:pPr lvl="1"/>
            <a:r>
              <a:rPr lang="en-US" sz="1500" dirty="0">
                <a:latin typeface="+mn-lt"/>
              </a:rPr>
              <a:t>Digital health companies saw a slight downtick in funding and deal activity in 2019, with total funding falling 26% YoY and deal count down 14%.</a:t>
            </a:r>
          </a:p>
        </p:txBody>
      </p:sp>
      <p:sp>
        <p:nvSpPr>
          <p:cNvPr id="13"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sp>
        <p:nvSpPr>
          <p:cNvPr id="2" name="Rectangle 1"/>
          <p:cNvSpPr/>
          <p:nvPr/>
        </p:nvSpPr>
        <p:spPr bwMode="ltGray">
          <a:xfrm>
            <a:off x="7090610" y="3573379"/>
            <a:ext cx="815139" cy="5433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graphicFrame>
        <p:nvGraphicFramePr>
          <p:cNvPr id="10" name="Object 2">
            <a:extLst>
              <a:ext uri="{FF2B5EF4-FFF2-40B4-BE49-F238E27FC236}">
                <a16:creationId xmlns:a16="http://schemas.microsoft.com/office/drawing/2014/main" id="{7244B8F3-20A4-4655-99E4-07D5C979BDCE}"/>
              </a:ext>
            </a:extLst>
          </p:cNvPr>
          <p:cNvGraphicFramePr>
            <a:graphicFrameLocks noChangeAspect="1"/>
          </p:cNvGraphicFramePr>
          <p:nvPr>
            <p:extLst>
              <p:ext uri="{D42A27DB-BD31-4B8C-83A1-F6EECF244321}">
                <p14:modId xmlns:p14="http://schemas.microsoft.com/office/powerpoint/2010/main" val="2887048408"/>
              </p:ext>
            </p:extLst>
          </p:nvPr>
        </p:nvGraphicFramePr>
        <p:xfrm>
          <a:off x="544785" y="2726385"/>
          <a:ext cx="8908054" cy="445914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12285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6603"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21</a:t>
            </a:fld>
            <a:endParaRPr lang="en-US" dirty="0"/>
          </a:p>
        </p:txBody>
      </p:sp>
      <p:grpSp>
        <p:nvGrpSpPr>
          <p:cNvPr id="10" name="Group 9"/>
          <p:cNvGrpSpPr/>
          <p:nvPr/>
        </p:nvGrpSpPr>
        <p:grpSpPr>
          <a:xfrm>
            <a:off x="-553676" y="1057275"/>
            <a:ext cx="10592621" cy="5153025"/>
            <a:chOff x="-553676" y="1373657"/>
            <a:chExt cx="10592621" cy="3781874"/>
          </a:xfrm>
        </p:grpSpPr>
        <p:sp>
          <p:nvSpPr>
            <p:cNvPr id="11" name="Rectangle 10"/>
            <p:cNvSpPr/>
            <p:nvPr/>
          </p:nvSpPr>
          <p:spPr bwMode="ltGray">
            <a:xfrm>
              <a:off x="-19455" y="1825029"/>
              <a:ext cx="10058400" cy="3330502"/>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2" name="TextBox 11"/>
            <p:cNvSpPr txBox="1"/>
            <p:nvPr/>
          </p:nvSpPr>
          <p:spPr>
            <a:xfrm>
              <a:off x="8842179" y="4602056"/>
              <a:ext cx="1063063"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endParaRPr lang="en-US" sz="11500" dirty="0">
                <a:solidFill>
                  <a:schemeClr val="bg1">
                    <a:lumMod val="65000"/>
                  </a:schemeClr>
                </a:solidFill>
                <a:latin typeface="Georgia" pitchFamily="18" charset="0"/>
              </a:endParaRPr>
            </a:p>
          </p:txBody>
        </p:sp>
        <p:sp>
          <p:nvSpPr>
            <p:cNvPr id="13" name="TextBox 12"/>
            <p:cNvSpPr txBox="1"/>
            <p:nvPr/>
          </p:nvSpPr>
          <p:spPr>
            <a:xfrm>
              <a:off x="915419" y="2186837"/>
              <a:ext cx="8476342" cy="1715140"/>
            </a:xfrm>
            <a:prstGeom prst="rect">
              <a:avLst/>
            </a:prstGeom>
            <a:noFill/>
          </p:spPr>
          <p:txBody>
            <a:bodyPr wrap="square" lIns="0" tIns="0" rIns="0" bIns="0" rtlCol="0">
              <a:noAutofit/>
            </a:bodyPr>
            <a:lstStyle/>
            <a:p>
              <a:r>
                <a:rPr lang="en-US" sz="2400" dirty="0">
                  <a:solidFill>
                    <a:schemeClr val="tx1">
                      <a:lumMod val="65000"/>
                      <a:lumOff val="35000"/>
                    </a:schemeClr>
                  </a:solidFill>
                </a:rPr>
                <a:t>Digital Health was slightly down from the all-time high in 2018. The complexity of payer models and procurement cycles in digital health continues to be a challenge to growth and adoption in Canada. The fact that Health &amp; Wellness made up over 50% of H2 2019 deals reflects that complexity and capital is going towards a simpler growth strategy</a:t>
              </a:r>
            </a:p>
            <a:p>
              <a:br>
                <a:rPr lang="en-US" sz="2400" dirty="0">
                  <a:solidFill>
                    <a:schemeClr val="tx1">
                      <a:lumMod val="65000"/>
                      <a:lumOff val="35000"/>
                    </a:schemeClr>
                  </a:solidFill>
                </a:rPr>
              </a:br>
              <a:endParaRPr lang="en-US" sz="2400" dirty="0">
                <a:solidFill>
                  <a:schemeClr val="tx1">
                    <a:lumMod val="65000"/>
                    <a:lumOff val="35000"/>
                  </a:schemeClr>
                </a:solidFill>
              </a:endParaRPr>
            </a:p>
          </p:txBody>
        </p:sp>
        <p:sp>
          <p:nvSpPr>
            <p:cNvPr id="16" name="TextBox 15"/>
            <p:cNvSpPr txBox="1"/>
            <p:nvPr/>
          </p:nvSpPr>
          <p:spPr>
            <a:xfrm>
              <a:off x="-553676" y="1373657"/>
              <a:ext cx="2024935"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p>
          </p:txBody>
        </p:sp>
      </p:grpSp>
      <p:sp>
        <p:nvSpPr>
          <p:cNvPr id="17" name="TextBox 16"/>
          <p:cNvSpPr txBox="1"/>
          <p:nvPr/>
        </p:nvSpPr>
        <p:spPr>
          <a:xfrm>
            <a:off x="915419" y="4779918"/>
            <a:ext cx="8476342" cy="1152722"/>
          </a:xfrm>
          <a:prstGeom prst="rect">
            <a:avLst/>
          </a:prstGeom>
          <a:noFill/>
        </p:spPr>
        <p:txBody>
          <a:bodyPr wrap="square" lIns="0" tIns="0" rIns="0" bIns="0" rtlCol="0">
            <a:noAutofit/>
          </a:bodyPr>
          <a:lstStyle/>
          <a:p>
            <a:pPr algn="r">
              <a:spcAft>
                <a:spcPts val="900"/>
              </a:spcAft>
            </a:pPr>
            <a:r>
              <a:rPr lang="en-US" sz="2400" b="1" i="1" dirty="0">
                <a:solidFill>
                  <a:schemeClr val="tx1">
                    <a:lumMod val="65000"/>
                    <a:lumOff val="35000"/>
                  </a:schemeClr>
                </a:solidFill>
              </a:rPr>
              <a:t>Cameron Burke</a:t>
            </a:r>
            <a:r>
              <a:rPr lang="en-US" sz="2400" i="1" dirty="0">
                <a:solidFill>
                  <a:schemeClr val="tx1">
                    <a:lumMod val="65000"/>
                    <a:lumOff val="35000"/>
                  </a:schemeClr>
                </a:solidFill>
              </a:rPr>
              <a:t>, Managing Director, Technology Sector</a:t>
            </a:r>
            <a:br>
              <a:rPr lang="en-US" sz="2400" i="1" dirty="0">
                <a:solidFill>
                  <a:schemeClr val="tx1">
                    <a:lumMod val="65000"/>
                    <a:lumOff val="35000"/>
                  </a:schemeClr>
                </a:solidFill>
              </a:rPr>
            </a:br>
            <a:r>
              <a:rPr lang="en-US" sz="2400" i="1" dirty="0">
                <a:solidFill>
                  <a:schemeClr val="tx1">
                    <a:lumMod val="65000"/>
                    <a:lumOff val="35000"/>
                  </a:schemeClr>
                </a:solidFill>
              </a:rPr>
              <a:t>PwC Canada</a:t>
            </a:r>
          </a:p>
        </p:txBody>
      </p:sp>
      <p:sp>
        <p:nvSpPr>
          <p:cNvPr id="15" name="TextBox 14">
            <a:extLst>
              <a:ext uri="{FF2B5EF4-FFF2-40B4-BE49-F238E27FC236}">
                <a16:creationId xmlns:a16="http://schemas.microsoft.com/office/drawing/2014/main" id="{2208348B-FD59-42D0-AB61-029DD5C28514}"/>
              </a:ext>
            </a:extLst>
          </p:cNvPr>
          <p:cNvSpPr txBox="1"/>
          <p:nvPr/>
        </p:nvSpPr>
        <p:spPr>
          <a:xfrm>
            <a:off x="623723" y="509421"/>
            <a:ext cx="6157135" cy="369332"/>
          </a:xfrm>
          <a:prstGeom prst="rect">
            <a:avLst/>
          </a:prstGeom>
          <a:solidFill>
            <a:schemeClr val="bg1"/>
          </a:solid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2400" b="1" i="0" u="none" strike="noStrike" kern="1200" cap="none" spc="0" normalizeH="0" baseline="0" noProof="0" dirty="0">
                <a:ln>
                  <a:noFill/>
                </a:ln>
                <a:solidFill>
                  <a:srgbClr val="FFB600"/>
                </a:solidFill>
                <a:effectLst/>
                <a:uLnTx/>
                <a:uFillTx/>
                <a:latin typeface="Georgia"/>
                <a:ea typeface="+mn-ea"/>
                <a:cs typeface="+mn-cs"/>
              </a:rPr>
              <a:t>Thematic area spotlight: Digital Health</a:t>
            </a:r>
            <a:endParaRPr kumimoji="0" lang="en-US" sz="2800" b="0" i="0" u="none" strike="noStrike" kern="1200" cap="none" spc="0" normalizeH="0" baseline="0" noProof="0" dirty="0">
              <a:ln>
                <a:noFill/>
              </a:ln>
              <a:solidFill>
                <a:srgbClr val="FFB600"/>
              </a:solidFill>
              <a:effectLst/>
              <a:uLnTx/>
              <a:uFillTx/>
              <a:latin typeface="Georgia"/>
              <a:ea typeface="+mn-ea"/>
              <a:cs typeface="+mn-cs"/>
            </a:endParaRPr>
          </a:p>
        </p:txBody>
      </p:sp>
    </p:spTree>
    <p:extLst>
      <p:ext uri="{BB962C8B-B14F-4D97-AF65-F5344CB8AC3E}">
        <p14:creationId xmlns:p14="http://schemas.microsoft.com/office/powerpoint/2010/main" val="394685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4824"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8" name="TextBox 37"/>
          <p:cNvSpPr txBox="1"/>
          <p:nvPr/>
        </p:nvSpPr>
        <p:spPr>
          <a:xfrm>
            <a:off x="623723" y="509421"/>
            <a:ext cx="8031045" cy="369332"/>
          </a:xfrm>
          <a:prstGeom prst="rect">
            <a:avLst/>
          </a:prstGeom>
          <a:solidFill>
            <a:schemeClr val="bg1"/>
          </a:solid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2400" b="1" i="0" u="none" strike="noStrike" kern="1200" cap="none" spc="0" normalizeH="0" baseline="0" noProof="0" dirty="0">
                <a:ln>
                  <a:noFill/>
                </a:ln>
                <a:solidFill>
                  <a:srgbClr val="FFB600"/>
                </a:solidFill>
                <a:effectLst/>
                <a:uLnTx/>
                <a:uFillTx/>
                <a:latin typeface="Georgia"/>
                <a:ea typeface="+mn-ea"/>
                <a:cs typeface="+mn-cs"/>
              </a:rPr>
              <a:t>Thematic area spotlight: Cybersecurity (quarterly)</a:t>
            </a:r>
            <a:endParaRPr kumimoji="0" lang="en-US" sz="2800" b="0" i="0" u="none" strike="noStrike" kern="1200" cap="none" spc="0" normalizeH="0" baseline="0" noProof="0" dirty="0">
              <a:ln>
                <a:noFill/>
              </a:ln>
              <a:solidFill>
                <a:srgbClr val="FFB600"/>
              </a:solidFill>
              <a:effectLst/>
              <a:uLnTx/>
              <a:uFillTx/>
              <a:latin typeface="Georgia"/>
              <a:ea typeface="+mn-ea"/>
              <a:cs typeface="+mn-cs"/>
            </a:endParaRPr>
          </a:p>
        </p:txBody>
      </p:sp>
      <p:sp>
        <p:nvSpPr>
          <p:cNvPr id="56" name="Content Placeholder 3"/>
          <p:cNvSpPr txBox="1">
            <a:spLocks/>
          </p:cNvSpPr>
          <p:nvPr/>
        </p:nvSpPr>
        <p:spPr>
          <a:xfrm>
            <a:off x="612615" y="1185010"/>
            <a:ext cx="8840224"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marR="0" lvl="1" indent="0" algn="l" defTabSz="1018705" rtl="0" eaLnBrk="1" fontAlgn="auto" latinLnBrk="0" hangingPunct="1">
              <a:lnSpc>
                <a:spcPct val="100000"/>
              </a:lnSpc>
              <a:spcBef>
                <a:spcPts val="0"/>
              </a:spcBef>
              <a:spcAft>
                <a:spcPts val="900"/>
              </a:spcAft>
              <a:buClr>
                <a:srgbClr val="000000"/>
              </a:buClr>
              <a:buSzTx/>
              <a:buFont typeface="Georgia" pitchFamily="18"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Funding in the Canadian cybersecurity space picked up notably in </a:t>
            </a:r>
            <a:r>
              <a:rPr lang="en-US" sz="1800" b="1" dirty="0">
                <a:solidFill>
                  <a:srgbClr val="000000"/>
                </a:solidFill>
                <a:latin typeface="Arial"/>
              </a:rPr>
              <a:t>H2’19</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lvl="1">
              <a:buClr>
                <a:srgbClr val="000000"/>
              </a:buClr>
              <a:defRPr/>
            </a:pPr>
            <a:r>
              <a:rPr lang="en-US" sz="1500" dirty="0">
                <a:solidFill>
                  <a:srgbClr val="000000"/>
                </a:solidFill>
                <a:latin typeface="Arial"/>
              </a:rPr>
              <a:t>Total funding in H2’19 increased significantly </a:t>
            </a:r>
            <a:r>
              <a:rPr lang="en-US" sz="1500" dirty="0" err="1">
                <a:solidFill>
                  <a:srgbClr val="000000"/>
                </a:solidFill>
                <a:latin typeface="Arial"/>
              </a:rPr>
              <a:t>HoH</a:t>
            </a:r>
            <a:r>
              <a:rPr lang="en-US" sz="1500" dirty="0">
                <a:solidFill>
                  <a:srgbClr val="000000"/>
                </a:solidFill>
                <a:latin typeface="Arial"/>
              </a:rPr>
              <a:t>, driven primarily by a large </a:t>
            </a:r>
            <a:r>
              <a:rPr lang="en-US" sz="1500" dirty="0" err="1">
                <a:solidFill>
                  <a:srgbClr val="000000"/>
                </a:solidFill>
                <a:latin typeface="Arial"/>
              </a:rPr>
              <a:t>megaround</a:t>
            </a:r>
            <a:r>
              <a:rPr lang="en-US" sz="1500" dirty="0">
                <a:solidFill>
                  <a:srgbClr val="000000"/>
                </a:solidFill>
                <a:latin typeface="Arial"/>
              </a:rPr>
              <a:t>.</a:t>
            </a:r>
          </a:p>
          <a:p>
            <a:pPr lvl="1">
              <a:buClr>
                <a:srgbClr val="000000"/>
              </a:buClr>
              <a:defRPr/>
            </a:pPr>
            <a:r>
              <a:rPr lang="en-US" sz="1500" dirty="0">
                <a:solidFill>
                  <a:srgbClr val="000000"/>
                </a:solidFill>
                <a:latin typeface="Arial"/>
              </a:rPr>
              <a:t>Deal count also rose to 10 in H2’19, up from 6 in the second half of 2018, an increase of 67%.</a:t>
            </a:r>
          </a:p>
          <a:p>
            <a:pPr marL="0" lvl="1" indent="0">
              <a:buClr>
                <a:srgbClr val="000000"/>
              </a:buClr>
              <a:buNone/>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a:p>
            <a:pPr marL="228574" marR="0" lvl="1"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p:cNvSpPr/>
          <p:nvPr/>
        </p:nvSpPr>
        <p:spPr bwMode="ltGray">
          <a:xfrm>
            <a:off x="7090610" y="3396146"/>
            <a:ext cx="815139" cy="5433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Georgia" pitchFamily="18" charset="0"/>
              <a:ea typeface="+mn-ea"/>
              <a:cs typeface="+mn-cs"/>
            </a:endParaRPr>
          </a:p>
        </p:txBody>
      </p:sp>
      <p:graphicFrame>
        <p:nvGraphicFramePr>
          <p:cNvPr id="15" name="Object 2">
            <a:extLst>
              <a:ext uri="{FF2B5EF4-FFF2-40B4-BE49-F238E27FC236}">
                <a16:creationId xmlns:a16="http://schemas.microsoft.com/office/drawing/2014/main" id="{6E17028E-999E-477C-A151-84A6D3587F79}"/>
              </a:ext>
            </a:extLst>
          </p:cNvPr>
          <p:cNvGraphicFramePr>
            <a:graphicFrameLocks/>
          </p:cNvGraphicFramePr>
          <p:nvPr>
            <p:extLst>
              <p:ext uri="{D42A27DB-BD31-4B8C-83A1-F6EECF244321}">
                <p14:modId xmlns:p14="http://schemas.microsoft.com/office/powerpoint/2010/main" val="3406626502"/>
              </p:ext>
            </p:extLst>
          </p:nvPr>
        </p:nvGraphicFramePr>
        <p:xfrm>
          <a:off x="393192" y="2803839"/>
          <a:ext cx="9272016" cy="4168461"/>
        </p:xfrm>
        <a:graphic>
          <a:graphicData uri="http://schemas.openxmlformats.org/drawingml/2006/chart">
            <c:chart xmlns:c="http://schemas.openxmlformats.org/drawingml/2006/chart" xmlns:r="http://schemas.openxmlformats.org/officeDocument/2006/relationships" r:id="rId7"/>
          </a:graphicData>
        </a:graphic>
      </p:graphicFrame>
      <p:sp>
        <p:nvSpPr>
          <p:cNvPr id="10" name="Slide Number Placeholder 5">
            <a:extLst>
              <a:ext uri="{FF2B5EF4-FFF2-40B4-BE49-F238E27FC236}">
                <a16:creationId xmlns:a16="http://schemas.microsoft.com/office/drawing/2014/main" id="{3B35450D-77D7-4177-9502-C5090E740169}"/>
              </a:ext>
            </a:extLst>
          </p:cNvPr>
          <p:cNvSpPr txBox="1">
            <a:spLocks/>
          </p:cNvSpPr>
          <p:nvPr/>
        </p:nvSpPr>
        <p:spPr>
          <a:xfrm>
            <a:off x="7848600"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5EA455A6-F8B5-4699-A43A-1232C4D79869}" type="slidenum">
              <a:rPr lang="en-US" smtClean="0"/>
              <a:pPr/>
              <a:t>22</a:t>
            </a:fld>
            <a:endParaRPr lang="en-US" dirty="0"/>
          </a:p>
        </p:txBody>
      </p:sp>
      <p:sp>
        <p:nvSpPr>
          <p:cNvPr id="12" name="Slide Number Placeholder 5">
            <a:extLst>
              <a:ext uri="{FF2B5EF4-FFF2-40B4-BE49-F238E27FC236}">
                <a16:creationId xmlns:a16="http://schemas.microsoft.com/office/drawing/2014/main" id="{F16E6B20-DC7A-4BAC-80DA-9620ED4C038E}"/>
              </a:ext>
            </a:extLst>
          </p:cNvPr>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spTree>
    <p:extLst>
      <p:ext uri="{BB962C8B-B14F-4D97-AF65-F5344CB8AC3E}">
        <p14:creationId xmlns:p14="http://schemas.microsoft.com/office/powerpoint/2010/main" val="122350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6012"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fld id="{5EA455A6-F8B5-4699-A43A-1232C4D79869}" type="slidenum">
              <a:rPr kumimoji="0" lang="en-US" sz="9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8" name="TextBox 37"/>
          <p:cNvSpPr txBox="1"/>
          <p:nvPr/>
        </p:nvSpPr>
        <p:spPr>
          <a:xfrm>
            <a:off x="623723" y="509421"/>
            <a:ext cx="7644721" cy="369332"/>
          </a:xfrm>
          <a:prstGeom prst="rect">
            <a:avLst/>
          </a:prstGeom>
          <a:solidFill>
            <a:schemeClr val="bg1"/>
          </a:solid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2400" b="1" i="0" u="none" strike="noStrike" kern="1200" cap="none" spc="0" normalizeH="0" baseline="0" noProof="0" dirty="0">
                <a:ln>
                  <a:noFill/>
                </a:ln>
                <a:solidFill>
                  <a:srgbClr val="FFB600"/>
                </a:solidFill>
                <a:effectLst/>
                <a:uLnTx/>
                <a:uFillTx/>
                <a:latin typeface="Georgia"/>
                <a:ea typeface="+mn-ea"/>
                <a:cs typeface="+mn-cs"/>
              </a:rPr>
              <a:t>Thematic area spotlight: Cybersecurity (annual)</a:t>
            </a:r>
            <a:endParaRPr kumimoji="0" lang="en-US" sz="2800" b="0" i="0" u="none" strike="noStrike" kern="1200" cap="none" spc="0" normalizeH="0" baseline="0" noProof="0" dirty="0">
              <a:ln>
                <a:noFill/>
              </a:ln>
              <a:solidFill>
                <a:srgbClr val="FFB600"/>
              </a:solidFill>
              <a:effectLst/>
              <a:uLnTx/>
              <a:uFillTx/>
              <a:latin typeface="Georgia"/>
              <a:ea typeface="+mn-ea"/>
              <a:cs typeface="+mn-cs"/>
            </a:endParaRPr>
          </a:p>
        </p:txBody>
      </p:sp>
      <p:sp>
        <p:nvSpPr>
          <p:cNvPr id="56" name="Content Placeholder 3"/>
          <p:cNvSpPr txBox="1">
            <a:spLocks/>
          </p:cNvSpPr>
          <p:nvPr/>
        </p:nvSpPr>
        <p:spPr>
          <a:xfrm>
            <a:off x="612615" y="1185010"/>
            <a:ext cx="9167994"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marR="0" lvl="1" indent="0" algn="l" defTabSz="1018705" rtl="0" eaLnBrk="1" fontAlgn="auto" latinLnBrk="0" hangingPunct="1">
              <a:lnSpc>
                <a:spcPct val="100000"/>
              </a:lnSpc>
              <a:spcBef>
                <a:spcPts val="0"/>
              </a:spcBef>
              <a:spcAft>
                <a:spcPts val="900"/>
              </a:spcAft>
              <a:buClr>
                <a:srgbClr val="000000"/>
              </a:buClr>
              <a:buSzTx/>
              <a:buFont typeface="Georgia" pitchFamily="18" charset="0"/>
              <a:buNone/>
              <a:tabLst/>
              <a:defRPr/>
            </a:pPr>
            <a:r>
              <a:rPr kumimoji="0" lang="en-US" sz="1800" b="1" i="0" u="none" strike="noStrike" kern="1200" cap="none" spc="0" normalizeH="0" baseline="0" noProof="0" dirty="0">
                <a:ln>
                  <a:noFill/>
                </a:ln>
                <a:effectLst/>
                <a:uLnTx/>
                <a:uFillTx/>
                <a:latin typeface="Arial"/>
                <a:ea typeface="+mn-ea"/>
                <a:cs typeface="+mn-cs"/>
              </a:rPr>
              <a:t>Activity in the Canadian cybersecurity space picked up in 2019</a:t>
            </a:r>
          </a:p>
          <a:p>
            <a:pPr marL="228574" marR="0" lvl="1"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kumimoji="0" lang="en-US" sz="1500" b="0" i="0" u="none" strike="noStrike" kern="1200" cap="none" spc="0" normalizeH="0" baseline="0" noProof="0" dirty="0">
                <a:ln>
                  <a:noFill/>
                </a:ln>
                <a:effectLst/>
                <a:uLnTx/>
                <a:uFillTx/>
                <a:latin typeface="Arial"/>
                <a:ea typeface="+mn-ea"/>
                <a:cs typeface="+mn-cs"/>
              </a:rPr>
              <a:t>Funding to Canadian cybersecurity startups reached a new </a:t>
            </a:r>
            <a:r>
              <a:rPr lang="en-US" sz="1500" dirty="0">
                <a:latin typeface="Arial"/>
              </a:rPr>
              <a:t>high</a:t>
            </a:r>
            <a:r>
              <a:rPr kumimoji="0" lang="en-US" sz="1500" b="0" i="0" u="none" strike="noStrike" kern="1200" cap="none" spc="0" normalizeH="0" baseline="0" noProof="0" dirty="0">
                <a:ln>
                  <a:noFill/>
                </a:ln>
                <a:effectLst/>
                <a:uLnTx/>
                <a:uFillTx/>
                <a:latin typeface="Arial"/>
                <a:ea typeface="+mn-ea"/>
                <a:cs typeface="+mn-cs"/>
              </a:rPr>
              <a:t> in 2019, with $398M invested across 19 deals. </a:t>
            </a:r>
          </a:p>
          <a:p>
            <a:pPr marL="228574" marR="0" lvl="1"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lang="en-US" sz="1500" dirty="0">
                <a:latin typeface="Arial"/>
              </a:rPr>
              <a:t>Accompanying the jump in funding, deal count </a:t>
            </a:r>
            <a:r>
              <a:rPr kumimoji="0" lang="en-US" sz="1500" b="0" i="0" u="none" strike="noStrike" kern="1200" cap="none" spc="0" normalizeH="0" baseline="0" noProof="0" dirty="0">
                <a:ln>
                  <a:noFill/>
                </a:ln>
                <a:effectLst/>
                <a:uLnTx/>
                <a:uFillTx/>
                <a:latin typeface="Arial"/>
                <a:ea typeface="+mn-ea"/>
                <a:cs typeface="+mn-cs"/>
              </a:rPr>
              <a:t>also rose in 2019, climbing to 19 from 13 the year prior.</a:t>
            </a:r>
          </a:p>
          <a:p>
            <a:pPr marL="228574" marR="0" lvl="1"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endParaRPr kumimoji="0" lang="en-US" sz="1500" b="0" i="0" u="none" strike="noStrike" kern="1200" cap="none" spc="0" normalizeH="0" baseline="0" noProof="0" dirty="0">
              <a:ln>
                <a:noFill/>
              </a:ln>
              <a:effectLst/>
              <a:uLnTx/>
              <a:uFillTx/>
              <a:latin typeface="Arial"/>
              <a:ea typeface="+mn-ea"/>
              <a:cs typeface="+mn-cs"/>
            </a:endParaRPr>
          </a:p>
        </p:txBody>
      </p:sp>
      <p:sp>
        <p:nvSpPr>
          <p:cNvPr id="13"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All figures in USD</a:t>
            </a:r>
          </a:p>
        </p:txBody>
      </p:sp>
      <p:sp>
        <p:nvSpPr>
          <p:cNvPr id="2" name="Rectangle 1"/>
          <p:cNvSpPr/>
          <p:nvPr/>
        </p:nvSpPr>
        <p:spPr bwMode="ltGray">
          <a:xfrm>
            <a:off x="7090610" y="3573379"/>
            <a:ext cx="815139" cy="5433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Georgia" pitchFamily="18" charset="0"/>
              <a:ea typeface="+mn-ea"/>
              <a:cs typeface="+mn-cs"/>
            </a:endParaRPr>
          </a:p>
        </p:txBody>
      </p:sp>
      <p:graphicFrame>
        <p:nvGraphicFramePr>
          <p:cNvPr id="15" name="Object 2">
            <a:extLst>
              <a:ext uri="{FF2B5EF4-FFF2-40B4-BE49-F238E27FC236}">
                <a16:creationId xmlns:a16="http://schemas.microsoft.com/office/drawing/2014/main" id="{9C94F0DD-BE34-4DF0-B833-BDAA3E644FF1}"/>
              </a:ext>
            </a:extLst>
          </p:cNvPr>
          <p:cNvGraphicFramePr>
            <a:graphicFrameLocks noChangeAspect="1"/>
          </p:cNvGraphicFramePr>
          <p:nvPr>
            <p:extLst>
              <p:ext uri="{D42A27DB-BD31-4B8C-83A1-F6EECF244321}">
                <p14:modId xmlns:p14="http://schemas.microsoft.com/office/powerpoint/2010/main" val="2917112098"/>
              </p:ext>
            </p:extLst>
          </p:nvPr>
        </p:nvGraphicFramePr>
        <p:xfrm>
          <a:off x="393192" y="2971217"/>
          <a:ext cx="9272016" cy="40827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4369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7627"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24</a:t>
            </a:fld>
            <a:endParaRPr lang="en-US" dirty="0"/>
          </a:p>
        </p:txBody>
      </p:sp>
      <p:grpSp>
        <p:nvGrpSpPr>
          <p:cNvPr id="10" name="Group 9"/>
          <p:cNvGrpSpPr/>
          <p:nvPr/>
        </p:nvGrpSpPr>
        <p:grpSpPr>
          <a:xfrm>
            <a:off x="-534221" y="1200150"/>
            <a:ext cx="10592621" cy="5048250"/>
            <a:chOff x="-553676" y="1373657"/>
            <a:chExt cx="10592621" cy="3781874"/>
          </a:xfrm>
        </p:grpSpPr>
        <p:sp>
          <p:nvSpPr>
            <p:cNvPr id="11" name="Rectangle 10"/>
            <p:cNvSpPr/>
            <p:nvPr/>
          </p:nvSpPr>
          <p:spPr bwMode="ltGray">
            <a:xfrm>
              <a:off x="-19455" y="1825029"/>
              <a:ext cx="10058400" cy="3330502"/>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2" name="TextBox 11"/>
            <p:cNvSpPr txBox="1"/>
            <p:nvPr/>
          </p:nvSpPr>
          <p:spPr>
            <a:xfrm>
              <a:off x="8842179" y="4602056"/>
              <a:ext cx="1063063"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endParaRPr lang="en-US" sz="11500" dirty="0">
                <a:solidFill>
                  <a:schemeClr val="bg1">
                    <a:lumMod val="65000"/>
                  </a:schemeClr>
                </a:solidFill>
                <a:latin typeface="Georgia" pitchFamily="18" charset="0"/>
              </a:endParaRPr>
            </a:p>
          </p:txBody>
        </p:sp>
        <p:sp>
          <p:nvSpPr>
            <p:cNvPr id="13" name="TextBox 12"/>
            <p:cNvSpPr txBox="1"/>
            <p:nvPr/>
          </p:nvSpPr>
          <p:spPr>
            <a:xfrm>
              <a:off x="897368" y="2045992"/>
              <a:ext cx="8476342" cy="1715140"/>
            </a:xfrm>
            <a:prstGeom prst="rect">
              <a:avLst/>
            </a:prstGeom>
            <a:noFill/>
          </p:spPr>
          <p:txBody>
            <a:bodyPr wrap="square" lIns="0" tIns="0" rIns="0" bIns="0" rtlCol="0">
              <a:noAutofit/>
            </a:bodyPr>
            <a:lstStyle/>
            <a:p>
              <a:r>
                <a:rPr lang="en-US" sz="2400" dirty="0">
                  <a:solidFill>
                    <a:schemeClr val="tx1">
                      <a:lumMod val="65000"/>
                      <a:lumOff val="35000"/>
                    </a:schemeClr>
                  </a:solidFill>
                </a:rPr>
                <a:t>Consistent with global trends, 2019 was a record year for cybersecurity funding in Canada alongside rising deal activity. From the protection of personal identity to critical company assets, funding to cybersecurity continues to rise as organizations and executives grasp the importance of preventative and detective measures in order to avoid a major crisis and build digital trust.</a:t>
              </a:r>
            </a:p>
            <a:p>
              <a:br>
                <a:rPr lang="en-US" sz="2800" dirty="0">
                  <a:solidFill>
                    <a:schemeClr val="tx1">
                      <a:lumMod val="65000"/>
                      <a:lumOff val="35000"/>
                    </a:schemeClr>
                  </a:solidFill>
                </a:rPr>
              </a:br>
              <a:endParaRPr lang="en-US" sz="2500" dirty="0">
                <a:solidFill>
                  <a:schemeClr val="tx1">
                    <a:lumMod val="65000"/>
                    <a:lumOff val="35000"/>
                  </a:schemeClr>
                </a:solidFill>
              </a:endParaRPr>
            </a:p>
          </p:txBody>
        </p:sp>
        <p:sp>
          <p:nvSpPr>
            <p:cNvPr id="16" name="TextBox 15"/>
            <p:cNvSpPr txBox="1"/>
            <p:nvPr/>
          </p:nvSpPr>
          <p:spPr>
            <a:xfrm>
              <a:off x="-553676" y="1373657"/>
              <a:ext cx="2024935"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p>
          </p:txBody>
        </p:sp>
      </p:grpSp>
      <p:sp>
        <p:nvSpPr>
          <p:cNvPr id="17" name="TextBox 16"/>
          <p:cNvSpPr txBox="1"/>
          <p:nvPr/>
        </p:nvSpPr>
        <p:spPr>
          <a:xfrm>
            <a:off x="623723" y="4849738"/>
            <a:ext cx="8476342" cy="1152722"/>
          </a:xfrm>
          <a:prstGeom prst="rect">
            <a:avLst/>
          </a:prstGeom>
          <a:noFill/>
        </p:spPr>
        <p:txBody>
          <a:bodyPr wrap="square" lIns="0" tIns="0" rIns="0" bIns="0" rtlCol="0">
            <a:noAutofit/>
          </a:bodyPr>
          <a:lstStyle/>
          <a:p>
            <a:pPr algn="r">
              <a:spcAft>
                <a:spcPts val="900"/>
              </a:spcAft>
            </a:pPr>
            <a:r>
              <a:rPr lang="en-US" sz="2400" b="1" i="1" dirty="0">
                <a:solidFill>
                  <a:schemeClr val="tx1">
                    <a:lumMod val="65000"/>
                    <a:lumOff val="35000"/>
                  </a:schemeClr>
                </a:solidFill>
              </a:rPr>
              <a:t>Sajith Nair, </a:t>
            </a:r>
            <a:r>
              <a:rPr lang="en-US" sz="2400" i="1" dirty="0">
                <a:solidFill>
                  <a:schemeClr val="tx1">
                    <a:lumMod val="65000"/>
                    <a:lumOff val="35000"/>
                  </a:schemeClr>
                </a:solidFill>
              </a:rPr>
              <a:t>Partner, Cybersecurity &amp; Privacy</a:t>
            </a:r>
            <a:br>
              <a:rPr lang="en-US" sz="2400" b="1" i="1" dirty="0">
                <a:solidFill>
                  <a:schemeClr val="tx1">
                    <a:lumMod val="65000"/>
                    <a:lumOff val="35000"/>
                  </a:schemeClr>
                </a:solidFill>
              </a:rPr>
            </a:br>
            <a:r>
              <a:rPr lang="en-US" sz="2400" i="1" dirty="0">
                <a:solidFill>
                  <a:schemeClr val="tx1">
                    <a:lumMod val="65000"/>
                    <a:lumOff val="35000"/>
                  </a:schemeClr>
                </a:solidFill>
              </a:rPr>
              <a:t>PwC Canada</a:t>
            </a:r>
          </a:p>
        </p:txBody>
      </p:sp>
      <p:sp>
        <p:nvSpPr>
          <p:cNvPr id="15" name="TextBox 14">
            <a:extLst>
              <a:ext uri="{FF2B5EF4-FFF2-40B4-BE49-F238E27FC236}">
                <a16:creationId xmlns:a16="http://schemas.microsoft.com/office/drawing/2014/main" id="{2208348B-FD59-42D0-AB61-029DD5C28514}"/>
              </a:ext>
            </a:extLst>
          </p:cNvPr>
          <p:cNvSpPr txBox="1"/>
          <p:nvPr/>
        </p:nvSpPr>
        <p:spPr>
          <a:xfrm>
            <a:off x="623723" y="509421"/>
            <a:ext cx="6136295" cy="369332"/>
          </a:xfrm>
          <a:prstGeom prst="rect">
            <a:avLst/>
          </a:prstGeom>
          <a:solidFill>
            <a:schemeClr val="bg1"/>
          </a:solid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2400" b="1" i="0" u="none" strike="noStrike" kern="1200" cap="none" spc="0" normalizeH="0" baseline="0" noProof="0" dirty="0">
                <a:ln>
                  <a:noFill/>
                </a:ln>
                <a:solidFill>
                  <a:srgbClr val="FFB600"/>
                </a:solidFill>
                <a:effectLst/>
                <a:uLnTx/>
                <a:uFillTx/>
                <a:latin typeface="Georgia"/>
                <a:ea typeface="+mn-ea"/>
                <a:cs typeface="+mn-cs"/>
              </a:rPr>
              <a:t>Thematic area spotlight: Cybersecurity</a:t>
            </a:r>
            <a:endParaRPr kumimoji="0" lang="en-US" sz="2800" b="0" i="0" u="none" strike="noStrike" kern="1200" cap="none" spc="0" normalizeH="0" baseline="0" noProof="0" dirty="0">
              <a:ln>
                <a:noFill/>
              </a:ln>
              <a:solidFill>
                <a:srgbClr val="FFB600"/>
              </a:solidFill>
              <a:effectLst/>
              <a:uLnTx/>
              <a:uFillTx/>
              <a:latin typeface="Georgia"/>
              <a:ea typeface="+mn-ea"/>
              <a:cs typeface="+mn-cs"/>
            </a:endParaRPr>
          </a:p>
        </p:txBody>
      </p:sp>
    </p:spTree>
    <p:extLst>
      <p:ext uri="{BB962C8B-B14F-4D97-AF65-F5344CB8AC3E}">
        <p14:creationId xmlns:p14="http://schemas.microsoft.com/office/powerpoint/2010/main" val="3337459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7876"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fld id="{5EA455A6-F8B5-4699-A43A-1232C4D79869}" type="slidenum">
              <a:rPr kumimoji="0" lang="en-US" sz="9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8" name="TextBox 37"/>
          <p:cNvSpPr txBox="1"/>
          <p:nvPr/>
        </p:nvSpPr>
        <p:spPr>
          <a:xfrm>
            <a:off x="623723" y="509421"/>
            <a:ext cx="8766824" cy="369332"/>
          </a:xfrm>
          <a:prstGeom prst="rect">
            <a:avLst/>
          </a:prstGeom>
          <a:solidFill>
            <a:schemeClr val="bg1"/>
          </a:solid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2400" b="1" i="0" u="none" strike="noStrike" kern="1200" cap="none" spc="0" normalizeH="0" baseline="0" noProof="0" dirty="0">
                <a:ln>
                  <a:noFill/>
                </a:ln>
                <a:solidFill>
                  <a:srgbClr val="FFB600"/>
                </a:solidFill>
                <a:effectLst/>
                <a:uLnTx/>
                <a:uFillTx/>
                <a:latin typeface="Georgia"/>
                <a:ea typeface="+mn-ea"/>
                <a:cs typeface="+mn-cs"/>
              </a:rPr>
              <a:t>Thematic area spotlight: Clean Energy Tech (quarterly)</a:t>
            </a:r>
            <a:endParaRPr kumimoji="0" lang="en-US" sz="2800" b="0" i="0" u="none" strike="noStrike" kern="1200" cap="none" spc="0" normalizeH="0" baseline="0" noProof="0" dirty="0">
              <a:ln>
                <a:noFill/>
              </a:ln>
              <a:solidFill>
                <a:srgbClr val="FFB600"/>
              </a:solidFill>
              <a:effectLst/>
              <a:uLnTx/>
              <a:uFillTx/>
              <a:latin typeface="Georgia"/>
              <a:ea typeface="+mn-ea"/>
              <a:cs typeface="+mn-cs"/>
            </a:endParaRPr>
          </a:p>
        </p:txBody>
      </p:sp>
      <p:sp>
        <p:nvSpPr>
          <p:cNvPr id="56" name="Content Placeholder 3"/>
          <p:cNvSpPr txBox="1">
            <a:spLocks/>
          </p:cNvSpPr>
          <p:nvPr/>
        </p:nvSpPr>
        <p:spPr>
          <a:xfrm>
            <a:off x="612615" y="1185010"/>
            <a:ext cx="8840224" cy="1855785"/>
          </a:xfrm>
          <a:prstGeom prst="rect">
            <a:avLst/>
          </a:prstGeom>
          <a:noFill/>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marR="0" lvl="1" indent="0" algn="l" defTabSz="1018705" rtl="0" eaLnBrk="1" fontAlgn="auto" latinLnBrk="0" hangingPunct="1">
              <a:lnSpc>
                <a:spcPct val="100000"/>
              </a:lnSpc>
              <a:spcBef>
                <a:spcPts val="0"/>
              </a:spcBef>
              <a:spcAft>
                <a:spcPts val="900"/>
              </a:spcAft>
              <a:buClr>
                <a:srgbClr val="000000"/>
              </a:buClr>
              <a:buSzTx/>
              <a:buFont typeface="Georgia" pitchFamily="18"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VC activity in the Canadian clean energy space picks up slightly in </a:t>
            </a:r>
            <a:r>
              <a:rPr lang="en-US" sz="1800" b="1" dirty="0">
                <a:solidFill>
                  <a:srgbClr val="000000"/>
                </a:solidFill>
                <a:latin typeface="Arial"/>
              </a:rPr>
              <a:t>H2’19</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228574" marR="0" lvl="1"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Funding to Canadian clean energy tech companies remained relatively consistent in H2’19.</a:t>
            </a:r>
          </a:p>
          <a:p>
            <a:pPr marL="228574" marR="0" lvl="1"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Deal activity </a:t>
            </a:r>
            <a:r>
              <a:rPr lang="en-US" sz="1500" dirty="0">
                <a:solidFill>
                  <a:srgbClr val="000000"/>
                </a:solidFill>
                <a:latin typeface="Arial"/>
              </a:rPr>
              <a:t>ticked upward to 11 deals, up from 6 in H2’18. </a:t>
            </a: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All figures in USD</a:t>
            </a:r>
          </a:p>
        </p:txBody>
      </p:sp>
      <p:sp>
        <p:nvSpPr>
          <p:cNvPr id="2" name="Rectangle 1"/>
          <p:cNvSpPr/>
          <p:nvPr/>
        </p:nvSpPr>
        <p:spPr bwMode="ltGray">
          <a:xfrm>
            <a:off x="7090610" y="3573379"/>
            <a:ext cx="815139" cy="5433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Georgia" pitchFamily="18" charset="0"/>
              <a:ea typeface="+mn-ea"/>
              <a:cs typeface="+mn-cs"/>
            </a:endParaRPr>
          </a:p>
        </p:txBody>
      </p:sp>
      <p:graphicFrame>
        <p:nvGraphicFramePr>
          <p:cNvPr id="10" name="Chart 9">
            <a:extLst>
              <a:ext uri="{FF2B5EF4-FFF2-40B4-BE49-F238E27FC236}">
                <a16:creationId xmlns:a16="http://schemas.microsoft.com/office/drawing/2014/main" id="{A0566FB9-7860-4337-8353-8312890A0231}"/>
              </a:ext>
            </a:extLst>
          </p:cNvPr>
          <p:cNvGraphicFramePr>
            <a:graphicFrameLocks/>
          </p:cNvGraphicFramePr>
          <p:nvPr>
            <p:extLst>
              <p:ext uri="{D42A27DB-BD31-4B8C-83A1-F6EECF244321}">
                <p14:modId xmlns:p14="http://schemas.microsoft.com/office/powerpoint/2010/main" val="1041609211"/>
              </p:ext>
            </p:extLst>
          </p:nvPr>
        </p:nvGraphicFramePr>
        <p:xfrm>
          <a:off x="236497" y="2657475"/>
          <a:ext cx="9888578" cy="44291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39140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7034"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fld id="{5EA455A6-F8B5-4699-A43A-1232C4D79869}" type="slidenum">
              <a:rPr kumimoji="0" lang="en-US" sz="9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8" name="TextBox 37"/>
          <p:cNvSpPr txBox="1"/>
          <p:nvPr/>
        </p:nvSpPr>
        <p:spPr>
          <a:xfrm>
            <a:off x="623723" y="509421"/>
            <a:ext cx="8380499" cy="369332"/>
          </a:xfrm>
          <a:prstGeom prst="rect">
            <a:avLst/>
          </a:prstGeom>
          <a:solidFill>
            <a:schemeClr val="bg1"/>
          </a:solid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2400" b="1" i="0" u="none" strike="noStrike" kern="1200" cap="none" spc="0" normalizeH="0" baseline="0" noProof="0" dirty="0">
                <a:ln>
                  <a:noFill/>
                </a:ln>
                <a:solidFill>
                  <a:srgbClr val="FFB600"/>
                </a:solidFill>
                <a:effectLst/>
                <a:uLnTx/>
                <a:uFillTx/>
                <a:latin typeface="Georgia"/>
                <a:ea typeface="+mn-ea"/>
                <a:cs typeface="+mn-cs"/>
              </a:rPr>
              <a:t>Thematic area spotlight: Clean Energy Tech (annual)</a:t>
            </a:r>
            <a:endParaRPr kumimoji="0" lang="en-US" sz="2800" b="0" i="0" u="none" strike="noStrike" kern="1200" cap="none" spc="0" normalizeH="0" baseline="0" noProof="0" dirty="0">
              <a:ln>
                <a:noFill/>
              </a:ln>
              <a:solidFill>
                <a:srgbClr val="FFB600"/>
              </a:solidFill>
              <a:effectLst/>
              <a:uLnTx/>
              <a:uFillTx/>
              <a:latin typeface="Georgia"/>
              <a:ea typeface="+mn-ea"/>
              <a:cs typeface="+mn-cs"/>
            </a:endParaRPr>
          </a:p>
        </p:txBody>
      </p:sp>
      <p:sp>
        <p:nvSpPr>
          <p:cNvPr id="56" name="Content Placeholder 3"/>
          <p:cNvSpPr txBox="1">
            <a:spLocks/>
          </p:cNvSpPr>
          <p:nvPr/>
        </p:nvSpPr>
        <p:spPr>
          <a:xfrm>
            <a:off x="612615" y="1185010"/>
            <a:ext cx="8840224" cy="1855785"/>
          </a:xfrm>
          <a:prstGeom prst="rect">
            <a:avLst/>
          </a:prstGeom>
          <a:noFill/>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marR="0" lvl="1" indent="0" algn="l" defTabSz="1018705" rtl="0" eaLnBrk="1" fontAlgn="auto" latinLnBrk="0" hangingPunct="1">
              <a:lnSpc>
                <a:spcPct val="100000"/>
              </a:lnSpc>
              <a:spcBef>
                <a:spcPts val="0"/>
              </a:spcBef>
              <a:spcAft>
                <a:spcPts val="900"/>
              </a:spcAft>
              <a:buClr>
                <a:srgbClr val="000000"/>
              </a:buClr>
              <a:buSzTx/>
              <a:buFont typeface="Georgia" pitchFamily="18" charset="0"/>
              <a:buNone/>
              <a:tabLst/>
              <a:defRPr/>
            </a:pPr>
            <a:r>
              <a:rPr lang="en-US" sz="1800" b="1" dirty="0">
                <a:solidFill>
                  <a:srgbClr val="000000"/>
                </a:solidFill>
                <a:latin typeface="Arial"/>
              </a:rPr>
              <a:t>Canadian clean energy tech companies saw an uptick in deal activity in 2019</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228574" marR="0" lvl="1" indent="-228574" algn="l" defTabSz="1018705" rtl="0" eaLnBrk="1" fontAlgn="auto" latinLnBrk="0" hangingPunct="1">
              <a:lnSpc>
                <a:spcPct val="100000"/>
              </a:lnSpc>
              <a:spcBef>
                <a:spcPts val="0"/>
              </a:spcBef>
              <a:spcAft>
                <a:spcPts val="900"/>
              </a:spcAft>
              <a:buClr>
                <a:srgbClr val="000000"/>
              </a:buClr>
              <a:buSzTx/>
              <a:buFont typeface="Georgia" pitchFamily="18"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Though funding fell 33%, the number of deals to Canadian clean energy companies rose 50%, reflecting increased investor interest in the clean energy space.</a:t>
            </a:r>
          </a:p>
        </p:txBody>
      </p:sp>
      <p:sp>
        <p:nvSpPr>
          <p:cNvPr id="13"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All figures in USD</a:t>
            </a:r>
          </a:p>
        </p:txBody>
      </p:sp>
      <p:sp>
        <p:nvSpPr>
          <p:cNvPr id="2" name="Rectangle 1"/>
          <p:cNvSpPr/>
          <p:nvPr/>
        </p:nvSpPr>
        <p:spPr bwMode="ltGray">
          <a:xfrm>
            <a:off x="7090610" y="3573379"/>
            <a:ext cx="815139" cy="5433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Georgia" pitchFamily="18" charset="0"/>
              <a:ea typeface="+mn-ea"/>
              <a:cs typeface="+mn-cs"/>
            </a:endParaRPr>
          </a:p>
        </p:txBody>
      </p:sp>
      <p:graphicFrame>
        <p:nvGraphicFramePr>
          <p:cNvPr id="10" name="Chart 9">
            <a:extLst>
              <a:ext uri="{FF2B5EF4-FFF2-40B4-BE49-F238E27FC236}">
                <a16:creationId xmlns:a16="http://schemas.microsoft.com/office/drawing/2014/main" id="{55B9DA25-E2E5-4D90-BA02-B1F5B576CC88}"/>
              </a:ext>
            </a:extLst>
          </p:cNvPr>
          <p:cNvGraphicFramePr>
            <a:graphicFrameLocks/>
          </p:cNvGraphicFramePr>
          <p:nvPr>
            <p:extLst>
              <p:ext uri="{D42A27DB-BD31-4B8C-83A1-F6EECF244321}">
                <p14:modId xmlns:p14="http://schemas.microsoft.com/office/powerpoint/2010/main" val="1369453413"/>
              </p:ext>
            </p:extLst>
          </p:nvPr>
        </p:nvGraphicFramePr>
        <p:xfrm>
          <a:off x="623723" y="2604393"/>
          <a:ext cx="8919439" cy="452993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35276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8648"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27</a:t>
            </a:fld>
            <a:endParaRPr lang="en-US" dirty="0"/>
          </a:p>
        </p:txBody>
      </p:sp>
      <p:grpSp>
        <p:nvGrpSpPr>
          <p:cNvPr id="10" name="Group 9"/>
          <p:cNvGrpSpPr/>
          <p:nvPr/>
        </p:nvGrpSpPr>
        <p:grpSpPr>
          <a:xfrm>
            <a:off x="-534221" y="1401443"/>
            <a:ext cx="10592621" cy="5256532"/>
            <a:chOff x="-553676" y="1373657"/>
            <a:chExt cx="10592621" cy="3781874"/>
          </a:xfrm>
        </p:grpSpPr>
        <p:sp>
          <p:nvSpPr>
            <p:cNvPr id="11" name="Rectangle 10"/>
            <p:cNvSpPr/>
            <p:nvPr/>
          </p:nvSpPr>
          <p:spPr bwMode="ltGray">
            <a:xfrm>
              <a:off x="-19455" y="1825029"/>
              <a:ext cx="10058400" cy="3330502"/>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2" name="TextBox 11"/>
            <p:cNvSpPr txBox="1"/>
            <p:nvPr/>
          </p:nvSpPr>
          <p:spPr>
            <a:xfrm>
              <a:off x="8842179" y="4602056"/>
              <a:ext cx="1063063"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endParaRPr lang="en-US" sz="11500" dirty="0">
                <a:solidFill>
                  <a:schemeClr val="bg1">
                    <a:lumMod val="65000"/>
                  </a:schemeClr>
                </a:solidFill>
                <a:latin typeface="Georgia" pitchFamily="18" charset="0"/>
              </a:endParaRPr>
            </a:p>
          </p:txBody>
        </p:sp>
        <p:sp>
          <p:nvSpPr>
            <p:cNvPr id="13" name="TextBox 12"/>
            <p:cNvSpPr txBox="1"/>
            <p:nvPr/>
          </p:nvSpPr>
          <p:spPr>
            <a:xfrm>
              <a:off x="979967" y="1952021"/>
              <a:ext cx="8476342" cy="1715140"/>
            </a:xfrm>
            <a:prstGeom prst="rect">
              <a:avLst/>
            </a:prstGeom>
            <a:noFill/>
          </p:spPr>
          <p:txBody>
            <a:bodyPr wrap="square" lIns="0" tIns="0" rIns="0" bIns="0" rtlCol="0">
              <a:noAutofit/>
            </a:bodyPr>
            <a:lstStyle/>
            <a:p>
              <a:r>
                <a:rPr lang="en-US" sz="2400" dirty="0">
                  <a:solidFill>
                    <a:schemeClr val="tx1">
                      <a:lumMod val="65000"/>
                      <a:lumOff val="35000"/>
                    </a:schemeClr>
                  </a:solidFill>
                </a:rPr>
                <a:t>Over the recent years, the data shows a notable uptick in the number of </a:t>
              </a:r>
              <a:r>
                <a:rPr lang="en-US" sz="2400" dirty="0" err="1">
                  <a:solidFill>
                    <a:schemeClr val="tx1">
                      <a:lumMod val="65000"/>
                      <a:lumOff val="35000"/>
                    </a:schemeClr>
                  </a:solidFill>
                </a:rPr>
                <a:t>CleanTech</a:t>
              </a:r>
              <a:r>
                <a:rPr lang="en-US" sz="2400" dirty="0">
                  <a:solidFill>
                    <a:schemeClr val="tx1">
                      <a:lumMod val="65000"/>
                      <a:lumOff val="35000"/>
                    </a:schemeClr>
                  </a:solidFill>
                </a:rPr>
                <a:t> deals. As our society seeks to achieve more sustainable and efficient ways to obtain energy and operate, </a:t>
              </a:r>
              <a:r>
                <a:rPr lang="en-US" sz="2400" dirty="0" err="1">
                  <a:solidFill>
                    <a:schemeClr val="tx1">
                      <a:lumMod val="65000"/>
                      <a:lumOff val="35000"/>
                    </a:schemeClr>
                  </a:solidFill>
                </a:rPr>
                <a:t>CleanTech</a:t>
              </a:r>
              <a:r>
                <a:rPr lang="en-US" sz="2400" dirty="0">
                  <a:solidFill>
                    <a:schemeClr val="tx1">
                      <a:lumMod val="65000"/>
                      <a:lumOff val="35000"/>
                    </a:schemeClr>
                  </a:solidFill>
                </a:rPr>
                <a:t> is poised to grow alongside this demand. The climate crisis is a global issue and we’ll see more companies shift their mandate and investments to combat this issue and aim for carbon neutrality. </a:t>
              </a:r>
            </a:p>
            <a:p>
              <a:br>
                <a:rPr lang="en-US" sz="2800" dirty="0">
                  <a:solidFill>
                    <a:schemeClr val="tx1">
                      <a:lumMod val="65000"/>
                      <a:lumOff val="35000"/>
                    </a:schemeClr>
                  </a:solidFill>
                </a:rPr>
              </a:br>
              <a:endParaRPr lang="en-US" sz="2500" dirty="0">
                <a:solidFill>
                  <a:schemeClr val="tx1">
                    <a:lumMod val="65000"/>
                    <a:lumOff val="35000"/>
                  </a:schemeClr>
                </a:solidFill>
              </a:endParaRPr>
            </a:p>
          </p:txBody>
        </p:sp>
        <p:sp>
          <p:nvSpPr>
            <p:cNvPr id="16" name="TextBox 15"/>
            <p:cNvSpPr txBox="1"/>
            <p:nvPr/>
          </p:nvSpPr>
          <p:spPr>
            <a:xfrm>
              <a:off x="-553676" y="1373657"/>
              <a:ext cx="2024935"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p>
          </p:txBody>
        </p:sp>
      </p:grpSp>
      <p:sp>
        <p:nvSpPr>
          <p:cNvPr id="17" name="TextBox 16"/>
          <p:cNvSpPr txBox="1"/>
          <p:nvPr/>
        </p:nvSpPr>
        <p:spPr>
          <a:xfrm>
            <a:off x="623723" y="5115324"/>
            <a:ext cx="8476342" cy="1152722"/>
          </a:xfrm>
          <a:prstGeom prst="rect">
            <a:avLst/>
          </a:prstGeom>
          <a:noFill/>
        </p:spPr>
        <p:txBody>
          <a:bodyPr wrap="square" lIns="0" tIns="0" rIns="0" bIns="0" rtlCol="0">
            <a:noAutofit/>
          </a:bodyPr>
          <a:lstStyle/>
          <a:p>
            <a:pPr algn="r">
              <a:spcAft>
                <a:spcPts val="900"/>
              </a:spcAft>
            </a:pPr>
            <a:r>
              <a:rPr lang="en-US" sz="2400" b="1" i="1" dirty="0">
                <a:solidFill>
                  <a:schemeClr val="tx1">
                    <a:lumMod val="65000"/>
                    <a:lumOff val="35000"/>
                  </a:schemeClr>
                </a:solidFill>
              </a:rPr>
              <a:t>Greg </a:t>
            </a:r>
            <a:r>
              <a:rPr lang="en-US" sz="2400" b="1" i="1" dirty="0" err="1">
                <a:solidFill>
                  <a:schemeClr val="tx1">
                    <a:lumMod val="65000"/>
                    <a:lumOff val="35000"/>
                  </a:schemeClr>
                </a:solidFill>
              </a:rPr>
              <a:t>Oberti</a:t>
            </a:r>
            <a:r>
              <a:rPr lang="en-US" sz="2400" b="1" i="1" dirty="0">
                <a:solidFill>
                  <a:schemeClr val="tx1">
                    <a:lumMod val="65000"/>
                    <a:lumOff val="35000"/>
                  </a:schemeClr>
                </a:solidFill>
              </a:rPr>
              <a:t>, </a:t>
            </a:r>
            <a:r>
              <a:rPr lang="en-US" sz="2400" i="1" dirty="0">
                <a:solidFill>
                  <a:schemeClr val="tx1">
                    <a:lumMod val="65000"/>
                    <a:lumOff val="35000"/>
                  </a:schemeClr>
                </a:solidFill>
              </a:rPr>
              <a:t>Partner, National </a:t>
            </a:r>
            <a:r>
              <a:rPr lang="en-US" sz="2400" i="1" dirty="0" err="1">
                <a:solidFill>
                  <a:schemeClr val="tx1">
                    <a:lumMod val="65000"/>
                    <a:lumOff val="35000"/>
                  </a:schemeClr>
                </a:solidFill>
              </a:rPr>
              <a:t>CleanTech</a:t>
            </a:r>
            <a:r>
              <a:rPr lang="en-US" sz="2400" i="1" dirty="0">
                <a:solidFill>
                  <a:schemeClr val="tx1">
                    <a:lumMod val="65000"/>
                    <a:lumOff val="35000"/>
                  </a:schemeClr>
                </a:solidFill>
              </a:rPr>
              <a:t> Advisory Leader</a:t>
            </a:r>
            <a:br>
              <a:rPr lang="en-US" sz="2400" i="1" dirty="0">
                <a:solidFill>
                  <a:schemeClr val="tx1">
                    <a:lumMod val="65000"/>
                    <a:lumOff val="35000"/>
                  </a:schemeClr>
                </a:solidFill>
              </a:rPr>
            </a:br>
            <a:r>
              <a:rPr lang="en-US" sz="2400" i="1" dirty="0">
                <a:solidFill>
                  <a:schemeClr val="tx1">
                    <a:lumMod val="65000"/>
                    <a:lumOff val="35000"/>
                  </a:schemeClr>
                </a:solidFill>
              </a:rPr>
              <a:t>PwC Canada</a:t>
            </a:r>
          </a:p>
        </p:txBody>
      </p:sp>
      <p:sp>
        <p:nvSpPr>
          <p:cNvPr id="15" name="TextBox 14">
            <a:extLst>
              <a:ext uri="{FF2B5EF4-FFF2-40B4-BE49-F238E27FC236}">
                <a16:creationId xmlns:a16="http://schemas.microsoft.com/office/drawing/2014/main" id="{2208348B-FD59-42D0-AB61-029DD5C28514}"/>
              </a:ext>
            </a:extLst>
          </p:cNvPr>
          <p:cNvSpPr txBox="1"/>
          <p:nvPr/>
        </p:nvSpPr>
        <p:spPr>
          <a:xfrm>
            <a:off x="623723" y="509421"/>
            <a:ext cx="6872074" cy="369332"/>
          </a:xfrm>
          <a:prstGeom prst="rect">
            <a:avLst/>
          </a:prstGeom>
          <a:solidFill>
            <a:schemeClr val="bg1"/>
          </a:solid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2400" b="1" i="0" u="none" strike="noStrike" kern="1200" cap="none" spc="0" normalizeH="0" baseline="0" noProof="0" dirty="0">
                <a:ln>
                  <a:noFill/>
                </a:ln>
                <a:solidFill>
                  <a:srgbClr val="FFB600"/>
                </a:solidFill>
                <a:effectLst/>
                <a:uLnTx/>
                <a:uFillTx/>
                <a:latin typeface="Georgia"/>
                <a:ea typeface="+mn-ea"/>
                <a:cs typeface="+mn-cs"/>
              </a:rPr>
              <a:t>Thematic area spotlight: Clean Energy Tech</a:t>
            </a:r>
            <a:endParaRPr kumimoji="0" lang="en-US" sz="2800" b="0" i="0" u="none" strike="noStrike" kern="1200" cap="none" spc="0" normalizeH="0" baseline="0" noProof="0" dirty="0">
              <a:ln>
                <a:noFill/>
              </a:ln>
              <a:solidFill>
                <a:srgbClr val="FFB600"/>
              </a:solidFill>
              <a:effectLst/>
              <a:uLnTx/>
              <a:uFillTx/>
              <a:latin typeface="Georgia"/>
              <a:ea typeface="+mn-ea"/>
              <a:cs typeface="+mn-cs"/>
            </a:endParaRPr>
          </a:p>
        </p:txBody>
      </p:sp>
    </p:spTree>
    <p:extLst>
      <p:ext uri="{BB962C8B-B14F-4D97-AF65-F5344CB8AC3E}">
        <p14:creationId xmlns:p14="http://schemas.microsoft.com/office/powerpoint/2010/main" val="3718071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2343"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9" name="TextBox 38"/>
          <p:cNvSpPr txBox="1"/>
          <p:nvPr/>
        </p:nvSpPr>
        <p:spPr>
          <a:xfrm>
            <a:off x="753233" y="1979012"/>
            <a:ext cx="6031665" cy="615553"/>
          </a:xfrm>
          <a:prstGeom prst="rect">
            <a:avLst/>
          </a:prstGeom>
          <a:noFill/>
        </p:spPr>
        <p:txBody>
          <a:bodyPr wrap="squar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FFFFFF"/>
                </a:solidFill>
                <a:effectLst/>
                <a:uLnTx/>
                <a:uFillTx/>
                <a:latin typeface="Georgia" panose="02040502050405020303" pitchFamily="18" charset="0"/>
              </a:rPr>
              <a:t>Places </a:t>
            </a:r>
          </a:p>
        </p:txBody>
      </p:sp>
      <p:sp>
        <p:nvSpPr>
          <p:cNvPr id="40" name="TextBox 39"/>
          <p:cNvSpPr txBox="1"/>
          <p:nvPr/>
        </p:nvSpPr>
        <p:spPr>
          <a:xfrm>
            <a:off x="852995" y="1486442"/>
            <a:ext cx="455254" cy="492443"/>
          </a:xfrm>
          <a:prstGeom prst="rect">
            <a:avLst/>
          </a:prstGeom>
          <a:noFill/>
          <a:ln>
            <a:noFill/>
          </a:ln>
        </p:spPr>
        <p:txBody>
          <a:bodyPr wrap="none" lIns="0" tIns="0" rIns="0" bIns="0" rtlCol="0">
            <a:spAutoFit/>
          </a:bodyPr>
          <a:lstStyle>
            <a:defPPr>
              <a:defRPr lang="en-US"/>
            </a:defPPr>
            <a:lvl1pPr algn="r">
              <a:defRPr sz="3200">
                <a:solidFill>
                  <a:srgbClr val="E96759"/>
                </a:solidFill>
                <a:latin typeface="Georgia" pitchFamily="18"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dirty="0">
                <a:solidFill>
                  <a:schemeClr val="bg1"/>
                </a:solidFill>
                <a:latin typeface="+mj-lt"/>
              </a:rPr>
              <a:t>03</a:t>
            </a:r>
            <a:endParaRPr kumimoji="0" lang="en-US" sz="3200" b="0" i="0" u="none" strike="noStrike" kern="1200" cap="none" spc="0" normalizeH="0" baseline="0" noProof="0" dirty="0">
              <a:ln>
                <a:noFill/>
              </a:ln>
              <a:solidFill>
                <a:schemeClr val="bg1"/>
              </a:solidFill>
              <a:effectLst/>
              <a:uLnTx/>
              <a:uFillTx/>
              <a:latin typeface="+mj-lt"/>
            </a:endParaRPr>
          </a:p>
        </p:txBody>
      </p:sp>
      <p:sp>
        <p:nvSpPr>
          <p:cNvPr id="28" name="TextBox 27"/>
          <p:cNvSpPr txBox="1"/>
          <p:nvPr/>
        </p:nvSpPr>
        <p:spPr>
          <a:xfrm>
            <a:off x="523876" y="7252902"/>
            <a:ext cx="3064942" cy="138499"/>
          </a:xfrm>
          <a:prstGeom prst="rect">
            <a:avLst/>
          </a:prstGeom>
          <a:noFill/>
        </p:spPr>
        <p:txBody>
          <a:bodyPr vert="horz" wrap="non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rPr>
              <a:t>PwC | CB Insights MoneyTree™ Canada Report H1 2019</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26273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7781DBEF-BC62-4670-9861-A9FDE78CB661}"/>
              </a:ext>
            </a:extLst>
          </p:cNvPr>
          <p:cNvGrpSpPr/>
          <p:nvPr/>
        </p:nvGrpSpPr>
        <p:grpSpPr>
          <a:xfrm>
            <a:off x="212359" y="-479492"/>
            <a:ext cx="9633681" cy="8131072"/>
            <a:chOff x="4201003" y="-1767468"/>
            <a:chExt cx="7745412" cy="6537325"/>
          </a:xfrm>
          <a:solidFill>
            <a:schemeClr val="bg1">
              <a:lumMod val="85000"/>
            </a:schemeClr>
          </a:solidFill>
        </p:grpSpPr>
        <p:sp>
          <p:nvSpPr>
            <p:cNvPr id="194" name="Freeform 222">
              <a:extLst>
                <a:ext uri="{FF2B5EF4-FFF2-40B4-BE49-F238E27FC236}">
                  <a16:creationId xmlns:a16="http://schemas.microsoft.com/office/drawing/2014/main" id="{F7A609B4-F04D-4BDA-939A-5979CBE41472}"/>
                </a:ext>
              </a:extLst>
            </p:cNvPr>
            <p:cNvSpPr/>
            <p:nvPr/>
          </p:nvSpPr>
          <p:spPr>
            <a:xfrm>
              <a:off x="6444140" y="-116468"/>
              <a:ext cx="854075" cy="739775"/>
            </a:xfrm>
            <a:custGeom>
              <a:avLst/>
              <a:gdLst>
                <a:gd name="connsiteX0" fmla="*/ 0 w 854138"/>
                <a:gd name="connsiteY0" fmla="*/ 374668 h 738856"/>
                <a:gd name="connsiteX1" fmla="*/ 0 w 854138"/>
                <a:gd name="connsiteY1" fmla="*/ 427069 h 738856"/>
                <a:gd name="connsiteX2" fmla="*/ 18340 w 854138"/>
                <a:gd name="connsiteY2" fmla="*/ 508291 h 738856"/>
                <a:gd name="connsiteX3" fmla="*/ 128382 w 854138"/>
                <a:gd name="connsiteY3" fmla="*/ 560692 h 738856"/>
                <a:gd name="connsiteX4" fmla="*/ 154583 w 854138"/>
                <a:gd name="connsiteY4" fmla="*/ 675974 h 738856"/>
                <a:gd name="connsiteX5" fmla="*/ 351087 w 854138"/>
                <a:gd name="connsiteY5" fmla="*/ 702175 h 738856"/>
                <a:gd name="connsiteX6" fmla="*/ 406108 w 854138"/>
                <a:gd name="connsiteY6" fmla="*/ 670734 h 738856"/>
                <a:gd name="connsiteX7" fmla="*/ 468990 w 854138"/>
                <a:gd name="connsiteY7" fmla="*/ 668114 h 738856"/>
                <a:gd name="connsiteX8" fmla="*/ 537111 w 854138"/>
                <a:gd name="connsiteY8" fmla="*/ 623573 h 738856"/>
                <a:gd name="connsiteX9" fmla="*/ 560692 w 854138"/>
                <a:gd name="connsiteY9" fmla="*/ 652394 h 738856"/>
                <a:gd name="connsiteX10" fmla="*/ 631433 w 854138"/>
                <a:gd name="connsiteY10" fmla="*/ 689075 h 738856"/>
                <a:gd name="connsiteX11" fmla="*/ 597373 w 854138"/>
                <a:gd name="connsiteY11" fmla="*/ 707415 h 738856"/>
                <a:gd name="connsiteX12" fmla="*/ 660254 w 854138"/>
                <a:gd name="connsiteY12" fmla="*/ 712655 h 738856"/>
                <a:gd name="connsiteX13" fmla="*/ 702175 w 854138"/>
                <a:gd name="connsiteY13" fmla="*/ 738856 h 738856"/>
                <a:gd name="connsiteX14" fmla="*/ 780777 w 854138"/>
                <a:gd name="connsiteY14" fmla="*/ 707415 h 738856"/>
                <a:gd name="connsiteX15" fmla="*/ 770296 w 854138"/>
                <a:gd name="connsiteY15" fmla="*/ 647154 h 738856"/>
                <a:gd name="connsiteX16" fmla="*/ 736236 w 854138"/>
                <a:gd name="connsiteY16" fmla="*/ 668114 h 738856"/>
                <a:gd name="connsiteX17" fmla="*/ 720515 w 854138"/>
                <a:gd name="connsiteY17" fmla="*/ 607853 h 738856"/>
                <a:gd name="connsiteX18" fmla="*/ 759816 w 854138"/>
                <a:gd name="connsiteY18" fmla="*/ 634054 h 738856"/>
                <a:gd name="connsiteX19" fmla="*/ 788637 w 854138"/>
                <a:gd name="connsiteY19" fmla="*/ 586893 h 738856"/>
                <a:gd name="connsiteX20" fmla="*/ 799117 w 854138"/>
                <a:gd name="connsiteY20" fmla="*/ 623573 h 738856"/>
                <a:gd name="connsiteX21" fmla="*/ 820077 w 854138"/>
                <a:gd name="connsiteY21" fmla="*/ 589513 h 738856"/>
                <a:gd name="connsiteX22" fmla="*/ 854138 w 854138"/>
                <a:gd name="connsiteY22" fmla="*/ 620953 h 738856"/>
                <a:gd name="connsiteX23" fmla="*/ 854138 w 854138"/>
                <a:gd name="connsiteY23" fmla="*/ 547592 h 738856"/>
                <a:gd name="connsiteX24" fmla="*/ 820077 w 854138"/>
                <a:gd name="connsiteY24" fmla="*/ 542352 h 738856"/>
                <a:gd name="connsiteX25" fmla="*/ 767676 w 854138"/>
                <a:gd name="connsiteY25" fmla="*/ 471610 h 738856"/>
                <a:gd name="connsiteX26" fmla="*/ 736236 w 854138"/>
                <a:gd name="connsiteY26" fmla="*/ 471610 h 738856"/>
                <a:gd name="connsiteX27" fmla="*/ 689075 w 854138"/>
                <a:gd name="connsiteY27" fmla="*/ 351087 h 738856"/>
                <a:gd name="connsiteX28" fmla="*/ 699555 w 854138"/>
                <a:gd name="connsiteY28" fmla="*/ 317027 h 738856"/>
                <a:gd name="connsiteX29" fmla="*/ 681214 w 854138"/>
                <a:gd name="connsiteY29" fmla="*/ 99562 h 738856"/>
                <a:gd name="connsiteX30" fmla="*/ 607853 w 854138"/>
                <a:gd name="connsiteY30" fmla="*/ 20960 h 738856"/>
                <a:gd name="connsiteX31" fmla="*/ 589512 w 854138"/>
                <a:gd name="connsiteY31" fmla="*/ 0 h 738856"/>
                <a:gd name="connsiteX32" fmla="*/ 571172 w 854138"/>
                <a:gd name="connsiteY32" fmla="*/ 235805 h 738856"/>
                <a:gd name="connsiteX33" fmla="*/ 537111 w 854138"/>
                <a:gd name="connsiteY33" fmla="*/ 262005 h 738856"/>
                <a:gd name="connsiteX34" fmla="*/ 524011 w 854138"/>
                <a:gd name="connsiteY34" fmla="*/ 112662 h 738856"/>
                <a:gd name="connsiteX35" fmla="*/ 479470 w 854138"/>
                <a:gd name="connsiteY35" fmla="*/ 20960 h 738856"/>
                <a:gd name="connsiteX36" fmla="*/ 364187 w 854138"/>
                <a:gd name="connsiteY36" fmla="*/ 482090 h 738856"/>
                <a:gd name="connsiteX37" fmla="*/ 262005 w 854138"/>
                <a:gd name="connsiteY37" fmla="*/ 461130 h 738856"/>
                <a:gd name="connsiteX38" fmla="*/ 209604 w 854138"/>
                <a:gd name="connsiteY38" fmla="*/ 482090 h 738856"/>
                <a:gd name="connsiteX39" fmla="*/ 191264 w 854138"/>
                <a:gd name="connsiteY39" fmla="*/ 434929 h 738856"/>
                <a:gd name="connsiteX40" fmla="*/ 0 w 854138"/>
                <a:gd name="connsiteY40" fmla="*/ 374668 h 73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4138" h="738856">
                  <a:moveTo>
                    <a:pt x="0" y="374668"/>
                  </a:moveTo>
                  <a:lnTo>
                    <a:pt x="0" y="427069"/>
                  </a:lnTo>
                  <a:lnTo>
                    <a:pt x="18340" y="508291"/>
                  </a:lnTo>
                  <a:lnTo>
                    <a:pt x="128382" y="560692"/>
                  </a:lnTo>
                  <a:lnTo>
                    <a:pt x="154583" y="675974"/>
                  </a:lnTo>
                  <a:lnTo>
                    <a:pt x="351087" y="702175"/>
                  </a:lnTo>
                  <a:lnTo>
                    <a:pt x="406108" y="670734"/>
                  </a:lnTo>
                  <a:lnTo>
                    <a:pt x="468990" y="668114"/>
                  </a:lnTo>
                  <a:lnTo>
                    <a:pt x="537111" y="623573"/>
                  </a:lnTo>
                  <a:lnTo>
                    <a:pt x="560692" y="652394"/>
                  </a:lnTo>
                  <a:lnTo>
                    <a:pt x="631433" y="689075"/>
                  </a:lnTo>
                  <a:lnTo>
                    <a:pt x="597373" y="707415"/>
                  </a:lnTo>
                  <a:lnTo>
                    <a:pt x="660254" y="712655"/>
                  </a:lnTo>
                  <a:lnTo>
                    <a:pt x="702175" y="738856"/>
                  </a:lnTo>
                  <a:lnTo>
                    <a:pt x="780777" y="707415"/>
                  </a:lnTo>
                  <a:lnTo>
                    <a:pt x="770296" y="647154"/>
                  </a:lnTo>
                  <a:lnTo>
                    <a:pt x="736236" y="668114"/>
                  </a:lnTo>
                  <a:lnTo>
                    <a:pt x="720515" y="607853"/>
                  </a:lnTo>
                  <a:lnTo>
                    <a:pt x="759816" y="634054"/>
                  </a:lnTo>
                  <a:lnTo>
                    <a:pt x="788637" y="586893"/>
                  </a:lnTo>
                  <a:lnTo>
                    <a:pt x="799117" y="623573"/>
                  </a:lnTo>
                  <a:lnTo>
                    <a:pt x="820077" y="589513"/>
                  </a:lnTo>
                  <a:lnTo>
                    <a:pt x="854138" y="620953"/>
                  </a:lnTo>
                  <a:lnTo>
                    <a:pt x="854138" y="547592"/>
                  </a:lnTo>
                  <a:lnTo>
                    <a:pt x="820077" y="542352"/>
                  </a:lnTo>
                  <a:lnTo>
                    <a:pt x="767676" y="471610"/>
                  </a:lnTo>
                  <a:lnTo>
                    <a:pt x="736236" y="471610"/>
                  </a:lnTo>
                  <a:lnTo>
                    <a:pt x="689075" y="351087"/>
                  </a:lnTo>
                  <a:lnTo>
                    <a:pt x="699555" y="317027"/>
                  </a:lnTo>
                  <a:lnTo>
                    <a:pt x="681214" y="99562"/>
                  </a:lnTo>
                  <a:lnTo>
                    <a:pt x="607853" y="20960"/>
                  </a:lnTo>
                  <a:lnTo>
                    <a:pt x="589512" y="0"/>
                  </a:lnTo>
                  <a:lnTo>
                    <a:pt x="571172" y="235805"/>
                  </a:lnTo>
                  <a:lnTo>
                    <a:pt x="537111" y="262005"/>
                  </a:lnTo>
                  <a:lnTo>
                    <a:pt x="524011" y="112662"/>
                  </a:lnTo>
                  <a:lnTo>
                    <a:pt x="479470" y="20960"/>
                  </a:lnTo>
                  <a:lnTo>
                    <a:pt x="364187" y="482090"/>
                  </a:lnTo>
                  <a:lnTo>
                    <a:pt x="262005" y="461130"/>
                  </a:lnTo>
                  <a:lnTo>
                    <a:pt x="209604" y="482090"/>
                  </a:lnTo>
                  <a:lnTo>
                    <a:pt x="191264" y="434929"/>
                  </a:lnTo>
                  <a:lnTo>
                    <a:pt x="0" y="374668"/>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95" name="Freeform 227">
              <a:extLst>
                <a:ext uri="{FF2B5EF4-FFF2-40B4-BE49-F238E27FC236}">
                  <a16:creationId xmlns:a16="http://schemas.microsoft.com/office/drawing/2014/main" id="{92F64D17-CB5D-443F-8049-DE09881AE867}"/>
                </a:ext>
              </a:extLst>
            </p:cNvPr>
            <p:cNvSpPr/>
            <p:nvPr/>
          </p:nvSpPr>
          <p:spPr>
            <a:xfrm>
              <a:off x="4380390" y="890007"/>
              <a:ext cx="1303338" cy="2571750"/>
            </a:xfrm>
            <a:custGeom>
              <a:avLst/>
              <a:gdLst>
                <a:gd name="connsiteX0" fmla="*/ 0 w 1534695"/>
                <a:gd name="connsiteY0" fmla="*/ 0 h 2572084"/>
                <a:gd name="connsiteX1" fmla="*/ 10695 w 1534695"/>
                <a:gd name="connsiteY1" fmla="*/ 133684 h 2572084"/>
                <a:gd name="connsiteX2" fmla="*/ 0 w 1534695"/>
                <a:gd name="connsiteY2" fmla="*/ 192505 h 2572084"/>
                <a:gd name="connsiteX3" fmla="*/ 37432 w 1534695"/>
                <a:gd name="connsiteY3" fmla="*/ 219242 h 2572084"/>
                <a:gd name="connsiteX4" fmla="*/ 155074 w 1534695"/>
                <a:gd name="connsiteY4" fmla="*/ 181811 h 2572084"/>
                <a:gd name="connsiteX5" fmla="*/ 219243 w 1534695"/>
                <a:gd name="connsiteY5" fmla="*/ 203200 h 2572084"/>
                <a:gd name="connsiteX6" fmla="*/ 219243 w 1534695"/>
                <a:gd name="connsiteY6" fmla="*/ 272716 h 2572084"/>
                <a:gd name="connsiteX7" fmla="*/ 245979 w 1534695"/>
                <a:gd name="connsiteY7" fmla="*/ 791411 h 2572084"/>
                <a:gd name="connsiteX8" fmla="*/ 347579 w 1534695"/>
                <a:gd name="connsiteY8" fmla="*/ 973221 h 2572084"/>
                <a:gd name="connsiteX9" fmla="*/ 160422 w 1534695"/>
                <a:gd name="connsiteY9" fmla="*/ 1240590 h 2572084"/>
                <a:gd name="connsiteX10" fmla="*/ 219243 w 1534695"/>
                <a:gd name="connsiteY10" fmla="*/ 1529347 h 2572084"/>
                <a:gd name="connsiteX11" fmla="*/ 267369 w 1534695"/>
                <a:gd name="connsiteY11" fmla="*/ 1577474 h 2572084"/>
                <a:gd name="connsiteX12" fmla="*/ 251327 w 1534695"/>
                <a:gd name="connsiteY12" fmla="*/ 1871579 h 2572084"/>
                <a:gd name="connsiteX13" fmla="*/ 588211 w 1534695"/>
                <a:gd name="connsiteY13" fmla="*/ 2320758 h 2572084"/>
                <a:gd name="connsiteX14" fmla="*/ 1534695 w 1534695"/>
                <a:gd name="connsiteY14" fmla="*/ 2572084 h 2572084"/>
                <a:gd name="connsiteX15" fmla="*/ 1481222 w 1534695"/>
                <a:gd name="connsiteY15" fmla="*/ 2481179 h 2572084"/>
                <a:gd name="connsiteX16" fmla="*/ 1513306 w 1534695"/>
                <a:gd name="connsiteY16" fmla="*/ 2368884 h 2572084"/>
                <a:gd name="connsiteX17" fmla="*/ 1128295 w 1534695"/>
                <a:gd name="connsiteY17" fmla="*/ 1700463 h 2572084"/>
                <a:gd name="connsiteX18" fmla="*/ 1406358 w 1534695"/>
                <a:gd name="connsiteY18" fmla="*/ 695158 h 2572084"/>
                <a:gd name="connsiteX19" fmla="*/ 0 w 1534695"/>
                <a:gd name="connsiteY19" fmla="*/ 0 h 2572084"/>
                <a:gd name="connsiteX0" fmla="*/ 154547 w 1534695"/>
                <a:gd name="connsiteY0" fmla="*/ 0 h 2610720"/>
                <a:gd name="connsiteX1" fmla="*/ 10695 w 1534695"/>
                <a:gd name="connsiteY1" fmla="*/ 172320 h 2610720"/>
                <a:gd name="connsiteX2" fmla="*/ 0 w 1534695"/>
                <a:gd name="connsiteY2" fmla="*/ 231141 h 2610720"/>
                <a:gd name="connsiteX3" fmla="*/ 37432 w 1534695"/>
                <a:gd name="connsiteY3" fmla="*/ 257878 h 2610720"/>
                <a:gd name="connsiteX4" fmla="*/ 155074 w 1534695"/>
                <a:gd name="connsiteY4" fmla="*/ 220447 h 2610720"/>
                <a:gd name="connsiteX5" fmla="*/ 219243 w 1534695"/>
                <a:gd name="connsiteY5" fmla="*/ 241836 h 2610720"/>
                <a:gd name="connsiteX6" fmla="*/ 219243 w 1534695"/>
                <a:gd name="connsiteY6" fmla="*/ 311352 h 2610720"/>
                <a:gd name="connsiteX7" fmla="*/ 245979 w 1534695"/>
                <a:gd name="connsiteY7" fmla="*/ 830047 h 2610720"/>
                <a:gd name="connsiteX8" fmla="*/ 347579 w 1534695"/>
                <a:gd name="connsiteY8" fmla="*/ 1011857 h 2610720"/>
                <a:gd name="connsiteX9" fmla="*/ 160422 w 1534695"/>
                <a:gd name="connsiteY9" fmla="*/ 1279226 h 2610720"/>
                <a:gd name="connsiteX10" fmla="*/ 219243 w 1534695"/>
                <a:gd name="connsiteY10" fmla="*/ 1567983 h 2610720"/>
                <a:gd name="connsiteX11" fmla="*/ 267369 w 1534695"/>
                <a:gd name="connsiteY11" fmla="*/ 1616110 h 2610720"/>
                <a:gd name="connsiteX12" fmla="*/ 251327 w 1534695"/>
                <a:gd name="connsiteY12" fmla="*/ 1910215 h 2610720"/>
                <a:gd name="connsiteX13" fmla="*/ 588211 w 1534695"/>
                <a:gd name="connsiteY13" fmla="*/ 2359394 h 2610720"/>
                <a:gd name="connsiteX14" fmla="*/ 1534695 w 1534695"/>
                <a:gd name="connsiteY14" fmla="*/ 2610720 h 2610720"/>
                <a:gd name="connsiteX15" fmla="*/ 1481222 w 1534695"/>
                <a:gd name="connsiteY15" fmla="*/ 2519815 h 2610720"/>
                <a:gd name="connsiteX16" fmla="*/ 1513306 w 1534695"/>
                <a:gd name="connsiteY16" fmla="*/ 2407520 h 2610720"/>
                <a:gd name="connsiteX17" fmla="*/ 1128295 w 1534695"/>
                <a:gd name="connsiteY17" fmla="*/ 1739099 h 2610720"/>
                <a:gd name="connsiteX18" fmla="*/ 1406358 w 1534695"/>
                <a:gd name="connsiteY18" fmla="*/ 733794 h 2610720"/>
                <a:gd name="connsiteX19" fmla="*/ 154547 w 1534695"/>
                <a:gd name="connsiteY19" fmla="*/ 0 h 2610720"/>
                <a:gd name="connsiteX0" fmla="*/ 154547 w 1534695"/>
                <a:gd name="connsiteY0" fmla="*/ 0 h 2610720"/>
                <a:gd name="connsiteX1" fmla="*/ 107286 w 1534695"/>
                <a:gd name="connsiteY1" fmla="*/ 153002 h 2610720"/>
                <a:gd name="connsiteX2" fmla="*/ 0 w 1534695"/>
                <a:gd name="connsiteY2" fmla="*/ 231141 h 2610720"/>
                <a:gd name="connsiteX3" fmla="*/ 37432 w 1534695"/>
                <a:gd name="connsiteY3" fmla="*/ 257878 h 2610720"/>
                <a:gd name="connsiteX4" fmla="*/ 155074 w 1534695"/>
                <a:gd name="connsiteY4" fmla="*/ 220447 h 2610720"/>
                <a:gd name="connsiteX5" fmla="*/ 219243 w 1534695"/>
                <a:gd name="connsiteY5" fmla="*/ 241836 h 2610720"/>
                <a:gd name="connsiteX6" fmla="*/ 219243 w 1534695"/>
                <a:gd name="connsiteY6" fmla="*/ 311352 h 2610720"/>
                <a:gd name="connsiteX7" fmla="*/ 245979 w 1534695"/>
                <a:gd name="connsiteY7" fmla="*/ 830047 h 2610720"/>
                <a:gd name="connsiteX8" fmla="*/ 347579 w 1534695"/>
                <a:gd name="connsiteY8" fmla="*/ 1011857 h 2610720"/>
                <a:gd name="connsiteX9" fmla="*/ 160422 w 1534695"/>
                <a:gd name="connsiteY9" fmla="*/ 1279226 h 2610720"/>
                <a:gd name="connsiteX10" fmla="*/ 219243 w 1534695"/>
                <a:gd name="connsiteY10" fmla="*/ 1567983 h 2610720"/>
                <a:gd name="connsiteX11" fmla="*/ 267369 w 1534695"/>
                <a:gd name="connsiteY11" fmla="*/ 1616110 h 2610720"/>
                <a:gd name="connsiteX12" fmla="*/ 251327 w 1534695"/>
                <a:gd name="connsiteY12" fmla="*/ 1910215 h 2610720"/>
                <a:gd name="connsiteX13" fmla="*/ 588211 w 1534695"/>
                <a:gd name="connsiteY13" fmla="*/ 2359394 h 2610720"/>
                <a:gd name="connsiteX14" fmla="*/ 1534695 w 1534695"/>
                <a:gd name="connsiteY14" fmla="*/ 2610720 h 2610720"/>
                <a:gd name="connsiteX15" fmla="*/ 1481222 w 1534695"/>
                <a:gd name="connsiteY15" fmla="*/ 2519815 h 2610720"/>
                <a:gd name="connsiteX16" fmla="*/ 1513306 w 1534695"/>
                <a:gd name="connsiteY16" fmla="*/ 2407520 h 2610720"/>
                <a:gd name="connsiteX17" fmla="*/ 1128295 w 1534695"/>
                <a:gd name="connsiteY17" fmla="*/ 1739099 h 2610720"/>
                <a:gd name="connsiteX18" fmla="*/ 1406358 w 1534695"/>
                <a:gd name="connsiteY18" fmla="*/ 733794 h 2610720"/>
                <a:gd name="connsiteX19" fmla="*/ 154547 w 1534695"/>
                <a:gd name="connsiteY19" fmla="*/ 0 h 2610720"/>
                <a:gd name="connsiteX0" fmla="*/ 117115 w 1497263"/>
                <a:gd name="connsiteY0" fmla="*/ 0 h 2610720"/>
                <a:gd name="connsiteX1" fmla="*/ 69854 w 1497263"/>
                <a:gd name="connsiteY1" fmla="*/ 153002 h 2610720"/>
                <a:gd name="connsiteX2" fmla="*/ 65599 w 1497263"/>
                <a:gd name="connsiteY2" fmla="*/ 186065 h 2610720"/>
                <a:gd name="connsiteX3" fmla="*/ 0 w 1497263"/>
                <a:gd name="connsiteY3" fmla="*/ 257878 h 2610720"/>
                <a:gd name="connsiteX4" fmla="*/ 117642 w 1497263"/>
                <a:gd name="connsiteY4" fmla="*/ 220447 h 2610720"/>
                <a:gd name="connsiteX5" fmla="*/ 181811 w 1497263"/>
                <a:gd name="connsiteY5" fmla="*/ 241836 h 2610720"/>
                <a:gd name="connsiteX6" fmla="*/ 181811 w 1497263"/>
                <a:gd name="connsiteY6" fmla="*/ 311352 h 2610720"/>
                <a:gd name="connsiteX7" fmla="*/ 208547 w 1497263"/>
                <a:gd name="connsiteY7" fmla="*/ 830047 h 2610720"/>
                <a:gd name="connsiteX8" fmla="*/ 310147 w 1497263"/>
                <a:gd name="connsiteY8" fmla="*/ 1011857 h 2610720"/>
                <a:gd name="connsiteX9" fmla="*/ 122990 w 1497263"/>
                <a:gd name="connsiteY9" fmla="*/ 1279226 h 2610720"/>
                <a:gd name="connsiteX10" fmla="*/ 181811 w 1497263"/>
                <a:gd name="connsiteY10" fmla="*/ 1567983 h 2610720"/>
                <a:gd name="connsiteX11" fmla="*/ 229937 w 1497263"/>
                <a:gd name="connsiteY11" fmla="*/ 1616110 h 2610720"/>
                <a:gd name="connsiteX12" fmla="*/ 213895 w 1497263"/>
                <a:gd name="connsiteY12" fmla="*/ 1910215 h 2610720"/>
                <a:gd name="connsiteX13" fmla="*/ 550779 w 1497263"/>
                <a:gd name="connsiteY13" fmla="*/ 2359394 h 2610720"/>
                <a:gd name="connsiteX14" fmla="*/ 1497263 w 1497263"/>
                <a:gd name="connsiteY14" fmla="*/ 2610720 h 2610720"/>
                <a:gd name="connsiteX15" fmla="*/ 1443790 w 1497263"/>
                <a:gd name="connsiteY15" fmla="*/ 2519815 h 2610720"/>
                <a:gd name="connsiteX16" fmla="*/ 1475874 w 1497263"/>
                <a:gd name="connsiteY16" fmla="*/ 2407520 h 2610720"/>
                <a:gd name="connsiteX17" fmla="*/ 1090863 w 1497263"/>
                <a:gd name="connsiteY17" fmla="*/ 1739099 h 2610720"/>
                <a:gd name="connsiteX18" fmla="*/ 1368926 w 1497263"/>
                <a:gd name="connsiteY18" fmla="*/ 733794 h 2610720"/>
                <a:gd name="connsiteX19" fmla="*/ 117115 w 1497263"/>
                <a:gd name="connsiteY19"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48296 w 1431664"/>
                <a:gd name="connsiteY11" fmla="*/ 1910215 h 2610720"/>
                <a:gd name="connsiteX12" fmla="*/ 485180 w 1431664"/>
                <a:gd name="connsiteY12" fmla="*/ 2359394 h 2610720"/>
                <a:gd name="connsiteX13" fmla="*/ 1431664 w 1431664"/>
                <a:gd name="connsiteY13" fmla="*/ 2610720 h 2610720"/>
                <a:gd name="connsiteX14" fmla="*/ 1378191 w 1431664"/>
                <a:gd name="connsiteY14" fmla="*/ 2519815 h 2610720"/>
                <a:gd name="connsiteX15" fmla="*/ 1410275 w 1431664"/>
                <a:gd name="connsiteY15" fmla="*/ 2407520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28978 w 1431664"/>
                <a:gd name="connsiteY11" fmla="*/ 1774987 h 2610720"/>
                <a:gd name="connsiteX12" fmla="*/ 485180 w 1431664"/>
                <a:gd name="connsiteY12" fmla="*/ 2359394 h 2610720"/>
                <a:gd name="connsiteX13" fmla="*/ 1431664 w 1431664"/>
                <a:gd name="connsiteY13" fmla="*/ 2610720 h 2610720"/>
                <a:gd name="connsiteX14" fmla="*/ 1378191 w 1431664"/>
                <a:gd name="connsiteY14" fmla="*/ 2519815 h 2610720"/>
                <a:gd name="connsiteX15" fmla="*/ 1410275 w 1431664"/>
                <a:gd name="connsiteY15" fmla="*/ 2407520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28978 w 1431664"/>
                <a:gd name="connsiteY11" fmla="*/ 1774987 h 2610720"/>
                <a:gd name="connsiteX12" fmla="*/ 485180 w 1431664"/>
                <a:gd name="connsiteY12" fmla="*/ 2359394 h 2610720"/>
                <a:gd name="connsiteX13" fmla="*/ 1431664 w 1431664"/>
                <a:gd name="connsiteY13" fmla="*/ 2610720 h 2610720"/>
                <a:gd name="connsiteX14" fmla="*/ 1378191 w 1431664"/>
                <a:gd name="connsiteY14" fmla="*/ 2519815 h 2610720"/>
                <a:gd name="connsiteX15" fmla="*/ 1159137 w 1431664"/>
                <a:gd name="connsiteY15" fmla="*/ 2278731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28978 w 1431664"/>
                <a:gd name="connsiteY11" fmla="*/ 1774987 h 2610720"/>
                <a:gd name="connsiteX12" fmla="*/ 485180 w 1431664"/>
                <a:gd name="connsiteY12" fmla="*/ 2359394 h 2610720"/>
                <a:gd name="connsiteX13" fmla="*/ 1431664 w 1431664"/>
                <a:gd name="connsiteY13" fmla="*/ 2610720 h 2610720"/>
                <a:gd name="connsiteX14" fmla="*/ 1294479 w 1431664"/>
                <a:gd name="connsiteY14" fmla="*/ 2474739 h 2610720"/>
                <a:gd name="connsiteX15" fmla="*/ 1159137 w 1431664"/>
                <a:gd name="connsiteY15" fmla="*/ 2278731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303327"/>
                <a:gd name="connsiteY0" fmla="*/ 0 h 2584962"/>
                <a:gd name="connsiteX1" fmla="*/ 4255 w 1303327"/>
                <a:gd name="connsiteY1" fmla="*/ 153002 h 2584962"/>
                <a:gd name="connsiteX2" fmla="*/ 0 w 1303327"/>
                <a:gd name="connsiteY2" fmla="*/ 186065 h 2584962"/>
                <a:gd name="connsiteX3" fmla="*/ 52043 w 1303327"/>
                <a:gd name="connsiteY3" fmla="*/ 220447 h 2584962"/>
                <a:gd name="connsiteX4" fmla="*/ 116212 w 1303327"/>
                <a:gd name="connsiteY4" fmla="*/ 241836 h 2584962"/>
                <a:gd name="connsiteX5" fmla="*/ 116212 w 1303327"/>
                <a:gd name="connsiteY5" fmla="*/ 311352 h 2584962"/>
                <a:gd name="connsiteX6" fmla="*/ 142948 w 1303327"/>
                <a:gd name="connsiteY6" fmla="*/ 830047 h 2584962"/>
                <a:gd name="connsiteX7" fmla="*/ 244548 w 1303327"/>
                <a:gd name="connsiteY7" fmla="*/ 1011857 h 2584962"/>
                <a:gd name="connsiteX8" fmla="*/ 57391 w 1303327"/>
                <a:gd name="connsiteY8" fmla="*/ 1279226 h 2584962"/>
                <a:gd name="connsiteX9" fmla="*/ 116212 w 1303327"/>
                <a:gd name="connsiteY9" fmla="*/ 1567983 h 2584962"/>
                <a:gd name="connsiteX10" fmla="*/ 164338 w 1303327"/>
                <a:gd name="connsiteY10" fmla="*/ 1616110 h 2584962"/>
                <a:gd name="connsiteX11" fmla="*/ 128978 w 1303327"/>
                <a:gd name="connsiteY11" fmla="*/ 1774987 h 2584962"/>
                <a:gd name="connsiteX12" fmla="*/ 485180 w 1303327"/>
                <a:gd name="connsiteY12" fmla="*/ 2359394 h 2584962"/>
                <a:gd name="connsiteX13" fmla="*/ 1270678 w 1303327"/>
                <a:gd name="connsiteY13" fmla="*/ 2584962 h 2584962"/>
                <a:gd name="connsiteX14" fmla="*/ 1294479 w 1303327"/>
                <a:gd name="connsiteY14" fmla="*/ 2474739 h 2584962"/>
                <a:gd name="connsiteX15" fmla="*/ 1159137 w 1303327"/>
                <a:gd name="connsiteY15" fmla="*/ 2278731 h 2584962"/>
                <a:gd name="connsiteX16" fmla="*/ 1025264 w 1303327"/>
                <a:gd name="connsiteY16" fmla="*/ 1739099 h 2584962"/>
                <a:gd name="connsiteX17" fmla="*/ 1303327 w 1303327"/>
                <a:gd name="connsiteY17" fmla="*/ 733794 h 2584962"/>
                <a:gd name="connsiteX18" fmla="*/ 51516 w 1303327"/>
                <a:gd name="connsiteY18" fmla="*/ 0 h 2584962"/>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294479 w 1303327"/>
                <a:gd name="connsiteY14" fmla="*/ 2474739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249403 w 1303327"/>
                <a:gd name="connsiteY14" fmla="*/ 2442542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185008 w 1303327"/>
                <a:gd name="connsiteY14" fmla="*/ 2436103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223644 w 1303327"/>
                <a:gd name="connsiteY14" fmla="*/ 2384587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369270 w 1303327"/>
                <a:gd name="connsiteY12" fmla="*/ 2224166 h 2552765"/>
                <a:gd name="connsiteX13" fmla="*/ 1232042 w 1303327"/>
                <a:gd name="connsiteY13" fmla="*/ 2552765 h 2552765"/>
                <a:gd name="connsiteX14" fmla="*/ 1223644 w 1303327"/>
                <a:gd name="connsiteY14" fmla="*/ 2384587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2538 w 1303327"/>
                <a:gd name="connsiteY11" fmla="*/ 1710593 h 2552765"/>
                <a:gd name="connsiteX12" fmla="*/ 369270 w 1303327"/>
                <a:gd name="connsiteY12" fmla="*/ 2224166 h 2552765"/>
                <a:gd name="connsiteX13" fmla="*/ 1232042 w 1303327"/>
                <a:gd name="connsiteY13" fmla="*/ 2552765 h 2552765"/>
                <a:gd name="connsiteX14" fmla="*/ 1223644 w 1303327"/>
                <a:gd name="connsiteY14" fmla="*/ 2384587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72083"/>
                <a:gd name="connsiteX1" fmla="*/ 4255 w 1303327"/>
                <a:gd name="connsiteY1" fmla="*/ 153002 h 2572083"/>
                <a:gd name="connsiteX2" fmla="*/ 0 w 1303327"/>
                <a:gd name="connsiteY2" fmla="*/ 186065 h 2572083"/>
                <a:gd name="connsiteX3" fmla="*/ 52043 w 1303327"/>
                <a:gd name="connsiteY3" fmla="*/ 220447 h 2572083"/>
                <a:gd name="connsiteX4" fmla="*/ 116212 w 1303327"/>
                <a:gd name="connsiteY4" fmla="*/ 241836 h 2572083"/>
                <a:gd name="connsiteX5" fmla="*/ 116212 w 1303327"/>
                <a:gd name="connsiteY5" fmla="*/ 311352 h 2572083"/>
                <a:gd name="connsiteX6" fmla="*/ 142948 w 1303327"/>
                <a:gd name="connsiteY6" fmla="*/ 830047 h 2572083"/>
                <a:gd name="connsiteX7" fmla="*/ 244548 w 1303327"/>
                <a:gd name="connsiteY7" fmla="*/ 1011857 h 2572083"/>
                <a:gd name="connsiteX8" fmla="*/ 57391 w 1303327"/>
                <a:gd name="connsiteY8" fmla="*/ 1279226 h 2572083"/>
                <a:gd name="connsiteX9" fmla="*/ 116212 w 1303327"/>
                <a:gd name="connsiteY9" fmla="*/ 1567983 h 2572083"/>
                <a:gd name="connsiteX10" fmla="*/ 164338 w 1303327"/>
                <a:gd name="connsiteY10" fmla="*/ 1616110 h 2572083"/>
                <a:gd name="connsiteX11" fmla="*/ 122538 w 1303327"/>
                <a:gd name="connsiteY11" fmla="*/ 1710593 h 2572083"/>
                <a:gd name="connsiteX12" fmla="*/ 369270 w 1303327"/>
                <a:gd name="connsiteY12" fmla="*/ 2224166 h 2572083"/>
                <a:gd name="connsiteX13" fmla="*/ 1212724 w 1303327"/>
                <a:gd name="connsiteY13" fmla="*/ 2572083 h 2572083"/>
                <a:gd name="connsiteX14" fmla="*/ 1223644 w 1303327"/>
                <a:gd name="connsiteY14" fmla="*/ 2384587 h 2572083"/>
                <a:gd name="connsiteX15" fmla="*/ 1159137 w 1303327"/>
                <a:gd name="connsiteY15" fmla="*/ 2278731 h 2572083"/>
                <a:gd name="connsiteX16" fmla="*/ 1025264 w 1303327"/>
                <a:gd name="connsiteY16" fmla="*/ 1739099 h 2572083"/>
                <a:gd name="connsiteX17" fmla="*/ 1303327 w 1303327"/>
                <a:gd name="connsiteY17" fmla="*/ 733794 h 2572083"/>
                <a:gd name="connsiteX18" fmla="*/ 51516 w 1303327"/>
                <a:gd name="connsiteY18" fmla="*/ 0 h 257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3327" h="2572083">
                  <a:moveTo>
                    <a:pt x="51516" y="0"/>
                  </a:moveTo>
                  <a:lnTo>
                    <a:pt x="4255" y="153002"/>
                  </a:lnTo>
                  <a:lnTo>
                    <a:pt x="0" y="186065"/>
                  </a:lnTo>
                  <a:lnTo>
                    <a:pt x="52043" y="220447"/>
                  </a:lnTo>
                  <a:lnTo>
                    <a:pt x="116212" y="241836"/>
                  </a:lnTo>
                  <a:lnTo>
                    <a:pt x="116212" y="311352"/>
                  </a:lnTo>
                  <a:lnTo>
                    <a:pt x="142948" y="830047"/>
                  </a:lnTo>
                  <a:lnTo>
                    <a:pt x="244548" y="1011857"/>
                  </a:lnTo>
                  <a:lnTo>
                    <a:pt x="57391" y="1279226"/>
                  </a:lnTo>
                  <a:lnTo>
                    <a:pt x="116212" y="1567983"/>
                  </a:lnTo>
                  <a:lnTo>
                    <a:pt x="164338" y="1616110"/>
                  </a:lnTo>
                  <a:lnTo>
                    <a:pt x="122538" y="1710593"/>
                  </a:lnTo>
                  <a:lnTo>
                    <a:pt x="369270" y="2224166"/>
                  </a:lnTo>
                  <a:lnTo>
                    <a:pt x="1212724" y="2572083"/>
                  </a:lnTo>
                  <a:lnTo>
                    <a:pt x="1223644" y="2384587"/>
                  </a:lnTo>
                  <a:lnTo>
                    <a:pt x="1159137" y="2278731"/>
                  </a:lnTo>
                  <a:lnTo>
                    <a:pt x="1025264" y="1739099"/>
                  </a:lnTo>
                  <a:lnTo>
                    <a:pt x="1303327" y="733794"/>
                  </a:lnTo>
                  <a:lnTo>
                    <a:pt x="51516" y="0"/>
                  </a:lnTo>
                  <a:close/>
                </a:path>
              </a:pathLst>
            </a:custGeom>
            <a:solidFill>
              <a:schemeClr val="accent4"/>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96" name="Freeform 229">
              <a:extLst>
                <a:ext uri="{FF2B5EF4-FFF2-40B4-BE49-F238E27FC236}">
                  <a16:creationId xmlns:a16="http://schemas.microsoft.com/office/drawing/2014/main" id="{F8181C1C-BC0E-49F4-88FA-17D79AE2AE26}"/>
                </a:ext>
              </a:extLst>
            </p:cNvPr>
            <p:cNvSpPr/>
            <p:nvPr/>
          </p:nvSpPr>
          <p:spPr>
            <a:xfrm>
              <a:off x="4201003" y="1936170"/>
              <a:ext cx="150812" cy="406400"/>
            </a:xfrm>
            <a:custGeom>
              <a:avLst/>
              <a:gdLst>
                <a:gd name="connsiteX0" fmla="*/ 21390 w 149727"/>
                <a:gd name="connsiteY0" fmla="*/ 0 h 406400"/>
                <a:gd name="connsiteX1" fmla="*/ 0 w 149727"/>
                <a:gd name="connsiteY1" fmla="*/ 251326 h 406400"/>
                <a:gd name="connsiteX2" fmla="*/ 58821 w 149727"/>
                <a:gd name="connsiteY2" fmla="*/ 406400 h 406400"/>
                <a:gd name="connsiteX3" fmla="*/ 69516 w 149727"/>
                <a:gd name="connsiteY3" fmla="*/ 272716 h 406400"/>
                <a:gd name="connsiteX4" fmla="*/ 149727 w 149727"/>
                <a:gd name="connsiteY4" fmla="*/ 80211 h 406400"/>
                <a:gd name="connsiteX5" fmla="*/ 21390 w 149727"/>
                <a:gd name="connsiteY5"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727" h="406400">
                  <a:moveTo>
                    <a:pt x="21390" y="0"/>
                  </a:moveTo>
                  <a:lnTo>
                    <a:pt x="0" y="251326"/>
                  </a:lnTo>
                  <a:lnTo>
                    <a:pt x="58821" y="406400"/>
                  </a:lnTo>
                  <a:lnTo>
                    <a:pt x="69516" y="272716"/>
                  </a:lnTo>
                  <a:lnTo>
                    <a:pt x="149727" y="80211"/>
                  </a:lnTo>
                  <a:lnTo>
                    <a:pt x="21390" y="0"/>
                  </a:lnTo>
                  <a:close/>
                </a:path>
              </a:pathLst>
            </a:custGeom>
            <a:solidFill>
              <a:schemeClr val="accent4"/>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97" name="Freeform 231">
              <a:extLst>
                <a:ext uri="{FF2B5EF4-FFF2-40B4-BE49-F238E27FC236}">
                  <a16:creationId xmlns:a16="http://schemas.microsoft.com/office/drawing/2014/main" id="{9D5E8A5A-F619-411B-845F-8F50F478CEDA}"/>
                </a:ext>
              </a:extLst>
            </p:cNvPr>
            <p:cNvSpPr/>
            <p:nvPr/>
          </p:nvSpPr>
          <p:spPr>
            <a:xfrm rot="330152">
              <a:off x="4318478" y="2656895"/>
              <a:ext cx="422275" cy="588962"/>
            </a:xfrm>
            <a:custGeom>
              <a:avLst/>
              <a:gdLst>
                <a:gd name="connsiteX0" fmla="*/ 0 w 358274"/>
                <a:gd name="connsiteY0" fmla="*/ 0 h 588211"/>
                <a:gd name="connsiteX1" fmla="*/ 304800 w 358274"/>
                <a:gd name="connsiteY1" fmla="*/ 588211 h 588211"/>
                <a:gd name="connsiteX2" fmla="*/ 358274 w 358274"/>
                <a:gd name="connsiteY2" fmla="*/ 566821 h 588211"/>
                <a:gd name="connsiteX3" fmla="*/ 251326 w 358274"/>
                <a:gd name="connsiteY3" fmla="*/ 310148 h 588211"/>
                <a:gd name="connsiteX4" fmla="*/ 117642 w 358274"/>
                <a:gd name="connsiteY4" fmla="*/ 139032 h 588211"/>
                <a:gd name="connsiteX5" fmla="*/ 0 w 358274"/>
                <a:gd name="connsiteY5" fmla="*/ 0 h 588211"/>
                <a:gd name="connsiteX0" fmla="*/ 0 w 358274"/>
                <a:gd name="connsiteY0" fmla="*/ 0 h 588211"/>
                <a:gd name="connsiteX1" fmla="*/ 112295 w 358274"/>
                <a:gd name="connsiteY1" fmla="*/ 235284 h 588211"/>
                <a:gd name="connsiteX2" fmla="*/ 304800 w 358274"/>
                <a:gd name="connsiteY2" fmla="*/ 588211 h 588211"/>
                <a:gd name="connsiteX3" fmla="*/ 358274 w 358274"/>
                <a:gd name="connsiteY3" fmla="*/ 566821 h 588211"/>
                <a:gd name="connsiteX4" fmla="*/ 251326 w 358274"/>
                <a:gd name="connsiteY4" fmla="*/ 310148 h 588211"/>
                <a:gd name="connsiteX5" fmla="*/ 117642 w 358274"/>
                <a:gd name="connsiteY5" fmla="*/ 139032 h 588211"/>
                <a:gd name="connsiteX6" fmla="*/ 0 w 358274"/>
                <a:gd name="connsiteY6" fmla="*/ 0 h 588211"/>
                <a:gd name="connsiteX0" fmla="*/ 64168 w 422442"/>
                <a:gd name="connsiteY0" fmla="*/ 0 h 588211"/>
                <a:gd name="connsiteX1" fmla="*/ 0 w 422442"/>
                <a:gd name="connsiteY1" fmla="*/ 69515 h 588211"/>
                <a:gd name="connsiteX2" fmla="*/ 368968 w 422442"/>
                <a:gd name="connsiteY2" fmla="*/ 588211 h 588211"/>
                <a:gd name="connsiteX3" fmla="*/ 422442 w 422442"/>
                <a:gd name="connsiteY3" fmla="*/ 566821 h 588211"/>
                <a:gd name="connsiteX4" fmla="*/ 315494 w 422442"/>
                <a:gd name="connsiteY4" fmla="*/ 310148 h 588211"/>
                <a:gd name="connsiteX5" fmla="*/ 181810 w 422442"/>
                <a:gd name="connsiteY5" fmla="*/ 139032 h 588211"/>
                <a:gd name="connsiteX6" fmla="*/ 64168 w 422442"/>
                <a:gd name="connsiteY6" fmla="*/ 0 h 58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442" h="588211">
                  <a:moveTo>
                    <a:pt x="64168" y="0"/>
                  </a:moveTo>
                  <a:lnTo>
                    <a:pt x="0" y="69515"/>
                  </a:lnTo>
                  <a:lnTo>
                    <a:pt x="368968" y="588211"/>
                  </a:lnTo>
                  <a:lnTo>
                    <a:pt x="422442" y="566821"/>
                  </a:lnTo>
                  <a:lnTo>
                    <a:pt x="315494" y="310148"/>
                  </a:lnTo>
                  <a:lnTo>
                    <a:pt x="181810" y="139032"/>
                  </a:lnTo>
                  <a:lnTo>
                    <a:pt x="64168" y="0"/>
                  </a:lnTo>
                  <a:close/>
                </a:path>
              </a:pathLst>
            </a:custGeom>
            <a:solidFill>
              <a:schemeClr val="accent4"/>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98" name="Freeform 234">
              <a:extLst>
                <a:ext uri="{FF2B5EF4-FFF2-40B4-BE49-F238E27FC236}">
                  <a16:creationId xmlns:a16="http://schemas.microsoft.com/office/drawing/2014/main" id="{A5FB7C01-8AF6-4D6D-85A2-50593764FB93}"/>
                </a:ext>
              </a:extLst>
            </p:cNvPr>
            <p:cNvSpPr/>
            <p:nvPr/>
          </p:nvSpPr>
          <p:spPr>
            <a:xfrm>
              <a:off x="5404328" y="1628195"/>
              <a:ext cx="1036637" cy="1951037"/>
            </a:xfrm>
            <a:custGeom>
              <a:avLst/>
              <a:gdLst>
                <a:gd name="connsiteX0" fmla="*/ 257578 w 1036750"/>
                <a:gd name="connsiteY0" fmla="*/ 0 h 1951149"/>
                <a:gd name="connsiteX1" fmla="*/ 0 w 1036750"/>
                <a:gd name="connsiteY1" fmla="*/ 1004552 h 1951149"/>
                <a:gd name="connsiteX2" fmla="*/ 135228 w 1036750"/>
                <a:gd name="connsiteY2" fmla="*/ 1545464 h 1951149"/>
                <a:gd name="connsiteX3" fmla="*/ 206062 w 1036750"/>
                <a:gd name="connsiteY3" fmla="*/ 1642056 h 1951149"/>
                <a:gd name="connsiteX4" fmla="*/ 199623 w 1036750"/>
                <a:gd name="connsiteY4" fmla="*/ 1835239 h 1951149"/>
                <a:gd name="connsiteX5" fmla="*/ 643944 w 1036750"/>
                <a:gd name="connsiteY5" fmla="*/ 1951149 h 1951149"/>
                <a:gd name="connsiteX6" fmla="*/ 1004552 w 1036750"/>
                <a:gd name="connsiteY6" fmla="*/ 418563 h 1951149"/>
                <a:gd name="connsiteX7" fmla="*/ 946597 w 1036750"/>
                <a:gd name="connsiteY7" fmla="*/ 450760 h 1951149"/>
                <a:gd name="connsiteX8" fmla="*/ 920840 w 1036750"/>
                <a:gd name="connsiteY8" fmla="*/ 425002 h 1951149"/>
                <a:gd name="connsiteX9" fmla="*/ 1010992 w 1036750"/>
                <a:gd name="connsiteY9" fmla="*/ 360608 h 1951149"/>
                <a:gd name="connsiteX10" fmla="*/ 1036750 w 1036750"/>
                <a:gd name="connsiteY10" fmla="*/ 270456 h 1951149"/>
                <a:gd name="connsiteX11" fmla="*/ 257578 w 1036750"/>
                <a:gd name="connsiteY11" fmla="*/ 0 h 195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6750" h="1951149">
                  <a:moveTo>
                    <a:pt x="257578" y="0"/>
                  </a:moveTo>
                  <a:lnTo>
                    <a:pt x="0" y="1004552"/>
                  </a:lnTo>
                  <a:lnTo>
                    <a:pt x="135228" y="1545464"/>
                  </a:lnTo>
                  <a:lnTo>
                    <a:pt x="206062" y="1642056"/>
                  </a:lnTo>
                  <a:lnTo>
                    <a:pt x="199623" y="1835239"/>
                  </a:lnTo>
                  <a:lnTo>
                    <a:pt x="643944" y="1951149"/>
                  </a:lnTo>
                  <a:lnTo>
                    <a:pt x="1004552" y="418563"/>
                  </a:lnTo>
                  <a:lnTo>
                    <a:pt x="946597" y="450760"/>
                  </a:lnTo>
                  <a:lnTo>
                    <a:pt x="920840" y="425002"/>
                  </a:lnTo>
                  <a:lnTo>
                    <a:pt x="1010992" y="360608"/>
                  </a:lnTo>
                  <a:lnTo>
                    <a:pt x="1036750" y="270456"/>
                  </a:lnTo>
                  <a:lnTo>
                    <a:pt x="257578" y="0"/>
                  </a:lnTo>
                  <a:close/>
                </a:path>
              </a:pathLst>
            </a:custGeom>
            <a:solidFill>
              <a:schemeClr val="accent1"/>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99" name="Freeform 236">
              <a:extLst>
                <a:ext uri="{FF2B5EF4-FFF2-40B4-BE49-F238E27FC236}">
                  <a16:creationId xmlns:a16="http://schemas.microsoft.com/office/drawing/2014/main" id="{908411EB-65B7-46ED-BF3E-83A5145490F0}"/>
                </a:ext>
              </a:extLst>
            </p:cNvPr>
            <p:cNvSpPr/>
            <p:nvPr/>
          </p:nvSpPr>
          <p:spPr>
            <a:xfrm>
              <a:off x="6055203" y="1879020"/>
              <a:ext cx="984250" cy="1873250"/>
            </a:xfrm>
            <a:custGeom>
              <a:avLst/>
              <a:gdLst>
                <a:gd name="connsiteX0" fmla="*/ 341291 w 985234"/>
                <a:gd name="connsiteY0" fmla="*/ 173864 h 1873876"/>
                <a:gd name="connsiteX1" fmla="*/ 0 w 985234"/>
                <a:gd name="connsiteY1" fmla="*/ 1693571 h 1873876"/>
                <a:gd name="connsiteX2" fmla="*/ 895082 w 985234"/>
                <a:gd name="connsiteY2" fmla="*/ 1873876 h 1873876"/>
                <a:gd name="connsiteX3" fmla="*/ 933719 w 985234"/>
                <a:gd name="connsiteY3" fmla="*/ 579549 h 1873876"/>
                <a:gd name="connsiteX4" fmla="*/ 875764 w 985234"/>
                <a:gd name="connsiteY4" fmla="*/ 656822 h 1873876"/>
                <a:gd name="connsiteX5" fmla="*/ 843567 w 985234"/>
                <a:gd name="connsiteY5" fmla="*/ 669701 h 1873876"/>
                <a:gd name="connsiteX6" fmla="*/ 837127 w 985234"/>
                <a:gd name="connsiteY6" fmla="*/ 631064 h 1873876"/>
                <a:gd name="connsiteX7" fmla="*/ 869324 w 985234"/>
                <a:gd name="connsiteY7" fmla="*/ 624625 h 1873876"/>
                <a:gd name="connsiteX8" fmla="*/ 888643 w 985234"/>
                <a:gd name="connsiteY8" fmla="*/ 585988 h 1873876"/>
                <a:gd name="connsiteX9" fmla="*/ 875764 w 985234"/>
                <a:gd name="connsiteY9" fmla="*/ 528033 h 1873876"/>
                <a:gd name="connsiteX10" fmla="*/ 959476 w 985234"/>
                <a:gd name="connsiteY10" fmla="*/ 425002 h 1873876"/>
                <a:gd name="connsiteX11" fmla="*/ 985234 w 985234"/>
                <a:gd name="connsiteY11" fmla="*/ 115910 h 1873876"/>
                <a:gd name="connsiteX12" fmla="*/ 379927 w 985234"/>
                <a:gd name="connsiteY12" fmla="*/ 0 h 1873876"/>
                <a:gd name="connsiteX13" fmla="*/ 367048 w 985234"/>
                <a:gd name="connsiteY13" fmla="*/ 90152 h 1873876"/>
                <a:gd name="connsiteX14" fmla="*/ 444322 w 985234"/>
                <a:gd name="connsiteY14" fmla="*/ 83712 h 1873876"/>
                <a:gd name="connsiteX15" fmla="*/ 450761 w 985234"/>
                <a:gd name="connsiteY15" fmla="*/ 122349 h 1873876"/>
                <a:gd name="connsiteX16" fmla="*/ 605307 w 985234"/>
                <a:gd name="connsiteY16" fmla="*/ 173864 h 1873876"/>
                <a:gd name="connsiteX17" fmla="*/ 412124 w 985234"/>
                <a:gd name="connsiteY17" fmla="*/ 173864 h 1873876"/>
                <a:gd name="connsiteX18" fmla="*/ 341291 w 985234"/>
                <a:gd name="connsiteY18" fmla="*/ 173864 h 1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5234" h="1873876">
                  <a:moveTo>
                    <a:pt x="341291" y="173864"/>
                  </a:moveTo>
                  <a:lnTo>
                    <a:pt x="0" y="1693571"/>
                  </a:lnTo>
                  <a:lnTo>
                    <a:pt x="895082" y="1873876"/>
                  </a:lnTo>
                  <a:lnTo>
                    <a:pt x="933719" y="579549"/>
                  </a:lnTo>
                  <a:lnTo>
                    <a:pt x="875764" y="656822"/>
                  </a:lnTo>
                  <a:lnTo>
                    <a:pt x="843567" y="669701"/>
                  </a:lnTo>
                  <a:lnTo>
                    <a:pt x="837127" y="631064"/>
                  </a:lnTo>
                  <a:lnTo>
                    <a:pt x="869324" y="624625"/>
                  </a:lnTo>
                  <a:lnTo>
                    <a:pt x="888643" y="585988"/>
                  </a:lnTo>
                  <a:lnTo>
                    <a:pt x="875764" y="528033"/>
                  </a:lnTo>
                  <a:lnTo>
                    <a:pt x="959476" y="425002"/>
                  </a:lnTo>
                  <a:lnTo>
                    <a:pt x="985234" y="115910"/>
                  </a:lnTo>
                  <a:lnTo>
                    <a:pt x="379927" y="0"/>
                  </a:lnTo>
                  <a:lnTo>
                    <a:pt x="367048" y="90152"/>
                  </a:lnTo>
                  <a:lnTo>
                    <a:pt x="444322" y="83712"/>
                  </a:lnTo>
                  <a:lnTo>
                    <a:pt x="450761" y="122349"/>
                  </a:lnTo>
                  <a:lnTo>
                    <a:pt x="605307" y="173864"/>
                  </a:lnTo>
                  <a:lnTo>
                    <a:pt x="412124" y="173864"/>
                  </a:lnTo>
                  <a:lnTo>
                    <a:pt x="341291" y="173864"/>
                  </a:lnTo>
                  <a:close/>
                </a:path>
              </a:pathLst>
            </a:custGeom>
            <a:solidFill>
              <a:schemeClr val="accent1"/>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0" name="Freeform 238">
              <a:extLst>
                <a:ext uri="{FF2B5EF4-FFF2-40B4-BE49-F238E27FC236}">
                  <a16:creationId xmlns:a16="http://schemas.microsoft.com/office/drawing/2014/main" id="{372C627D-7B9D-4A1C-A00A-01B9D89A48A1}"/>
                </a:ext>
              </a:extLst>
            </p:cNvPr>
            <p:cNvSpPr/>
            <p:nvPr/>
          </p:nvSpPr>
          <p:spPr>
            <a:xfrm>
              <a:off x="6944203" y="2009195"/>
              <a:ext cx="1139825" cy="1744662"/>
            </a:xfrm>
            <a:custGeom>
              <a:avLst/>
              <a:gdLst/>
              <a:ahLst/>
              <a:cxnLst/>
              <a:rect l="l" t="t" r="r" b="b"/>
              <a:pathLst>
                <a:path w="1139780" h="1745087">
                  <a:moveTo>
                    <a:pt x="379148" y="872544"/>
                  </a:moveTo>
                  <a:lnTo>
                    <a:pt x="359830" y="988454"/>
                  </a:lnTo>
                  <a:lnTo>
                    <a:pt x="295436" y="969135"/>
                  </a:lnTo>
                  <a:lnTo>
                    <a:pt x="282557" y="1091485"/>
                  </a:lnTo>
                  <a:lnTo>
                    <a:pt x="327633" y="1104363"/>
                  </a:lnTo>
                  <a:lnTo>
                    <a:pt x="288996" y="1143000"/>
                  </a:lnTo>
                  <a:lnTo>
                    <a:pt x="353391" y="1297547"/>
                  </a:lnTo>
                  <a:lnTo>
                    <a:pt x="398467" y="1265349"/>
                  </a:lnTo>
                  <a:lnTo>
                    <a:pt x="430664" y="1303986"/>
                  </a:lnTo>
                  <a:lnTo>
                    <a:pt x="443543" y="1374820"/>
                  </a:lnTo>
                  <a:lnTo>
                    <a:pt x="475740" y="1355502"/>
                  </a:lnTo>
                  <a:lnTo>
                    <a:pt x="495058" y="1516487"/>
                  </a:lnTo>
                  <a:lnTo>
                    <a:pt x="520816" y="1361941"/>
                  </a:lnTo>
                  <a:close/>
                  <a:moveTo>
                    <a:pt x="90152" y="0"/>
                  </a:moveTo>
                  <a:lnTo>
                    <a:pt x="650383" y="12879"/>
                  </a:lnTo>
                  <a:lnTo>
                    <a:pt x="669701" y="212501"/>
                  </a:lnTo>
                  <a:lnTo>
                    <a:pt x="785611" y="212501"/>
                  </a:lnTo>
                  <a:lnTo>
                    <a:pt x="850006" y="463639"/>
                  </a:lnTo>
                  <a:lnTo>
                    <a:pt x="888642" y="489397"/>
                  </a:lnTo>
                  <a:lnTo>
                    <a:pt x="1010992" y="431442"/>
                  </a:lnTo>
                  <a:lnTo>
                    <a:pt x="1139780" y="502276"/>
                  </a:lnTo>
                  <a:lnTo>
                    <a:pt x="637504" y="1133341"/>
                  </a:lnTo>
                  <a:cubicBezTo>
                    <a:pt x="639651" y="1337256"/>
                    <a:pt x="641797" y="1541172"/>
                    <a:pt x="643944" y="1745087"/>
                  </a:cubicBezTo>
                  <a:lnTo>
                    <a:pt x="0" y="1725769"/>
                  </a:lnTo>
                  <a:lnTo>
                    <a:pt x="51516" y="373487"/>
                  </a:lnTo>
                  <a:lnTo>
                    <a:pt x="103031" y="321972"/>
                  </a:lnTo>
                  <a:lnTo>
                    <a:pt x="77273" y="321972"/>
                  </a:lnTo>
                  <a:lnTo>
                    <a:pt x="64394" y="283335"/>
                  </a:lnTo>
                  <a:close/>
                </a:path>
              </a:pathLst>
            </a:custGeom>
            <a:solidFill>
              <a:schemeClr val="accent1"/>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1" name="Freeform 239">
              <a:extLst>
                <a:ext uri="{FF2B5EF4-FFF2-40B4-BE49-F238E27FC236}">
                  <a16:creationId xmlns:a16="http://schemas.microsoft.com/office/drawing/2014/main" id="{D10AB055-2BAF-4607-80C5-C5C3D9DFD8F1}"/>
                </a:ext>
              </a:extLst>
            </p:cNvPr>
            <p:cNvSpPr/>
            <p:nvPr/>
          </p:nvSpPr>
          <p:spPr>
            <a:xfrm>
              <a:off x="4361340" y="-341893"/>
              <a:ext cx="1074738" cy="1808163"/>
            </a:xfrm>
            <a:custGeom>
              <a:avLst/>
              <a:gdLst>
                <a:gd name="connsiteX0" fmla="*/ 946597 w 1075385"/>
                <a:gd name="connsiteY0" fmla="*/ 0 h 1809482"/>
                <a:gd name="connsiteX1" fmla="*/ 0 w 1075385"/>
                <a:gd name="connsiteY1" fmla="*/ 1081825 h 1809482"/>
                <a:gd name="connsiteX2" fmla="*/ 83712 w 1075385"/>
                <a:gd name="connsiteY2" fmla="*/ 1165538 h 1809482"/>
                <a:gd name="connsiteX3" fmla="*/ 83712 w 1075385"/>
                <a:gd name="connsiteY3" fmla="*/ 1229932 h 1809482"/>
                <a:gd name="connsiteX4" fmla="*/ 1075385 w 1075385"/>
                <a:gd name="connsiteY4" fmla="*/ 1809482 h 1809482"/>
                <a:gd name="connsiteX5" fmla="*/ 1062507 w 1075385"/>
                <a:gd name="connsiteY5" fmla="*/ 1700011 h 1809482"/>
                <a:gd name="connsiteX6" fmla="*/ 907960 w 1075385"/>
                <a:gd name="connsiteY6" fmla="*/ 1661375 h 1809482"/>
                <a:gd name="connsiteX7" fmla="*/ 940157 w 1075385"/>
                <a:gd name="connsiteY7" fmla="*/ 1564783 h 1809482"/>
                <a:gd name="connsiteX8" fmla="*/ 882202 w 1075385"/>
                <a:gd name="connsiteY8" fmla="*/ 1390918 h 1809482"/>
                <a:gd name="connsiteX9" fmla="*/ 940157 w 1075385"/>
                <a:gd name="connsiteY9" fmla="*/ 1133341 h 1809482"/>
                <a:gd name="connsiteX10" fmla="*/ 907960 w 1075385"/>
                <a:gd name="connsiteY10" fmla="*/ 920839 h 1809482"/>
                <a:gd name="connsiteX11" fmla="*/ 972354 w 1075385"/>
                <a:gd name="connsiteY11" fmla="*/ 798490 h 1809482"/>
                <a:gd name="connsiteX12" fmla="*/ 998112 w 1075385"/>
                <a:gd name="connsiteY12" fmla="*/ 753414 h 1809482"/>
                <a:gd name="connsiteX13" fmla="*/ 920839 w 1075385"/>
                <a:gd name="connsiteY13" fmla="*/ 721217 h 1809482"/>
                <a:gd name="connsiteX14" fmla="*/ 998112 w 1075385"/>
                <a:gd name="connsiteY14" fmla="*/ 573110 h 1809482"/>
                <a:gd name="connsiteX15" fmla="*/ 914400 w 1075385"/>
                <a:gd name="connsiteY15" fmla="*/ 489397 h 1809482"/>
                <a:gd name="connsiteX16" fmla="*/ 1049628 w 1075385"/>
                <a:gd name="connsiteY16" fmla="*/ 276896 h 1809482"/>
                <a:gd name="connsiteX17" fmla="*/ 1010991 w 1075385"/>
                <a:gd name="connsiteY17" fmla="*/ 103031 h 1809482"/>
                <a:gd name="connsiteX18" fmla="*/ 946597 w 1075385"/>
                <a:gd name="connsiteY18" fmla="*/ 0 h 180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5385" h="1809482">
                  <a:moveTo>
                    <a:pt x="946597" y="0"/>
                  </a:moveTo>
                  <a:lnTo>
                    <a:pt x="0" y="1081825"/>
                  </a:lnTo>
                  <a:lnTo>
                    <a:pt x="83712" y="1165538"/>
                  </a:lnTo>
                  <a:lnTo>
                    <a:pt x="83712" y="1229932"/>
                  </a:lnTo>
                  <a:lnTo>
                    <a:pt x="1075385" y="1809482"/>
                  </a:lnTo>
                  <a:lnTo>
                    <a:pt x="1062507" y="1700011"/>
                  </a:lnTo>
                  <a:lnTo>
                    <a:pt x="907960" y="1661375"/>
                  </a:lnTo>
                  <a:lnTo>
                    <a:pt x="940157" y="1564783"/>
                  </a:lnTo>
                  <a:lnTo>
                    <a:pt x="882202" y="1390918"/>
                  </a:lnTo>
                  <a:lnTo>
                    <a:pt x="940157" y="1133341"/>
                  </a:lnTo>
                  <a:lnTo>
                    <a:pt x="907960" y="920839"/>
                  </a:lnTo>
                  <a:lnTo>
                    <a:pt x="972354" y="798490"/>
                  </a:lnTo>
                  <a:lnTo>
                    <a:pt x="998112" y="753414"/>
                  </a:lnTo>
                  <a:lnTo>
                    <a:pt x="920839" y="721217"/>
                  </a:lnTo>
                  <a:lnTo>
                    <a:pt x="998112" y="573110"/>
                  </a:lnTo>
                  <a:lnTo>
                    <a:pt x="914400" y="489397"/>
                  </a:lnTo>
                  <a:lnTo>
                    <a:pt x="1049628" y="276896"/>
                  </a:lnTo>
                  <a:lnTo>
                    <a:pt x="1010991" y="103031"/>
                  </a:lnTo>
                  <a:lnTo>
                    <a:pt x="946597"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2" name="Freeform 241">
              <a:extLst>
                <a:ext uri="{FF2B5EF4-FFF2-40B4-BE49-F238E27FC236}">
                  <a16:creationId xmlns:a16="http://schemas.microsoft.com/office/drawing/2014/main" id="{972C06C0-1871-4CB1-84FB-B60B111687AC}"/>
                </a:ext>
              </a:extLst>
            </p:cNvPr>
            <p:cNvSpPr/>
            <p:nvPr/>
          </p:nvSpPr>
          <p:spPr>
            <a:xfrm>
              <a:off x="7561740" y="2477507"/>
              <a:ext cx="2363788" cy="2292350"/>
            </a:xfrm>
            <a:custGeom>
              <a:avLst/>
              <a:gdLst>
                <a:gd name="connsiteX0" fmla="*/ 739967 w 2363274"/>
                <a:gd name="connsiteY0" fmla="*/ 1056068 h 2292440"/>
                <a:gd name="connsiteX1" fmla="*/ 675572 w 2363274"/>
                <a:gd name="connsiteY1" fmla="*/ 1068947 h 2292440"/>
                <a:gd name="connsiteX2" fmla="*/ 656254 w 2363274"/>
                <a:gd name="connsiteY2" fmla="*/ 1120462 h 2292440"/>
                <a:gd name="connsiteX3" fmla="*/ 682012 w 2363274"/>
                <a:gd name="connsiteY3" fmla="*/ 1165538 h 2292440"/>
                <a:gd name="connsiteX4" fmla="*/ 752846 w 2363274"/>
                <a:gd name="connsiteY4" fmla="*/ 1184857 h 2292440"/>
                <a:gd name="connsiteX5" fmla="*/ 739967 w 2363274"/>
                <a:gd name="connsiteY5" fmla="*/ 1056068 h 2292440"/>
                <a:gd name="connsiteX6" fmla="*/ 528034 w 2363274"/>
                <a:gd name="connsiteY6" fmla="*/ 0 h 2292440"/>
                <a:gd name="connsiteX7" fmla="*/ 676141 w 2363274"/>
                <a:gd name="connsiteY7" fmla="*/ 148107 h 2292440"/>
                <a:gd name="connsiteX8" fmla="*/ 882203 w 2363274"/>
                <a:gd name="connsiteY8" fmla="*/ 212502 h 2292440"/>
                <a:gd name="connsiteX9" fmla="*/ 1165538 w 2363274"/>
                <a:gd name="connsiteY9" fmla="*/ 193183 h 2292440"/>
                <a:gd name="connsiteX10" fmla="*/ 1178417 w 2363274"/>
                <a:gd name="connsiteY10" fmla="*/ 238259 h 2292440"/>
                <a:gd name="connsiteX11" fmla="*/ 1236372 w 2363274"/>
                <a:gd name="connsiteY11" fmla="*/ 553792 h 2292440"/>
                <a:gd name="connsiteX12" fmla="*/ 1474631 w 2363274"/>
                <a:gd name="connsiteY12" fmla="*/ 753414 h 2292440"/>
                <a:gd name="connsiteX13" fmla="*/ 1532586 w 2363274"/>
                <a:gd name="connsiteY13" fmla="*/ 740535 h 2292440"/>
                <a:gd name="connsiteX14" fmla="*/ 1725769 w 2363274"/>
                <a:gd name="connsiteY14" fmla="*/ 1403797 h 2292440"/>
                <a:gd name="connsiteX15" fmla="*/ 1796603 w 2363274"/>
                <a:gd name="connsiteY15" fmla="*/ 1461752 h 2292440"/>
                <a:gd name="connsiteX16" fmla="*/ 1951150 w 2363274"/>
                <a:gd name="connsiteY16" fmla="*/ 1474631 h 2292440"/>
                <a:gd name="connsiteX17" fmla="*/ 2157212 w 2363274"/>
                <a:gd name="connsiteY17" fmla="*/ 1532586 h 2292440"/>
                <a:gd name="connsiteX18" fmla="*/ 2311758 w 2363274"/>
                <a:gd name="connsiteY18" fmla="*/ 1442434 h 2292440"/>
                <a:gd name="connsiteX19" fmla="*/ 2363274 w 2363274"/>
                <a:gd name="connsiteY19" fmla="*/ 1539025 h 2292440"/>
                <a:gd name="connsiteX20" fmla="*/ 2092817 w 2363274"/>
                <a:gd name="connsiteY20" fmla="*/ 1777285 h 2292440"/>
                <a:gd name="connsiteX21" fmla="*/ 2099257 w 2363274"/>
                <a:gd name="connsiteY21" fmla="*/ 1809482 h 2292440"/>
                <a:gd name="connsiteX22" fmla="*/ 2041302 w 2363274"/>
                <a:gd name="connsiteY22" fmla="*/ 1822361 h 2292440"/>
                <a:gd name="connsiteX23" fmla="*/ 1828800 w 2363274"/>
                <a:gd name="connsiteY23" fmla="*/ 1989786 h 2292440"/>
                <a:gd name="connsiteX24" fmla="*/ 1918952 w 2363274"/>
                <a:gd name="connsiteY24" fmla="*/ 1989786 h 2292440"/>
                <a:gd name="connsiteX25" fmla="*/ 1918952 w 2363274"/>
                <a:gd name="connsiteY25" fmla="*/ 2034862 h 2292440"/>
                <a:gd name="connsiteX26" fmla="*/ 1712890 w 2363274"/>
                <a:gd name="connsiteY26" fmla="*/ 2125014 h 2292440"/>
                <a:gd name="connsiteX27" fmla="*/ 1487510 w 2363274"/>
                <a:gd name="connsiteY27" fmla="*/ 2292440 h 2292440"/>
                <a:gd name="connsiteX28" fmla="*/ 1468192 w 2363274"/>
                <a:gd name="connsiteY28" fmla="*/ 2260243 h 2292440"/>
                <a:gd name="connsiteX29" fmla="*/ 1532586 w 2363274"/>
                <a:gd name="connsiteY29" fmla="*/ 2202288 h 2292440"/>
                <a:gd name="connsiteX30" fmla="*/ 1584102 w 2363274"/>
                <a:gd name="connsiteY30" fmla="*/ 2041302 h 2292440"/>
                <a:gd name="connsiteX31" fmla="*/ 1596981 w 2363274"/>
                <a:gd name="connsiteY31" fmla="*/ 1815921 h 2292440"/>
                <a:gd name="connsiteX32" fmla="*/ 1545465 w 2363274"/>
                <a:gd name="connsiteY32" fmla="*/ 1751527 h 2292440"/>
                <a:gd name="connsiteX33" fmla="*/ 1558344 w 2363274"/>
                <a:gd name="connsiteY33" fmla="*/ 1732209 h 2292440"/>
                <a:gd name="connsiteX34" fmla="*/ 1706451 w 2363274"/>
                <a:gd name="connsiteY34" fmla="*/ 1828800 h 2292440"/>
                <a:gd name="connsiteX35" fmla="*/ 1764406 w 2363274"/>
                <a:gd name="connsiteY35" fmla="*/ 1764406 h 2292440"/>
                <a:gd name="connsiteX36" fmla="*/ 1584102 w 2363274"/>
                <a:gd name="connsiteY36" fmla="*/ 1603420 h 2292440"/>
                <a:gd name="connsiteX37" fmla="*/ 1313645 w 2363274"/>
                <a:gd name="connsiteY37" fmla="*/ 1616299 h 2292440"/>
                <a:gd name="connsiteX38" fmla="*/ 1191296 w 2363274"/>
                <a:gd name="connsiteY38" fmla="*/ 1577662 h 2292440"/>
                <a:gd name="connsiteX39" fmla="*/ 1081826 w 2363274"/>
                <a:gd name="connsiteY39" fmla="*/ 1378040 h 2292440"/>
                <a:gd name="connsiteX40" fmla="*/ 991674 w 2363274"/>
                <a:gd name="connsiteY40" fmla="*/ 1397358 h 2292440"/>
                <a:gd name="connsiteX41" fmla="*/ 959476 w 2363274"/>
                <a:gd name="connsiteY41" fmla="*/ 1287888 h 2292440"/>
                <a:gd name="connsiteX42" fmla="*/ 772733 w 2363274"/>
                <a:gd name="connsiteY42" fmla="*/ 1275009 h 2292440"/>
                <a:gd name="connsiteX43" fmla="*/ 605307 w 2363274"/>
                <a:gd name="connsiteY43" fmla="*/ 1416676 h 2292440"/>
                <a:gd name="connsiteX44" fmla="*/ 367049 w 2363274"/>
                <a:gd name="connsiteY44" fmla="*/ 1403797 h 2292440"/>
                <a:gd name="connsiteX45" fmla="*/ 51516 w 2363274"/>
                <a:gd name="connsiteY45" fmla="*/ 1326524 h 2292440"/>
                <a:gd name="connsiteX46" fmla="*/ 32197 w 2363274"/>
                <a:gd name="connsiteY46" fmla="*/ 1229933 h 2292440"/>
                <a:gd name="connsiteX47" fmla="*/ 6440 w 2363274"/>
                <a:gd name="connsiteY47" fmla="*/ 1229933 h 2292440"/>
                <a:gd name="connsiteX48" fmla="*/ 0 w 2363274"/>
                <a:gd name="connsiteY48" fmla="*/ 669702 h 2292440"/>
                <a:gd name="connsiteX49" fmla="*/ 528034 w 2363274"/>
                <a:gd name="connsiteY49" fmla="*/ 0 h 2292440"/>
                <a:gd name="connsiteX0" fmla="*/ 739967 w 2363274"/>
                <a:gd name="connsiteY0" fmla="*/ 1056068 h 2292440"/>
                <a:gd name="connsiteX1" fmla="*/ 675572 w 2363274"/>
                <a:gd name="connsiteY1" fmla="*/ 1068947 h 2292440"/>
                <a:gd name="connsiteX2" fmla="*/ 656254 w 2363274"/>
                <a:gd name="connsiteY2" fmla="*/ 1120462 h 2292440"/>
                <a:gd name="connsiteX3" fmla="*/ 682012 w 2363274"/>
                <a:gd name="connsiteY3" fmla="*/ 1165538 h 2292440"/>
                <a:gd name="connsiteX4" fmla="*/ 752846 w 2363274"/>
                <a:gd name="connsiteY4" fmla="*/ 1184857 h 2292440"/>
                <a:gd name="connsiteX5" fmla="*/ 739967 w 2363274"/>
                <a:gd name="connsiteY5" fmla="*/ 1056068 h 2292440"/>
                <a:gd name="connsiteX6" fmla="*/ 528034 w 2363274"/>
                <a:gd name="connsiteY6" fmla="*/ 0 h 2292440"/>
                <a:gd name="connsiteX7" fmla="*/ 676141 w 2363274"/>
                <a:gd name="connsiteY7" fmla="*/ 148107 h 2292440"/>
                <a:gd name="connsiteX8" fmla="*/ 882203 w 2363274"/>
                <a:gd name="connsiteY8" fmla="*/ 212502 h 2292440"/>
                <a:gd name="connsiteX9" fmla="*/ 1165538 w 2363274"/>
                <a:gd name="connsiteY9" fmla="*/ 193183 h 2292440"/>
                <a:gd name="connsiteX10" fmla="*/ 1178417 w 2363274"/>
                <a:gd name="connsiteY10" fmla="*/ 238259 h 2292440"/>
                <a:gd name="connsiteX11" fmla="*/ 1236372 w 2363274"/>
                <a:gd name="connsiteY11" fmla="*/ 553792 h 2292440"/>
                <a:gd name="connsiteX12" fmla="*/ 1474631 w 2363274"/>
                <a:gd name="connsiteY12" fmla="*/ 753414 h 2292440"/>
                <a:gd name="connsiteX13" fmla="*/ 1564783 w 2363274"/>
                <a:gd name="connsiteY13" fmla="*/ 740535 h 2292440"/>
                <a:gd name="connsiteX14" fmla="*/ 1725769 w 2363274"/>
                <a:gd name="connsiteY14" fmla="*/ 1403797 h 2292440"/>
                <a:gd name="connsiteX15" fmla="*/ 1796603 w 2363274"/>
                <a:gd name="connsiteY15" fmla="*/ 1461752 h 2292440"/>
                <a:gd name="connsiteX16" fmla="*/ 1951150 w 2363274"/>
                <a:gd name="connsiteY16" fmla="*/ 1474631 h 2292440"/>
                <a:gd name="connsiteX17" fmla="*/ 2157212 w 2363274"/>
                <a:gd name="connsiteY17" fmla="*/ 1532586 h 2292440"/>
                <a:gd name="connsiteX18" fmla="*/ 2311758 w 2363274"/>
                <a:gd name="connsiteY18" fmla="*/ 1442434 h 2292440"/>
                <a:gd name="connsiteX19" fmla="*/ 2363274 w 2363274"/>
                <a:gd name="connsiteY19" fmla="*/ 1539025 h 2292440"/>
                <a:gd name="connsiteX20" fmla="*/ 2092817 w 2363274"/>
                <a:gd name="connsiteY20" fmla="*/ 1777285 h 2292440"/>
                <a:gd name="connsiteX21" fmla="*/ 2099257 w 2363274"/>
                <a:gd name="connsiteY21" fmla="*/ 1809482 h 2292440"/>
                <a:gd name="connsiteX22" fmla="*/ 2041302 w 2363274"/>
                <a:gd name="connsiteY22" fmla="*/ 1822361 h 2292440"/>
                <a:gd name="connsiteX23" fmla="*/ 1828800 w 2363274"/>
                <a:gd name="connsiteY23" fmla="*/ 1989786 h 2292440"/>
                <a:gd name="connsiteX24" fmla="*/ 1918952 w 2363274"/>
                <a:gd name="connsiteY24" fmla="*/ 1989786 h 2292440"/>
                <a:gd name="connsiteX25" fmla="*/ 1918952 w 2363274"/>
                <a:gd name="connsiteY25" fmla="*/ 2034862 h 2292440"/>
                <a:gd name="connsiteX26" fmla="*/ 1712890 w 2363274"/>
                <a:gd name="connsiteY26" fmla="*/ 2125014 h 2292440"/>
                <a:gd name="connsiteX27" fmla="*/ 1487510 w 2363274"/>
                <a:gd name="connsiteY27" fmla="*/ 2292440 h 2292440"/>
                <a:gd name="connsiteX28" fmla="*/ 1468192 w 2363274"/>
                <a:gd name="connsiteY28" fmla="*/ 2260243 h 2292440"/>
                <a:gd name="connsiteX29" fmla="*/ 1532586 w 2363274"/>
                <a:gd name="connsiteY29" fmla="*/ 2202288 h 2292440"/>
                <a:gd name="connsiteX30" fmla="*/ 1584102 w 2363274"/>
                <a:gd name="connsiteY30" fmla="*/ 2041302 h 2292440"/>
                <a:gd name="connsiteX31" fmla="*/ 1596981 w 2363274"/>
                <a:gd name="connsiteY31" fmla="*/ 1815921 h 2292440"/>
                <a:gd name="connsiteX32" fmla="*/ 1545465 w 2363274"/>
                <a:gd name="connsiteY32" fmla="*/ 1751527 h 2292440"/>
                <a:gd name="connsiteX33" fmla="*/ 1558344 w 2363274"/>
                <a:gd name="connsiteY33" fmla="*/ 1732209 h 2292440"/>
                <a:gd name="connsiteX34" fmla="*/ 1706451 w 2363274"/>
                <a:gd name="connsiteY34" fmla="*/ 1828800 h 2292440"/>
                <a:gd name="connsiteX35" fmla="*/ 1764406 w 2363274"/>
                <a:gd name="connsiteY35" fmla="*/ 1764406 h 2292440"/>
                <a:gd name="connsiteX36" fmla="*/ 1584102 w 2363274"/>
                <a:gd name="connsiteY36" fmla="*/ 1603420 h 2292440"/>
                <a:gd name="connsiteX37" fmla="*/ 1313645 w 2363274"/>
                <a:gd name="connsiteY37" fmla="*/ 1616299 h 2292440"/>
                <a:gd name="connsiteX38" fmla="*/ 1191296 w 2363274"/>
                <a:gd name="connsiteY38" fmla="*/ 1577662 h 2292440"/>
                <a:gd name="connsiteX39" fmla="*/ 1081826 w 2363274"/>
                <a:gd name="connsiteY39" fmla="*/ 1378040 h 2292440"/>
                <a:gd name="connsiteX40" fmla="*/ 991674 w 2363274"/>
                <a:gd name="connsiteY40" fmla="*/ 1397358 h 2292440"/>
                <a:gd name="connsiteX41" fmla="*/ 959476 w 2363274"/>
                <a:gd name="connsiteY41" fmla="*/ 1287888 h 2292440"/>
                <a:gd name="connsiteX42" fmla="*/ 772733 w 2363274"/>
                <a:gd name="connsiteY42" fmla="*/ 1275009 h 2292440"/>
                <a:gd name="connsiteX43" fmla="*/ 605307 w 2363274"/>
                <a:gd name="connsiteY43" fmla="*/ 1416676 h 2292440"/>
                <a:gd name="connsiteX44" fmla="*/ 367049 w 2363274"/>
                <a:gd name="connsiteY44" fmla="*/ 1403797 h 2292440"/>
                <a:gd name="connsiteX45" fmla="*/ 51516 w 2363274"/>
                <a:gd name="connsiteY45" fmla="*/ 1326524 h 2292440"/>
                <a:gd name="connsiteX46" fmla="*/ 32197 w 2363274"/>
                <a:gd name="connsiteY46" fmla="*/ 1229933 h 2292440"/>
                <a:gd name="connsiteX47" fmla="*/ 6440 w 2363274"/>
                <a:gd name="connsiteY47" fmla="*/ 1229933 h 2292440"/>
                <a:gd name="connsiteX48" fmla="*/ 0 w 2363274"/>
                <a:gd name="connsiteY48" fmla="*/ 669702 h 2292440"/>
                <a:gd name="connsiteX49" fmla="*/ 528034 w 2363274"/>
                <a:gd name="connsiteY49" fmla="*/ 0 h 229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63274" h="2292440">
                  <a:moveTo>
                    <a:pt x="739967" y="1056068"/>
                  </a:moveTo>
                  <a:lnTo>
                    <a:pt x="675572" y="1068947"/>
                  </a:lnTo>
                  <a:lnTo>
                    <a:pt x="656254" y="1120462"/>
                  </a:lnTo>
                  <a:lnTo>
                    <a:pt x="682012" y="1165538"/>
                  </a:lnTo>
                  <a:lnTo>
                    <a:pt x="752846" y="1184857"/>
                  </a:lnTo>
                  <a:lnTo>
                    <a:pt x="739967" y="1056068"/>
                  </a:lnTo>
                  <a:close/>
                  <a:moveTo>
                    <a:pt x="528034" y="0"/>
                  </a:moveTo>
                  <a:lnTo>
                    <a:pt x="676141" y="148107"/>
                  </a:lnTo>
                  <a:lnTo>
                    <a:pt x="882203" y="212502"/>
                  </a:lnTo>
                  <a:lnTo>
                    <a:pt x="1165538" y="193183"/>
                  </a:lnTo>
                  <a:lnTo>
                    <a:pt x="1178417" y="238259"/>
                  </a:lnTo>
                  <a:lnTo>
                    <a:pt x="1236372" y="553792"/>
                  </a:lnTo>
                  <a:lnTo>
                    <a:pt x="1474631" y="753414"/>
                  </a:lnTo>
                  <a:lnTo>
                    <a:pt x="1564783" y="740535"/>
                  </a:lnTo>
                  <a:lnTo>
                    <a:pt x="1725769" y="1403797"/>
                  </a:lnTo>
                  <a:lnTo>
                    <a:pt x="1796603" y="1461752"/>
                  </a:lnTo>
                  <a:lnTo>
                    <a:pt x="1951150" y="1474631"/>
                  </a:lnTo>
                  <a:lnTo>
                    <a:pt x="2157212" y="1532586"/>
                  </a:lnTo>
                  <a:lnTo>
                    <a:pt x="2311758" y="1442434"/>
                  </a:lnTo>
                  <a:lnTo>
                    <a:pt x="2363274" y="1539025"/>
                  </a:lnTo>
                  <a:lnTo>
                    <a:pt x="2092817" y="1777285"/>
                  </a:lnTo>
                  <a:lnTo>
                    <a:pt x="2099257" y="1809482"/>
                  </a:lnTo>
                  <a:lnTo>
                    <a:pt x="2041302" y="1822361"/>
                  </a:lnTo>
                  <a:lnTo>
                    <a:pt x="1828800" y="1989786"/>
                  </a:lnTo>
                  <a:lnTo>
                    <a:pt x="1918952" y="1989786"/>
                  </a:lnTo>
                  <a:lnTo>
                    <a:pt x="1918952" y="2034862"/>
                  </a:lnTo>
                  <a:lnTo>
                    <a:pt x="1712890" y="2125014"/>
                  </a:lnTo>
                  <a:lnTo>
                    <a:pt x="1487510" y="2292440"/>
                  </a:lnTo>
                  <a:lnTo>
                    <a:pt x="1468192" y="2260243"/>
                  </a:lnTo>
                  <a:lnTo>
                    <a:pt x="1532586" y="2202288"/>
                  </a:lnTo>
                  <a:lnTo>
                    <a:pt x="1584102" y="2041302"/>
                  </a:lnTo>
                  <a:lnTo>
                    <a:pt x="1596981" y="1815921"/>
                  </a:lnTo>
                  <a:lnTo>
                    <a:pt x="1545465" y="1751527"/>
                  </a:lnTo>
                  <a:lnTo>
                    <a:pt x="1558344" y="1732209"/>
                  </a:lnTo>
                  <a:lnTo>
                    <a:pt x="1706451" y="1828800"/>
                  </a:lnTo>
                  <a:lnTo>
                    <a:pt x="1764406" y="1764406"/>
                  </a:lnTo>
                  <a:lnTo>
                    <a:pt x="1584102" y="1603420"/>
                  </a:lnTo>
                  <a:lnTo>
                    <a:pt x="1313645" y="1616299"/>
                  </a:lnTo>
                  <a:lnTo>
                    <a:pt x="1191296" y="1577662"/>
                  </a:lnTo>
                  <a:lnTo>
                    <a:pt x="1081826" y="1378040"/>
                  </a:lnTo>
                  <a:lnTo>
                    <a:pt x="991674" y="1397358"/>
                  </a:lnTo>
                  <a:lnTo>
                    <a:pt x="959476" y="1287888"/>
                  </a:lnTo>
                  <a:lnTo>
                    <a:pt x="772733" y="1275009"/>
                  </a:lnTo>
                  <a:lnTo>
                    <a:pt x="605307" y="1416676"/>
                  </a:lnTo>
                  <a:lnTo>
                    <a:pt x="367049" y="1403797"/>
                  </a:lnTo>
                  <a:lnTo>
                    <a:pt x="51516" y="1326524"/>
                  </a:lnTo>
                  <a:lnTo>
                    <a:pt x="32197" y="1229933"/>
                  </a:lnTo>
                  <a:lnTo>
                    <a:pt x="6440" y="1229933"/>
                  </a:lnTo>
                  <a:cubicBezTo>
                    <a:pt x="4293" y="1043189"/>
                    <a:pt x="2147" y="856446"/>
                    <a:pt x="0" y="669702"/>
                  </a:cubicBezTo>
                  <a:lnTo>
                    <a:pt x="528034" y="0"/>
                  </a:lnTo>
                  <a:close/>
                </a:path>
              </a:pathLst>
            </a:custGeom>
            <a:solidFill>
              <a:schemeClr val="accent3"/>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3" name="Freeform 244">
              <a:extLst>
                <a:ext uri="{FF2B5EF4-FFF2-40B4-BE49-F238E27FC236}">
                  <a16:creationId xmlns:a16="http://schemas.microsoft.com/office/drawing/2014/main" id="{411C88EC-74D6-4ACD-AB5B-845851750A9D}"/>
                </a:ext>
              </a:extLst>
            </p:cNvPr>
            <p:cNvSpPr/>
            <p:nvPr/>
          </p:nvSpPr>
          <p:spPr>
            <a:xfrm>
              <a:off x="8920640" y="4126920"/>
              <a:ext cx="173038" cy="50800"/>
            </a:xfrm>
            <a:custGeom>
              <a:avLst/>
              <a:gdLst>
                <a:gd name="connsiteX0" fmla="*/ 0 w 173864"/>
                <a:gd name="connsiteY0" fmla="*/ 6439 h 51516"/>
                <a:gd name="connsiteX1" fmla="*/ 173864 w 173864"/>
                <a:gd name="connsiteY1" fmla="*/ 0 h 51516"/>
                <a:gd name="connsiteX2" fmla="*/ 173864 w 173864"/>
                <a:gd name="connsiteY2" fmla="*/ 51516 h 51516"/>
                <a:gd name="connsiteX3" fmla="*/ 0 w 173864"/>
                <a:gd name="connsiteY3" fmla="*/ 6439 h 51516"/>
              </a:gdLst>
              <a:ahLst/>
              <a:cxnLst>
                <a:cxn ang="0">
                  <a:pos x="connsiteX0" y="connsiteY0"/>
                </a:cxn>
                <a:cxn ang="0">
                  <a:pos x="connsiteX1" y="connsiteY1"/>
                </a:cxn>
                <a:cxn ang="0">
                  <a:pos x="connsiteX2" y="connsiteY2"/>
                </a:cxn>
                <a:cxn ang="0">
                  <a:pos x="connsiteX3" y="connsiteY3"/>
                </a:cxn>
              </a:cxnLst>
              <a:rect l="l" t="t" r="r" b="b"/>
              <a:pathLst>
                <a:path w="173864" h="51516">
                  <a:moveTo>
                    <a:pt x="0" y="6439"/>
                  </a:moveTo>
                  <a:lnTo>
                    <a:pt x="173864" y="0"/>
                  </a:lnTo>
                  <a:lnTo>
                    <a:pt x="173864" y="51516"/>
                  </a:lnTo>
                  <a:lnTo>
                    <a:pt x="0" y="6439"/>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4" name="Freeform 245">
              <a:extLst>
                <a:ext uri="{FF2B5EF4-FFF2-40B4-BE49-F238E27FC236}">
                  <a16:creationId xmlns:a16="http://schemas.microsoft.com/office/drawing/2014/main" id="{1A9603C9-070D-44B5-B775-6F5964E369A9}"/>
                </a:ext>
              </a:extLst>
            </p:cNvPr>
            <p:cNvSpPr/>
            <p:nvPr/>
          </p:nvSpPr>
          <p:spPr>
            <a:xfrm>
              <a:off x="8819040" y="1396420"/>
              <a:ext cx="2311400" cy="2620962"/>
            </a:xfrm>
            <a:custGeom>
              <a:avLst/>
              <a:gdLst/>
              <a:ahLst/>
              <a:cxnLst/>
              <a:rect l="l" t="t" r="r" b="b"/>
              <a:pathLst>
                <a:path w="2311757" h="2620851">
                  <a:moveTo>
                    <a:pt x="470079" y="1297272"/>
                  </a:moveTo>
                  <a:lnTo>
                    <a:pt x="377666" y="1379957"/>
                  </a:lnTo>
                  <a:lnTo>
                    <a:pt x="421441" y="1433460"/>
                  </a:lnTo>
                  <a:lnTo>
                    <a:pt x="552764" y="1370230"/>
                  </a:lnTo>
                  <a:lnTo>
                    <a:pt x="533309" y="1341047"/>
                  </a:lnTo>
                  <a:lnTo>
                    <a:pt x="479807" y="1379957"/>
                  </a:lnTo>
                  <a:lnTo>
                    <a:pt x="474943" y="1365366"/>
                  </a:lnTo>
                  <a:lnTo>
                    <a:pt x="489534" y="1326455"/>
                  </a:lnTo>
                  <a:close/>
                  <a:moveTo>
                    <a:pt x="1039147" y="976260"/>
                  </a:moveTo>
                  <a:lnTo>
                    <a:pt x="1000237" y="1034626"/>
                  </a:lnTo>
                  <a:lnTo>
                    <a:pt x="1005100" y="1058945"/>
                  </a:lnTo>
                  <a:lnTo>
                    <a:pt x="985645" y="1068672"/>
                  </a:lnTo>
                  <a:lnTo>
                    <a:pt x="1102377" y="1131902"/>
                  </a:lnTo>
                  <a:lnTo>
                    <a:pt x="1155879" y="1088128"/>
                  </a:lnTo>
                  <a:lnTo>
                    <a:pt x="1102377" y="1083264"/>
                  </a:lnTo>
                  <a:lnTo>
                    <a:pt x="1058603" y="1049217"/>
                  </a:lnTo>
                  <a:lnTo>
                    <a:pt x="1044011" y="1020034"/>
                  </a:lnTo>
                  <a:lnTo>
                    <a:pt x="1073194" y="1005443"/>
                  </a:lnTo>
                  <a:lnTo>
                    <a:pt x="1121832" y="1049217"/>
                  </a:lnTo>
                  <a:lnTo>
                    <a:pt x="1136424" y="995715"/>
                  </a:lnTo>
                  <a:close/>
                  <a:moveTo>
                    <a:pt x="283335" y="0"/>
                  </a:moveTo>
                  <a:lnTo>
                    <a:pt x="482957" y="70834"/>
                  </a:lnTo>
                  <a:lnTo>
                    <a:pt x="521594" y="128789"/>
                  </a:lnTo>
                  <a:lnTo>
                    <a:pt x="637504" y="109470"/>
                  </a:lnTo>
                  <a:lnTo>
                    <a:pt x="663262" y="128789"/>
                  </a:lnTo>
                  <a:lnTo>
                    <a:pt x="721216" y="212501"/>
                  </a:lnTo>
                  <a:lnTo>
                    <a:pt x="734095" y="283335"/>
                  </a:lnTo>
                  <a:lnTo>
                    <a:pt x="766293" y="341290"/>
                  </a:lnTo>
                  <a:lnTo>
                    <a:pt x="792050" y="431442"/>
                  </a:lnTo>
                  <a:lnTo>
                    <a:pt x="843566" y="379927"/>
                  </a:lnTo>
                  <a:lnTo>
                    <a:pt x="978794" y="431442"/>
                  </a:lnTo>
                  <a:lnTo>
                    <a:pt x="1017431" y="315532"/>
                  </a:lnTo>
                  <a:lnTo>
                    <a:pt x="1036749" y="283335"/>
                  </a:lnTo>
                  <a:lnTo>
                    <a:pt x="1043188" y="25758"/>
                  </a:lnTo>
                  <a:lnTo>
                    <a:pt x="1088264" y="141668"/>
                  </a:lnTo>
                  <a:lnTo>
                    <a:pt x="1120462" y="141668"/>
                  </a:lnTo>
                  <a:lnTo>
                    <a:pt x="1114022" y="231820"/>
                  </a:lnTo>
                  <a:lnTo>
                    <a:pt x="1165538" y="225380"/>
                  </a:lnTo>
                  <a:lnTo>
                    <a:pt x="1217053" y="283335"/>
                  </a:lnTo>
                  <a:lnTo>
                    <a:pt x="1204174" y="315532"/>
                  </a:lnTo>
                  <a:lnTo>
                    <a:pt x="1255690" y="360608"/>
                  </a:lnTo>
                  <a:lnTo>
                    <a:pt x="1287887" y="341290"/>
                  </a:lnTo>
                  <a:lnTo>
                    <a:pt x="1358721" y="560231"/>
                  </a:lnTo>
                  <a:lnTo>
                    <a:pt x="1500388" y="695459"/>
                  </a:lnTo>
                  <a:lnTo>
                    <a:pt x="1513267" y="779172"/>
                  </a:lnTo>
                  <a:lnTo>
                    <a:pt x="1371600" y="811369"/>
                  </a:lnTo>
                  <a:lnTo>
                    <a:pt x="1300766" y="843566"/>
                  </a:lnTo>
                  <a:lnTo>
                    <a:pt x="1229932" y="804929"/>
                  </a:lnTo>
                  <a:lnTo>
                    <a:pt x="1223493" y="882203"/>
                  </a:lnTo>
                  <a:lnTo>
                    <a:pt x="1229932" y="1004552"/>
                  </a:lnTo>
                  <a:lnTo>
                    <a:pt x="1345842" y="1094704"/>
                  </a:lnTo>
                  <a:lnTo>
                    <a:pt x="1326524" y="1159098"/>
                  </a:lnTo>
                  <a:lnTo>
                    <a:pt x="1397357" y="1178417"/>
                  </a:lnTo>
                  <a:lnTo>
                    <a:pt x="1416676" y="1139780"/>
                  </a:lnTo>
                  <a:lnTo>
                    <a:pt x="1455312" y="1229932"/>
                  </a:lnTo>
                  <a:lnTo>
                    <a:pt x="1674253" y="1242811"/>
                  </a:lnTo>
                  <a:lnTo>
                    <a:pt x="1661374" y="1101144"/>
                  </a:lnTo>
                  <a:lnTo>
                    <a:pt x="1719329" y="1152659"/>
                  </a:lnTo>
                  <a:lnTo>
                    <a:pt x="2253802" y="811369"/>
                  </a:lnTo>
                  <a:lnTo>
                    <a:pt x="2311757" y="869324"/>
                  </a:lnTo>
                  <a:lnTo>
                    <a:pt x="2215166" y="1010991"/>
                  </a:lnTo>
                  <a:lnTo>
                    <a:pt x="2221605" y="1062507"/>
                  </a:lnTo>
                  <a:lnTo>
                    <a:pt x="2176529" y="1210614"/>
                  </a:lnTo>
                  <a:lnTo>
                    <a:pt x="2021983" y="1313645"/>
                  </a:lnTo>
                  <a:lnTo>
                    <a:pt x="1584101" y="1558344"/>
                  </a:lnTo>
                  <a:lnTo>
                    <a:pt x="1564783" y="1700011"/>
                  </a:lnTo>
                  <a:lnTo>
                    <a:pt x="1513267" y="1725769"/>
                  </a:lnTo>
                  <a:lnTo>
                    <a:pt x="1339402" y="2182969"/>
                  </a:lnTo>
                  <a:lnTo>
                    <a:pt x="1171977" y="2408349"/>
                  </a:lnTo>
                  <a:lnTo>
                    <a:pt x="1146219" y="2556456"/>
                  </a:lnTo>
                  <a:lnTo>
                    <a:pt x="1268569" y="2318197"/>
                  </a:lnTo>
                  <a:lnTo>
                    <a:pt x="1416676" y="2176529"/>
                  </a:lnTo>
                  <a:lnTo>
                    <a:pt x="1500388" y="1912513"/>
                  </a:lnTo>
                  <a:lnTo>
                    <a:pt x="1622737" y="1706451"/>
                  </a:lnTo>
                  <a:lnTo>
                    <a:pt x="1783724" y="1603420"/>
                  </a:lnTo>
                  <a:lnTo>
                    <a:pt x="1906073" y="1616298"/>
                  </a:lnTo>
                  <a:lnTo>
                    <a:pt x="1925391" y="1667814"/>
                  </a:lnTo>
                  <a:lnTo>
                    <a:pt x="1867436" y="1796603"/>
                  </a:lnTo>
                  <a:lnTo>
                    <a:pt x="1809481" y="1796603"/>
                  </a:lnTo>
                  <a:lnTo>
                    <a:pt x="1667814" y="1912513"/>
                  </a:lnTo>
                  <a:lnTo>
                    <a:pt x="1622738" y="1893194"/>
                  </a:lnTo>
                  <a:lnTo>
                    <a:pt x="1584101" y="1944710"/>
                  </a:lnTo>
                  <a:lnTo>
                    <a:pt x="1584101" y="2015544"/>
                  </a:lnTo>
                  <a:lnTo>
                    <a:pt x="1564783" y="2067059"/>
                  </a:lnTo>
                  <a:lnTo>
                    <a:pt x="1513267" y="2054180"/>
                  </a:lnTo>
                  <a:lnTo>
                    <a:pt x="1481070" y="2260242"/>
                  </a:lnTo>
                  <a:lnTo>
                    <a:pt x="1487509" y="2446986"/>
                  </a:lnTo>
                  <a:lnTo>
                    <a:pt x="1429554" y="2472744"/>
                  </a:lnTo>
                  <a:lnTo>
                    <a:pt x="1429554" y="2524259"/>
                  </a:lnTo>
                  <a:lnTo>
                    <a:pt x="1094704" y="2620851"/>
                  </a:lnTo>
                  <a:lnTo>
                    <a:pt x="1043188" y="2543577"/>
                  </a:lnTo>
                  <a:lnTo>
                    <a:pt x="869324" y="2614411"/>
                  </a:lnTo>
                  <a:lnTo>
                    <a:pt x="682580" y="2556456"/>
                  </a:lnTo>
                  <a:lnTo>
                    <a:pt x="585988" y="2550017"/>
                  </a:lnTo>
                  <a:lnTo>
                    <a:pt x="508715" y="2550017"/>
                  </a:lnTo>
                  <a:lnTo>
                    <a:pt x="457200" y="2485622"/>
                  </a:lnTo>
                  <a:lnTo>
                    <a:pt x="302653" y="1828800"/>
                  </a:lnTo>
                  <a:lnTo>
                    <a:pt x="309093" y="1757966"/>
                  </a:lnTo>
                  <a:lnTo>
                    <a:pt x="347729" y="1783724"/>
                  </a:lnTo>
                  <a:lnTo>
                    <a:pt x="367047" y="1770845"/>
                  </a:lnTo>
                  <a:lnTo>
                    <a:pt x="334850" y="1732208"/>
                  </a:lnTo>
                  <a:lnTo>
                    <a:pt x="347729" y="1642056"/>
                  </a:lnTo>
                  <a:lnTo>
                    <a:pt x="309093" y="1590541"/>
                  </a:lnTo>
                  <a:lnTo>
                    <a:pt x="160985" y="1313645"/>
                  </a:lnTo>
                  <a:lnTo>
                    <a:pt x="321971" y="1133341"/>
                  </a:lnTo>
                  <a:lnTo>
                    <a:pt x="354169" y="978794"/>
                  </a:lnTo>
                  <a:lnTo>
                    <a:pt x="289774" y="804929"/>
                  </a:lnTo>
                  <a:lnTo>
                    <a:pt x="122349" y="701898"/>
                  </a:lnTo>
                  <a:lnTo>
                    <a:pt x="96591" y="637504"/>
                  </a:lnTo>
                  <a:lnTo>
                    <a:pt x="122349" y="489397"/>
                  </a:lnTo>
                  <a:lnTo>
                    <a:pt x="38636" y="315532"/>
                  </a:lnTo>
                  <a:lnTo>
                    <a:pt x="51515" y="238259"/>
                  </a:lnTo>
                  <a:lnTo>
                    <a:pt x="0" y="122349"/>
                  </a:lnTo>
                  <a:lnTo>
                    <a:pt x="45076" y="70834"/>
                  </a:lnTo>
                  <a:lnTo>
                    <a:pt x="225380" y="64394"/>
                  </a:lnTo>
                  <a:close/>
                </a:path>
              </a:pathLst>
            </a:custGeom>
            <a:solidFill>
              <a:schemeClr val="accent2"/>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5" name="Freeform 248">
              <a:extLst>
                <a:ext uri="{FF2B5EF4-FFF2-40B4-BE49-F238E27FC236}">
                  <a16:creationId xmlns:a16="http://schemas.microsoft.com/office/drawing/2014/main" id="{AD08E3D6-7B3C-4B9E-870C-0663C9D3970D}"/>
                </a:ext>
              </a:extLst>
            </p:cNvPr>
            <p:cNvSpPr/>
            <p:nvPr/>
          </p:nvSpPr>
          <p:spPr>
            <a:xfrm>
              <a:off x="5253515" y="-92655"/>
              <a:ext cx="1876425" cy="2098675"/>
            </a:xfrm>
            <a:custGeom>
              <a:avLst/>
              <a:gdLst/>
              <a:ahLst/>
              <a:cxnLst/>
              <a:rect l="l" t="t" r="r" b="b"/>
              <a:pathLst>
                <a:path w="1876470" h="2097486">
                  <a:moveTo>
                    <a:pt x="878761" y="1395435"/>
                  </a:moveTo>
                  <a:lnTo>
                    <a:pt x="883094" y="1495109"/>
                  </a:lnTo>
                  <a:lnTo>
                    <a:pt x="922097" y="1607784"/>
                  </a:lnTo>
                  <a:lnTo>
                    <a:pt x="891762" y="1599117"/>
                  </a:lnTo>
                  <a:lnTo>
                    <a:pt x="805089" y="1659788"/>
                  </a:lnTo>
                  <a:lnTo>
                    <a:pt x="748751" y="1651120"/>
                  </a:lnTo>
                  <a:lnTo>
                    <a:pt x="644744" y="1581782"/>
                  </a:lnTo>
                  <a:lnTo>
                    <a:pt x="783421" y="1746461"/>
                  </a:lnTo>
                  <a:lnTo>
                    <a:pt x="965434" y="1750794"/>
                  </a:lnTo>
                  <a:lnTo>
                    <a:pt x="1017438" y="1690123"/>
                  </a:lnTo>
                  <a:lnTo>
                    <a:pt x="1056440" y="1707458"/>
                  </a:lnTo>
                  <a:lnTo>
                    <a:pt x="1242787" y="1612118"/>
                  </a:lnTo>
                  <a:lnTo>
                    <a:pt x="1277457" y="1560114"/>
                  </a:lnTo>
                  <a:lnTo>
                    <a:pt x="1338128" y="1590449"/>
                  </a:lnTo>
                  <a:lnTo>
                    <a:pt x="1355462" y="1564447"/>
                  </a:lnTo>
                  <a:lnTo>
                    <a:pt x="1229786" y="1521111"/>
                  </a:lnTo>
                  <a:lnTo>
                    <a:pt x="1095443" y="1607784"/>
                  </a:lnTo>
                  <a:lnTo>
                    <a:pt x="1030439" y="1607784"/>
                  </a:lnTo>
                  <a:lnTo>
                    <a:pt x="995769" y="1512444"/>
                  </a:lnTo>
                  <a:lnTo>
                    <a:pt x="917764" y="1473441"/>
                  </a:lnTo>
                  <a:lnTo>
                    <a:pt x="917764" y="1408436"/>
                  </a:lnTo>
                  <a:close/>
                  <a:moveTo>
                    <a:pt x="523402" y="702051"/>
                  </a:moveTo>
                  <a:lnTo>
                    <a:pt x="523402" y="754055"/>
                  </a:lnTo>
                  <a:lnTo>
                    <a:pt x="553737" y="741054"/>
                  </a:lnTo>
                  <a:lnTo>
                    <a:pt x="688080" y="784391"/>
                  </a:lnTo>
                  <a:lnTo>
                    <a:pt x="727083" y="845062"/>
                  </a:lnTo>
                  <a:lnTo>
                    <a:pt x="657745" y="806059"/>
                  </a:lnTo>
                  <a:lnTo>
                    <a:pt x="653411" y="858063"/>
                  </a:lnTo>
                  <a:lnTo>
                    <a:pt x="571072" y="910066"/>
                  </a:lnTo>
                  <a:lnTo>
                    <a:pt x="605741" y="970738"/>
                  </a:lnTo>
                  <a:lnTo>
                    <a:pt x="722749" y="918734"/>
                  </a:lnTo>
                  <a:lnTo>
                    <a:pt x="748751" y="953403"/>
                  </a:lnTo>
                  <a:lnTo>
                    <a:pt x="649077" y="996739"/>
                  </a:lnTo>
                  <a:lnTo>
                    <a:pt x="662078" y="1022741"/>
                  </a:lnTo>
                  <a:lnTo>
                    <a:pt x="787754" y="970738"/>
                  </a:lnTo>
                  <a:lnTo>
                    <a:pt x="792088" y="936068"/>
                  </a:lnTo>
                  <a:lnTo>
                    <a:pt x="826757" y="914400"/>
                  </a:lnTo>
                  <a:lnTo>
                    <a:pt x="900429" y="975071"/>
                  </a:lnTo>
                  <a:lnTo>
                    <a:pt x="909096" y="931735"/>
                  </a:lnTo>
                  <a:lnTo>
                    <a:pt x="965434" y="832061"/>
                  </a:lnTo>
                  <a:lnTo>
                    <a:pt x="909096" y="862396"/>
                  </a:lnTo>
                  <a:lnTo>
                    <a:pt x="857093" y="840728"/>
                  </a:lnTo>
                  <a:lnTo>
                    <a:pt x="809422" y="801725"/>
                  </a:lnTo>
                  <a:lnTo>
                    <a:pt x="900429" y="758389"/>
                  </a:lnTo>
                  <a:close/>
                  <a:moveTo>
                    <a:pt x="190681" y="0"/>
                  </a:moveTo>
                  <a:lnTo>
                    <a:pt x="229684" y="47670"/>
                  </a:lnTo>
                  <a:lnTo>
                    <a:pt x="286021" y="60671"/>
                  </a:lnTo>
                  <a:lnTo>
                    <a:pt x="563374" y="17335"/>
                  </a:lnTo>
                  <a:lnTo>
                    <a:pt x="598044" y="56338"/>
                  </a:lnTo>
                  <a:lnTo>
                    <a:pt x="338025" y="99674"/>
                  </a:lnTo>
                  <a:lnTo>
                    <a:pt x="355359" y="134343"/>
                  </a:lnTo>
                  <a:lnTo>
                    <a:pt x="489703" y="91007"/>
                  </a:lnTo>
                  <a:lnTo>
                    <a:pt x="641380" y="121342"/>
                  </a:lnTo>
                  <a:lnTo>
                    <a:pt x="702051" y="86673"/>
                  </a:lnTo>
                  <a:lnTo>
                    <a:pt x="715052" y="47670"/>
                  </a:lnTo>
                  <a:lnTo>
                    <a:pt x="741054" y="260019"/>
                  </a:lnTo>
                  <a:lnTo>
                    <a:pt x="858063" y="169012"/>
                  </a:lnTo>
                  <a:lnTo>
                    <a:pt x="801725" y="290355"/>
                  </a:lnTo>
                  <a:lnTo>
                    <a:pt x="849395" y="320690"/>
                  </a:lnTo>
                  <a:lnTo>
                    <a:pt x="897065" y="268686"/>
                  </a:lnTo>
                  <a:lnTo>
                    <a:pt x="1005407" y="368360"/>
                  </a:lnTo>
                  <a:lnTo>
                    <a:pt x="901399" y="572042"/>
                  </a:lnTo>
                  <a:lnTo>
                    <a:pt x="1248091" y="1118082"/>
                  </a:lnTo>
                  <a:lnTo>
                    <a:pt x="1360766" y="1139750"/>
                  </a:lnTo>
                  <a:lnTo>
                    <a:pt x="1430104" y="1265426"/>
                  </a:lnTo>
                  <a:lnTo>
                    <a:pt x="1876470" y="1438772"/>
                  </a:lnTo>
                  <a:lnTo>
                    <a:pt x="1807132" y="2097486"/>
                  </a:lnTo>
                  <a:lnTo>
                    <a:pt x="1191754" y="1980478"/>
                  </a:lnTo>
                  <a:lnTo>
                    <a:pt x="424698" y="1733460"/>
                  </a:lnTo>
                  <a:lnTo>
                    <a:pt x="182013" y="1573114"/>
                  </a:lnTo>
                  <a:lnTo>
                    <a:pt x="186347" y="1460440"/>
                  </a:lnTo>
                  <a:lnTo>
                    <a:pt x="30336" y="1408436"/>
                  </a:lnTo>
                  <a:lnTo>
                    <a:pt x="60671" y="1317429"/>
                  </a:lnTo>
                  <a:lnTo>
                    <a:pt x="0" y="1139750"/>
                  </a:lnTo>
                  <a:lnTo>
                    <a:pt x="56338" y="879731"/>
                  </a:lnTo>
                  <a:lnTo>
                    <a:pt x="13000" y="684717"/>
                  </a:lnTo>
                  <a:lnTo>
                    <a:pt x="112675" y="507037"/>
                  </a:lnTo>
                  <a:lnTo>
                    <a:pt x="34670" y="459367"/>
                  </a:lnTo>
                  <a:lnTo>
                    <a:pt x="91006" y="320690"/>
                  </a:lnTo>
                  <a:lnTo>
                    <a:pt x="30335" y="242684"/>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6" name="Freeform 250">
              <a:extLst>
                <a:ext uri="{FF2B5EF4-FFF2-40B4-BE49-F238E27FC236}">
                  <a16:creationId xmlns:a16="http://schemas.microsoft.com/office/drawing/2014/main" id="{BD68F46D-0384-4D17-9ACE-EFA66C2B0D6F}"/>
                </a:ext>
              </a:extLst>
            </p:cNvPr>
            <p:cNvSpPr/>
            <p:nvPr/>
          </p:nvSpPr>
          <p:spPr>
            <a:xfrm>
              <a:off x="10389078" y="3201407"/>
              <a:ext cx="606425" cy="503238"/>
            </a:xfrm>
            <a:custGeom>
              <a:avLst/>
              <a:gdLst>
                <a:gd name="connsiteX0" fmla="*/ 56527 w 605167"/>
                <a:gd name="connsiteY0" fmla="*/ 93103 h 502089"/>
                <a:gd name="connsiteX1" fmla="*/ 19951 w 605167"/>
                <a:gd name="connsiteY1" fmla="*/ 139654 h 502089"/>
                <a:gd name="connsiteX2" fmla="*/ 19951 w 605167"/>
                <a:gd name="connsiteY2" fmla="*/ 192855 h 502089"/>
                <a:gd name="connsiteX3" fmla="*/ 0 w 605167"/>
                <a:gd name="connsiteY3" fmla="*/ 259357 h 502089"/>
                <a:gd name="connsiteX4" fmla="*/ 76478 w 605167"/>
                <a:gd name="connsiteY4" fmla="*/ 232756 h 502089"/>
                <a:gd name="connsiteX5" fmla="*/ 113054 w 605167"/>
                <a:gd name="connsiteY5" fmla="*/ 236082 h 502089"/>
                <a:gd name="connsiteX6" fmla="*/ 216131 w 605167"/>
                <a:gd name="connsiteY6" fmla="*/ 442237 h 502089"/>
                <a:gd name="connsiteX7" fmla="*/ 266008 w 605167"/>
                <a:gd name="connsiteY7" fmla="*/ 448887 h 502089"/>
                <a:gd name="connsiteX8" fmla="*/ 292608 w 605167"/>
                <a:gd name="connsiteY8" fmla="*/ 502089 h 502089"/>
                <a:gd name="connsiteX9" fmla="*/ 418962 w 605167"/>
                <a:gd name="connsiteY9" fmla="*/ 455538 h 502089"/>
                <a:gd name="connsiteX10" fmla="*/ 425612 w 605167"/>
                <a:gd name="connsiteY10" fmla="*/ 422287 h 502089"/>
                <a:gd name="connsiteX11" fmla="*/ 458863 w 605167"/>
                <a:gd name="connsiteY11" fmla="*/ 415636 h 502089"/>
                <a:gd name="connsiteX12" fmla="*/ 545315 w 605167"/>
                <a:gd name="connsiteY12" fmla="*/ 256032 h 502089"/>
                <a:gd name="connsiteX13" fmla="*/ 571916 w 605167"/>
                <a:gd name="connsiteY13" fmla="*/ 262682 h 502089"/>
                <a:gd name="connsiteX14" fmla="*/ 571916 w 605167"/>
                <a:gd name="connsiteY14" fmla="*/ 226106 h 502089"/>
                <a:gd name="connsiteX15" fmla="*/ 605167 w 605167"/>
                <a:gd name="connsiteY15" fmla="*/ 206156 h 502089"/>
                <a:gd name="connsiteX16" fmla="*/ 598517 w 605167"/>
                <a:gd name="connsiteY16" fmla="*/ 186205 h 502089"/>
                <a:gd name="connsiteX17" fmla="*/ 502089 w 605167"/>
                <a:gd name="connsiteY17" fmla="*/ 192855 h 502089"/>
                <a:gd name="connsiteX18" fmla="*/ 448888 w 605167"/>
                <a:gd name="connsiteY18" fmla="*/ 146304 h 502089"/>
                <a:gd name="connsiteX19" fmla="*/ 432262 w 605167"/>
                <a:gd name="connsiteY19" fmla="*/ 146304 h 502089"/>
                <a:gd name="connsiteX20" fmla="*/ 415637 w 605167"/>
                <a:gd name="connsiteY20" fmla="*/ 93103 h 502089"/>
                <a:gd name="connsiteX21" fmla="*/ 379061 w 605167"/>
                <a:gd name="connsiteY21" fmla="*/ 113053 h 502089"/>
                <a:gd name="connsiteX22" fmla="*/ 372411 w 605167"/>
                <a:gd name="connsiteY22" fmla="*/ 0 h 502089"/>
                <a:gd name="connsiteX23" fmla="*/ 305909 w 605167"/>
                <a:gd name="connsiteY23" fmla="*/ 43226 h 502089"/>
                <a:gd name="connsiteX24" fmla="*/ 272658 w 605167"/>
                <a:gd name="connsiteY24" fmla="*/ 26601 h 502089"/>
                <a:gd name="connsiteX25" fmla="*/ 189531 w 605167"/>
                <a:gd name="connsiteY25" fmla="*/ 43226 h 502089"/>
                <a:gd name="connsiteX26" fmla="*/ 56527 w 605167"/>
                <a:gd name="connsiteY26" fmla="*/ 93103 h 50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5167" h="502089">
                  <a:moveTo>
                    <a:pt x="56527" y="93103"/>
                  </a:moveTo>
                  <a:lnTo>
                    <a:pt x="19951" y="139654"/>
                  </a:lnTo>
                  <a:lnTo>
                    <a:pt x="19951" y="192855"/>
                  </a:lnTo>
                  <a:lnTo>
                    <a:pt x="0" y="259357"/>
                  </a:lnTo>
                  <a:lnTo>
                    <a:pt x="76478" y="232756"/>
                  </a:lnTo>
                  <a:lnTo>
                    <a:pt x="113054" y="236082"/>
                  </a:lnTo>
                  <a:lnTo>
                    <a:pt x="216131" y="442237"/>
                  </a:lnTo>
                  <a:lnTo>
                    <a:pt x="266008" y="448887"/>
                  </a:lnTo>
                  <a:lnTo>
                    <a:pt x="292608" y="502089"/>
                  </a:lnTo>
                  <a:lnTo>
                    <a:pt x="418962" y="455538"/>
                  </a:lnTo>
                  <a:lnTo>
                    <a:pt x="425612" y="422287"/>
                  </a:lnTo>
                  <a:lnTo>
                    <a:pt x="458863" y="415636"/>
                  </a:lnTo>
                  <a:lnTo>
                    <a:pt x="545315" y="256032"/>
                  </a:lnTo>
                  <a:lnTo>
                    <a:pt x="571916" y="262682"/>
                  </a:lnTo>
                  <a:lnTo>
                    <a:pt x="571916" y="226106"/>
                  </a:lnTo>
                  <a:lnTo>
                    <a:pt x="605167" y="206156"/>
                  </a:lnTo>
                  <a:lnTo>
                    <a:pt x="598517" y="186205"/>
                  </a:lnTo>
                  <a:lnTo>
                    <a:pt x="502089" y="192855"/>
                  </a:lnTo>
                  <a:lnTo>
                    <a:pt x="448888" y="146304"/>
                  </a:lnTo>
                  <a:lnTo>
                    <a:pt x="432262" y="146304"/>
                  </a:lnTo>
                  <a:lnTo>
                    <a:pt x="415637" y="93103"/>
                  </a:lnTo>
                  <a:lnTo>
                    <a:pt x="379061" y="113053"/>
                  </a:lnTo>
                  <a:lnTo>
                    <a:pt x="372411" y="0"/>
                  </a:lnTo>
                  <a:lnTo>
                    <a:pt x="305909" y="43226"/>
                  </a:lnTo>
                  <a:lnTo>
                    <a:pt x="272658" y="26601"/>
                  </a:lnTo>
                  <a:lnTo>
                    <a:pt x="189531" y="43226"/>
                  </a:lnTo>
                  <a:lnTo>
                    <a:pt x="56527" y="93103"/>
                  </a:lnTo>
                  <a:close/>
                </a:path>
              </a:pathLst>
            </a:custGeom>
            <a:solidFill>
              <a:schemeClr val="tx1">
                <a:lumMod val="50000"/>
                <a:lumOff val="50000"/>
              </a:schemeClr>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7" name="Freeform 252">
              <a:extLst>
                <a:ext uri="{FF2B5EF4-FFF2-40B4-BE49-F238E27FC236}">
                  <a16:creationId xmlns:a16="http://schemas.microsoft.com/office/drawing/2014/main" id="{1294AD9F-A636-4177-AF5C-07F6390D036B}"/>
                </a:ext>
              </a:extLst>
            </p:cNvPr>
            <p:cNvSpPr/>
            <p:nvPr/>
          </p:nvSpPr>
          <p:spPr>
            <a:xfrm>
              <a:off x="10862153" y="3334757"/>
              <a:ext cx="474662" cy="525463"/>
            </a:xfrm>
            <a:custGeom>
              <a:avLst/>
              <a:gdLst>
                <a:gd name="connsiteX0" fmla="*/ 475488 w 475488"/>
                <a:gd name="connsiteY0" fmla="*/ 13300 h 525364"/>
                <a:gd name="connsiteX1" fmla="*/ 329184 w 475488"/>
                <a:gd name="connsiteY1" fmla="*/ 0 h 525364"/>
                <a:gd name="connsiteX2" fmla="*/ 289283 w 475488"/>
                <a:gd name="connsiteY2" fmla="*/ 56526 h 525364"/>
                <a:gd name="connsiteX3" fmla="*/ 139654 w 475488"/>
                <a:gd name="connsiteY3" fmla="*/ 76477 h 525364"/>
                <a:gd name="connsiteX4" fmla="*/ 106403 w 475488"/>
                <a:gd name="connsiteY4" fmla="*/ 103078 h 525364"/>
                <a:gd name="connsiteX5" fmla="*/ 89778 w 475488"/>
                <a:gd name="connsiteY5" fmla="*/ 192855 h 525364"/>
                <a:gd name="connsiteX6" fmla="*/ 212806 w 475488"/>
                <a:gd name="connsiteY6" fmla="*/ 146304 h 525364"/>
                <a:gd name="connsiteX7" fmla="*/ 212806 w 475488"/>
                <a:gd name="connsiteY7" fmla="*/ 166254 h 525364"/>
                <a:gd name="connsiteX8" fmla="*/ 159605 w 475488"/>
                <a:gd name="connsiteY8" fmla="*/ 196180 h 525364"/>
                <a:gd name="connsiteX9" fmla="*/ 149629 w 475488"/>
                <a:gd name="connsiteY9" fmla="*/ 229431 h 525364"/>
                <a:gd name="connsiteX10" fmla="*/ 136329 w 475488"/>
                <a:gd name="connsiteY10" fmla="*/ 219456 h 525364"/>
                <a:gd name="connsiteX11" fmla="*/ 0 w 475488"/>
                <a:gd name="connsiteY11" fmla="*/ 408986 h 525364"/>
                <a:gd name="connsiteX12" fmla="*/ 33251 w 475488"/>
                <a:gd name="connsiteY12" fmla="*/ 412311 h 525364"/>
                <a:gd name="connsiteX13" fmla="*/ 13301 w 475488"/>
                <a:gd name="connsiteY13" fmla="*/ 462187 h 525364"/>
                <a:gd name="connsiteX14" fmla="*/ 59852 w 475488"/>
                <a:gd name="connsiteY14" fmla="*/ 508739 h 525364"/>
                <a:gd name="connsiteX15" fmla="*/ 83128 w 475488"/>
                <a:gd name="connsiteY15" fmla="*/ 492113 h 525364"/>
                <a:gd name="connsiteX16" fmla="*/ 123029 w 475488"/>
                <a:gd name="connsiteY16" fmla="*/ 525364 h 525364"/>
                <a:gd name="connsiteX17" fmla="*/ 206156 w 475488"/>
                <a:gd name="connsiteY17" fmla="*/ 319208 h 525364"/>
                <a:gd name="connsiteX18" fmla="*/ 202831 w 475488"/>
                <a:gd name="connsiteY18" fmla="*/ 285958 h 525364"/>
                <a:gd name="connsiteX19" fmla="*/ 262683 w 475488"/>
                <a:gd name="connsiteY19" fmla="*/ 239406 h 525364"/>
                <a:gd name="connsiteX20" fmla="*/ 475488 w 475488"/>
                <a:gd name="connsiteY20" fmla="*/ 13300 h 5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488" h="525364">
                  <a:moveTo>
                    <a:pt x="475488" y="13300"/>
                  </a:moveTo>
                  <a:lnTo>
                    <a:pt x="329184" y="0"/>
                  </a:lnTo>
                  <a:lnTo>
                    <a:pt x="289283" y="56526"/>
                  </a:lnTo>
                  <a:lnTo>
                    <a:pt x="139654" y="76477"/>
                  </a:lnTo>
                  <a:lnTo>
                    <a:pt x="106403" y="103078"/>
                  </a:lnTo>
                  <a:lnTo>
                    <a:pt x="89778" y="192855"/>
                  </a:lnTo>
                  <a:lnTo>
                    <a:pt x="212806" y="146304"/>
                  </a:lnTo>
                  <a:lnTo>
                    <a:pt x="212806" y="166254"/>
                  </a:lnTo>
                  <a:lnTo>
                    <a:pt x="159605" y="196180"/>
                  </a:lnTo>
                  <a:lnTo>
                    <a:pt x="149629" y="229431"/>
                  </a:lnTo>
                  <a:lnTo>
                    <a:pt x="136329" y="219456"/>
                  </a:lnTo>
                  <a:lnTo>
                    <a:pt x="0" y="408986"/>
                  </a:lnTo>
                  <a:lnTo>
                    <a:pt x="33251" y="412311"/>
                  </a:lnTo>
                  <a:lnTo>
                    <a:pt x="13301" y="462187"/>
                  </a:lnTo>
                  <a:lnTo>
                    <a:pt x="59852" y="508739"/>
                  </a:lnTo>
                  <a:lnTo>
                    <a:pt x="83128" y="492113"/>
                  </a:lnTo>
                  <a:lnTo>
                    <a:pt x="123029" y="525364"/>
                  </a:lnTo>
                  <a:lnTo>
                    <a:pt x="206156" y="319208"/>
                  </a:lnTo>
                  <a:lnTo>
                    <a:pt x="202831" y="285958"/>
                  </a:lnTo>
                  <a:lnTo>
                    <a:pt x="262683" y="239406"/>
                  </a:lnTo>
                  <a:lnTo>
                    <a:pt x="475488" y="13300"/>
                  </a:lnTo>
                  <a:close/>
                </a:path>
              </a:pathLst>
            </a:custGeom>
            <a:solidFill>
              <a:schemeClr val="tx1">
                <a:lumMod val="50000"/>
                <a:lumOff val="50000"/>
              </a:schemeClr>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8" name="Freeform 253">
              <a:extLst>
                <a:ext uri="{FF2B5EF4-FFF2-40B4-BE49-F238E27FC236}">
                  <a16:creationId xmlns:a16="http://schemas.microsoft.com/office/drawing/2014/main" id="{84A58417-EF07-423B-9141-80635D534F53}"/>
                </a:ext>
              </a:extLst>
            </p:cNvPr>
            <p:cNvSpPr/>
            <p:nvPr/>
          </p:nvSpPr>
          <p:spPr>
            <a:xfrm>
              <a:off x="11224103" y="3069645"/>
              <a:ext cx="157162" cy="238125"/>
            </a:xfrm>
            <a:custGeom>
              <a:avLst/>
              <a:gdLst>
                <a:gd name="connsiteX0" fmla="*/ 13301 w 156280"/>
                <a:gd name="connsiteY0" fmla="*/ 0 h 239407"/>
                <a:gd name="connsiteX1" fmla="*/ 0 w 156280"/>
                <a:gd name="connsiteY1" fmla="*/ 176230 h 239407"/>
                <a:gd name="connsiteX2" fmla="*/ 39901 w 156280"/>
                <a:gd name="connsiteY2" fmla="*/ 239407 h 239407"/>
                <a:gd name="connsiteX3" fmla="*/ 133004 w 156280"/>
                <a:gd name="connsiteY3" fmla="*/ 176230 h 239407"/>
                <a:gd name="connsiteX4" fmla="*/ 156280 w 156280"/>
                <a:gd name="connsiteY4" fmla="*/ 109728 h 239407"/>
                <a:gd name="connsiteX5" fmla="*/ 152954 w 156280"/>
                <a:gd name="connsiteY5" fmla="*/ 83128 h 239407"/>
                <a:gd name="connsiteX6" fmla="*/ 63177 w 156280"/>
                <a:gd name="connsiteY6" fmla="*/ 109728 h 239407"/>
                <a:gd name="connsiteX7" fmla="*/ 63177 w 156280"/>
                <a:gd name="connsiteY7" fmla="*/ 33251 h 239407"/>
                <a:gd name="connsiteX8" fmla="*/ 13301 w 156280"/>
                <a:gd name="connsiteY8" fmla="*/ 0 h 23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80" h="239407">
                  <a:moveTo>
                    <a:pt x="13301" y="0"/>
                  </a:moveTo>
                  <a:lnTo>
                    <a:pt x="0" y="176230"/>
                  </a:lnTo>
                  <a:lnTo>
                    <a:pt x="39901" y="239407"/>
                  </a:lnTo>
                  <a:lnTo>
                    <a:pt x="133004" y="176230"/>
                  </a:lnTo>
                  <a:lnTo>
                    <a:pt x="156280" y="109728"/>
                  </a:lnTo>
                  <a:lnTo>
                    <a:pt x="152954" y="83128"/>
                  </a:lnTo>
                  <a:lnTo>
                    <a:pt x="63177" y="109728"/>
                  </a:lnTo>
                  <a:lnTo>
                    <a:pt x="63177" y="33251"/>
                  </a:lnTo>
                  <a:lnTo>
                    <a:pt x="13301" y="0"/>
                  </a:lnTo>
                  <a:close/>
                </a:path>
              </a:pathLst>
            </a:custGeom>
            <a:solidFill>
              <a:schemeClr val="tx1">
                <a:lumMod val="50000"/>
                <a:lumOff val="50000"/>
              </a:schemeClr>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9" name="Freeform 256">
              <a:extLst>
                <a:ext uri="{FF2B5EF4-FFF2-40B4-BE49-F238E27FC236}">
                  <a16:creationId xmlns:a16="http://schemas.microsoft.com/office/drawing/2014/main" id="{079C0713-F53D-422B-B9D6-B8F247592985}"/>
                </a:ext>
              </a:extLst>
            </p:cNvPr>
            <p:cNvSpPr/>
            <p:nvPr/>
          </p:nvSpPr>
          <p:spPr>
            <a:xfrm>
              <a:off x="10884378" y="3225220"/>
              <a:ext cx="239712" cy="130175"/>
            </a:xfrm>
            <a:custGeom>
              <a:avLst/>
              <a:gdLst>
                <a:gd name="connsiteX0" fmla="*/ 239407 w 239407"/>
                <a:gd name="connsiteY0" fmla="*/ 0 h 129678"/>
                <a:gd name="connsiteX1" fmla="*/ 236081 w 239407"/>
                <a:gd name="connsiteY1" fmla="*/ 109728 h 129678"/>
                <a:gd name="connsiteX2" fmla="*/ 89777 w 239407"/>
                <a:gd name="connsiteY2" fmla="*/ 129678 h 129678"/>
                <a:gd name="connsiteX3" fmla="*/ 0 w 239407"/>
                <a:gd name="connsiteY3" fmla="*/ 109728 h 129678"/>
                <a:gd name="connsiteX4" fmla="*/ 9975 w 239407"/>
                <a:gd name="connsiteY4" fmla="*/ 46551 h 129678"/>
                <a:gd name="connsiteX5" fmla="*/ 69827 w 239407"/>
                <a:gd name="connsiteY5" fmla="*/ 93102 h 129678"/>
                <a:gd name="connsiteX6" fmla="*/ 239407 w 239407"/>
                <a:gd name="connsiteY6" fmla="*/ 0 h 12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07" h="129678">
                  <a:moveTo>
                    <a:pt x="239407" y="0"/>
                  </a:moveTo>
                  <a:lnTo>
                    <a:pt x="236081" y="109728"/>
                  </a:lnTo>
                  <a:lnTo>
                    <a:pt x="89777" y="129678"/>
                  </a:lnTo>
                  <a:lnTo>
                    <a:pt x="0" y="109728"/>
                  </a:lnTo>
                  <a:lnTo>
                    <a:pt x="9975" y="46551"/>
                  </a:lnTo>
                  <a:lnTo>
                    <a:pt x="69827" y="93102"/>
                  </a:lnTo>
                  <a:lnTo>
                    <a:pt x="239407" y="0"/>
                  </a:lnTo>
                  <a:close/>
                </a:path>
              </a:pathLst>
            </a:custGeom>
            <a:solidFill>
              <a:schemeClr val="tx1">
                <a:lumMod val="50000"/>
                <a:lumOff val="50000"/>
              </a:schemeClr>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20" name="Freeform 257">
              <a:extLst>
                <a:ext uri="{FF2B5EF4-FFF2-40B4-BE49-F238E27FC236}">
                  <a16:creationId xmlns:a16="http://schemas.microsoft.com/office/drawing/2014/main" id="{185322C7-F514-4C03-B16C-29F09D68B21B}"/>
                </a:ext>
              </a:extLst>
            </p:cNvPr>
            <p:cNvSpPr/>
            <p:nvPr/>
          </p:nvSpPr>
          <p:spPr>
            <a:xfrm>
              <a:off x="10635140" y="2820407"/>
              <a:ext cx="309563" cy="85725"/>
            </a:xfrm>
            <a:custGeom>
              <a:avLst/>
              <a:gdLst>
                <a:gd name="connsiteX0" fmla="*/ 0 w 309234"/>
                <a:gd name="connsiteY0" fmla="*/ 59851 h 86452"/>
                <a:gd name="connsiteX1" fmla="*/ 83127 w 309234"/>
                <a:gd name="connsiteY1" fmla="*/ 66501 h 86452"/>
                <a:gd name="connsiteX2" fmla="*/ 109728 w 309234"/>
                <a:gd name="connsiteY2" fmla="*/ 86452 h 86452"/>
                <a:gd name="connsiteX3" fmla="*/ 309234 w 309234"/>
                <a:gd name="connsiteY3" fmla="*/ 49876 h 86452"/>
                <a:gd name="connsiteX4" fmla="*/ 305909 w 309234"/>
                <a:gd name="connsiteY4" fmla="*/ 19950 h 86452"/>
                <a:gd name="connsiteX5" fmla="*/ 186205 w 309234"/>
                <a:gd name="connsiteY5" fmla="*/ 0 h 86452"/>
                <a:gd name="connsiteX6" fmla="*/ 162930 w 309234"/>
                <a:gd name="connsiteY6" fmla="*/ 23275 h 86452"/>
                <a:gd name="connsiteX7" fmla="*/ 116378 w 309234"/>
                <a:gd name="connsiteY7" fmla="*/ 6650 h 86452"/>
                <a:gd name="connsiteX8" fmla="*/ 0 w 309234"/>
                <a:gd name="connsiteY8" fmla="*/ 59851 h 8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234" h="86452">
                  <a:moveTo>
                    <a:pt x="0" y="59851"/>
                  </a:moveTo>
                  <a:lnTo>
                    <a:pt x="83127" y="66501"/>
                  </a:lnTo>
                  <a:lnTo>
                    <a:pt x="109728" y="86452"/>
                  </a:lnTo>
                  <a:lnTo>
                    <a:pt x="309234" y="49876"/>
                  </a:lnTo>
                  <a:lnTo>
                    <a:pt x="305909" y="19950"/>
                  </a:lnTo>
                  <a:lnTo>
                    <a:pt x="186205" y="0"/>
                  </a:lnTo>
                  <a:lnTo>
                    <a:pt x="162930" y="23275"/>
                  </a:lnTo>
                  <a:lnTo>
                    <a:pt x="116378" y="6650"/>
                  </a:lnTo>
                  <a:lnTo>
                    <a:pt x="0" y="59851"/>
                  </a:lnTo>
                  <a:close/>
                </a:path>
              </a:pathLst>
            </a:custGeom>
            <a:solidFill>
              <a:schemeClr val="tx1">
                <a:lumMod val="50000"/>
                <a:lumOff val="50000"/>
              </a:schemeClr>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21" name="Freeform 258">
              <a:extLst>
                <a:ext uri="{FF2B5EF4-FFF2-40B4-BE49-F238E27FC236}">
                  <a16:creationId xmlns:a16="http://schemas.microsoft.com/office/drawing/2014/main" id="{7BC5DEFD-396B-4F36-AF86-A5A244844C53}"/>
                </a:ext>
              </a:extLst>
            </p:cNvPr>
            <p:cNvSpPr/>
            <p:nvPr/>
          </p:nvSpPr>
          <p:spPr>
            <a:xfrm>
              <a:off x="9866790" y="1409120"/>
              <a:ext cx="1343025" cy="1238250"/>
            </a:xfrm>
            <a:custGeom>
              <a:avLst/>
              <a:gdLst/>
              <a:ahLst/>
              <a:cxnLst/>
              <a:rect l="l" t="t" r="r" b="b"/>
              <a:pathLst>
                <a:path w="1343337" h="1236934">
                  <a:moveTo>
                    <a:pt x="542952" y="784722"/>
                  </a:moveTo>
                  <a:lnTo>
                    <a:pt x="516351" y="851223"/>
                  </a:lnTo>
                  <a:lnTo>
                    <a:pt x="446524" y="798022"/>
                  </a:lnTo>
                  <a:lnTo>
                    <a:pt x="423249" y="807997"/>
                  </a:lnTo>
                  <a:lnTo>
                    <a:pt x="443199" y="831273"/>
                  </a:lnTo>
                  <a:lnTo>
                    <a:pt x="413273" y="877824"/>
                  </a:lnTo>
                  <a:lnTo>
                    <a:pt x="386673" y="854548"/>
                  </a:lnTo>
                  <a:lnTo>
                    <a:pt x="360072" y="874499"/>
                  </a:lnTo>
                  <a:lnTo>
                    <a:pt x="383348" y="927700"/>
                  </a:lnTo>
                  <a:lnTo>
                    <a:pt x="253669" y="874499"/>
                  </a:lnTo>
                  <a:lnTo>
                    <a:pt x="256994" y="921050"/>
                  </a:lnTo>
                  <a:lnTo>
                    <a:pt x="386673" y="950976"/>
                  </a:lnTo>
                  <a:lnTo>
                    <a:pt x="419924" y="1017478"/>
                  </a:lnTo>
                  <a:lnTo>
                    <a:pt x="456500" y="1010828"/>
                  </a:lnTo>
                  <a:lnTo>
                    <a:pt x="483100" y="1020803"/>
                  </a:lnTo>
                  <a:lnTo>
                    <a:pt x="509701" y="1014153"/>
                  </a:lnTo>
                  <a:lnTo>
                    <a:pt x="479775" y="990877"/>
                  </a:lnTo>
                  <a:lnTo>
                    <a:pt x="443199" y="994202"/>
                  </a:lnTo>
                  <a:lnTo>
                    <a:pt x="436549" y="960951"/>
                  </a:lnTo>
                  <a:lnTo>
                    <a:pt x="486425" y="887799"/>
                  </a:lnTo>
                  <a:lnTo>
                    <a:pt x="519676" y="907750"/>
                  </a:lnTo>
                  <a:lnTo>
                    <a:pt x="572878" y="847898"/>
                  </a:lnTo>
                  <a:close/>
                  <a:moveTo>
                    <a:pt x="0" y="0"/>
                  </a:moveTo>
                  <a:lnTo>
                    <a:pt x="239407" y="179555"/>
                  </a:lnTo>
                  <a:lnTo>
                    <a:pt x="229431" y="209481"/>
                  </a:lnTo>
                  <a:lnTo>
                    <a:pt x="236081" y="219456"/>
                  </a:lnTo>
                  <a:lnTo>
                    <a:pt x="259357" y="196180"/>
                  </a:lnTo>
                  <a:lnTo>
                    <a:pt x="395686" y="269332"/>
                  </a:lnTo>
                  <a:lnTo>
                    <a:pt x="389036" y="315884"/>
                  </a:lnTo>
                  <a:lnTo>
                    <a:pt x="475488" y="349135"/>
                  </a:lnTo>
                  <a:lnTo>
                    <a:pt x="492113" y="462188"/>
                  </a:lnTo>
                  <a:lnTo>
                    <a:pt x="671668" y="465513"/>
                  </a:lnTo>
                  <a:lnTo>
                    <a:pt x="714895" y="541990"/>
                  </a:lnTo>
                  <a:lnTo>
                    <a:pt x="758121" y="505414"/>
                  </a:lnTo>
                  <a:lnTo>
                    <a:pt x="874499" y="515389"/>
                  </a:lnTo>
                  <a:lnTo>
                    <a:pt x="917725" y="458863"/>
                  </a:lnTo>
                  <a:lnTo>
                    <a:pt x="974252" y="475488"/>
                  </a:lnTo>
                  <a:lnTo>
                    <a:pt x="980902" y="498764"/>
                  </a:lnTo>
                  <a:lnTo>
                    <a:pt x="924375" y="585216"/>
                  </a:lnTo>
                  <a:lnTo>
                    <a:pt x="924375" y="618467"/>
                  </a:lnTo>
                  <a:lnTo>
                    <a:pt x="857873" y="728195"/>
                  </a:lnTo>
                  <a:lnTo>
                    <a:pt x="874499" y="794697"/>
                  </a:lnTo>
                  <a:lnTo>
                    <a:pt x="934351" y="698269"/>
                  </a:lnTo>
                  <a:lnTo>
                    <a:pt x="960951" y="621792"/>
                  </a:lnTo>
                  <a:lnTo>
                    <a:pt x="967601" y="575241"/>
                  </a:lnTo>
                  <a:lnTo>
                    <a:pt x="1037428" y="545315"/>
                  </a:lnTo>
                  <a:lnTo>
                    <a:pt x="1067354" y="561940"/>
                  </a:lnTo>
                  <a:lnTo>
                    <a:pt x="1090630" y="615142"/>
                  </a:lnTo>
                  <a:lnTo>
                    <a:pt x="1100605" y="615142"/>
                  </a:lnTo>
                  <a:lnTo>
                    <a:pt x="1123881" y="558615"/>
                  </a:lnTo>
                  <a:lnTo>
                    <a:pt x="1213658" y="571916"/>
                  </a:lnTo>
                  <a:lnTo>
                    <a:pt x="1280160" y="665018"/>
                  </a:lnTo>
                  <a:lnTo>
                    <a:pt x="1310086" y="665018"/>
                  </a:lnTo>
                  <a:lnTo>
                    <a:pt x="1343337" y="694944"/>
                  </a:lnTo>
                  <a:lnTo>
                    <a:pt x="1336687" y="748146"/>
                  </a:lnTo>
                  <a:lnTo>
                    <a:pt x="1293460" y="864524"/>
                  </a:lnTo>
                  <a:lnTo>
                    <a:pt x="1266860" y="864524"/>
                  </a:lnTo>
                  <a:lnTo>
                    <a:pt x="1207008" y="811322"/>
                  </a:lnTo>
                  <a:lnTo>
                    <a:pt x="678319" y="1140506"/>
                  </a:lnTo>
                  <a:lnTo>
                    <a:pt x="628442" y="1100605"/>
                  </a:lnTo>
                  <a:cubicBezTo>
                    <a:pt x="629550" y="1146048"/>
                    <a:pt x="630659" y="1191491"/>
                    <a:pt x="631767" y="1236934"/>
                  </a:cubicBezTo>
                  <a:lnTo>
                    <a:pt x="405661" y="1213658"/>
                  </a:lnTo>
                  <a:lnTo>
                    <a:pt x="379060" y="1147156"/>
                  </a:lnTo>
                  <a:lnTo>
                    <a:pt x="352460" y="1170432"/>
                  </a:lnTo>
                  <a:lnTo>
                    <a:pt x="292608" y="1140506"/>
                  </a:lnTo>
                  <a:lnTo>
                    <a:pt x="302583" y="1093955"/>
                  </a:lnTo>
                  <a:lnTo>
                    <a:pt x="186205" y="1000852"/>
                  </a:lnTo>
                  <a:lnTo>
                    <a:pt x="186205" y="794697"/>
                  </a:lnTo>
                  <a:lnTo>
                    <a:pt x="269332" y="827948"/>
                  </a:lnTo>
                  <a:lnTo>
                    <a:pt x="339159" y="801347"/>
                  </a:lnTo>
                  <a:lnTo>
                    <a:pt x="468838" y="768096"/>
                  </a:lnTo>
                  <a:lnTo>
                    <a:pt x="455537" y="678319"/>
                  </a:lnTo>
                  <a:lnTo>
                    <a:pt x="322534" y="551965"/>
                  </a:lnTo>
                  <a:lnTo>
                    <a:pt x="246057" y="335834"/>
                  </a:lnTo>
                  <a:lnTo>
                    <a:pt x="219456" y="345810"/>
                  </a:lnTo>
                  <a:lnTo>
                    <a:pt x="162929" y="299258"/>
                  </a:lnTo>
                  <a:lnTo>
                    <a:pt x="176230" y="269332"/>
                  </a:lnTo>
                  <a:lnTo>
                    <a:pt x="126353" y="216131"/>
                  </a:lnTo>
                  <a:lnTo>
                    <a:pt x="73152" y="216131"/>
                  </a:lnTo>
                  <a:lnTo>
                    <a:pt x="76477" y="133004"/>
                  </a:lnTo>
                  <a:lnTo>
                    <a:pt x="43226" y="133004"/>
                  </a:lnTo>
                  <a:close/>
                </a:path>
              </a:pathLst>
            </a:custGeom>
            <a:solidFill>
              <a:schemeClr val="tx1">
                <a:lumMod val="50000"/>
                <a:lumOff val="50000"/>
              </a:schemeClr>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23" name="Freeform 259">
              <a:extLst>
                <a:ext uri="{FF2B5EF4-FFF2-40B4-BE49-F238E27FC236}">
                  <a16:creationId xmlns:a16="http://schemas.microsoft.com/office/drawing/2014/main" id="{F05264FC-3888-42DB-9F47-363910F1E1B8}"/>
                </a:ext>
              </a:extLst>
            </p:cNvPr>
            <p:cNvSpPr/>
            <p:nvPr/>
          </p:nvSpPr>
          <p:spPr>
            <a:xfrm>
              <a:off x="11197115" y="2171120"/>
              <a:ext cx="749300" cy="744537"/>
            </a:xfrm>
            <a:custGeom>
              <a:avLst/>
              <a:gdLst>
                <a:gd name="connsiteX0" fmla="*/ 26600 w 551965"/>
                <a:gd name="connsiteY0" fmla="*/ 0 h 711569"/>
                <a:gd name="connsiteX1" fmla="*/ 0 w 551965"/>
                <a:gd name="connsiteY1" fmla="*/ 79802 h 711569"/>
                <a:gd name="connsiteX2" fmla="*/ 43226 w 551965"/>
                <a:gd name="connsiteY2" fmla="*/ 428937 h 711569"/>
                <a:gd name="connsiteX3" fmla="*/ 69826 w 551965"/>
                <a:gd name="connsiteY3" fmla="*/ 438912 h 711569"/>
                <a:gd name="connsiteX4" fmla="*/ 59851 w 551965"/>
                <a:gd name="connsiteY4" fmla="*/ 538665 h 711569"/>
                <a:gd name="connsiteX5" fmla="*/ 23275 w 551965"/>
                <a:gd name="connsiteY5" fmla="*/ 581891 h 711569"/>
                <a:gd name="connsiteX6" fmla="*/ 96427 w 551965"/>
                <a:gd name="connsiteY6" fmla="*/ 555290 h 711569"/>
                <a:gd name="connsiteX7" fmla="*/ 79802 w 551965"/>
                <a:gd name="connsiteY7" fmla="*/ 651718 h 711569"/>
                <a:gd name="connsiteX8" fmla="*/ 59851 w 551965"/>
                <a:gd name="connsiteY8" fmla="*/ 674993 h 711569"/>
                <a:gd name="connsiteX9" fmla="*/ 109728 w 551965"/>
                <a:gd name="connsiteY9" fmla="*/ 711569 h 711569"/>
                <a:gd name="connsiteX10" fmla="*/ 312558 w 551965"/>
                <a:gd name="connsiteY10" fmla="*/ 585216 h 711569"/>
                <a:gd name="connsiteX11" fmla="*/ 389035 w 551965"/>
                <a:gd name="connsiteY11" fmla="*/ 482138 h 711569"/>
                <a:gd name="connsiteX12" fmla="*/ 422286 w 551965"/>
                <a:gd name="connsiteY12" fmla="*/ 525364 h 711569"/>
                <a:gd name="connsiteX13" fmla="*/ 452212 w 551965"/>
                <a:gd name="connsiteY13" fmla="*/ 502089 h 711569"/>
                <a:gd name="connsiteX14" fmla="*/ 448887 w 551965"/>
                <a:gd name="connsiteY14" fmla="*/ 465513 h 711569"/>
                <a:gd name="connsiteX15" fmla="*/ 505413 w 551965"/>
                <a:gd name="connsiteY15" fmla="*/ 455537 h 711569"/>
                <a:gd name="connsiteX16" fmla="*/ 458862 w 551965"/>
                <a:gd name="connsiteY16" fmla="*/ 595191 h 711569"/>
                <a:gd name="connsiteX17" fmla="*/ 468837 w 551965"/>
                <a:gd name="connsiteY17" fmla="*/ 605166 h 711569"/>
                <a:gd name="connsiteX18" fmla="*/ 528689 w 551965"/>
                <a:gd name="connsiteY18" fmla="*/ 551965 h 711569"/>
                <a:gd name="connsiteX19" fmla="*/ 525364 w 551965"/>
                <a:gd name="connsiteY19" fmla="*/ 475488 h 711569"/>
                <a:gd name="connsiteX20" fmla="*/ 551965 w 551965"/>
                <a:gd name="connsiteY20" fmla="*/ 428937 h 711569"/>
                <a:gd name="connsiteX21" fmla="*/ 538664 w 551965"/>
                <a:gd name="connsiteY21" fmla="*/ 369085 h 711569"/>
                <a:gd name="connsiteX0" fmla="*/ 26600 w 551965"/>
                <a:gd name="connsiteY0" fmla="*/ 0 h 711569"/>
                <a:gd name="connsiteX1" fmla="*/ 0 w 551965"/>
                <a:gd name="connsiteY1" fmla="*/ 79802 h 711569"/>
                <a:gd name="connsiteX2" fmla="*/ 43226 w 551965"/>
                <a:gd name="connsiteY2" fmla="*/ 428937 h 711569"/>
                <a:gd name="connsiteX3" fmla="*/ 69826 w 551965"/>
                <a:gd name="connsiteY3" fmla="*/ 438912 h 711569"/>
                <a:gd name="connsiteX4" fmla="*/ 59851 w 551965"/>
                <a:gd name="connsiteY4" fmla="*/ 538665 h 711569"/>
                <a:gd name="connsiteX5" fmla="*/ 23275 w 551965"/>
                <a:gd name="connsiteY5" fmla="*/ 581891 h 711569"/>
                <a:gd name="connsiteX6" fmla="*/ 96427 w 551965"/>
                <a:gd name="connsiteY6" fmla="*/ 555290 h 711569"/>
                <a:gd name="connsiteX7" fmla="*/ 79802 w 551965"/>
                <a:gd name="connsiteY7" fmla="*/ 651718 h 711569"/>
                <a:gd name="connsiteX8" fmla="*/ 59851 w 551965"/>
                <a:gd name="connsiteY8" fmla="*/ 674993 h 711569"/>
                <a:gd name="connsiteX9" fmla="*/ 109728 w 551965"/>
                <a:gd name="connsiteY9" fmla="*/ 711569 h 711569"/>
                <a:gd name="connsiteX10" fmla="*/ 312558 w 551965"/>
                <a:gd name="connsiteY10" fmla="*/ 585216 h 711569"/>
                <a:gd name="connsiteX11" fmla="*/ 389035 w 551965"/>
                <a:gd name="connsiteY11" fmla="*/ 482138 h 711569"/>
                <a:gd name="connsiteX12" fmla="*/ 422286 w 551965"/>
                <a:gd name="connsiteY12" fmla="*/ 525364 h 711569"/>
                <a:gd name="connsiteX13" fmla="*/ 452212 w 551965"/>
                <a:gd name="connsiteY13" fmla="*/ 502089 h 711569"/>
                <a:gd name="connsiteX14" fmla="*/ 448887 w 551965"/>
                <a:gd name="connsiteY14" fmla="*/ 465513 h 711569"/>
                <a:gd name="connsiteX15" fmla="*/ 505413 w 551965"/>
                <a:gd name="connsiteY15" fmla="*/ 455537 h 711569"/>
                <a:gd name="connsiteX16" fmla="*/ 458862 w 551965"/>
                <a:gd name="connsiteY16" fmla="*/ 595191 h 711569"/>
                <a:gd name="connsiteX17" fmla="*/ 468837 w 551965"/>
                <a:gd name="connsiteY17" fmla="*/ 605166 h 711569"/>
                <a:gd name="connsiteX18" fmla="*/ 528689 w 551965"/>
                <a:gd name="connsiteY18" fmla="*/ 551965 h 711569"/>
                <a:gd name="connsiteX19" fmla="*/ 525364 w 551965"/>
                <a:gd name="connsiteY19" fmla="*/ 475488 h 711569"/>
                <a:gd name="connsiteX20" fmla="*/ 551965 w 551965"/>
                <a:gd name="connsiteY20" fmla="*/ 428937 h 711569"/>
                <a:gd name="connsiteX21" fmla="*/ 538664 w 551965"/>
                <a:gd name="connsiteY21" fmla="*/ 369085 h 711569"/>
                <a:gd name="connsiteX22" fmla="*/ 535339 w 551965"/>
                <a:gd name="connsiteY22" fmla="*/ 365760 h 711569"/>
                <a:gd name="connsiteX0" fmla="*/ 26600 w 608495"/>
                <a:gd name="connsiteY0" fmla="*/ 0 h 711569"/>
                <a:gd name="connsiteX1" fmla="*/ 0 w 608495"/>
                <a:gd name="connsiteY1" fmla="*/ 79802 h 711569"/>
                <a:gd name="connsiteX2" fmla="*/ 43226 w 608495"/>
                <a:gd name="connsiteY2" fmla="*/ 428937 h 711569"/>
                <a:gd name="connsiteX3" fmla="*/ 69826 w 608495"/>
                <a:gd name="connsiteY3" fmla="*/ 438912 h 711569"/>
                <a:gd name="connsiteX4" fmla="*/ 59851 w 608495"/>
                <a:gd name="connsiteY4" fmla="*/ 538665 h 711569"/>
                <a:gd name="connsiteX5" fmla="*/ 23275 w 608495"/>
                <a:gd name="connsiteY5" fmla="*/ 581891 h 711569"/>
                <a:gd name="connsiteX6" fmla="*/ 96427 w 608495"/>
                <a:gd name="connsiteY6" fmla="*/ 555290 h 711569"/>
                <a:gd name="connsiteX7" fmla="*/ 79802 w 608495"/>
                <a:gd name="connsiteY7" fmla="*/ 651718 h 711569"/>
                <a:gd name="connsiteX8" fmla="*/ 59851 w 608495"/>
                <a:gd name="connsiteY8" fmla="*/ 674993 h 711569"/>
                <a:gd name="connsiteX9" fmla="*/ 109728 w 608495"/>
                <a:gd name="connsiteY9" fmla="*/ 711569 h 711569"/>
                <a:gd name="connsiteX10" fmla="*/ 312558 w 608495"/>
                <a:gd name="connsiteY10" fmla="*/ 585216 h 711569"/>
                <a:gd name="connsiteX11" fmla="*/ 389035 w 608495"/>
                <a:gd name="connsiteY11" fmla="*/ 482138 h 711569"/>
                <a:gd name="connsiteX12" fmla="*/ 422286 w 608495"/>
                <a:gd name="connsiteY12" fmla="*/ 525364 h 711569"/>
                <a:gd name="connsiteX13" fmla="*/ 452212 w 608495"/>
                <a:gd name="connsiteY13" fmla="*/ 502089 h 711569"/>
                <a:gd name="connsiteX14" fmla="*/ 448887 w 608495"/>
                <a:gd name="connsiteY14" fmla="*/ 465513 h 711569"/>
                <a:gd name="connsiteX15" fmla="*/ 505413 w 608495"/>
                <a:gd name="connsiteY15" fmla="*/ 455537 h 711569"/>
                <a:gd name="connsiteX16" fmla="*/ 458862 w 608495"/>
                <a:gd name="connsiteY16" fmla="*/ 595191 h 711569"/>
                <a:gd name="connsiteX17" fmla="*/ 468837 w 608495"/>
                <a:gd name="connsiteY17" fmla="*/ 605166 h 711569"/>
                <a:gd name="connsiteX18" fmla="*/ 528689 w 608495"/>
                <a:gd name="connsiteY18" fmla="*/ 551965 h 711569"/>
                <a:gd name="connsiteX19" fmla="*/ 525364 w 608495"/>
                <a:gd name="connsiteY19" fmla="*/ 475488 h 711569"/>
                <a:gd name="connsiteX20" fmla="*/ 551965 w 608495"/>
                <a:gd name="connsiteY20" fmla="*/ 428937 h 711569"/>
                <a:gd name="connsiteX21" fmla="*/ 538664 w 608495"/>
                <a:gd name="connsiteY21" fmla="*/ 369085 h 711569"/>
                <a:gd name="connsiteX22" fmla="*/ 608491 w 608495"/>
                <a:gd name="connsiteY22" fmla="*/ 418961 h 711569"/>
                <a:gd name="connsiteX0" fmla="*/ 26600 w 608495"/>
                <a:gd name="connsiteY0" fmla="*/ 0 h 711569"/>
                <a:gd name="connsiteX1" fmla="*/ 0 w 608495"/>
                <a:gd name="connsiteY1" fmla="*/ 79802 h 711569"/>
                <a:gd name="connsiteX2" fmla="*/ 43226 w 608495"/>
                <a:gd name="connsiteY2" fmla="*/ 428937 h 711569"/>
                <a:gd name="connsiteX3" fmla="*/ 69826 w 608495"/>
                <a:gd name="connsiteY3" fmla="*/ 438912 h 711569"/>
                <a:gd name="connsiteX4" fmla="*/ 59851 w 608495"/>
                <a:gd name="connsiteY4" fmla="*/ 538665 h 711569"/>
                <a:gd name="connsiteX5" fmla="*/ 23275 w 608495"/>
                <a:gd name="connsiteY5" fmla="*/ 581891 h 711569"/>
                <a:gd name="connsiteX6" fmla="*/ 96427 w 608495"/>
                <a:gd name="connsiteY6" fmla="*/ 555290 h 711569"/>
                <a:gd name="connsiteX7" fmla="*/ 79802 w 608495"/>
                <a:gd name="connsiteY7" fmla="*/ 651718 h 711569"/>
                <a:gd name="connsiteX8" fmla="*/ 59851 w 608495"/>
                <a:gd name="connsiteY8" fmla="*/ 674993 h 711569"/>
                <a:gd name="connsiteX9" fmla="*/ 109728 w 608495"/>
                <a:gd name="connsiteY9" fmla="*/ 711569 h 711569"/>
                <a:gd name="connsiteX10" fmla="*/ 312558 w 608495"/>
                <a:gd name="connsiteY10" fmla="*/ 585216 h 711569"/>
                <a:gd name="connsiteX11" fmla="*/ 389035 w 608495"/>
                <a:gd name="connsiteY11" fmla="*/ 482138 h 711569"/>
                <a:gd name="connsiteX12" fmla="*/ 422286 w 608495"/>
                <a:gd name="connsiteY12" fmla="*/ 525364 h 711569"/>
                <a:gd name="connsiteX13" fmla="*/ 452212 w 608495"/>
                <a:gd name="connsiteY13" fmla="*/ 502089 h 711569"/>
                <a:gd name="connsiteX14" fmla="*/ 448887 w 608495"/>
                <a:gd name="connsiteY14" fmla="*/ 465513 h 711569"/>
                <a:gd name="connsiteX15" fmla="*/ 505413 w 608495"/>
                <a:gd name="connsiteY15" fmla="*/ 455537 h 711569"/>
                <a:gd name="connsiteX16" fmla="*/ 458862 w 608495"/>
                <a:gd name="connsiteY16" fmla="*/ 595191 h 711569"/>
                <a:gd name="connsiteX17" fmla="*/ 468837 w 608495"/>
                <a:gd name="connsiteY17" fmla="*/ 605166 h 711569"/>
                <a:gd name="connsiteX18" fmla="*/ 528689 w 608495"/>
                <a:gd name="connsiteY18" fmla="*/ 551965 h 711569"/>
                <a:gd name="connsiteX19" fmla="*/ 525364 w 608495"/>
                <a:gd name="connsiteY19" fmla="*/ 475488 h 711569"/>
                <a:gd name="connsiteX20" fmla="*/ 551965 w 608495"/>
                <a:gd name="connsiteY20" fmla="*/ 428937 h 711569"/>
                <a:gd name="connsiteX21" fmla="*/ 538664 w 608495"/>
                <a:gd name="connsiteY21" fmla="*/ 369085 h 711569"/>
                <a:gd name="connsiteX22" fmla="*/ 608491 w 608495"/>
                <a:gd name="connsiteY22" fmla="*/ 418961 h 711569"/>
                <a:gd name="connsiteX23" fmla="*/ 26600 w 608495"/>
                <a:gd name="connsiteY23" fmla="*/ 0 h 711569"/>
                <a:gd name="connsiteX0" fmla="*/ 26600 w 608495"/>
                <a:gd name="connsiteY0" fmla="*/ 0 h 711569"/>
                <a:gd name="connsiteX1" fmla="*/ 0 w 608495"/>
                <a:gd name="connsiteY1" fmla="*/ 79802 h 711569"/>
                <a:gd name="connsiteX2" fmla="*/ 43226 w 608495"/>
                <a:gd name="connsiteY2" fmla="*/ 428937 h 711569"/>
                <a:gd name="connsiteX3" fmla="*/ 69826 w 608495"/>
                <a:gd name="connsiteY3" fmla="*/ 438912 h 711569"/>
                <a:gd name="connsiteX4" fmla="*/ 59851 w 608495"/>
                <a:gd name="connsiteY4" fmla="*/ 538665 h 711569"/>
                <a:gd name="connsiteX5" fmla="*/ 23275 w 608495"/>
                <a:gd name="connsiteY5" fmla="*/ 581891 h 711569"/>
                <a:gd name="connsiteX6" fmla="*/ 96427 w 608495"/>
                <a:gd name="connsiteY6" fmla="*/ 555290 h 711569"/>
                <a:gd name="connsiteX7" fmla="*/ 79802 w 608495"/>
                <a:gd name="connsiteY7" fmla="*/ 651718 h 711569"/>
                <a:gd name="connsiteX8" fmla="*/ 59851 w 608495"/>
                <a:gd name="connsiteY8" fmla="*/ 674993 h 711569"/>
                <a:gd name="connsiteX9" fmla="*/ 109728 w 608495"/>
                <a:gd name="connsiteY9" fmla="*/ 711569 h 711569"/>
                <a:gd name="connsiteX10" fmla="*/ 312558 w 608495"/>
                <a:gd name="connsiteY10" fmla="*/ 585216 h 711569"/>
                <a:gd name="connsiteX11" fmla="*/ 389035 w 608495"/>
                <a:gd name="connsiteY11" fmla="*/ 482138 h 711569"/>
                <a:gd name="connsiteX12" fmla="*/ 422286 w 608495"/>
                <a:gd name="connsiteY12" fmla="*/ 525364 h 711569"/>
                <a:gd name="connsiteX13" fmla="*/ 452212 w 608495"/>
                <a:gd name="connsiteY13" fmla="*/ 502089 h 711569"/>
                <a:gd name="connsiteX14" fmla="*/ 448887 w 608495"/>
                <a:gd name="connsiteY14" fmla="*/ 465513 h 711569"/>
                <a:gd name="connsiteX15" fmla="*/ 505413 w 608495"/>
                <a:gd name="connsiteY15" fmla="*/ 455537 h 711569"/>
                <a:gd name="connsiteX16" fmla="*/ 458862 w 608495"/>
                <a:gd name="connsiteY16" fmla="*/ 595191 h 711569"/>
                <a:gd name="connsiteX17" fmla="*/ 468837 w 608495"/>
                <a:gd name="connsiteY17" fmla="*/ 605166 h 711569"/>
                <a:gd name="connsiteX18" fmla="*/ 528689 w 608495"/>
                <a:gd name="connsiteY18" fmla="*/ 551965 h 711569"/>
                <a:gd name="connsiteX19" fmla="*/ 525364 w 608495"/>
                <a:gd name="connsiteY19" fmla="*/ 475488 h 711569"/>
                <a:gd name="connsiteX20" fmla="*/ 551965 w 608495"/>
                <a:gd name="connsiteY20" fmla="*/ 428937 h 711569"/>
                <a:gd name="connsiteX21" fmla="*/ 538664 w 608495"/>
                <a:gd name="connsiteY21" fmla="*/ 369085 h 711569"/>
                <a:gd name="connsiteX22" fmla="*/ 608491 w 608495"/>
                <a:gd name="connsiteY22" fmla="*/ 418961 h 711569"/>
                <a:gd name="connsiteX23" fmla="*/ 152954 w 608495"/>
                <a:gd name="connsiteY23" fmla="*/ 99753 h 711569"/>
                <a:gd name="connsiteX24" fmla="*/ 26600 w 608495"/>
                <a:gd name="connsiteY24" fmla="*/ 0 h 711569"/>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76477 w 608495"/>
                <a:gd name="connsiteY23" fmla="*/ 0 h 744820"/>
                <a:gd name="connsiteX24" fmla="*/ 26600 w 608495"/>
                <a:gd name="connsiteY24"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76229 w 608495"/>
                <a:gd name="connsiteY23" fmla="*/ 83127 h 744820"/>
                <a:gd name="connsiteX24" fmla="*/ 76477 w 608495"/>
                <a:gd name="connsiteY24" fmla="*/ 0 h 744820"/>
                <a:gd name="connsiteX25" fmla="*/ 26600 w 608495"/>
                <a:gd name="connsiteY2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16378 w 608495"/>
                <a:gd name="connsiteY23" fmla="*/ 302583 h 744820"/>
                <a:gd name="connsiteX24" fmla="*/ 76477 w 608495"/>
                <a:gd name="connsiteY24" fmla="*/ 0 h 744820"/>
                <a:gd name="connsiteX25" fmla="*/ 26600 w 608495"/>
                <a:gd name="connsiteY2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12805 w 608495"/>
                <a:gd name="connsiteY23" fmla="*/ 339159 h 744820"/>
                <a:gd name="connsiteX24" fmla="*/ 116378 w 608495"/>
                <a:gd name="connsiteY24" fmla="*/ 302583 h 744820"/>
                <a:gd name="connsiteX25" fmla="*/ 76477 w 608495"/>
                <a:gd name="connsiteY25" fmla="*/ 0 h 744820"/>
                <a:gd name="connsiteX26" fmla="*/ 26600 w 608495"/>
                <a:gd name="connsiteY26"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42978 w 608495"/>
                <a:gd name="connsiteY23" fmla="*/ 329184 h 744820"/>
                <a:gd name="connsiteX24" fmla="*/ 116378 w 608495"/>
                <a:gd name="connsiteY24" fmla="*/ 302583 h 744820"/>
                <a:gd name="connsiteX25" fmla="*/ 76477 w 608495"/>
                <a:gd name="connsiteY25" fmla="*/ 0 h 744820"/>
                <a:gd name="connsiteX26" fmla="*/ 26600 w 608495"/>
                <a:gd name="connsiteY26"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42731 w 608495"/>
                <a:gd name="connsiteY23" fmla="*/ 355785 h 744820"/>
                <a:gd name="connsiteX24" fmla="*/ 142978 w 608495"/>
                <a:gd name="connsiteY24" fmla="*/ 329184 h 744820"/>
                <a:gd name="connsiteX25" fmla="*/ 116378 w 608495"/>
                <a:gd name="connsiteY25" fmla="*/ 302583 h 744820"/>
                <a:gd name="connsiteX26" fmla="*/ 76477 w 608495"/>
                <a:gd name="connsiteY26" fmla="*/ 0 h 744820"/>
                <a:gd name="connsiteX27" fmla="*/ 26600 w 608495"/>
                <a:gd name="connsiteY27"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49629 w 608495"/>
                <a:gd name="connsiteY23" fmla="*/ 226106 h 744820"/>
                <a:gd name="connsiteX24" fmla="*/ 142978 w 608495"/>
                <a:gd name="connsiteY24" fmla="*/ 329184 h 744820"/>
                <a:gd name="connsiteX25" fmla="*/ 116378 w 608495"/>
                <a:gd name="connsiteY25" fmla="*/ 302583 h 744820"/>
                <a:gd name="connsiteX26" fmla="*/ 76477 w 608495"/>
                <a:gd name="connsiteY26" fmla="*/ 0 h 744820"/>
                <a:gd name="connsiteX27" fmla="*/ 26600 w 608495"/>
                <a:gd name="connsiteY27"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56032 w 608495"/>
                <a:gd name="connsiteY23" fmla="*/ 285958 h 744820"/>
                <a:gd name="connsiteX24" fmla="*/ 149629 w 608495"/>
                <a:gd name="connsiteY24" fmla="*/ 226106 h 744820"/>
                <a:gd name="connsiteX25" fmla="*/ 142978 w 608495"/>
                <a:gd name="connsiteY25" fmla="*/ 329184 h 744820"/>
                <a:gd name="connsiteX26" fmla="*/ 116378 w 608495"/>
                <a:gd name="connsiteY26" fmla="*/ 302583 h 744820"/>
                <a:gd name="connsiteX27" fmla="*/ 76477 w 608495"/>
                <a:gd name="connsiteY27" fmla="*/ 0 h 744820"/>
                <a:gd name="connsiteX28" fmla="*/ 26600 w 608495"/>
                <a:gd name="connsiteY28"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12805 w 608495"/>
                <a:gd name="connsiteY23" fmla="*/ 202830 h 744820"/>
                <a:gd name="connsiteX24" fmla="*/ 149629 w 608495"/>
                <a:gd name="connsiteY24" fmla="*/ 226106 h 744820"/>
                <a:gd name="connsiteX25" fmla="*/ 142978 w 608495"/>
                <a:gd name="connsiteY25" fmla="*/ 329184 h 744820"/>
                <a:gd name="connsiteX26" fmla="*/ 116378 w 608495"/>
                <a:gd name="connsiteY26" fmla="*/ 302583 h 744820"/>
                <a:gd name="connsiteX27" fmla="*/ 76477 w 608495"/>
                <a:gd name="connsiteY27" fmla="*/ 0 h 744820"/>
                <a:gd name="connsiteX28" fmla="*/ 26600 w 608495"/>
                <a:gd name="connsiteY28"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12558 w 608495"/>
                <a:gd name="connsiteY23" fmla="*/ 269332 h 744820"/>
                <a:gd name="connsiteX24" fmla="*/ 212805 w 608495"/>
                <a:gd name="connsiteY24" fmla="*/ 202830 h 744820"/>
                <a:gd name="connsiteX25" fmla="*/ 149629 w 608495"/>
                <a:gd name="connsiteY25" fmla="*/ 226106 h 744820"/>
                <a:gd name="connsiteX26" fmla="*/ 142978 w 608495"/>
                <a:gd name="connsiteY26" fmla="*/ 329184 h 744820"/>
                <a:gd name="connsiteX27" fmla="*/ 116378 w 608495"/>
                <a:gd name="connsiteY27" fmla="*/ 302583 h 744820"/>
                <a:gd name="connsiteX28" fmla="*/ 76477 w 608495"/>
                <a:gd name="connsiteY28" fmla="*/ 0 h 744820"/>
                <a:gd name="connsiteX29" fmla="*/ 26600 w 608495"/>
                <a:gd name="connsiteY29"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02830 w 608495"/>
                <a:gd name="connsiteY23" fmla="*/ 269332 h 744820"/>
                <a:gd name="connsiteX24" fmla="*/ 212805 w 608495"/>
                <a:gd name="connsiteY24" fmla="*/ 202830 h 744820"/>
                <a:gd name="connsiteX25" fmla="*/ 149629 w 608495"/>
                <a:gd name="connsiteY25" fmla="*/ 226106 h 744820"/>
                <a:gd name="connsiteX26" fmla="*/ 142978 w 608495"/>
                <a:gd name="connsiteY26" fmla="*/ 329184 h 744820"/>
                <a:gd name="connsiteX27" fmla="*/ 116378 w 608495"/>
                <a:gd name="connsiteY27" fmla="*/ 302583 h 744820"/>
                <a:gd name="connsiteX28" fmla="*/ 76477 w 608495"/>
                <a:gd name="connsiteY28" fmla="*/ 0 h 744820"/>
                <a:gd name="connsiteX29" fmla="*/ 26600 w 608495"/>
                <a:gd name="connsiteY29"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72657 w 608495"/>
                <a:gd name="connsiteY23" fmla="*/ 305908 h 744820"/>
                <a:gd name="connsiteX24" fmla="*/ 202830 w 608495"/>
                <a:gd name="connsiteY24" fmla="*/ 269332 h 744820"/>
                <a:gd name="connsiteX25" fmla="*/ 212805 w 608495"/>
                <a:gd name="connsiteY25" fmla="*/ 202830 h 744820"/>
                <a:gd name="connsiteX26" fmla="*/ 149629 w 608495"/>
                <a:gd name="connsiteY26" fmla="*/ 226106 h 744820"/>
                <a:gd name="connsiteX27" fmla="*/ 142978 w 608495"/>
                <a:gd name="connsiteY27" fmla="*/ 329184 h 744820"/>
                <a:gd name="connsiteX28" fmla="*/ 116378 w 608495"/>
                <a:gd name="connsiteY28" fmla="*/ 302583 h 744820"/>
                <a:gd name="connsiteX29" fmla="*/ 76477 w 608495"/>
                <a:gd name="connsiteY29" fmla="*/ 0 h 744820"/>
                <a:gd name="connsiteX30" fmla="*/ 26600 w 608495"/>
                <a:gd name="connsiteY30"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32756 w 608495"/>
                <a:gd name="connsiteY23" fmla="*/ 292608 h 744820"/>
                <a:gd name="connsiteX24" fmla="*/ 202830 w 608495"/>
                <a:gd name="connsiteY24" fmla="*/ 269332 h 744820"/>
                <a:gd name="connsiteX25" fmla="*/ 212805 w 608495"/>
                <a:gd name="connsiteY25" fmla="*/ 202830 h 744820"/>
                <a:gd name="connsiteX26" fmla="*/ 149629 w 608495"/>
                <a:gd name="connsiteY26" fmla="*/ 226106 h 744820"/>
                <a:gd name="connsiteX27" fmla="*/ 142978 w 608495"/>
                <a:gd name="connsiteY27" fmla="*/ 329184 h 744820"/>
                <a:gd name="connsiteX28" fmla="*/ 116378 w 608495"/>
                <a:gd name="connsiteY28" fmla="*/ 302583 h 744820"/>
                <a:gd name="connsiteX29" fmla="*/ 76477 w 608495"/>
                <a:gd name="connsiteY29" fmla="*/ 0 h 744820"/>
                <a:gd name="connsiteX30" fmla="*/ 26600 w 608495"/>
                <a:gd name="connsiteY30"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89282 w 608495"/>
                <a:gd name="connsiteY23" fmla="*/ 319209 h 744820"/>
                <a:gd name="connsiteX24" fmla="*/ 232756 w 608495"/>
                <a:gd name="connsiteY24" fmla="*/ 292608 h 744820"/>
                <a:gd name="connsiteX25" fmla="*/ 202830 w 608495"/>
                <a:gd name="connsiteY25" fmla="*/ 269332 h 744820"/>
                <a:gd name="connsiteX26" fmla="*/ 212805 w 608495"/>
                <a:gd name="connsiteY26" fmla="*/ 202830 h 744820"/>
                <a:gd name="connsiteX27" fmla="*/ 149629 w 608495"/>
                <a:gd name="connsiteY27" fmla="*/ 226106 h 744820"/>
                <a:gd name="connsiteX28" fmla="*/ 142978 w 608495"/>
                <a:gd name="connsiteY28" fmla="*/ 329184 h 744820"/>
                <a:gd name="connsiteX29" fmla="*/ 116378 w 608495"/>
                <a:gd name="connsiteY29" fmla="*/ 302583 h 744820"/>
                <a:gd name="connsiteX30" fmla="*/ 76477 w 608495"/>
                <a:gd name="connsiteY30" fmla="*/ 0 h 744820"/>
                <a:gd name="connsiteX31" fmla="*/ 26600 w 608495"/>
                <a:gd name="connsiteY31"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82631 w 608495"/>
                <a:gd name="connsiteY23" fmla="*/ 252707 h 744820"/>
                <a:gd name="connsiteX24" fmla="*/ 232756 w 608495"/>
                <a:gd name="connsiteY24" fmla="*/ 292608 h 744820"/>
                <a:gd name="connsiteX25" fmla="*/ 202830 w 608495"/>
                <a:gd name="connsiteY25" fmla="*/ 269332 h 744820"/>
                <a:gd name="connsiteX26" fmla="*/ 212805 w 608495"/>
                <a:gd name="connsiteY26" fmla="*/ 202830 h 744820"/>
                <a:gd name="connsiteX27" fmla="*/ 149629 w 608495"/>
                <a:gd name="connsiteY27" fmla="*/ 226106 h 744820"/>
                <a:gd name="connsiteX28" fmla="*/ 142978 w 608495"/>
                <a:gd name="connsiteY28" fmla="*/ 329184 h 744820"/>
                <a:gd name="connsiteX29" fmla="*/ 116378 w 608495"/>
                <a:gd name="connsiteY29" fmla="*/ 302583 h 744820"/>
                <a:gd name="connsiteX30" fmla="*/ 76477 w 608495"/>
                <a:gd name="connsiteY30" fmla="*/ 0 h 744820"/>
                <a:gd name="connsiteX31" fmla="*/ 26600 w 608495"/>
                <a:gd name="connsiteY31"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42484 w 608495"/>
                <a:gd name="connsiteY23" fmla="*/ 295933 h 744820"/>
                <a:gd name="connsiteX24" fmla="*/ 282631 w 608495"/>
                <a:gd name="connsiteY24" fmla="*/ 252707 h 744820"/>
                <a:gd name="connsiteX25" fmla="*/ 232756 w 608495"/>
                <a:gd name="connsiteY25" fmla="*/ 292608 h 744820"/>
                <a:gd name="connsiteX26" fmla="*/ 202830 w 608495"/>
                <a:gd name="connsiteY26" fmla="*/ 269332 h 744820"/>
                <a:gd name="connsiteX27" fmla="*/ 212805 w 608495"/>
                <a:gd name="connsiteY27" fmla="*/ 202830 h 744820"/>
                <a:gd name="connsiteX28" fmla="*/ 149629 w 608495"/>
                <a:gd name="connsiteY28" fmla="*/ 226106 h 744820"/>
                <a:gd name="connsiteX29" fmla="*/ 142978 w 608495"/>
                <a:gd name="connsiteY29" fmla="*/ 329184 h 744820"/>
                <a:gd name="connsiteX30" fmla="*/ 116378 w 608495"/>
                <a:gd name="connsiteY30" fmla="*/ 302583 h 744820"/>
                <a:gd name="connsiteX31" fmla="*/ 76477 w 608495"/>
                <a:gd name="connsiteY31" fmla="*/ 0 h 744820"/>
                <a:gd name="connsiteX32" fmla="*/ 26600 w 608495"/>
                <a:gd name="connsiteY32"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05908 w 608495"/>
                <a:gd name="connsiteY23" fmla="*/ 292608 h 744820"/>
                <a:gd name="connsiteX24" fmla="*/ 282631 w 608495"/>
                <a:gd name="connsiteY24" fmla="*/ 252707 h 744820"/>
                <a:gd name="connsiteX25" fmla="*/ 232756 w 608495"/>
                <a:gd name="connsiteY25" fmla="*/ 292608 h 744820"/>
                <a:gd name="connsiteX26" fmla="*/ 202830 w 608495"/>
                <a:gd name="connsiteY26" fmla="*/ 269332 h 744820"/>
                <a:gd name="connsiteX27" fmla="*/ 212805 w 608495"/>
                <a:gd name="connsiteY27" fmla="*/ 202830 h 744820"/>
                <a:gd name="connsiteX28" fmla="*/ 149629 w 608495"/>
                <a:gd name="connsiteY28" fmla="*/ 226106 h 744820"/>
                <a:gd name="connsiteX29" fmla="*/ 142978 w 608495"/>
                <a:gd name="connsiteY29" fmla="*/ 329184 h 744820"/>
                <a:gd name="connsiteX30" fmla="*/ 116378 w 608495"/>
                <a:gd name="connsiteY30" fmla="*/ 302583 h 744820"/>
                <a:gd name="connsiteX31" fmla="*/ 76477 w 608495"/>
                <a:gd name="connsiteY31" fmla="*/ 0 h 744820"/>
                <a:gd name="connsiteX32" fmla="*/ 26600 w 608495"/>
                <a:gd name="connsiteY32"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69085 w 608495"/>
                <a:gd name="connsiteY23" fmla="*/ 329184 h 744820"/>
                <a:gd name="connsiteX24" fmla="*/ 305908 w 608495"/>
                <a:gd name="connsiteY24" fmla="*/ 292608 h 744820"/>
                <a:gd name="connsiteX25" fmla="*/ 282631 w 608495"/>
                <a:gd name="connsiteY25" fmla="*/ 252707 h 744820"/>
                <a:gd name="connsiteX26" fmla="*/ 232756 w 608495"/>
                <a:gd name="connsiteY26" fmla="*/ 292608 h 744820"/>
                <a:gd name="connsiteX27" fmla="*/ 202830 w 608495"/>
                <a:gd name="connsiteY27" fmla="*/ 269332 h 744820"/>
                <a:gd name="connsiteX28" fmla="*/ 212805 w 608495"/>
                <a:gd name="connsiteY28" fmla="*/ 202830 h 744820"/>
                <a:gd name="connsiteX29" fmla="*/ 149629 w 608495"/>
                <a:gd name="connsiteY29" fmla="*/ 226106 h 744820"/>
                <a:gd name="connsiteX30" fmla="*/ 142978 w 608495"/>
                <a:gd name="connsiteY30" fmla="*/ 329184 h 744820"/>
                <a:gd name="connsiteX31" fmla="*/ 116378 w 608495"/>
                <a:gd name="connsiteY31" fmla="*/ 302583 h 744820"/>
                <a:gd name="connsiteX32" fmla="*/ 76477 w 608495"/>
                <a:gd name="connsiteY32" fmla="*/ 0 h 744820"/>
                <a:gd name="connsiteX33" fmla="*/ 26600 w 608495"/>
                <a:gd name="connsiteY33"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49134 w 608495"/>
                <a:gd name="connsiteY23" fmla="*/ 212806 h 744820"/>
                <a:gd name="connsiteX24" fmla="*/ 305908 w 608495"/>
                <a:gd name="connsiteY24" fmla="*/ 292608 h 744820"/>
                <a:gd name="connsiteX25" fmla="*/ 282631 w 608495"/>
                <a:gd name="connsiteY25" fmla="*/ 252707 h 744820"/>
                <a:gd name="connsiteX26" fmla="*/ 232756 w 608495"/>
                <a:gd name="connsiteY26" fmla="*/ 292608 h 744820"/>
                <a:gd name="connsiteX27" fmla="*/ 202830 w 608495"/>
                <a:gd name="connsiteY27" fmla="*/ 269332 h 744820"/>
                <a:gd name="connsiteX28" fmla="*/ 212805 w 608495"/>
                <a:gd name="connsiteY28" fmla="*/ 202830 h 744820"/>
                <a:gd name="connsiteX29" fmla="*/ 149629 w 608495"/>
                <a:gd name="connsiteY29" fmla="*/ 226106 h 744820"/>
                <a:gd name="connsiteX30" fmla="*/ 142978 w 608495"/>
                <a:gd name="connsiteY30" fmla="*/ 329184 h 744820"/>
                <a:gd name="connsiteX31" fmla="*/ 116378 w 608495"/>
                <a:gd name="connsiteY31" fmla="*/ 302583 h 744820"/>
                <a:gd name="connsiteX32" fmla="*/ 76477 w 608495"/>
                <a:gd name="connsiteY32" fmla="*/ 0 h 744820"/>
                <a:gd name="connsiteX33" fmla="*/ 26600 w 608495"/>
                <a:gd name="connsiteY33"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02336 w 608495"/>
                <a:gd name="connsiteY23" fmla="*/ 262682 h 744820"/>
                <a:gd name="connsiteX24" fmla="*/ 349134 w 608495"/>
                <a:gd name="connsiteY24" fmla="*/ 212806 h 744820"/>
                <a:gd name="connsiteX25" fmla="*/ 305908 w 608495"/>
                <a:gd name="connsiteY25" fmla="*/ 292608 h 744820"/>
                <a:gd name="connsiteX26" fmla="*/ 282631 w 608495"/>
                <a:gd name="connsiteY26" fmla="*/ 252707 h 744820"/>
                <a:gd name="connsiteX27" fmla="*/ 232756 w 608495"/>
                <a:gd name="connsiteY27" fmla="*/ 292608 h 744820"/>
                <a:gd name="connsiteX28" fmla="*/ 202830 w 608495"/>
                <a:gd name="connsiteY28" fmla="*/ 269332 h 744820"/>
                <a:gd name="connsiteX29" fmla="*/ 212805 w 608495"/>
                <a:gd name="connsiteY29" fmla="*/ 202830 h 744820"/>
                <a:gd name="connsiteX30" fmla="*/ 149629 w 608495"/>
                <a:gd name="connsiteY30" fmla="*/ 226106 h 744820"/>
                <a:gd name="connsiteX31" fmla="*/ 142978 w 608495"/>
                <a:gd name="connsiteY31" fmla="*/ 329184 h 744820"/>
                <a:gd name="connsiteX32" fmla="*/ 116378 w 608495"/>
                <a:gd name="connsiteY32" fmla="*/ 302583 h 744820"/>
                <a:gd name="connsiteX33" fmla="*/ 76477 w 608495"/>
                <a:gd name="connsiteY33" fmla="*/ 0 h 744820"/>
                <a:gd name="connsiteX34" fmla="*/ 26600 w 608495"/>
                <a:gd name="connsiteY34"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55538 w 608495"/>
                <a:gd name="connsiteY23" fmla="*/ 179555 h 744820"/>
                <a:gd name="connsiteX24" fmla="*/ 349134 w 608495"/>
                <a:gd name="connsiteY24" fmla="*/ 212806 h 744820"/>
                <a:gd name="connsiteX25" fmla="*/ 305908 w 608495"/>
                <a:gd name="connsiteY25" fmla="*/ 292608 h 744820"/>
                <a:gd name="connsiteX26" fmla="*/ 282631 w 608495"/>
                <a:gd name="connsiteY26" fmla="*/ 252707 h 744820"/>
                <a:gd name="connsiteX27" fmla="*/ 232756 w 608495"/>
                <a:gd name="connsiteY27" fmla="*/ 292608 h 744820"/>
                <a:gd name="connsiteX28" fmla="*/ 202830 w 608495"/>
                <a:gd name="connsiteY28" fmla="*/ 269332 h 744820"/>
                <a:gd name="connsiteX29" fmla="*/ 212805 w 608495"/>
                <a:gd name="connsiteY29" fmla="*/ 202830 h 744820"/>
                <a:gd name="connsiteX30" fmla="*/ 149629 w 608495"/>
                <a:gd name="connsiteY30" fmla="*/ 226106 h 744820"/>
                <a:gd name="connsiteX31" fmla="*/ 142978 w 608495"/>
                <a:gd name="connsiteY31" fmla="*/ 329184 h 744820"/>
                <a:gd name="connsiteX32" fmla="*/ 116378 w 608495"/>
                <a:gd name="connsiteY32" fmla="*/ 302583 h 744820"/>
                <a:gd name="connsiteX33" fmla="*/ 76477 w 608495"/>
                <a:gd name="connsiteY33" fmla="*/ 0 h 744820"/>
                <a:gd name="connsiteX34" fmla="*/ 26600 w 608495"/>
                <a:gd name="connsiteY34"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88788 w 608495"/>
                <a:gd name="connsiteY23" fmla="*/ 236081 h 744820"/>
                <a:gd name="connsiteX24" fmla="*/ 455538 w 608495"/>
                <a:gd name="connsiteY24" fmla="*/ 179555 h 744820"/>
                <a:gd name="connsiteX25" fmla="*/ 349134 w 608495"/>
                <a:gd name="connsiteY25" fmla="*/ 212806 h 744820"/>
                <a:gd name="connsiteX26" fmla="*/ 305908 w 608495"/>
                <a:gd name="connsiteY26" fmla="*/ 292608 h 744820"/>
                <a:gd name="connsiteX27" fmla="*/ 282631 w 608495"/>
                <a:gd name="connsiteY27" fmla="*/ 252707 h 744820"/>
                <a:gd name="connsiteX28" fmla="*/ 232756 w 608495"/>
                <a:gd name="connsiteY28" fmla="*/ 292608 h 744820"/>
                <a:gd name="connsiteX29" fmla="*/ 202830 w 608495"/>
                <a:gd name="connsiteY29" fmla="*/ 269332 h 744820"/>
                <a:gd name="connsiteX30" fmla="*/ 212805 w 608495"/>
                <a:gd name="connsiteY30" fmla="*/ 202830 h 744820"/>
                <a:gd name="connsiteX31" fmla="*/ 149629 w 608495"/>
                <a:gd name="connsiteY31" fmla="*/ 226106 h 744820"/>
                <a:gd name="connsiteX32" fmla="*/ 142978 w 608495"/>
                <a:gd name="connsiteY32" fmla="*/ 329184 h 744820"/>
                <a:gd name="connsiteX33" fmla="*/ 116378 w 608495"/>
                <a:gd name="connsiteY33" fmla="*/ 302583 h 744820"/>
                <a:gd name="connsiteX34" fmla="*/ 76477 w 608495"/>
                <a:gd name="connsiteY34" fmla="*/ 0 h 744820"/>
                <a:gd name="connsiteX35" fmla="*/ 26600 w 608495"/>
                <a:gd name="connsiteY3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48887 w 608495"/>
                <a:gd name="connsiteY23" fmla="*/ 259357 h 744820"/>
                <a:gd name="connsiteX24" fmla="*/ 455538 w 608495"/>
                <a:gd name="connsiteY24" fmla="*/ 179555 h 744820"/>
                <a:gd name="connsiteX25" fmla="*/ 349134 w 608495"/>
                <a:gd name="connsiteY25" fmla="*/ 212806 h 744820"/>
                <a:gd name="connsiteX26" fmla="*/ 305908 w 608495"/>
                <a:gd name="connsiteY26" fmla="*/ 292608 h 744820"/>
                <a:gd name="connsiteX27" fmla="*/ 282631 w 608495"/>
                <a:gd name="connsiteY27" fmla="*/ 252707 h 744820"/>
                <a:gd name="connsiteX28" fmla="*/ 232756 w 608495"/>
                <a:gd name="connsiteY28" fmla="*/ 292608 h 744820"/>
                <a:gd name="connsiteX29" fmla="*/ 202830 w 608495"/>
                <a:gd name="connsiteY29" fmla="*/ 269332 h 744820"/>
                <a:gd name="connsiteX30" fmla="*/ 212805 w 608495"/>
                <a:gd name="connsiteY30" fmla="*/ 202830 h 744820"/>
                <a:gd name="connsiteX31" fmla="*/ 149629 w 608495"/>
                <a:gd name="connsiteY31" fmla="*/ 226106 h 744820"/>
                <a:gd name="connsiteX32" fmla="*/ 142978 w 608495"/>
                <a:gd name="connsiteY32" fmla="*/ 329184 h 744820"/>
                <a:gd name="connsiteX33" fmla="*/ 116378 w 608495"/>
                <a:gd name="connsiteY33" fmla="*/ 302583 h 744820"/>
                <a:gd name="connsiteX34" fmla="*/ 76477 w 608495"/>
                <a:gd name="connsiteY34" fmla="*/ 0 h 744820"/>
                <a:gd name="connsiteX35" fmla="*/ 26600 w 608495"/>
                <a:gd name="connsiteY3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72162 w 608495"/>
                <a:gd name="connsiteY23" fmla="*/ 295933 h 744820"/>
                <a:gd name="connsiteX24" fmla="*/ 448887 w 608495"/>
                <a:gd name="connsiteY24" fmla="*/ 259357 h 744820"/>
                <a:gd name="connsiteX25" fmla="*/ 455538 w 608495"/>
                <a:gd name="connsiteY25" fmla="*/ 179555 h 744820"/>
                <a:gd name="connsiteX26" fmla="*/ 349134 w 608495"/>
                <a:gd name="connsiteY26" fmla="*/ 212806 h 744820"/>
                <a:gd name="connsiteX27" fmla="*/ 305908 w 608495"/>
                <a:gd name="connsiteY27" fmla="*/ 292608 h 744820"/>
                <a:gd name="connsiteX28" fmla="*/ 282631 w 608495"/>
                <a:gd name="connsiteY28" fmla="*/ 252707 h 744820"/>
                <a:gd name="connsiteX29" fmla="*/ 232756 w 608495"/>
                <a:gd name="connsiteY29" fmla="*/ 292608 h 744820"/>
                <a:gd name="connsiteX30" fmla="*/ 202830 w 608495"/>
                <a:gd name="connsiteY30" fmla="*/ 269332 h 744820"/>
                <a:gd name="connsiteX31" fmla="*/ 212805 w 608495"/>
                <a:gd name="connsiteY31" fmla="*/ 202830 h 744820"/>
                <a:gd name="connsiteX32" fmla="*/ 149629 w 608495"/>
                <a:gd name="connsiteY32" fmla="*/ 226106 h 744820"/>
                <a:gd name="connsiteX33" fmla="*/ 142978 w 608495"/>
                <a:gd name="connsiteY33" fmla="*/ 329184 h 744820"/>
                <a:gd name="connsiteX34" fmla="*/ 116378 w 608495"/>
                <a:gd name="connsiteY34" fmla="*/ 302583 h 744820"/>
                <a:gd name="connsiteX35" fmla="*/ 76477 w 608495"/>
                <a:gd name="connsiteY35" fmla="*/ 0 h 744820"/>
                <a:gd name="connsiteX36" fmla="*/ 26600 w 608495"/>
                <a:gd name="connsiteY36"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505413 w 608495"/>
                <a:gd name="connsiteY23" fmla="*/ 285958 h 744820"/>
                <a:gd name="connsiteX24" fmla="*/ 472162 w 608495"/>
                <a:gd name="connsiteY24" fmla="*/ 295933 h 744820"/>
                <a:gd name="connsiteX25" fmla="*/ 448887 w 608495"/>
                <a:gd name="connsiteY25" fmla="*/ 259357 h 744820"/>
                <a:gd name="connsiteX26" fmla="*/ 455538 w 608495"/>
                <a:gd name="connsiteY26" fmla="*/ 179555 h 744820"/>
                <a:gd name="connsiteX27" fmla="*/ 349134 w 608495"/>
                <a:gd name="connsiteY27" fmla="*/ 212806 h 744820"/>
                <a:gd name="connsiteX28" fmla="*/ 305908 w 608495"/>
                <a:gd name="connsiteY28" fmla="*/ 292608 h 744820"/>
                <a:gd name="connsiteX29" fmla="*/ 282631 w 608495"/>
                <a:gd name="connsiteY29" fmla="*/ 252707 h 744820"/>
                <a:gd name="connsiteX30" fmla="*/ 232756 w 608495"/>
                <a:gd name="connsiteY30" fmla="*/ 292608 h 744820"/>
                <a:gd name="connsiteX31" fmla="*/ 202830 w 608495"/>
                <a:gd name="connsiteY31" fmla="*/ 269332 h 744820"/>
                <a:gd name="connsiteX32" fmla="*/ 212805 w 608495"/>
                <a:gd name="connsiteY32" fmla="*/ 202830 h 744820"/>
                <a:gd name="connsiteX33" fmla="*/ 149629 w 608495"/>
                <a:gd name="connsiteY33" fmla="*/ 226106 h 744820"/>
                <a:gd name="connsiteX34" fmla="*/ 142978 w 608495"/>
                <a:gd name="connsiteY34" fmla="*/ 329184 h 744820"/>
                <a:gd name="connsiteX35" fmla="*/ 116378 w 608495"/>
                <a:gd name="connsiteY35" fmla="*/ 302583 h 744820"/>
                <a:gd name="connsiteX36" fmla="*/ 76477 w 608495"/>
                <a:gd name="connsiteY36" fmla="*/ 0 h 744820"/>
                <a:gd name="connsiteX37" fmla="*/ 26600 w 608495"/>
                <a:gd name="connsiteY37" fmla="*/ 33251 h 744820"/>
                <a:gd name="connsiteX0" fmla="*/ 26600 w 608631"/>
                <a:gd name="connsiteY0" fmla="*/ 33251 h 744820"/>
                <a:gd name="connsiteX1" fmla="*/ 0 w 608631"/>
                <a:gd name="connsiteY1" fmla="*/ 113053 h 744820"/>
                <a:gd name="connsiteX2" fmla="*/ 43226 w 608631"/>
                <a:gd name="connsiteY2" fmla="*/ 462188 h 744820"/>
                <a:gd name="connsiteX3" fmla="*/ 69826 w 608631"/>
                <a:gd name="connsiteY3" fmla="*/ 472163 h 744820"/>
                <a:gd name="connsiteX4" fmla="*/ 59851 w 608631"/>
                <a:gd name="connsiteY4" fmla="*/ 571916 h 744820"/>
                <a:gd name="connsiteX5" fmla="*/ 23275 w 608631"/>
                <a:gd name="connsiteY5" fmla="*/ 615142 h 744820"/>
                <a:gd name="connsiteX6" fmla="*/ 96427 w 608631"/>
                <a:gd name="connsiteY6" fmla="*/ 588541 h 744820"/>
                <a:gd name="connsiteX7" fmla="*/ 79802 w 608631"/>
                <a:gd name="connsiteY7" fmla="*/ 684969 h 744820"/>
                <a:gd name="connsiteX8" fmla="*/ 59851 w 608631"/>
                <a:gd name="connsiteY8" fmla="*/ 708244 h 744820"/>
                <a:gd name="connsiteX9" fmla="*/ 109728 w 608631"/>
                <a:gd name="connsiteY9" fmla="*/ 744820 h 744820"/>
                <a:gd name="connsiteX10" fmla="*/ 312558 w 608631"/>
                <a:gd name="connsiteY10" fmla="*/ 618467 h 744820"/>
                <a:gd name="connsiteX11" fmla="*/ 389035 w 608631"/>
                <a:gd name="connsiteY11" fmla="*/ 515389 h 744820"/>
                <a:gd name="connsiteX12" fmla="*/ 422286 w 608631"/>
                <a:gd name="connsiteY12" fmla="*/ 558615 h 744820"/>
                <a:gd name="connsiteX13" fmla="*/ 452212 w 608631"/>
                <a:gd name="connsiteY13" fmla="*/ 535340 h 744820"/>
                <a:gd name="connsiteX14" fmla="*/ 448887 w 608631"/>
                <a:gd name="connsiteY14" fmla="*/ 498764 h 744820"/>
                <a:gd name="connsiteX15" fmla="*/ 505413 w 608631"/>
                <a:gd name="connsiteY15" fmla="*/ 488788 h 744820"/>
                <a:gd name="connsiteX16" fmla="*/ 458862 w 608631"/>
                <a:gd name="connsiteY16" fmla="*/ 628442 h 744820"/>
                <a:gd name="connsiteX17" fmla="*/ 468837 w 608631"/>
                <a:gd name="connsiteY17" fmla="*/ 638417 h 744820"/>
                <a:gd name="connsiteX18" fmla="*/ 528689 w 608631"/>
                <a:gd name="connsiteY18" fmla="*/ 585216 h 744820"/>
                <a:gd name="connsiteX19" fmla="*/ 525364 w 608631"/>
                <a:gd name="connsiteY19" fmla="*/ 508739 h 744820"/>
                <a:gd name="connsiteX20" fmla="*/ 551965 w 608631"/>
                <a:gd name="connsiteY20" fmla="*/ 462188 h 744820"/>
                <a:gd name="connsiteX21" fmla="*/ 538664 w 608631"/>
                <a:gd name="connsiteY21" fmla="*/ 402336 h 744820"/>
                <a:gd name="connsiteX22" fmla="*/ 608491 w 608631"/>
                <a:gd name="connsiteY22" fmla="*/ 452212 h 744820"/>
                <a:gd name="connsiteX23" fmla="*/ 555290 w 608631"/>
                <a:gd name="connsiteY23" fmla="*/ 375735 h 744820"/>
                <a:gd name="connsiteX24" fmla="*/ 505413 w 608631"/>
                <a:gd name="connsiteY24" fmla="*/ 285958 h 744820"/>
                <a:gd name="connsiteX25" fmla="*/ 472162 w 608631"/>
                <a:gd name="connsiteY25" fmla="*/ 295933 h 744820"/>
                <a:gd name="connsiteX26" fmla="*/ 448887 w 608631"/>
                <a:gd name="connsiteY26" fmla="*/ 259357 h 744820"/>
                <a:gd name="connsiteX27" fmla="*/ 455538 w 608631"/>
                <a:gd name="connsiteY27" fmla="*/ 179555 h 744820"/>
                <a:gd name="connsiteX28" fmla="*/ 349134 w 608631"/>
                <a:gd name="connsiteY28" fmla="*/ 212806 h 744820"/>
                <a:gd name="connsiteX29" fmla="*/ 305908 w 608631"/>
                <a:gd name="connsiteY29" fmla="*/ 292608 h 744820"/>
                <a:gd name="connsiteX30" fmla="*/ 282631 w 608631"/>
                <a:gd name="connsiteY30" fmla="*/ 252707 h 744820"/>
                <a:gd name="connsiteX31" fmla="*/ 232756 w 608631"/>
                <a:gd name="connsiteY31" fmla="*/ 292608 h 744820"/>
                <a:gd name="connsiteX32" fmla="*/ 202830 w 608631"/>
                <a:gd name="connsiteY32" fmla="*/ 269332 h 744820"/>
                <a:gd name="connsiteX33" fmla="*/ 212805 w 608631"/>
                <a:gd name="connsiteY33" fmla="*/ 202830 h 744820"/>
                <a:gd name="connsiteX34" fmla="*/ 149629 w 608631"/>
                <a:gd name="connsiteY34" fmla="*/ 226106 h 744820"/>
                <a:gd name="connsiteX35" fmla="*/ 142978 w 608631"/>
                <a:gd name="connsiteY35" fmla="*/ 329184 h 744820"/>
                <a:gd name="connsiteX36" fmla="*/ 116378 w 608631"/>
                <a:gd name="connsiteY36" fmla="*/ 302583 h 744820"/>
                <a:gd name="connsiteX37" fmla="*/ 76477 w 608631"/>
                <a:gd name="connsiteY37" fmla="*/ 0 h 744820"/>
                <a:gd name="connsiteX38" fmla="*/ 26600 w 608631"/>
                <a:gd name="connsiteY38" fmla="*/ 33251 h 744820"/>
                <a:gd name="connsiteX0" fmla="*/ 26600 w 608659"/>
                <a:gd name="connsiteY0" fmla="*/ 33251 h 744820"/>
                <a:gd name="connsiteX1" fmla="*/ 0 w 608659"/>
                <a:gd name="connsiteY1" fmla="*/ 113053 h 744820"/>
                <a:gd name="connsiteX2" fmla="*/ 43226 w 608659"/>
                <a:gd name="connsiteY2" fmla="*/ 462188 h 744820"/>
                <a:gd name="connsiteX3" fmla="*/ 69826 w 608659"/>
                <a:gd name="connsiteY3" fmla="*/ 472163 h 744820"/>
                <a:gd name="connsiteX4" fmla="*/ 59851 w 608659"/>
                <a:gd name="connsiteY4" fmla="*/ 571916 h 744820"/>
                <a:gd name="connsiteX5" fmla="*/ 23275 w 608659"/>
                <a:gd name="connsiteY5" fmla="*/ 615142 h 744820"/>
                <a:gd name="connsiteX6" fmla="*/ 96427 w 608659"/>
                <a:gd name="connsiteY6" fmla="*/ 588541 h 744820"/>
                <a:gd name="connsiteX7" fmla="*/ 79802 w 608659"/>
                <a:gd name="connsiteY7" fmla="*/ 684969 h 744820"/>
                <a:gd name="connsiteX8" fmla="*/ 59851 w 608659"/>
                <a:gd name="connsiteY8" fmla="*/ 708244 h 744820"/>
                <a:gd name="connsiteX9" fmla="*/ 109728 w 608659"/>
                <a:gd name="connsiteY9" fmla="*/ 744820 h 744820"/>
                <a:gd name="connsiteX10" fmla="*/ 312558 w 608659"/>
                <a:gd name="connsiteY10" fmla="*/ 618467 h 744820"/>
                <a:gd name="connsiteX11" fmla="*/ 389035 w 608659"/>
                <a:gd name="connsiteY11" fmla="*/ 515389 h 744820"/>
                <a:gd name="connsiteX12" fmla="*/ 422286 w 608659"/>
                <a:gd name="connsiteY12" fmla="*/ 558615 h 744820"/>
                <a:gd name="connsiteX13" fmla="*/ 452212 w 608659"/>
                <a:gd name="connsiteY13" fmla="*/ 535340 h 744820"/>
                <a:gd name="connsiteX14" fmla="*/ 448887 w 608659"/>
                <a:gd name="connsiteY14" fmla="*/ 498764 h 744820"/>
                <a:gd name="connsiteX15" fmla="*/ 505413 w 608659"/>
                <a:gd name="connsiteY15" fmla="*/ 488788 h 744820"/>
                <a:gd name="connsiteX16" fmla="*/ 458862 w 608659"/>
                <a:gd name="connsiteY16" fmla="*/ 628442 h 744820"/>
                <a:gd name="connsiteX17" fmla="*/ 468837 w 608659"/>
                <a:gd name="connsiteY17" fmla="*/ 638417 h 744820"/>
                <a:gd name="connsiteX18" fmla="*/ 528689 w 608659"/>
                <a:gd name="connsiteY18" fmla="*/ 585216 h 744820"/>
                <a:gd name="connsiteX19" fmla="*/ 525364 w 608659"/>
                <a:gd name="connsiteY19" fmla="*/ 508739 h 744820"/>
                <a:gd name="connsiteX20" fmla="*/ 551965 w 608659"/>
                <a:gd name="connsiteY20" fmla="*/ 462188 h 744820"/>
                <a:gd name="connsiteX21" fmla="*/ 538664 w 608659"/>
                <a:gd name="connsiteY21" fmla="*/ 402336 h 744820"/>
                <a:gd name="connsiteX22" fmla="*/ 608491 w 608659"/>
                <a:gd name="connsiteY22" fmla="*/ 452212 h 744820"/>
                <a:gd name="connsiteX23" fmla="*/ 561940 w 608659"/>
                <a:gd name="connsiteY23" fmla="*/ 242731 h 744820"/>
                <a:gd name="connsiteX24" fmla="*/ 505413 w 608659"/>
                <a:gd name="connsiteY24" fmla="*/ 285958 h 744820"/>
                <a:gd name="connsiteX25" fmla="*/ 472162 w 608659"/>
                <a:gd name="connsiteY25" fmla="*/ 295933 h 744820"/>
                <a:gd name="connsiteX26" fmla="*/ 448887 w 608659"/>
                <a:gd name="connsiteY26" fmla="*/ 259357 h 744820"/>
                <a:gd name="connsiteX27" fmla="*/ 455538 w 608659"/>
                <a:gd name="connsiteY27" fmla="*/ 179555 h 744820"/>
                <a:gd name="connsiteX28" fmla="*/ 349134 w 608659"/>
                <a:gd name="connsiteY28" fmla="*/ 212806 h 744820"/>
                <a:gd name="connsiteX29" fmla="*/ 305908 w 608659"/>
                <a:gd name="connsiteY29" fmla="*/ 292608 h 744820"/>
                <a:gd name="connsiteX30" fmla="*/ 282631 w 608659"/>
                <a:gd name="connsiteY30" fmla="*/ 252707 h 744820"/>
                <a:gd name="connsiteX31" fmla="*/ 232756 w 608659"/>
                <a:gd name="connsiteY31" fmla="*/ 292608 h 744820"/>
                <a:gd name="connsiteX32" fmla="*/ 202830 w 608659"/>
                <a:gd name="connsiteY32" fmla="*/ 269332 h 744820"/>
                <a:gd name="connsiteX33" fmla="*/ 212805 w 608659"/>
                <a:gd name="connsiteY33" fmla="*/ 202830 h 744820"/>
                <a:gd name="connsiteX34" fmla="*/ 149629 w 608659"/>
                <a:gd name="connsiteY34" fmla="*/ 226106 h 744820"/>
                <a:gd name="connsiteX35" fmla="*/ 142978 w 608659"/>
                <a:gd name="connsiteY35" fmla="*/ 329184 h 744820"/>
                <a:gd name="connsiteX36" fmla="*/ 116378 w 608659"/>
                <a:gd name="connsiteY36" fmla="*/ 302583 h 744820"/>
                <a:gd name="connsiteX37" fmla="*/ 76477 w 608659"/>
                <a:gd name="connsiteY37" fmla="*/ 0 h 744820"/>
                <a:gd name="connsiteX38" fmla="*/ 26600 w 608659"/>
                <a:gd name="connsiteY38" fmla="*/ 33251 h 744820"/>
                <a:gd name="connsiteX0" fmla="*/ 26600 w 651792"/>
                <a:gd name="connsiteY0" fmla="*/ 33251 h 744820"/>
                <a:gd name="connsiteX1" fmla="*/ 0 w 651792"/>
                <a:gd name="connsiteY1" fmla="*/ 113053 h 744820"/>
                <a:gd name="connsiteX2" fmla="*/ 43226 w 651792"/>
                <a:gd name="connsiteY2" fmla="*/ 462188 h 744820"/>
                <a:gd name="connsiteX3" fmla="*/ 69826 w 651792"/>
                <a:gd name="connsiteY3" fmla="*/ 472163 h 744820"/>
                <a:gd name="connsiteX4" fmla="*/ 59851 w 651792"/>
                <a:gd name="connsiteY4" fmla="*/ 571916 h 744820"/>
                <a:gd name="connsiteX5" fmla="*/ 23275 w 651792"/>
                <a:gd name="connsiteY5" fmla="*/ 615142 h 744820"/>
                <a:gd name="connsiteX6" fmla="*/ 96427 w 651792"/>
                <a:gd name="connsiteY6" fmla="*/ 588541 h 744820"/>
                <a:gd name="connsiteX7" fmla="*/ 79802 w 651792"/>
                <a:gd name="connsiteY7" fmla="*/ 684969 h 744820"/>
                <a:gd name="connsiteX8" fmla="*/ 59851 w 651792"/>
                <a:gd name="connsiteY8" fmla="*/ 708244 h 744820"/>
                <a:gd name="connsiteX9" fmla="*/ 109728 w 651792"/>
                <a:gd name="connsiteY9" fmla="*/ 744820 h 744820"/>
                <a:gd name="connsiteX10" fmla="*/ 312558 w 651792"/>
                <a:gd name="connsiteY10" fmla="*/ 618467 h 744820"/>
                <a:gd name="connsiteX11" fmla="*/ 389035 w 651792"/>
                <a:gd name="connsiteY11" fmla="*/ 515389 h 744820"/>
                <a:gd name="connsiteX12" fmla="*/ 422286 w 651792"/>
                <a:gd name="connsiteY12" fmla="*/ 558615 h 744820"/>
                <a:gd name="connsiteX13" fmla="*/ 452212 w 651792"/>
                <a:gd name="connsiteY13" fmla="*/ 535340 h 744820"/>
                <a:gd name="connsiteX14" fmla="*/ 448887 w 651792"/>
                <a:gd name="connsiteY14" fmla="*/ 498764 h 744820"/>
                <a:gd name="connsiteX15" fmla="*/ 505413 w 651792"/>
                <a:gd name="connsiteY15" fmla="*/ 488788 h 744820"/>
                <a:gd name="connsiteX16" fmla="*/ 458862 w 651792"/>
                <a:gd name="connsiteY16" fmla="*/ 628442 h 744820"/>
                <a:gd name="connsiteX17" fmla="*/ 468837 w 651792"/>
                <a:gd name="connsiteY17" fmla="*/ 638417 h 744820"/>
                <a:gd name="connsiteX18" fmla="*/ 528689 w 651792"/>
                <a:gd name="connsiteY18" fmla="*/ 585216 h 744820"/>
                <a:gd name="connsiteX19" fmla="*/ 525364 w 651792"/>
                <a:gd name="connsiteY19" fmla="*/ 508739 h 744820"/>
                <a:gd name="connsiteX20" fmla="*/ 551965 w 651792"/>
                <a:gd name="connsiteY20" fmla="*/ 462188 h 744820"/>
                <a:gd name="connsiteX21" fmla="*/ 538664 w 651792"/>
                <a:gd name="connsiteY21" fmla="*/ 402336 h 744820"/>
                <a:gd name="connsiteX22" fmla="*/ 651718 w 651792"/>
                <a:gd name="connsiteY22" fmla="*/ 532014 h 744820"/>
                <a:gd name="connsiteX23" fmla="*/ 561940 w 651792"/>
                <a:gd name="connsiteY23" fmla="*/ 242731 h 744820"/>
                <a:gd name="connsiteX24" fmla="*/ 505413 w 651792"/>
                <a:gd name="connsiteY24" fmla="*/ 285958 h 744820"/>
                <a:gd name="connsiteX25" fmla="*/ 472162 w 651792"/>
                <a:gd name="connsiteY25" fmla="*/ 295933 h 744820"/>
                <a:gd name="connsiteX26" fmla="*/ 448887 w 651792"/>
                <a:gd name="connsiteY26" fmla="*/ 259357 h 744820"/>
                <a:gd name="connsiteX27" fmla="*/ 455538 w 651792"/>
                <a:gd name="connsiteY27" fmla="*/ 179555 h 744820"/>
                <a:gd name="connsiteX28" fmla="*/ 349134 w 651792"/>
                <a:gd name="connsiteY28" fmla="*/ 212806 h 744820"/>
                <a:gd name="connsiteX29" fmla="*/ 305908 w 651792"/>
                <a:gd name="connsiteY29" fmla="*/ 292608 h 744820"/>
                <a:gd name="connsiteX30" fmla="*/ 282631 w 651792"/>
                <a:gd name="connsiteY30" fmla="*/ 252707 h 744820"/>
                <a:gd name="connsiteX31" fmla="*/ 232756 w 651792"/>
                <a:gd name="connsiteY31" fmla="*/ 292608 h 744820"/>
                <a:gd name="connsiteX32" fmla="*/ 202830 w 651792"/>
                <a:gd name="connsiteY32" fmla="*/ 269332 h 744820"/>
                <a:gd name="connsiteX33" fmla="*/ 212805 w 651792"/>
                <a:gd name="connsiteY33" fmla="*/ 202830 h 744820"/>
                <a:gd name="connsiteX34" fmla="*/ 149629 w 651792"/>
                <a:gd name="connsiteY34" fmla="*/ 226106 h 744820"/>
                <a:gd name="connsiteX35" fmla="*/ 142978 w 651792"/>
                <a:gd name="connsiteY35" fmla="*/ 329184 h 744820"/>
                <a:gd name="connsiteX36" fmla="*/ 116378 w 651792"/>
                <a:gd name="connsiteY36" fmla="*/ 302583 h 744820"/>
                <a:gd name="connsiteX37" fmla="*/ 76477 w 651792"/>
                <a:gd name="connsiteY37" fmla="*/ 0 h 744820"/>
                <a:gd name="connsiteX38" fmla="*/ 26600 w 651792"/>
                <a:gd name="connsiteY38" fmla="*/ 33251 h 744820"/>
                <a:gd name="connsiteX0" fmla="*/ 26600 w 651925"/>
                <a:gd name="connsiteY0" fmla="*/ 33251 h 744820"/>
                <a:gd name="connsiteX1" fmla="*/ 0 w 651925"/>
                <a:gd name="connsiteY1" fmla="*/ 113053 h 744820"/>
                <a:gd name="connsiteX2" fmla="*/ 43226 w 651925"/>
                <a:gd name="connsiteY2" fmla="*/ 462188 h 744820"/>
                <a:gd name="connsiteX3" fmla="*/ 69826 w 651925"/>
                <a:gd name="connsiteY3" fmla="*/ 472163 h 744820"/>
                <a:gd name="connsiteX4" fmla="*/ 59851 w 651925"/>
                <a:gd name="connsiteY4" fmla="*/ 571916 h 744820"/>
                <a:gd name="connsiteX5" fmla="*/ 23275 w 651925"/>
                <a:gd name="connsiteY5" fmla="*/ 615142 h 744820"/>
                <a:gd name="connsiteX6" fmla="*/ 96427 w 651925"/>
                <a:gd name="connsiteY6" fmla="*/ 588541 h 744820"/>
                <a:gd name="connsiteX7" fmla="*/ 79802 w 651925"/>
                <a:gd name="connsiteY7" fmla="*/ 684969 h 744820"/>
                <a:gd name="connsiteX8" fmla="*/ 59851 w 651925"/>
                <a:gd name="connsiteY8" fmla="*/ 708244 h 744820"/>
                <a:gd name="connsiteX9" fmla="*/ 109728 w 651925"/>
                <a:gd name="connsiteY9" fmla="*/ 744820 h 744820"/>
                <a:gd name="connsiteX10" fmla="*/ 312558 w 651925"/>
                <a:gd name="connsiteY10" fmla="*/ 618467 h 744820"/>
                <a:gd name="connsiteX11" fmla="*/ 389035 w 651925"/>
                <a:gd name="connsiteY11" fmla="*/ 515389 h 744820"/>
                <a:gd name="connsiteX12" fmla="*/ 422286 w 651925"/>
                <a:gd name="connsiteY12" fmla="*/ 558615 h 744820"/>
                <a:gd name="connsiteX13" fmla="*/ 452212 w 651925"/>
                <a:gd name="connsiteY13" fmla="*/ 535340 h 744820"/>
                <a:gd name="connsiteX14" fmla="*/ 448887 w 651925"/>
                <a:gd name="connsiteY14" fmla="*/ 498764 h 744820"/>
                <a:gd name="connsiteX15" fmla="*/ 505413 w 651925"/>
                <a:gd name="connsiteY15" fmla="*/ 488788 h 744820"/>
                <a:gd name="connsiteX16" fmla="*/ 458862 w 651925"/>
                <a:gd name="connsiteY16" fmla="*/ 628442 h 744820"/>
                <a:gd name="connsiteX17" fmla="*/ 468837 w 651925"/>
                <a:gd name="connsiteY17" fmla="*/ 638417 h 744820"/>
                <a:gd name="connsiteX18" fmla="*/ 528689 w 651925"/>
                <a:gd name="connsiteY18" fmla="*/ 585216 h 744820"/>
                <a:gd name="connsiteX19" fmla="*/ 525364 w 651925"/>
                <a:gd name="connsiteY19" fmla="*/ 508739 h 744820"/>
                <a:gd name="connsiteX20" fmla="*/ 551965 w 651925"/>
                <a:gd name="connsiteY20" fmla="*/ 462188 h 744820"/>
                <a:gd name="connsiteX21" fmla="*/ 538664 w 651925"/>
                <a:gd name="connsiteY21" fmla="*/ 402336 h 744820"/>
                <a:gd name="connsiteX22" fmla="*/ 585215 w 651925"/>
                <a:gd name="connsiteY22" fmla="*/ 455537 h 744820"/>
                <a:gd name="connsiteX23" fmla="*/ 651718 w 651925"/>
                <a:gd name="connsiteY23" fmla="*/ 532014 h 744820"/>
                <a:gd name="connsiteX24" fmla="*/ 561940 w 651925"/>
                <a:gd name="connsiteY24" fmla="*/ 242731 h 744820"/>
                <a:gd name="connsiteX25" fmla="*/ 505413 w 651925"/>
                <a:gd name="connsiteY25" fmla="*/ 285958 h 744820"/>
                <a:gd name="connsiteX26" fmla="*/ 472162 w 651925"/>
                <a:gd name="connsiteY26" fmla="*/ 295933 h 744820"/>
                <a:gd name="connsiteX27" fmla="*/ 448887 w 651925"/>
                <a:gd name="connsiteY27" fmla="*/ 259357 h 744820"/>
                <a:gd name="connsiteX28" fmla="*/ 455538 w 651925"/>
                <a:gd name="connsiteY28" fmla="*/ 179555 h 744820"/>
                <a:gd name="connsiteX29" fmla="*/ 349134 w 651925"/>
                <a:gd name="connsiteY29" fmla="*/ 212806 h 744820"/>
                <a:gd name="connsiteX30" fmla="*/ 305908 w 651925"/>
                <a:gd name="connsiteY30" fmla="*/ 292608 h 744820"/>
                <a:gd name="connsiteX31" fmla="*/ 282631 w 651925"/>
                <a:gd name="connsiteY31" fmla="*/ 252707 h 744820"/>
                <a:gd name="connsiteX32" fmla="*/ 232756 w 651925"/>
                <a:gd name="connsiteY32" fmla="*/ 292608 h 744820"/>
                <a:gd name="connsiteX33" fmla="*/ 202830 w 651925"/>
                <a:gd name="connsiteY33" fmla="*/ 269332 h 744820"/>
                <a:gd name="connsiteX34" fmla="*/ 212805 w 651925"/>
                <a:gd name="connsiteY34" fmla="*/ 202830 h 744820"/>
                <a:gd name="connsiteX35" fmla="*/ 149629 w 651925"/>
                <a:gd name="connsiteY35" fmla="*/ 226106 h 744820"/>
                <a:gd name="connsiteX36" fmla="*/ 142978 w 651925"/>
                <a:gd name="connsiteY36" fmla="*/ 329184 h 744820"/>
                <a:gd name="connsiteX37" fmla="*/ 116378 w 651925"/>
                <a:gd name="connsiteY37" fmla="*/ 302583 h 744820"/>
                <a:gd name="connsiteX38" fmla="*/ 76477 w 651925"/>
                <a:gd name="connsiteY38" fmla="*/ 0 h 744820"/>
                <a:gd name="connsiteX39" fmla="*/ 26600 w 651925"/>
                <a:gd name="connsiteY39" fmla="*/ 33251 h 744820"/>
                <a:gd name="connsiteX0" fmla="*/ 26600 w 652044"/>
                <a:gd name="connsiteY0" fmla="*/ 33251 h 744820"/>
                <a:gd name="connsiteX1" fmla="*/ 0 w 652044"/>
                <a:gd name="connsiteY1" fmla="*/ 113053 h 744820"/>
                <a:gd name="connsiteX2" fmla="*/ 43226 w 652044"/>
                <a:gd name="connsiteY2" fmla="*/ 462188 h 744820"/>
                <a:gd name="connsiteX3" fmla="*/ 69826 w 652044"/>
                <a:gd name="connsiteY3" fmla="*/ 472163 h 744820"/>
                <a:gd name="connsiteX4" fmla="*/ 59851 w 652044"/>
                <a:gd name="connsiteY4" fmla="*/ 571916 h 744820"/>
                <a:gd name="connsiteX5" fmla="*/ 23275 w 652044"/>
                <a:gd name="connsiteY5" fmla="*/ 615142 h 744820"/>
                <a:gd name="connsiteX6" fmla="*/ 96427 w 652044"/>
                <a:gd name="connsiteY6" fmla="*/ 588541 h 744820"/>
                <a:gd name="connsiteX7" fmla="*/ 79802 w 652044"/>
                <a:gd name="connsiteY7" fmla="*/ 684969 h 744820"/>
                <a:gd name="connsiteX8" fmla="*/ 59851 w 652044"/>
                <a:gd name="connsiteY8" fmla="*/ 708244 h 744820"/>
                <a:gd name="connsiteX9" fmla="*/ 109728 w 652044"/>
                <a:gd name="connsiteY9" fmla="*/ 744820 h 744820"/>
                <a:gd name="connsiteX10" fmla="*/ 312558 w 652044"/>
                <a:gd name="connsiteY10" fmla="*/ 618467 h 744820"/>
                <a:gd name="connsiteX11" fmla="*/ 389035 w 652044"/>
                <a:gd name="connsiteY11" fmla="*/ 515389 h 744820"/>
                <a:gd name="connsiteX12" fmla="*/ 422286 w 652044"/>
                <a:gd name="connsiteY12" fmla="*/ 558615 h 744820"/>
                <a:gd name="connsiteX13" fmla="*/ 452212 w 652044"/>
                <a:gd name="connsiteY13" fmla="*/ 535340 h 744820"/>
                <a:gd name="connsiteX14" fmla="*/ 448887 w 652044"/>
                <a:gd name="connsiteY14" fmla="*/ 498764 h 744820"/>
                <a:gd name="connsiteX15" fmla="*/ 505413 w 652044"/>
                <a:gd name="connsiteY15" fmla="*/ 488788 h 744820"/>
                <a:gd name="connsiteX16" fmla="*/ 458862 w 652044"/>
                <a:gd name="connsiteY16" fmla="*/ 628442 h 744820"/>
                <a:gd name="connsiteX17" fmla="*/ 468837 w 652044"/>
                <a:gd name="connsiteY17" fmla="*/ 638417 h 744820"/>
                <a:gd name="connsiteX18" fmla="*/ 528689 w 652044"/>
                <a:gd name="connsiteY18" fmla="*/ 585216 h 744820"/>
                <a:gd name="connsiteX19" fmla="*/ 525364 w 652044"/>
                <a:gd name="connsiteY19" fmla="*/ 508739 h 744820"/>
                <a:gd name="connsiteX20" fmla="*/ 551965 w 652044"/>
                <a:gd name="connsiteY20" fmla="*/ 462188 h 744820"/>
                <a:gd name="connsiteX21" fmla="*/ 538664 w 652044"/>
                <a:gd name="connsiteY21" fmla="*/ 402336 h 744820"/>
                <a:gd name="connsiteX22" fmla="*/ 605166 w 652044"/>
                <a:gd name="connsiteY22" fmla="*/ 445561 h 744820"/>
                <a:gd name="connsiteX23" fmla="*/ 651718 w 652044"/>
                <a:gd name="connsiteY23" fmla="*/ 532014 h 744820"/>
                <a:gd name="connsiteX24" fmla="*/ 561940 w 652044"/>
                <a:gd name="connsiteY24" fmla="*/ 242731 h 744820"/>
                <a:gd name="connsiteX25" fmla="*/ 505413 w 652044"/>
                <a:gd name="connsiteY25" fmla="*/ 285958 h 744820"/>
                <a:gd name="connsiteX26" fmla="*/ 472162 w 652044"/>
                <a:gd name="connsiteY26" fmla="*/ 295933 h 744820"/>
                <a:gd name="connsiteX27" fmla="*/ 448887 w 652044"/>
                <a:gd name="connsiteY27" fmla="*/ 259357 h 744820"/>
                <a:gd name="connsiteX28" fmla="*/ 455538 w 652044"/>
                <a:gd name="connsiteY28" fmla="*/ 179555 h 744820"/>
                <a:gd name="connsiteX29" fmla="*/ 349134 w 652044"/>
                <a:gd name="connsiteY29" fmla="*/ 212806 h 744820"/>
                <a:gd name="connsiteX30" fmla="*/ 305908 w 652044"/>
                <a:gd name="connsiteY30" fmla="*/ 292608 h 744820"/>
                <a:gd name="connsiteX31" fmla="*/ 282631 w 652044"/>
                <a:gd name="connsiteY31" fmla="*/ 252707 h 744820"/>
                <a:gd name="connsiteX32" fmla="*/ 232756 w 652044"/>
                <a:gd name="connsiteY32" fmla="*/ 292608 h 744820"/>
                <a:gd name="connsiteX33" fmla="*/ 202830 w 652044"/>
                <a:gd name="connsiteY33" fmla="*/ 269332 h 744820"/>
                <a:gd name="connsiteX34" fmla="*/ 212805 w 652044"/>
                <a:gd name="connsiteY34" fmla="*/ 202830 h 744820"/>
                <a:gd name="connsiteX35" fmla="*/ 149629 w 652044"/>
                <a:gd name="connsiteY35" fmla="*/ 226106 h 744820"/>
                <a:gd name="connsiteX36" fmla="*/ 142978 w 652044"/>
                <a:gd name="connsiteY36" fmla="*/ 329184 h 744820"/>
                <a:gd name="connsiteX37" fmla="*/ 116378 w 652044"/>
                <a:gd name="connsiteY37" fmla="*/ 302583 h 744820"/>
                <a:gd name="connsiteX38" fmla="*/ 76477 w 652044"/>
                <a:gd name="connsiteY38" fmla="*/ 0 h 744820"/>
                <a:gd name="connsiteX39" fmla="*/ 26600 w 652044"/>
                <a:gd name="connsiteY39" fmla="*/ 33251 h 744820"/>
                <a:gd name="connsiteX0" fmla="*/ 26600 w 651725"/>
                <a:gd name="connsiteY0" fmla="*/ 33251 h 744820"/>
                <a:gd name="connsiteX1" fmla="*/ 0 w 651725"/>
                <a:gd name="connsiteY1" fmla="*/ 113053 h 744820"/>
                <a:gd name="connsiteX2" fmla="*/ 43226 w 651725"/>
                <a:gd name="connsiteY2" fmla="*/ 462188 h 744820"/>
                <a:gd name="connsiteX3" fmla="*/ 69826 w 651725"/>
                <a:gd name="connsiteY3" fmla="*/ 472163 h 744820"/>
                <a:gd name="connsiteX4" fmla="*/ 59851 w 651725"/>
                <a:gd name="connsiteY4" fmla="*/ 571916 h 744820"/>
                <a:gd name="connsiteX5" fmla="*/ 23275 w 651725"/>
                <a:gd name="connsiteY5" fmla="*/ 615142 h 744820"/>
                <a:gd name="connsiteX6" fmla="*/ 96427 w 651725"/>
                <a:gd name="connsiteY6" fmla="*/ 588541 h 744820"/>
                <a:gd name="connsiteX7" fmla="*/ 79802 w 651725"/>
                <a:gd name="connsiteY7" fmla="*/ 684969 h 744820"/>
                <a:gd name="connsiteX8" fmla="*/ 59851 w 651725"/>
                <a:gd name="connsiteY8" fmla="*/ 708244 h 744820"/>
                <a:gd name="connsiteX9" fmla="*/ 109728 w 651725"/>
                <a:gd name="connsiteY9" fmla="*/ 744820 h 744820"/>
                <a:gd name="connsiteX10" fmla="*/ 312558 w 651725"/>
                <a:gd name="connsiteY10" fmla="*/ 618467 h 744820"/>
                <a:gd name="connsiteX11" fmla="*/ 389035 w 651725"/>
                <a:gd name="connsiteY11" fmla="*/ 515389 h 744820"/>
                <a:gd name="connsiteX12" fmla="*/ 422286 w 651725"/>
                <a:gd name="connsiteY12" fmla="*/ 558615 h 744820"/>
                <a:gd name="connsiteX13" fmla="*/ 452212 w 651725"/>
                <a:gd name="connsiteY13" fmla="*/ 535340 h 744820"/>
                <a:gd name="connsiteX14" fmla="*/ 448887 w 651725"/>
                <a:gd name="connsiteY14" fmla="*/ 498764 h 744820"/>
                <a:gd name="connsiteX15" fmla="*/ 505413 w 651725"/>
                <a:gd name="connsiteY15" fmla="*/ 488788 h 744820"/>
                <a:gd name="connsiteX16" fmla="*/ 458862 w 651725"/>
                <a:gd name="connsiteY16" fmla="*/ 628442 h 744820"/>
                <a:gd name="connsiteX17" fmla="*/ 468837 w 651725"/>
                <a:gd name="connsiteY17" fmla="*/ 638417 h 744820"/>
                <a:gd name="connsiteX18" fmla="*/ 528689 w 651725"/>
                <a:gd name="connsiteY18" fmla="*/ 585216 h 744820"/>
                <a:gd name="connsiteX19" fmla="*/ 525364 w 651725"/>
                <a:gd name="connsiteY19" fmla="*/ 508739 h 744820"/>
                <a:gd name="connsiteX20" fmla="*/ 551965 w 651725"/>
                <a:gd name="connsiteY20" fmla="*/ 462188 h 744820"/>
                <a:gd name="connsiteX21" fmla="*/ 538664 w 651725"/>
                <a:gd name="connsiteY21" fmla="*/ 402336 h 744820"/>
                <a:gd name="connsiteX22" fmla="*/ 605166 w 651725"/>
                <a:gd name="connsiteY22" fmla="*/ 445561 h 744820"/>
                <a:gd name="connsiteX23" fmla="*/ 651718 w 651725"/>
                <a:gd name="connsiteY23" fmla="*/ 532014 h 744820"/>
                <a:gd name="connsiteX24" fmla="*/ 608489 w 651725"/>
                <a:gd name="connsiteY24" fmla="*/ 375735 h 744820"/>
                <a:gd name="connsiteX25" fmla="*/ 561940 w 651725"/>
                <a:gd name="connsiteY25" fmla="*/ 242731 h 744820"/>
                <a:gd name="connsiteX26" fmla="*/ 505413 w 651725"/>
                <a:gd name="connsiteY26" fmla="*/ 285958 h 744820"/>
                <a:gd name="connsiteX27" fmla="*/ 472162 w 651725"/>
                <a:gd name="connsiteY27" fmla="*/ 295933 h 744820"/>
                <a:gd name="connsiteX28" fmla="*/ 448887 w 651725"/>
                <a:gd name="connsiteY28" fmla="*/ 259357 h 744820"/>
                <a:gd name="connsiteX29" fmla="*/ 455538 w 651725"/>
                <a:gd name="connsiteY29" fmla="*/ 179555 h 744820"/>
                <a:gd name="connsiteX30" fmla="*/ 349134 w 651725"/>
                <a:gd name="connsiteY30" fmla="*/ 212806 h 744820"/>
                <a:gd name="connsiteX31" fmla="*/ 305908 w 651725"/>
                <a:gd name="connsiteY31" fmla="*/ 292608 h 744820"/>
                <a:gd name="connsiteX32" fmla="*/ 282631 w 651725"/>
                <a:gd name="connsiteY32" fmla="*/ 252707 h 744820"/>
                <a:gd name="connsiteX33" fmla="*/ 232756 w 651725"/>
                <a:gd name="connsiteY33" fmla="*/ 292608 h 744820"/>
                <a:gd name="connsiteX34" fmla="*/ 202830 w 651725"/>
                <a:gd name="connsiteY34" fmla="*/ 269332 h 744820"/>
                <a:gd name="connsiteX35" fmla="*/ 212805 w 651725"/>
                <a:gd name="connsiteY35" fmla="*/ 202830 h 744820"/>
                <a:gd name="connsiteX36" fmla="*/ 149629 w 651725"/>
                <a:gd name="connsiteY36" fmla="*/ 226106 h 744820"/>
                <a:gd name="connsiteX37" fmla="*/ 142978 w 651725"/>
                <a:gd name="connsiteY37" fmla="*/ 329184 h 744820"/>
                <a:gd name="connsiteX38" fmla="*/ 116378 w 651725"/>
                <a:gd name="connsiteY38" fmla="*/ 302583 h 744820"/>
                <a:gd name="connsiteX39" fmla="*/ 76477 w 651725"/>
                <a:gd name="connsiteY39" fmla="*/ 0 h 744820"/>
                <a:gd name="connsiteX40" fmla="*/ 26600 w 651725"/>
                <a:gd name="connsiteY40" fmla="*/ 33251 h 744820"/>
                <a:gd name="connsiteX0" fmla="*/ 26600 w 749532"/>
                <a:gd name="connsiteY0" fmla="*/ 33251 h 744820"/>
                <a:gd name="connsiteX1" fmla="*/ 0 w 749532"/>
                <a:gd name="connsiteY1" fmla="*/ 113053 h 744820"/>
                <a:gd name="connsiteX2" fmla="*/ 43226 w 749532"/>
                <a:gd name="connsiteY2" fmla="*/ 462188 h 744820"/>
                <a:gd name="connsiteX3" fmla="*/ 69826 w 749532"/>
                <a:gd name="connsiteY3" fmla="*/ 472163 h 744820"/>
                <a:gd name="connsiteX4" fmla="*/ 59851 w 749532"/>
                <a:gd name="connsiteY4" fmla="*/ 571916 h 744820"/>
                <a:gd name="connsiteX5" fmla="*/ 23275 w 749532"/>
                <a:gd name="connsiteY5" fmla="*/ 615142 h 744820"/>
                <a:gd name="connsiteX6" fmla="*/ 96427 w 749532"/>
                <a:gd name="connsiteY6" fmla="*/ 588541 h 744820"/>
                <a:gd name="connsiteX7" fmla="*/ 79802 w 749532"/>
                <a:gd name="connsiteY7" fmla="*/ 684969 h 744820"/>
                <a:gd name="connsiteX8" fmla="*/ 59851 w 749532"/>
                <a:gd name="connsiteY8" fmla="*/ 708244 h 744820"/>
                <a:gd name="connsiteX9" fmla="*/ 109728 w 749532"/>
                <a:gd name="connsiteY9" fmla="*/ 744820 h 744820"/>
                <a:gd name="connsiteX10" fmla="*/ 312558 w 749532"/>
                <a:gd name="connsiteY10" fmla="*/ 618467 h 744820"/>
                <a:gd name="connsiteX11" fmla="*/ 389035 w 749532"/>
                <a:gd name="connsiteY11" fmla="*/ 515389 h 744820"/>
                <a:gd name="connsiteX12" fmla="*/ 422286 w 749532"/>
                <a:gd name="connsiteY12" fmla="*/ 558615 h 744820"/>
                <a:gd name="connsiteX13" fmla="*/ 452212 w 749532"/>
                <a:gd name="connsiteY13" fmla="*/ 535340 h 744820"/>
                <a:gd name="connsiteX14" fmla="*/ 448887 w 749532"/>
                <a:gd name="connsiteY14" fmla="*/ 498764 h 744820"/>
                <a:gd name="connsiteX15" fmla="*/ 505413 w 749532"/>
                <a:gd name="connsiteY15" fmla="*/ 488788 h 744820"/>
                <a:gd name="connsiteX16" fmla="*/ 458862 w 749532"/>
                <a:gd name="connsiteY16" fmla="*/ 628442 h 744820"/>
                <a:gd name="connsiteX17" fmla="*/ 468837 w 749532"/>
                <a:gd name="connsiteY17" fmla="*/ 638417 h 744820"/>
                <a:gd name="connsiteX18" fmla="*/ 528689 w 749532"/>
                <a:gd name="connsiteY18" fmla="*/ 585216 h 744820"/>
                <a:gd name="connsiteX19" fmla="*/ 525364 w 749532"/>
                <a:gd name="connsiteY19" fmla="*/ 508739 h 744820"/>
                <a:gd name="connsiteX20" fmla="*/ 551965 w 749532"/>
                <a:gd name="connsiteY20" fmla="*/ 462188 h 744820"/>
                <a:gd name="connsiteX21" fmla="*/ 538664 w 749532"/>
                <a:gd name="connsiteY21" fmla="*/ 402336 h 744820"/>
                <a:gd name="connsiteX22" fmla="*/ 605166 w 749532"/>
                <a:gd name="connsiteY22" fmla="*/ 445561 h 744820"/>
                <a:gd name="connsiteX23" fmla="*/ 651718 w 749532"/>
                <a:gd name="connsiteY23" fmla="*/ 532014 h 744820"/>
                <a:gd name="connsiteX24" fmla="*/ 748143 w 749532"/>
                <a:gd name="connsiteY24" fmla="*/ 442237 h 744820"/>
                <a:gd name="connsiteX25" fmla="*/ 561940 w 749532"/>
                <a:gd name="connsiteY25" fmla="*/ 242731 h 744820"/>
                <a:gd name="connsiteX26" fmla="*/ 505413 w 749532"/>
                <a:gd name="connsiteY26" fmla="*/ 285958 h 744820"/>
                <a:gd name="connsiteX27" fmla="*/ 472162 w 749532"/>
                <a:gd name="connsiteY27" fmla="*/ 295933 h 744820"/>
                <a:gd name="connsiteX28" fmla="*/ 448887 w 749532"/>
                <a:gd name="connsiteY28" fmla="*/ 259357 h 744820"/>
                <a:gd name="connsiteX29" fmla="*/ 455538 w 749532"/>
                <a:gd name="connsiteY29" fmla="*/ 179555 h 744820"/>
                <a:gd name="connsiteX30" fmla="*/ 349134 w 749532"/>
                <a:gd name="connsiteY30" fmla="*/ 212806 h 744820"/>
                <a:gd name="connsiteX31" fmla="*/ 305908 w 749532"/>
                <a:gd name="connsiteY31" fmla="*/ 292608 h 744820"/>
                <a:gd name="connsiteX32" fmla="*/ 282631 w 749532"/>
                <a:gd name="connsiteY32" fmla="*/ 252707 h 744820"/>
                <a:gd name="connsiteX33" fmla="*/ 232756 w 749532"/>
                <a:gd name="connsiteY33" fmla="*/ 292608 h 744820"/>
                <a:gd name="connsiteX34" fmla="*/ 202830 w 749532"/>
                <a:gd name="connsiteY34" fmla="*/ 269332 h 744820"/>
                <a:gd name="connsiteX35" fmla="*/ 212805 w 749532"/>
                <a:gd name="connsiteY35" fmla="*/ 202830 h 744820"/>
                <a:gd name="connsiteX36" fmla="*/ 149629 w 749532"/>
                <a:gd name="connsiteY36" fmla="*/ 226106 h 744820"/>
                <a:gd name="connsiteX37" fmla="*/ 142978 w 749532"/>
                <a:gd name="connsiteY37" fmla="*/ 329184 h 744820"/>
                <a:gd name="connsiteX38" fmla="*/ 116378 w 749532"/>
                <a:gd name="connsiteY38" fmla="*/ 302583 h 744820"/>
                <a:gd name="connsiteX39" fmla="*/ 76477 w 749532"/>
                <a:gd name="connsiteY39" fmla="*/ 0 h 744820"/>
                <a:gd name="connsiteX40" fmla="*/ 26600 w 749532"/>
                <a:gd name="connsiteY40" fmla="*/ 33251 h 744820"/>
                <a:gd name="connsiteX0" fmla="*/ 26600 w 748503"/>
                <a:gd name="connsiteY0" fmla="*/ 33251 h 744820"/>
                <a:gd name="connsiteX1" fmla="*/ 0 w 748503"/>
                <a:gd name="connsiteY1" fmla="*/ 113053 h 744820"/>
                <a:gd name="connsiteX2" fmla="*/ 43226 w 748503"/>
                <a:gd name="connsiteY2" fmla="*/ 462188 h 744820"/>
                <a:gd name="connsiteX3" fmla="*/ 69826 w 748503"/>
                <a:gd name="connsiteY3" fmla="*/ 472163 h 744820"/>
                <a:gd name="connsiteX4" fmla="*/ 59851 w 748503"/>
                <a:gd name="connsiteY4" fmla="*/ 571916 h 744820"/>
                <a:gd name="connsiteX5" fmla="*/ 23275 w 748503"/>
                <a:gd name="connsiteY5" fmla="*/ 615142 h 744820"/>
                <a:gd name="connsiteX6" fmla="*/ 96427 w 748503"/>
                <a:gd name="connsiteY6" fmla="*/ 588541 h 744820"/>
                <a:gd name="connsiteX7" fmla="*/ 79802 w 748503"/>
                <a:gd name="connsiteY7" fmla="*/ 684969 h 744820"/>
                <a:gd name="connsiteX8" fmla="*/ 59851 w 748503"/>
                <a:gd name="connsiteY8" fmla="*/ 708244 h 744820"/>
                <a:gd name="connsiteX9" fmla="*/ 109728 w 748503"/>
                <a:gd name="connsiteY9" fmla="*/ 744820 h 744820"/>
                <a:gd name="connsiteX10" fmla="*/ 312558 w 748503"/>
                <a:gd name="connsiteY10" fmla="*/ 618467 h 744820"/>
                <a:gd name="connsiteX11" fmla="*/ 389035 w 748503"/>
                <a:gd name="connsiteY11" fmla="*/ 515389 h 744820"/>
                <a:gd name="connsiteX12" fmla="*/ 422286 w 748503"/>
                <a:gd name="connsiteY12" fmla="*/ 558615 h 744820"/>
                <a:gd name="connsiteX13" fmla="*/ 452212 w 748503"/>
                <a:gd name="connsiteY13" fmla="*/ 535340 h 744820"/>
                <a:gd name="connsiteX14" fmla="*/ 448887 w 748503"/>
                <a:gd name="connsiteY14" fmla="*/ 498764 h 744820"/>
                <a:gd name="connsiteX15" fmla="*/ 505413 w 748503"/>
                <a:gd name="connsiteY15" fmla="*/ 488788 h 744820"/>
                <a:gd name="connsiteX16" fmla="*/ 458862 w 748503"/>
                <a:gd name="connsiteY16" fmla="*/ 628442 h 744820"/>
                <a:gd name="connsiteX17" fmla="*/ 468837 w 748503"/>
                <a:gd name="connsiteY17" fmla="*/ 638417 h 744820"/>
                <a:gd name="connsiteX18" fmla="*/ 528689 w 748503"/>
                <a:gd name="connsiteY18" fmla="*/ 585216 h 744820"/>
                <a:gd name="connsiteX19" fmla="*/ 525364 w 748503"/>
                <a:gd name="connsiteY19" fmla="*/ 508739 h 744820"/>
                <a:gd name="connsiteX20" fmla="*/ 551965 w 748503"/>
                <a:gd name="connsiteY20" fmla="*/ 462188 h 744820"/>
                <a:gd name="connsiteX21" fmla="*/ 538664 w 748503"/>
                <a:gd name="connsiteY21" fmla="*/ 402336 h 744820"/>
                <a:gd name="connsiteX22" fmla="*/ 605166 w 748503"/>
                <a:gd name="connsiteY22" fmla="*/ 445561 h 744820"/>
                <a:gd name="connsiteX23" fmla="*/ 651718 w 748503"/>
                <a:gd name="connsiteY23" fmla="*/ 532014 h 744820"/>
                <a:gd name="connsiteX24" fmla="*/ 748143 w 748503"/>
                <a:gd name="connsiteY24" fmla="*/ 442237 h 744820"/>
                <a:gd name="connsiteX25" fmla="*/ 608489 w 748503"/>
                <a:gd name="connsiteY25" fmla="*/ 289283 h 744820"/>
                <a:gd name="connsiteX26" fmla="*/ 561940 w 748503"/>
                <a:gd name="connsiteY26" fmla="*/ 242731 h 744820"/>
                <a:gd name="connsiteX27" fmla="*/ 505413 w 748503"/>
                <a:gd name="connsiteY27" fmla="*/ 285958 h 744820"/>
                <a:gd name="connsiteX28" fmla="*/ 472162 w 748503"/>
                <a:gd name="connsiteY28" fmla="*/ 295933 h 744820"/>
                <a:gd name="connsiteX29" fmla="*/ 448887 w 748503"/>
                <a:gd name="connsiteY29" fmla="*/ 259357 h 744820"/>
                <a:gd name="connsiteX30" fmla="*/ 455538 w 748503"/>
                <a:gd name="connsiteY30" fmla="*/ 179555 h 744820"/>
                <a:gd name="connsiteX31" fmla="*/ 349134 w 748503"/>
                <a:gd name="connsiteY31" fmla="*/ 212806 h 744820"/>
                <a:gd name="connsiteX32" fmla="*/ 305908 w 748503"/>
                <a:gd name="connsiteY32" fmla="*/ 292608 h 744820"/>
                <a:gd name="connsiteX33" fmla="*/ 282631 w 748503"/>
                <a:gd name="connsiteY33" fmla="*/ 252707 h 744820"/>
                <a:gd name="connsiteX34" fmla="*/ 232756 w 748503"/>
                <a:gd name="connsiteY34" fmla="*/ 292608 h 744820"/>
                <a:gd name="connsiteX35" fmla="*/ 202830 w 748503"/>
                <a:gd name="connsiteY35" fmla="*/ 269332 h 744820"/>
                <a:gd name="connsiteX36" fmla="*/ 212805 w 748503"/>
                <a:gd name="connsiteY36" fmla="*/ 202830 h 744820"/>
                <a:gd name="connsiteX37" fmla="*/ 149629 w 748503"/>
                <a:gd name="connsiteY37" fmla="*/ 226106 h 744820"/>
                <a:gd name="connsiteX38" fmla="*/ 142978 w 748503"/>
                <a:gd name="connsiteY38" fmla="*/ 329184 h 744820"/>
                <a:gd name="connsiteX39" fmla="*/ 116378 w 748503"/>
                <a:gd name="connsiteY39" fmla="*/ 302583 h 744820"/>
                <a:gd name="connsiteX40" fmla="*/ 76477 w 748503"/>
                <a:gd name="connsiteY40" fmla="*/ 0 h 744820"/>
                <a:gd name="connsiteX41" fmla="*/ 26600 w 748503"/>
                <a:gd name="connsiteY41" fmla="*/ 33251 h 744820"/>
                <a:gd name="connsiteX0" fmla="*/ 26600 w 748503"/>
                <a:gd name="connsiteY0" fmla="*/ 33251 h 744820"/>
                <a:gd name="connsiteX1" fmla="*/ 0 w 748503"/>
                <a:gd name="connsiteY1" fmla="*/ 113053 h 744820"/>
                <a:gd name="connsiteX2" fmla="*/ 43226 w 748503"/>
                <a:gd name="connsiteY2" fmla="*/ 462188 h 744820"/>
                <a:gd name="connsiteX3" fmla="*/ 69826 w 748503"/>
                <a:gd name="connsiteY3" fmla="*/ 472163 h 744820"/>
                <a:gd name="connsiteX4" fmla="*/ 59851 w 748503"/>
                <a:gd name="connsiteY4" fmla="*/ 571916 h 744820"/>
                <a:gd name="connsiteX5" fmla="*/ 23275 w 748503"/>
                <a:gd name="connsiteY5" fmla="*/ 615142 h 744820"/>
                <a:gd name="connsiteX6" fmla="*/ 96427 w 748503"/>
                <a:gd name="connsiteY6" fmla="*/ 588541 h 744820"/>
                <a:gd name="connsiteX7" fmla="*/ 79802 w 748503"/>
                <a:gd name="connsiteY7" fmla="*/ 684969 h 744820"/>
                <a:gd name="connsiteX8" fmla="*/ 59851 w 748503"/>
                <a:gd name="connsiteY8" fmla="*/ 708244 h 744820"/>
                <a:gd name="connsiteX9" fmla="*/ 109728 w 748503"/>
                <a:gd name="connsiteY9" fmla="*/ 744820 h 744820"/>
                <a:gd name="connsiteX10" fmla="*/ 312558 w 748503"/>
                <a:gd name="connsiteY10" fmla="*/ 618467 h 744820"/>
                <a:gd name="connsiteX11" fmla="*/ 389035 w 748503"/>
                <a:gd name="connsiteY11" fmla="*/ 515389 h 744820"/>
                <a:gd name="connsiteX12" fmla="*/ 422286 w 748503"/>
                <a:gd name="connsiteY12" fmla="*/ 558615 h 744820"/>
                <a:gd name="connsiteX13" fmla="*/ 452212 w 748503"/>
                <a:gd name="connsiteY13" fmla="*/ 535340 h 744820"/>
                <a:gd name="connsiteX14" fmla="*/ 448887 w 748503"/>
                <a:gd name="connsiteY14" fmla="*/ 498764 h 744820"/>
                <a:gd name="connsiteX15" fmla="*/ 505413 w 748503"/>
                <a:gd name="connsiteY15" fmla="*/ 488788 h 744820"/>
                <a:gd name="connsiteX16" fmla="*/ 458862 w 748503"/>
                <a:gd name="connsiteY16" fmla="*/ 628442 h 744820"/>
                <a:gd name="connsiteX17" fmla="*/ 468837 w 748503"/>
                <a:gd name="connsiteY17" fmla="*/ 638417 h 744820"/>
                <a:gd name="connsiteX18" fmla="*/ 528689 w 748503"/>
                <a:gd name="connsiteY18" fmla="*/ 585216 h 744820"/>
                <a:gd name="connsiteX19" fmla="*/ 525364 w 748503"/>
                <a:gd name="connsiteY19" fmla="*/ 508739 h 744820"/>
                <a:gd name="connsiteX20" fmla="*/ 551965 w 748503"/>
                <a:gd name="connsiteY20" fmla="*/ 462188 h 744820"/>
                <a:gd name="connsiteX21" fmla="*/ 538664 w 748503"/>
                <a:gd name="connsiteY21" fmla="*/ 402336 h 744820"/>
                <a:gd name="connsiteX22" fmla="*/ 605166 w 748503"/>
                <a:gd name="connsiteY22" fmla="*/ 445561 h 744820"/>
                <a:gd name="connsiteX23" fmla="*/ 651718 w 748503"/>
                <a:gd name="connsiteY23" fmla="*/ 532014 h 744820"/>
                <a:gd name="connsiteX24" fmla="*/ 748143 w 748503"/>
                <a:gd name="connsiteY24" fmla="*/ 442237 h 744820"/>
                <a:gd name="connsiteX25" fmla="*/ 538662 w 748503"/>
                <a:gd name="connsiteY25" fmla="*/ 342484 h 744820"/>
                <a:gd name="connsiteX26" fmla="*/ 561940 w 748503"/>
                <a:gd name="connsiteY26" fmla="*/ 242731 h 744820"/>
                <a:gd name="connsiteX27" fmla="*/ 505413 w 748503"/>
                <a:gd name="connsiteY27" fmla="*/ 285958 h 744820"/>
                <a:gd name="connsiteX28" fmla="*/ 472162 w 748503"/>
                <a:gd name="connsiteY28" fmla="*/ 295933 h 744820"/>
                <a:gd name="connsiteX29" fmla="*/ 448887 w 748503"/>
                <a:gd name="connsiteY29" fmla="*/ 259357 h 744820"/>
                <a:gd name="connsiteX30" fmla="*/ 455538 w 748503"/>
                <a:gd name="connsiteY30" fmla="*/ 179555 h 744820"/>
                <a:gd name="connsiteX31" fmla="*/ 349134 w 748503"/>
                <a:gd name="connsiteY31" fmla="*/ 212806 h 744820"/>
                <a:gd name="connsiteX32" fmla="*/ 305908 w 748503"/>
                <a:gd name="connsiteY32" fmla="*/ 292608 h 744820"/>
                <a:gd name="connsiteX33" fmla="*/ 282631 w 748503"/>
                <a:gd name="connsiteY33" fmla="*/ 252707 h 744820"/>
                <a:gd name="connsiteX34" fmla="*/ 232756 w 748503"/>
                <a:gd name="connsiteY34" fmla="*/ 292608 h 744820"/>
                <a:gd name="connsiteX35" fmla="*/ 202830 w 748503"/>
                <a:gd name="connsiteY35" fmla="*/ 269332 h 744820"/>
                <a:gd name="connsiteX36" fmla="*/ 212805 w 748503"/>
                <a:gd name="connsiteY36" fmla="*/ 202830 h 744820"/>
                <a:gd name="connsiteX37" fmla="*/ 149629 w 748503"/>
                <a:gd name="connsiteY37" fmla="*/ 226106 h 744820"/>
                <a:gd name="connsiteX38" fmla="*/ 142978 w 748503"/>
                <a:gd name="connsiteY38" fmla="*/ 329184 h 744820"/>
                <a:gd name="connsiteX39" fmla="*/ 116378 w 748503"/>
                <a:gd name="connsiteY39" fmla="*/ 302583 h 744820"/>
                <a:gd name="connsiteX40" fmla="*/ 76477 w 748503"/>
                <a:gd name="connsiteY40" fmla="*/ 0 h 744820"/>
                <a:gd name="connsiteX41" fmla="*/ 26600 w 748503"/>
                <a:gd name="connsiteY41" fmla="*/ 33251 h 744820"/>
                <a:gd name="connsiteX0" fmla="*/ 26600 w 748200"/>
                <a:gd name="connsiteY0" fmla="*/ 33251 h 744820"/>
                <a:gd name="connsiteX1" fmla="*/ 0 w 748200"/>
                <a:gd name="connsiteY1" fmla="*/ 113053 h 744820"/>
                <a:gd name="connsiteX2" fmla="*/ 43226 w 748200"/>
                <a:gd name="connsiteY2" fmla="*/ 462188 h 744820"/>
                <a:gd name="connsiteX3" fmla="*/ 69826 w 748200"/>
                <a:gd name="connsiteY3" fmla="*/ 472163 h 744820"/>
                <a:gd name="connsiteX4" fmla="*/ 59851 w 748200"/>
                <a:gd name="connsiteY4" fmla="*/ 571916 h 744820"/>
                <a:gd name="connsiteX5" fmla="*/ 23275 w 748200"/>
                <a:gd name="connsiteY5" fmla="*/ 615142 h 744820"/>
                <a:gd name="connsiteX6" fmla="*/ 96427 w 748200"/>
                <a:gd name="connsiteY6" fmla="*/ 588541 h 744820"/>
                <a:gd name="connsiteX7" fmla="*/ 79802 w 748200"/>
                <a:gd name="connsiteY7" fmla="*/ 684969 h 744820"/>
                <a:gd name="connsiteX8" fmla="*/ 59851 w 748200"/>
                <a:gd name="connsiteY8" fmla="*/ 708244 h 744820"/>
                <a:gd name="connsiteX9" fmla="*/ 109728 w 748200"/>
                <a:gd name="connsiteY9" fmla="*/ 744820 h 744820"/>
                <a:gd name="connsiteX10" fmla="*/ 312558 w 748200"/>
                <a:gd name="connsiteY10" fmla="*/ 618467 h 744820"/>
                <a:gd name="connsiteX11" fmla="*/ 389035 w 748200"/>
                <a:gd name="connsiteY11" fmla="*/ 515389 h 744820"/>
                <a:gd name="connsiteX12" fmla="*/ 422286 w 748200"/>
                <a:gd name="connsiteY12" fmla="*/ 558615 h 744820"/>
                <a:gd name="connsiteX13" fmla="*/ 452212 w 748200"/>
                <a:gd name="connsiteY13" fmla="*/ 535340 h 744820"/>
                <a:gd name="connsiteX14" fmla="*/ 448887 w 748200"/>
                <a:gd name="connsiteY14" fmla="*/ 498764 h 744820"/>
                <a:gd name="connsiteX15" fmla="*/ 505413 w 748200"/>
                <a:gd name="connsiteY15" fmla="*/ 488788 h 744820"/>
                <a:gd name="connsiteX16" fmla="*/ 458862 w 748200"/>
                <a:gd name="connsiteY16" fmla="*/ 628442 h 744820"/>
                <a:gd name="connsiteX17" fmla="*/ 468837 w 748200"/>
                <a:gd name="connsiteY17" fmla="*/ 638417 h 744820"/>
                <a:gd name="connsiteX18" fmla="*/ 528689 w 748200"/>
                <a:gd name="connsiteY18" fmla="*/ 585216 h 744820"/>
                <a:gd name="connsiteX19" fmla="*/ 525364 w 748200"/>
                <a:gd name="connsiteY19" fmla="*/ 508739 h 744820"/>
                <a:gd name="connsiteX20" fmla="*/ 551965 w 748200"/>
                <a:gd name="connsiteY20" fmla="*/ 462188 h 744820"/>
                <a:gd name="connsiteX21" fmla="*/ 538664 w 748200"/>
                <a:gd name="connsiteY21" fmla="*/ 402336 h 744820"/>
                <a:gd name="connsiteX22" fmla="*/ 605166 w 748200"/>
                <a:gd name="connsiteY22" fmla="*/ 445561 h 744820"/>
                <a:gd name="connsiteX23" fmla="*/ 651718 w 748200"/>
                <a:gd name="connsiteY23" fmla="*/ 532014 h 744820"/>
                <a:gd name="connsiteX24" fmla="*/ 748143 w 748200"/>
                <a:gd name="connsiteY24" fmla="*/ 442237 h 744820"/>
                <a:gd name="connsiteX25" fmla="*/ 635091 w 748200"/>
                <a:gd name="connsiteY25" fmla="*/ 379060 h 744820"/>
                <a:gd name="connsiteX26" fmla="*/ 538662 w 748200"/>
                <a:gd name="connsiteY26" fmla="*/ 342484 h 744820"/>
                <a:gd name="connsiteX27" fmla="*/ 561940 w 748200"/>
                <a:gd name="connsiteY27" fmla="*/ 242731 h 744820"/>
                <a:gd name="connsiteX28" fmla="*/ 505413 w 748200"/>
                <a:gd name="connsiteY28" fmla="*/ 285958 h 744820"/>
                <a:gd name="connsiteX29" fmla="*/ 472162 w 748200"/>
                <a:gd name="connsiteY29" fmla="*/ 295933 h 744820"/>
                <a:gd name="connsiteX30" fmla="*/ 448887 w 748200"/>
                <a:gd name="connsiteY30" fmla="*/ 259357 h 744820"/>
                <a:gd name="connsiteX31" fmla="*/ 455538 w 748200"/>
                <a:gd name="connsiteY31" fmla="*/ 179555 h 744820"/>
                <a:gd name="connsiteX32" fmla="*/ 349134 w 748200"/>
                <a:gd name="connsiteY32" fmla="*/ 212806 h 744820"/>
                <a:gd name="connsiteX33" fmla="*/ 305908 w 748200"/>
                <a:gd name="connsiteY33" fmla="*/ 292608 h 744820"/>
                <a:gd name="connsiteX34" fmla="*/ 282631 w 748200"/>
                <a:gd name="connsiteY34" fmla="*/ 252707 h 744820"/>
                <a:gd name="connsiteX35" fmla="*/ 232756 w 748200"/>
                <a:gd name="connsiteY35" fmla="*/ 292608 h 744820"/>
                <a:gd name="connsiteX36" fmla="*/ 202830 w 748200"/>
                <a:gd name="connsiteY36" fmla="*/ 269332 h 744820"/>
                <a:gd name="connsiteX37" fmla="*/ 212805 w 748200"/>
                <a:gd name="connsiteY37" fmla="*/ 202830 h 744820"/>
                <a:gd name="connsiteX38" fmla="*/ 149629 w 748200"/>
                <a:gd name="connsiteY38" fmla="*/ 226106 h 744820"/>
                <a:gd name="connsiteX39" fmla="*/ 142978 w 748200"/>
                <a:gd name="connsiteY39" fmla="*/ 329184 h 744820"/>
                <a:gd name="connsiteX40" fmla="*/ 116378 w 748200"/>
                <a:gd name="connsiteY40" fmla="*/ 302583 h 744820"/>
                <a:gd name="connsiteX41" fmla="*/ 76477 w 748200"/>
                <a:gd name="connsiteY41" fmla="*/ 0 h 744820"/>
                <a:gd name="connsiteX42" fmla="*/ 26600 w 748200"/>
                <a:gd name="connsiteY42" fmla="*/ 33251 h 744820"/>
                <a:gd name="connsiteX0" fmla="*/ 26600 w 748200"/>
                <a:gd name="connsiteY0" fmla="*/ 33251 h 744820"/>
                <a:gd name="connsiteX1" fmla="*/ 0 w 748200"/>
                <a:gd name="connsiteY1" fmla="*/ 113053 h 744820"/>
                <a:gd name="connsiteX2" fmla="*/ 43226 w 748200"/>
                <a:gd name="connsiteY2" fmla="*/ 462188 h 744820"/>
                <a:gd name="connsiteX3" fmla="*/ 69826 w 748200"/>
                <a:gd name="connsiteY3" fmla="*/ 472163 h 744820"/>
                <a:gd name="connsiteX4" fmla="*/ 59851 w 748200"/>
                <a:gd name="connsiteY4" fmla="*/ 571916 h 744820"/>
                <a:gd name="connsiteX5" fmla="*/ 23275 w 748200"/>
                <a:gd name="connsiteY5" fmla="*/ 615142 h 744820"/>
                <a:gd name="connsiteX6" fmla="*/ 96427 w 748200"/>
                <a:gd name="connsiteY6" fmla="*/ 588541 h 744820"/>
                <a:gd name="connsiteX7" fmla="*/ 79802 w 748200"/>
                <a:gd name="connsiteY7" fmla="*/ 684969 h 744820"/>
                <a:gd name="connsiteX8" fmla="*/ 59851 w 748200"/>
                <a:gd name="connsiteY8" fmla="*/ 708244 h 744820"/>
                <a:gd name="connsiteX9" fmla="*/ 109728 w 748200"/>
                <a:gd name="connsiteY9" fmla="*/ 744820 h 744820"/>
                <a:gd name="connsiteX10" fmla="*/ 312558 w 748200"/>
                <a:gd name="connsiteY10" fmla="*/ 618467 h 744820"/>
                <a:gd name="connsiteX11" fmla="*/ 389035 w 748200"/>
                <a:gd name="connsiteY11" fmla="*/ 515389 h 744820"/>
                <a:gd name="connsiteX12" fmla="*/ 422286 w 748200"/>
                <a:gd name="connsiteY12" fmla="*/ 558615 h 744820"/>
                <a:gd name="connsiteX13" fmla="*/ 452212 w 748200"/>
                <a:gd name="connsiteY13" fmla="*/ 535340 h 744820"/>
                <a:gd name="connsiteX14" fmla="*/ 448887 w 748200"/>
                <a:gd name="connsiteY14" fmla="*/ 498764 h 744820"/>
                <a:gd name="connsiteX15" fmla="*/ 505413 w 748200"/>
                <a:gd name="connsiteY15" fmla="*/ 488788 h 744820"/>
                <a:gd name="connsiteX16" fmla="*/ 458862 w 748200"/>
                <a:gd name="connsiteY16" fmla="*/ 628442 h 744820"/>
                <a:gd name="connsiteX17" fmla="*/ 468837 w 748200"/>
                <a:gd name="connsiteY17" fmla="*/ 638417 h 744820"/>
                <a:gd name="connsiteX18" fmla="*/ 528689 w 748200"/>
                <a:gd name="connsiteY18" fmla="*/ 585216 h 744820"/>
                <a:gd name="connsiteX19" fmla="*/ 525364 w 748200"/>
                <a:gd name="connsiteY19" fmla="*/ 508739 h 744820"/>
                <a:gd name="connsiteX20" fmla="*/ 551965 w 748200"/>
                <a:gd name="connsiteY20" fmla="*/ 462188 h 744820"/>
                <a:gd name="connsiteX21" fmla="*/ 538664 w 748200"/>
                <a:gd name="connsiteY21" fmla="*/ 402336 h 744820"/>
                <a:gd name="connsiteX22" fmla="*/ 605166 w 748200"/>
                <a:gd name="connsiteY22" fmla="*/ 445561 h 744820"/>
                <a:gd name="connsiteX23" fmla="*/ 651718 w 748200"/>
                <a:gd name="connsiteY23" fmla="*/ 532014 h 744820"/>
                <a:gd name="connsiteX24" fmla="*/ 748143 w 748200"/>
                <a:gd name="connsiteY24" fmla="*/ 442237 h 744820"/>
                <a:gd name="connsiteX25" fmla="*/ 595190 w 748200"/>
                <a:gd name="connsiteY25" fmla="*/ 385711 h 744820"/>
                <a:gd name="connsiteX26" fmla="*/ 538662 w 748200"/>
                <a:gd name="connsiteY26" fmla="*/ 342484 h 744820"/>
                <a:gd name="connsiteX27" fmla="*/ 561940 w 748200"/>
                <a:gd name="connsiteY27" fmla="*/ 242731 h 744820"/>
                <a:gd name="connsiteX28" fmla="*/ 505413 w 748200"/>
                <a:gd name="connsiteY28" fmla="*/ 285958 h 744820"/>
                <a:gd name="connsiteX29" fmla="*/ 472162 w 748200"/>
                <a:gd name="connsiteY29" fmla="*/ 295933 h 744820"/>
                <a:gd name="connsiteX30" fmla="*/ 448887 w 748200"/>
                <a:gd name="connsiteY30" fmla="*/ 259357 h 744820"/>
                <a:gd name="connsiteX31" fmla="*/ 455538 w 748200"/>
                <a:gd name="connsiteY31" fmla="*/ 179555 h 744820"/>
                <a:gd name="connsiteX32" fmla="*/ 349134 w 748200"/>
                <a:gd name="connsiteY32" fmla="*/ 212806 h 744820"/>
                <a:gd name="connsiteX33" fmla="*/ 305908 w 748200"/>
                <a:gd name="connsiteY33" fmla="*/ 292608 h 744820"/>
                <a:gd name="connsiteX34" fmla="*/ 282631 w 748200"/>
                <a:gd name="connsiteY34" fmla="*/ 252707 h 744820"/>
                <a:gd name="connsiteX35" fmla="*/ 232756 w 748200"/>
                <a:gd name="connsiteY35" fmla="*/ 292608 h 744820"/>
                <a:gd name="connsiteX36" fmla="*/ 202830 w 748200"/>
                <a:gd name="connsiteY36" fmla="*/ 269332 h 744820"/>
                <a:gd name="connsiteX37" fmla="*/ 212805 w 748200"/>
                <a:gd name="connsiteY37" fmla="*/ 202830 h 744820"/>
                <a:gd name="connsiteX38" fmla="*/ 149629 w 748200"/>
                <a:gd name="connsiteY38" fmla="*/ 226106 h 744820"/>
                <a:gd name="connsiteX39" fmla="*/ 142978 w 748200"/>
                <a:gd name="connsiteY39" fmla="*/ 329184 h 744820"/>
                <a:gd name="connsiteX40" fmla="*/ 116378 w 748200"/>
                <a:gd name="connsiteY40" fmla="*/ 302583 h 744820"/>
                <a:gd name="connsiteX41" fmla="*/ 76477 w 748200"/>
                <a:gd name="connsiteY41" fmla="*/ 0 h 744820"/>
                <a:gd name="connsiteX42" fmla="*/ 26600 w 748200"/>
                <a:gd name="connsiteY42" fmla="*/ 33251 h 744820"/>
                <a:gd name="connsiteX0" fmla="*/ 26600 w 748425"/>
                <a:gd name="connsiteY0" fmla="*/ 33251 h 744820"/>
                <a:gd name="connsiteX1" fmla="*/ 0 w 748425"/>
                <a:gd name="connsiteY1" fmla="*/ 113053 h 744820"/>
                <a:gd name="connsiteX2" fmla="*/ 43226 w 748425"/>
                <a:gd name="connsiteY2" fmla="*/ 462188 h 744820"/>
                <a:gd name="connsiteX3" fmla="*/ 69826 w 748425"/>
                <a:gd name="connsiteY3" fmla="*/ 472163 h 744820"/>
                <a:gd name="connsiteX4" fmla="*/ 59851 w 748425"/>
                <a:gd name="connsiteY4" fmla="*/ 571916 h 744820"/>
                <a:gd name="connsiteX5" fmla="*/ 23275 w 748425"/>
                <a:gd name="connsiteY5" fmla="*/ 615142 h 744820"/>
                <a:gd name="connsiteX6" fmla="*/ 96427 w 748425"/>
                <a:gd name="connsiteY6" fmla="*/ 588541 h 744820"/>
                <a:gd name="connsiteX7" fmla="*/ 79802 w 748425"/>
                <a:gd name="connsiteY7" fmla="*/ 684969 h 744820"/>
                <a:gd name="connsiteX8" fmla="*/ 59851 w 748425"/>
                <a:gd name="connsiteY8" fmla="*/ 708244 h 744820"/>
                <a:gd name="connsiteX9" fmla="*/ 109728 w 748425"/>
                <a:gd name="connsiteY9" fmla="*/ 744820 h 744820"/>
                <a:gd name="connsiteX10" fmla="*/ 312558 w 748425"/>
                <a:gd name="connsiteY10" fmla="*/ 618467 h 744820"/>
                <a:gd name="connsiteX11" fmla="*/ 389035 w 748425"/>
                <a:gd name="connsiteY11" fmla="*/ 515389 h 744820"/>
                <a:gd name="connsiteX12" fmla="*/ 422286 w 748425"/>
                <a:gd name="connsiteY12" fmla="*/ 558615 h 744820"/>
                <a:gd name="connsiteX13" fmla="*/ 452212 w 748425"/>
                <a:gd name="connsiteY13" fmla="*/ 535340 h 744820"/>
                <a:gd name="connsiteX14" fmla="*/ 448887 w 748425"/>
                <a:gd name="connsiteY14" fmla="*/ 498764 h 744820"/>
                <a:gd name="connsiteX15" fmla="*/ 505413 w 748425"/>
                <a:gd name="connsiteY15" fmla="*/ 488788 h 744820"/>
                <a:gd name="connsiteX16" fmla="*/ 458862 w 748425"/>
                <a:gd name="connsiteY16" fmla="*/ 628442 h 744820"/>
                <a:gd name="connsiteX17" fmla="*/ 468837 w 748425"/>
                <a:gd name="connsiteY17" fmla="*/ 638417 h 744820"/>
                <a:gd name="connsiteX18" fmla="*/ 528689 w 748425"/>
                <a:gd name="connsiteY18" fmla="*/ 585216 h 744820"/>
                <a:gd name="connsiteX19" fmla="*/ 525364 w 748425"/>
                <a:gd name="connsiteY19" fmla="*/ 508739 h 744820"/>
                <a:gd name="connsiteX20" fmla="*/ 551965 w 748425"/>
                <a:gd name="connsiteY20" fmla="*/ 462188 h 744820"/>
                <a:gd name="connsiteX21" fmla="*/ 538664 w 748425"/>
                <a:gd name="connsiteY21" fmla="*/ 402336 h 744820"/>
                <a:gd name="connsiteX22" fmla="*/ 605166 w 748425"/>
                <a:gd name="connsiteY22" fmla="*/ 445561 h 744820"/>
                <a:gd name="connsiteX23" fmla="*/ 651718 w 748425"/>
                <a:gd name="connsiteY23" fmla="*/ 532014 h 744820"/>
                <a:gd name="connsiteX24" fmla="*/ 748143 w 748425"/>
                <a:gd name="connsiteY24" fmla="*/ 442237 h 744820"/>
                <a:gd name="connsiteX25" fmla="*/ 678317 w 748425"/>
                <a:gd name="connsiteY25" fmla="*/ 415636 h 744820"/>
                <a:gd name="connsiteX26" fmla="*/ 595190 w 748425"/>
                <a:gd name="connsiteY26" fmla="*/ 385711 h 744820"/>
                <a:gd name="connsiteX27" fmla="*/ 538662 w 748425"/>
                <a:gd name="connsiteY27" fmla="*/ 342484 h 744820"/>
                <a:gd name="connsiteX28" fmla="*/ 561940 w 748425"/>
                <a:gd name="connsiteY28" fmla="*/ 242731 h 744820"/>
                <a:gd name="connsiteX29" fmla="*/ 505413 w 748425"/>
                <a:gd name="connsiteY29" fmla="*/ 285958 h 744820"/>
                <a:gd name="connsiteX30" fmla="*/ 472162 w 748425"/>
                <a:gd name="connsiteY30" fmla="*/ 295933 h 744820"/>
                <a:gd name="connsiteX31" fmla="*/ 448887 w 748425"/>
                <a:gd name="connsiteY31" fmla="*/ 259357 h 744820"/>
                <a:gd name="connsiteX32" fmla="*/ 455538 w 748425"/>
                <a:gd name="connsiteY32" fmla="*/ 179555 h 744820"/>
                <a:gd name="connsiteX33" fmla="*/ 349134 w 748425"/>
                <a:gd name="connsiteY33" fmla="*/ 212806 h 744820"/>
                <a:gd name="connsiteX34" fmla="*/ 305908 w 748425"/>
                <a:gd name="connsiteY34" fmla="*/ 292608 h 744820"/>
                <a:gd name="connsiteX35" fmla="*/ 282631 w 748425"/>
                <a:gd name="connsiteY35" fmla="*/ 252707 h 744820"/>
                <a:gd name="connsiteX36" fmla="*/ 232756 w 748425"/>
                <a:gd name="connsiteY36" fmla="*/ 292608 h 744820"/>
                <a:gd name="connsiteX37" fmla="*/ 202830 w 748425"/>
                <a:gd name="connsiteY37" fmla="*/ 269332 h 744820"/>
                <a:gd name="connsiteX38" fmla="*/ 212805 w 748425"/>
                <a:gd name="connsiteY38" fmla="*/ 202830 h 744820"/>
                <a:gd name="connsiteX39" fmla="*/ 149629 w 748425"/>
                <a:gd name="connsiteY39" fmla="*/ 226106 h 744820"/>
                <a:gd name="connsiteX40" fmla="*/ 142978 w 748425"/>
                <a:gd name="connsiteY40" fmla="*/ 329184 h 744820"/>
                <a:gd name="connsiteX41" fmla="*/ 116378 w 748425"/>
                <a:gd name="connsiteY41" fmla="*/ 302583 h 744820"/>
                <a:gd name="connsiteX42" fmla="*/ 76477 w 748425"/>
                <a:gd name="connsiteY42" fmla="*/ 0 h 744820"/>
                <a:gd name="connsiteX43" fmla="*/ 26600 w 748425"/>
                <a:gd name="connsiteY43" fmla="*/ 33251 h 744820"/>
                <a:gd name="connsiteX0" fmla="*/ 26600 w 748283"/>
                <a:gd name="connsiteY0" fmla="*/ 33251 h 744820"/>
                <a:gd name="connsiteX1" fmla="*/ 0 w 748283"/>
                <a:gd name="connsiteY1" fmla="*/ 113053 h 744820"/>
                <a:gd name="connsiteX2" fmla="*/ 43226 w 748283"/>
                <a:gd name="connsiteY2" fmla="*/ 462188 h 744820"/>
                <a:gd name="connsiteX3" fmla="*/ 69826 w 748283"/>
                <a:gd name="connsiteY3" fmla="*/ 472163 h 744820"/>
                <a:gd name="connsiteX4" fmla="*/ 59851 w 748283"/>
                <a:gd name="connsiteY4" fmla="*/ 571916 h 744820"/>
                <a:gd name="connsiteX5" fmla="*/ 23275 w 748283"/>
                <a:gd name="connsiteY5" fmla="*/ 615142 h 744820"/>
                <a:gd name="connsiteX6" fmla="*/ 96427 w 748283"/>
                <a:gd name="connsiteY6" fmla="*/ 588541 h 744820"/>
                <a:gd name="connsiteX7" fmla="*/ 79802 w 748283"/>
                <a:gd name="connsiteY7" fmla="*/ 684969 h 744820"/>
                <a:gd name="connsiteX8" fmla="*/ 59851 w 748283"/>
                <a:gd name="connsiteY8" fmla="*/ 708244 h 744820"/>
                <a:gd name="connsiteX9" fmla="*/ 109728 w 748283"/>
                <a:gd name="connsiteY9" fmla="*/ 744820 h 744820"/>
                <a:gd name="connsiteX10" fmla="*/ 312558 w 748283"/>
                <a:gd name="connsiteY10" fmla="*/ 618467 h 744820"/>
                <a:gd name="connsiteX11" fmla="*/ 389035 w 748283"/>
                <a:gd name="connsiteY11" fmla="*/ 515389 h 744820"/>
                <a:gd name="connsiteX12" fmla="*/ 422286 w 748283"/>
                <a:gd name="connsiteY12" fmla="*/ 558615 h 744820"/>
                <a:gd name="connsiteX13" fmla="*/ 452212 w 748283"/>
                <a:gd name="connsiteY13" fmla="*/ 535340 h 744820"/>
                <a:gd name="connsiteX14" fmla="*/ 448887 w 748283"/>
                <a:gd name="connsiteY14" fmla="*/ 498764 h 744820"/>
                <a:gd name="connsiteX15" fmla="*/ 505413 w 748283"/>
                <a:gd name="connsiteY15" fmla="*/ 488788 h 744820"/>
                <a:gd name="connsiteX16" fmla="*/ 458862 w 748283"/>
                <a:gd name="connsiteY16" fmla="*/ 628442 h 744820"/>
                <a:gd name="connsiteX17" fmla="*/ 468837 w 748283"/>
                <a:gd name="connsiteY17" fmla="*/ 638417 h 744820"/>
                <a:gd name="connsiteX18" fmla="*/ 528689 w 748283"/>
                <a:gd name="connsiteY18" fmla="*/ 585216 h 744820"/>
                <a:gd name="connsiteX19" fmla="*/ 525364 w 748283"/>
                <a:gd name="connsiteY19" fmla="*/ 508739 h 744820"/>
                <a:gd name="connsiteX20" fmla="*/ 551965 w 748283"/>
                <a:gd name="connsiteY20" fmla="*/ 462188 h 744820"/>
                <a:gd name="connsiteX21" fmla="*/ 538664 w 748283"/>
                <a:gd name="connsiteY21" fmla="*/ 402336 h 744820"/>
                <a:gd name="connsiteX22" fmla="*/ 605166 w 748283"/>
                <a:gd name="connsiteY22" fmla="*/ 445561 h 744820"/>
                <a:gd name="connsiteX23" fmla="*/ 651718 w 748283"/>
                <a:gd name="connsiteY23" fmla="*/ 532014 h 744820"/>
                <a:gd name="connsiteX24" fmla="*/ 748143 w 748283"/>
                <a:gd name="connsiteY24" fmla="*/ 442237 h 744820"/>
                <a:gd name="connsiteX25" fmla="*/ 625115 w 748283"/>
                <a:gd name="connsiteY25" fmla="*/ 285958 h 744820"/>
                <a:gd name="connsiteX26" fmla="*/ 595190 w 748283"/>
                <a:gd name="connsiteY26" fmla="*/ 385711 h 744820"/>
                <a:gd name="connsiteX27" fmla="*/ 538662 w 748283"/>
                <a:gd name="connsiteY27" fmla="*/ 342484 h 744820"/>
                <a:gd name="connsiteX28" fmla="*/ 561940 w 748283"/>
                <a:gd name="connsiteY28" fmla="*/ 242731 h 744820"/>
                <a:gd name="connsiteX29" fmla="*/ 505413 w 748283"/>
                <a:gd name="connsiteY29" fmla="*/ 285958 h 744820"/>
                <a:gd name="connsiteX30" fmla="*/ 472162 w 748283"/>
                <a:gd name="connsiteY30" fmla="*/ 295933 h 744820"/>
                <a:gd name="connsiteX31" fmla="*/ 448887 w 748283"/>
                <a:gd name="connsiteY31" fmla="*/ 259357 h 744820"/>
                <a:gd name="connsiteX32" fmla="*/ 455538 w 748283"/>
                <a:gd name="connsiteY32" fmla="*/ 179555 h 744820"/>
                <a:gd name="connsiteX33" fmla="*/ 349134 w 748283"/>
                <a:gd name="connsiteY33" fmla="*/ 212806 h 744820"/>
                <a:gd name="connsiteX34" fmla="*/ 305908 w 748283"/>
                <a:gd name="connsiteY34" fmla="*/ 292608 h 744820"/>
                <a:gd name="connsiteX35" fmla="*/ 282631 w 748283"/>
                <a:gd name="connsiteY35" fmla="*/ 252707 h 744820"/>
                <a:gd name="connsiteX36" fmla="*/ 232756 w 748283"/>
                <a:gd name="connsiteY36" fmla="*/ 292608 h 744820"/>
                <a:gd name="connsiteX37" fmla="*/ 202830 w 748283"/>
                <a:gd name="connsiteY37" fmla="*/ 269332 h 744820"/>
                <a:gd name="connsiteX38" fmla="*/ 212805 w 748283"/>
                <a:gd name="connsiteY38" fmla="*/ 202830 h 744820"/>
                <a:gd name="connsiteX39" fmla="*/ 149629 w 748283"/>
                <a:gd name="connsiteY39" fmla="*/ 226106 h 744820"/>
                <a:gd name="connsiteX40" fmla="*/ 142978 w 748283"/>
                <a:gd name="connsiteY40" fmla="*/ 329184 h 744820"/>
                <a:gd name="connsiteX41" fmla="*/ 116378 w 748283"/>
                <a:gd name="connsiteY41" fmla="*/ 302583 h 744820"/>
                <a:gd name="connsiteX42" fmla="*/ 76477 w 748283"/>
                <a:gd name="connsiteY42" fmla="*/ 0 h 744820"/>
                <a:gd name="connsiteX43" fmla="*/ 26600 w 748283"/>
                <a:gd name="connsiteY43" fmla="*/ 33251 h 744820"/>
                <a:gd name="connsiteX0" fmla="*/ 26600 w 749304"/>
                <a:gd name="connsiteY0" fmla="*/ 33251 h 744820"/>
                <a:gd name="connsiteX1" fmla="*/ 0 w 749304"/>
                <a:gd name="connsiteY1" fmla="*/ 113053 h 744820"/>
                <a:gd name="connsiteX2" fmla="*/ 43226 w 749304"/>
                <a:gd name="connsiteY2" fmla="*/ 462188 h 744820"/>
                <a:gd name="connsiteX3" fmla="*/ 69826 w 749304"/>
                <a:gd name="connsiteY3" fmla="*/ 472163 h 744820"/>
                <a:gd name="connsiteX4" fmla="*/ 59851 w 749304"/>
                <a:gd name="connsiteY4" fmla="*/ 571916 h 744820"/>
                <a:gd name="connsiteX5" fmla="*/ 23275 w 749304"/>
                <a:gd name="connsiteY5" fmla="*/ 615142 h 744820"/>
                <a:gd name="connsiteX6" fmla="*/ 96427 w 749304"/>
                <a:gd name="connsiteY6" fmla="*/ 588541 h 744820"/>
                <a:gd name="connsiteX7" fmla="*/ 79802 w 749304"/>
                <a:gd name="connsiteY7" fmla="*/ 684969 h 744820"/>
                <a:gd name="connsiteX8" fmla="*/ 59851 w 749304"/>
                <a:gd name="connsiteY8" fmla="*/ 708244 h 744820"/>
                <a:gd name="connsiteX9" fmla="*/ 109728 w 749304"/>
                <a:gd name="connsiteY9" fmla="*/ 744820 h 744820"/>
                <a:gd name="connsiteX10" fmla="*/ 312558 w 749304"/>
                <a:gd name="connsiteY10" fmla="*/ 618467 h 744820"/>
                <a:gd name="connsiteX11" fmla="*/ 389035 w 749304"/>
                <a:gd name="connsiteY11" fmla="*/ 515389 h 744820"/>
                <a:gd name="connsiteX12" fmla="*/ 422286 w 749304"/>
                <a:gd name="connsiteY12" fmla="*/ 558615 h 744820"/>
                <a:gd name="connsiteX13" fmla="*/ 452212 w 749304"/>
                <a:gd name="connsiteY13" fmla="*/ 535340 h 744820"/>
                <a:gd name="connsiteX14" fmla="*/ 448887 w 749304"/>
                <a:gd name="connsiteY14" fmla="*/ 498764 h 744820"/>
                <a:gd name="connsiteX15" fmla="*/ 505413 w 749304"/>
                <a:gd name="connsiteY15" fmla="*/ 488788 h 744820"/>
                <a:gd name="connsiteX16" fmla="*/ 458862 w 749304"/>
                <a:gd name="connsiteY16" fmla="*/ 628442 h 744820"/>
                <a:gd name="connsiteX17" fmla="*/ 468837 w 749304"/>
                <a:gd name="connsiteY17" fmla="*/ 638417 h 744820"/>
                <a:gd name="connsiteX18" fmla="*/ 528689 w 749304"/>
                <a:gd name="connsiteY18" fmla="*/ 585216 h 744820"/>
                <a:gd name="connsiteX19" fmla="*/ 525364 w 749304"/>
                <a:gd name="connsiteY19" fmla="*/ 508739 h 744820"/>
                <a:gd name="connsiteX20" fmla="*/ 551965 w 749304"/>
                <a:gd name="connsiteY20" fmla="*/ 462188 h 744820"/>
                <a:gd name="connsiteX21" fmla="*/ 538664 w 749304"/>
                <a:gd name="connsiteY21" fmla="*/ 402336 h 744820"/>
                <a:gd name="connsiteX22" fmla="*/ 605166 w 749304"/>
                <a:gd name="connsiteY22" fmla="*/ 445561 h 744820"/>
                <a:gd name="connsiteX23" fmla="*/ 651718 w 749304"/>
                <a:gd name="connsiteY23" fmla="*/ 532014 h 744820"/>
                <a:gd name="connsiteX24" fmla="*/ 684967 w 749304"/>
                <a:gd name="connsiteY24" fmla="*/ 502089 h 744820"/>
                <a:gd name="connsiteX25" fmla="*/ 748143 w 749304"/>
                <a:gd name="connsiteY25" fmla="*/ 442237 h 744820"/>
                <a:gd name="connsiteX26" fmla="*/ 625115 w 749304"/>
                <a:gd name="connsiteY26" fmla="*/ 285958 h 744820"/>
                <a:gd name="connsiteX27" fmla="*/ 595190 w 749304"/>
                <a:gd name="connsiteY27" fmla="*/ 385711 h 744820"/>
                <a:gd name="connsiteX28" fmla="*/ 538662 w 749304"/>
                <a:gd name="connsiteY28" fmla="*/ 342484 h 744820"/>
                <a:gd name="connsiteX29" fmla="*/ 561940 w 749304"/>
                <a:gd name="connsiteY29" fmla="*/ 242731 h 744820"/>
                <a:gd name="connsiteX30" fmla="*/ 505413 w 749304"/>
                <a:gd name="connsiteY30" fmla="*/ 285958 h 744820"/>
                <a:gd name="connsiteX31" fmla="*/ 472162 w 749304"/>
                <a:gd name="connsiteY31" fmla="*/ 295933 h 744820"/>
                <a:gd name="connsiteX32" fmla="*/ 448887 w 749304"/>
                <a:gd name="connsiteY32" fmla="*/ 259357 h 744820"/>
                <a:gd name="connsiteX33" fmla="*/ 455538 w 749304"/>
                <a:gd name="connsiteY33" fmla="*/ 179555 h 744820"/>
                <a:gd name="connsiteX34" fmla="*/ 349134 w 749304"/>
                <a:gd name="connsiteY34" fmla="*/ 212806 h 744820"/>
                <a:gd name="connsiteX35" fmla="*/ 305908 w 749304"/>
                <a:gd name="connsiteY35" fmla="*/ 292608 h 744820"/>
                <a:gd name="connsiteX36" fmla="*/ 282631 w 749304"/>
                <a:gd name="connsiteY36" fmla="*/ 252707 h 744820"/>
                <a:gd name="connsiteX37" fmla="*/ 232756 w 749304"/>
                <a:gd name="connsiteY37" fmla="*/ 292608 h 744820"/>
                <a:gd name="connsiteX38" fmla="*/ 202830 w 749304"/>
                <a:gd name="connsiteY38" fmla="*/ 269332 h 744820"/>
                <a:gd name="connsiteX39" fmla="*/ 212805 w 749304"/>
                <a:gd name="connsiteY39" fmla="*/ 202830 h 744820"/>
                <a:gd name="connsiteX40" fmla="*/ 149629 w 749304"/>
                <a:gd name="connsiteY40" fmla="*/ 226106 h 744820"/>
                <a:gd name="connsiteX41" fmla="*/ 142978 w 749304"/>
                <a:gd name="connsiteY41" fmla="*/ 329184 h 744820"/>
                <a:gd name="connsiteX42" fmla="*/ 116378 w 749304"/>
                <a:gd name="connsiteY42" fmla="*/ 302583 h 744820"/>
                <a:gd name="connsiteX43" fmla="*/ 76477 w 749304"/>
                <a:gd name="connsiteY43" fmla="*/ 0 h 744820"/>
                <a:gd name="connsiteX44" fmla="*/ 26600 w 749304"/>
                <a:gd name="connsiteY44" fmla="*/ 33251 h 744820"/>
                <a:gd name="connsiteX0" fmla="*/ 26600 w 748966"/>
                <a:gd name="connsiteY0" fmla="*/ 33251 h 744820"/>
                <a:gd name="connsiteX1" fmla="*/ 0 w 748966"/>
                <a:gd name="connsiteY1" fmla="*/ 113053 h 744820"/>
                <a:gd name="connsiteX2" fmla="*/ 43226 w 748966"/>
                <a:gd name="connsiteY2" fmla="*/ 462188 h 744820"/>
                <a:gd name="connsiteX3" fmla="*/ 69826 w 748966"/>
                <a:gd name="connsiteY3" fmla="*/ 472163 h 744820"/>
                <a:gd name="connsiteX4" fmla="*/ 59851 w 748966"/>
                <a:gd name="connsiteY4" fmla="*/ 571916 h 744820"/>
                <a:gd name="connsiteX5" fmla="*/ 23275 w 748966"/>
                <a:gd name="connsiteY5" fmla="*/ 615142 h 744820"/>
                <a:gd name="connsiteX6" fmla="*/ 96427 w 748966"/>
                <a:gd name="connsiteY6" fmla="*/ 588541 h 744820"/>
                <a:gd name="connsiteX7" fmla="*/ 79802 w 748966"/>
                <a:gd name="connsiteY7" fmla="*/ 684969 h 744820"/>
                <a:gd name="connsiteX8" fmla="*/ 59851 w 748966"/>
                <a:gd name="connsiteY8" fmla="*/ 708244 h 744820"/>
                <a:gd name="connsiteX9" fmla="*/ 109728 w 748966"/>
                <a:gd name="connsiteY9" fmla="*/ 744820 h 744820"/>
                <a:gd name="connsiteX10" fmla="*/ 312558 w 748966"/>
                <a:gd name="connsiteY10" fmla="*/ 618467 h 744820"/>
                <a:gd name="connsiteX11" fmla="*/ 389035 w 748966"/>
                <a:gd name="connsiteY11" fmla="*/ 515389 h 744820"/>
                <a:gd name="connsiteX12" fmla="*/ 422286 w 748966"/>
                <a:gd name="connsiteY12" fmla="*/ 558615 h 744820"/>
                <a:gd name="connsiteX13" fmla="*/ 452212 w 748966"/>
                <a:gd name="connsiteY13" fmla="*/ 535340 h 744820"/>
                <a:gd name="connsiteX14" fmla="*/ 448887 w 748966"/>
                <a:gd name="connsiteY14" fmla="*/ 498764 h 744820"/>
                <a:gd name="connsiteX15" fmla="*/ 505413 w 748966"/>
                <a:gd name="connsiteY15" fmla="*/ 488788 h 744820"/>
                <a:gd name="connsiteX16" fmla="*/ 458862 w 748966"/>
                <a:gd name="connsiteY16" fmla="*/ 628442 h 744820"/>
                <a:gd name="connsiteX17" fmla="*/ 468837 w 748966"/>
                <a:gd name="connsiteY17" fmla="*/ 638417 h 744820"/>
                <a:gd name="connsiteX18" fmla="*/ 528689 w 748966"/>
                <a:gd name="connsiteY18" fmla="*/ 585216 h 744820"/>
                <a:gd name="connsiteX19" fmla="*/ 525364 w 748966"/>
                <a:gd name="connsiteY19" fmla="*/ 508739 h 744820"/>
                <a:gd name="connsiteX20" fmla="*/ 551965 w 748966"/>
                <a:gd name="connsiteY20" fmla="*/ 462188 h 744820"/>
                <a:gd name="connsiteX21" fmla="*/ 538664 w 748966"/>
                <a:gd name="connsiteY21" fmla="*/ 402336 h 744820"/>
                <a:gd name="connsiteX22" fmla="*/ 605166 w 748966"/>
                <a:gd name="connsiteY22" fmla="*/ 445561 h 744820"/>
                <a:gd name="connsiteX23" fmla="*/ 651718 w 748966"/>
                <a:gd name="connsiteY23" fmla="*/ 532014 h 744820"/>
                <a:gd name="connsiteX24" fmla="*/ 658366 w 748966"/>
                <a:gd name="connsiteY24" fmla="*/ 455537 h 744820"/>
                <a:gd name="connsiteX25" fmla="*/ 748143 w 748966"/>
                <a:gd name="connsiteY25" fmla="*/ 442237 h 744820"/>
                <a:gd name="connsiteX26" fmla="*/ 625115 w 748966"/>
                <a:gd name="connsiteY26" fmla="*/ 285958 h 744820"/>
                <a:gd name="connsiteX27" fmla="*/ 595190 w 748966"/>
                <a:gd name="connsiteY27" fmla="*/ 385711 h 744820"/>
                <a:gd name="connsiteX28" fmla="*/ 538662 w 748966"/>
                <a:gd name="connsiteY28" fmla="*/ 342484 h 744820"/>
                <a:gd name="connsiteX29" fmla="*/ 561940 w 748966"/>
                <a:gd name="connsiteY29" fmla="*/ 242731 h 744820"/>
                <a:gd name="connsiteX30" fmla="*/ 505413 w 748966"/>
                <a:gd name="connsiteY30" fmla="*/ 285958 h 744820"/>
                <a:gd name="connsiteX31" fmla="*/ 472162 w 748966"/>
                <a:gd name="connsiteY31" fmla="*/ 295933 h 744820"/>
                <a:gd name="connsiteX32" fmla="*/ 448887 w 748966"/>
                <a:gd name="connsiteY32" fmla="*/ 259357 h 744820"/>
                <a:gd name="connsiteX33" fmla="*/ 455538 w 748966"/>
                <a:gd name="connsiteY33" fmla="*/ 179555 h 744820"/>
                <a:gd name="connsiteX34" fmla="*/ 349134 w 748966"/>
                <a:gd name="connsiteY34" fmla="*/ 212806 h 744820"/>
                <a:gd name="connsiteX35" fmla="*/ 305908 w 748966"/>
                <a:gd name="connsiteY35" fmla="*/ 292608 h 744820"/>
                <a:gd name="connsiteX36" fmla="*/ 282631 w 748966"/>
                <a:gd name="connsiteY36" fmla="*/ 252707 h 744820"/>
                <a:gd name="connsiteX37" fmla="*/ 232756 w 748966"/>
                <a:gd name="connsiteY37" fmla="*/ 292608 h 744820"/>
                <a:gd name="connsiteX38" fmla="*/ 202830 w 748966"/>
                <a:gd name="connsiteY38" fmla="*/ 269332 h 744820"/>
                <a:gd name="connsiteX39" fmla="*/ 212805 w 748966"/>
                <a:gd name="connsiteY39" fmla="*/ 202830 h 744820"/>
                <a:gd name="connsiteX40" fmla="*/ 149629 w 748966"/>
                <a:gd name="connsiteY40" fmla="*/ 226106 h 744820"/>
                <a:gd name="connsiteX41" fmla="*/ 142978 w 748966"/>
                <a:gd name="connsiteY41" fmla="*/ 329184 h 744820"/>
                <a:gd name="connsiteX42" fmla="*/ 116378 w 748966"/>
                <a:gd name="connsiteY42" fmla="*/ 302583 h 744820"/>
                <a:gd name="connsiteX43" fmla="*/ 76477 w 748966"/>
                <a:gd name="connsiteY43" fmla="*/ 0 h 744820"/>
                <a:gd name="connsiteX44" fmla="*/ 26600 w 748966"/>
                <a:gd name="connsiteY44" fmla="*/ 33251 h 744820"/>
                <a:gd name="connsiteX0" fmla="*/ 26600 w 751925"/>
                <a:gd name="connsiteY0" fmla="*/ 33251 h 744820"/>
                <a:gd name="connsiteX1" fmla="*/ 0 w 751925"/>
                <a:gd name="connsiteY1" fmla="*/ 113053 h 744820"/>
                <a:gd name="connsiteX2" fmla="*/ 43226 w 751925"/>
                <a:gd name="connsiteY2" fmla="*/ 462188 h 744820"/>
                <a:gd name="connsiteX3" fmla="*/ 69826 w 751925"/>
                <a:gd name="connsiteY3" fmla="*/ 472163 h 744820"/>
                <a:gd name="connsiteX4" fmla="*/ 59851 w 751925"/>
                <a:gd name="connsiteY4" fmla="*/ 571916 h 744820"/>
                <a:gd name="connsiteX5" fmla="*/ 23275 w 751925"/>
                <a:gd name="connsiteY5" fmla="*/ 615142 h 744820"/>
                <a:gd name="connsiteX6" fmla="*/ 96427 w 751925"/>
                <a:gd name="connsiteY6" fmla="*/ 588541 h 744820"/>
                <a:gd name="connsiteX7" fmla="*/ 79802 w 751925"/>
                <a:gd name="connsiteY7" fmla="*/ 684969 h 744820"/>
                <a:gd name="connsiteX8" fmla="*/ 59851 w 751925"/>
                <a:gd name="connsiteY8" fmla="*/ 708244 h 744820"/>
                <a:gd name="connsiteX9" fmla="*/ 109728 w 751925"/>
                <a:gd name="connsiteY9" fmla="*/ 744820 h 744820"/>
                <a:gd name="connsiteX10" fmla="*/ 312558 w 751925"/>
                <a:gd name="connsiteY10" fmla="*/ 618467 h 744820"/>
                <a:gd name="connsiteX11" fmla="*/ 389035 w 751925"/>
                <a:gd name="connsiteY11" fmla="*/ 515389 h 744820"/>
                <a:gd name="connsiteX12" fmla="*/ 422286 w 751925"/>
                <a:gd name="connsiteY12" fmla="*/ 558615 h 744820"/>
                <a:gd name="connsiteX13" fmla="*/ 452212 w 751925"/>
                <a:gd name="connsiteY13" fmla="*/ 535340 h 744820"/>
                <a:gd name="connsiteX14" fmla="*/ 448887 w 751925"/>
                <a:gd name="connsiteY14" fmla="*/ 498764 h 744820"/>
                <a:gd name="connsiteX15" fmla="*/ 505413 w 751925"/>
                <a:gd name="connsiteY15" fmla="*/ 488788 h 744820"/>
                <a:gd name="connsiteX16" fmla="*/ 458862 w 751925"/>
                <a:gd name="connsiteY16" fmla="*/ 628442 h 744820"/>
                <a:gd name="connsiteX17" fmla="*/ 468837 w 751925"/>
                <a:gd name="connsiteY17" fmla="*/ 638417 h 744820"/>
                <a:gd name="connsiteX18" fmla="*/ 528689 w 751925"/>
                <a:gd name="connsiteY18" fmla="*/ 585216 h 744820"/>
                <a:gd name="connsiteX19" fmla="*/ 525364 w 751925"/>
                <a:gd name="connsiteY19" fmla="*/ 508739 h 744820"/>
                <a:gd name="connsiteX20" fmla="*/ 551965 w 751925"/>
                <a:gd name="connsiteY20" fmla="*/ 462188 h 744820"/>
                <a:gd name="connsiteX21" fmla="*/ 538664 w 751925"/>
                <a:gd name="connsiteY21" fmla="*/ 402336 h 744820"/>
                <a:gd name="connsiteX22" fmla="*/ 605166 w 751925"/>
                <a:gd name="connsiteY22" fmla="*/ 445561 h 744820"/>
                <a:gd name="connsiteX23" fmla="*/ 651718 w 751925"/>
                <a:gd name="connsiteY23" fmla="*/ 532014 h 744820"/>
                <a:gd name="connsiteX24" fmla="*/ 658366 w 751925"/>
                <a:gd name="connsiteY24" fmla="*/ 455537 h 744820"/>
                <a:gd name="connsiteX25" fmla="*/ 714892 w 751925"/>
                <a:gd name="connsiteY25" fmla="*/ 458862 h 744820"/>
                <a:gd name="connsiteX26" fmla="*/ 748143 w 751925"/>
                <a:gd name="connsiteY26" fmla="*/ 442237 h 744820"/>
                <a:gd name="connsiteX27" fmla="*/ 625115 w 751925"/>
                <a:gd name="connsiteY27" fmla="*/ 285958 h 744820"/>
                <a:gd name="connsiteX28" fmla="*/ 595190 w 751925"/>
                <a:gd name="connsiteY28" fmla="*/ 385711 h 744820"/>
                <a:gd name="connsiteX29" fmla="*/ 538662 w 751925"/>
                <a:gd name="connsiteY29" fmla="*/ 342484 h 744820"/>
                <a:gd name="connsiteX30" fmla="*/ 561940 w 751925"/>
                <a:gd name="connsiteY30" fmla="*/ 242731 h 744820"/>
                <a:gd name="connsiteX31" fmla="*/ 505413 w 751925"/>
                <a:gd name="connsiteY31" fmla="*/ 285958 h 744820"/>
                <a:gd name="connsiteX32" fmla="*/ 472162 w 751925"/>
                <a:gd name="connsiteY32" fmla="*/ 295933 h 744820"/>
                <a:gd name="connsiteX33" fmla="*/ 448887 w 751925"/>
                <a:gd name="connsiteY33" fmla="*/ 259357 h 744820"/>
                <a:gd name="connsiteX34" fmla="*/ 455538 w 751925"/>
                <a:gd name="connsiteY34" fmla="*/ 179555 h 744820"/>
                <a:gd name="connsiteX35" fmla="*/ 349134 w 751925"/>
                <a:gd name="connsiteY35" fmla="*/ 212806 h 744820"/>
                <a:gd name="connsiteX36" fmla="*/ 305908 w 751925"/>
                <a:gd name="connsiteY36" fmla="*/ 292608 h 744820"/>
                <a:gd name="connsiteX37" fmla="*/ 282631 w 751925"/>
                <a:gd name="connsiteY37" fmla="*/ 252707 h 744820"/>
                <a:gd name="connsiteX38" fmla="*/ 232756 w 751925"/>
                <a:gd name="connsiteY38" fmla="*/ 292608 h 744820"/>
                <a:gd name="connsiteX39" fmla="*/ 202830 w 751925"/>
                <a:gd name="connsiteY39" fmla="*/ 269332 h 744820"/>
                <a:gd name="connsiteX40" fmla="*/ 212805 w 751925"/>
                <a:gd name="connsiteY40" fmla="*/ 202830 h 744820"/>
                <a:gd name="connsiteX41" fmla="*/ 149629 w 751925"/>
                <a:gd name="connsiteY41" fmla="*/ 226106 h 744820"/>
                <a:gd name="connsiteX42" fmla="*/ 142978 w 751925"/>
                <a:gd name="connsiteY42" fmla="*/ 329184 h 744820"/>
                <a:gd name="connsiteX43" fmla="*/ 116378 w 751925"/>
                <a:gd name="connsiteY43" fmla="*/ 302583 h 744820"/>
                <a:gd name="connsiteX44" fmla="*/ 76477 w 751925"/>
                <a:gd name="connsiteY44" fmla="*/ 0 h 744820"/>
                <a:gd name="connsiteX45" fmla="*/ 26600 w 751925"/>
                <a:gd name="connsiteY45" fmla="*/ 33251 h 744820"/>
                <a:gd name="connsiteX0" fmla="*/ 26600 w 752564"/>
                <a:gd name="connsiteY0" fmla="*/ 33251 h 744820"/>
                <a:gd name="connsiteX1" fmla="*/ 0 w 752564"/>
                <a:gd name="connsiteY1" fmla="*/ 113053 h 744820"/>
                <a:gd name="connsiteX2" fmla="*/ 43226 w 752564"/>
                <a:gd name="connsiteY2" fmla="*/ 462188 h 744820"/>
                <a:gd name="connsiteX3" fmla="*/ 69826 w 752564"/>
                <a:gd name="connsiteY3" fmla="*/ 472163 h 744820"/>
                <a:gd name="connsiteX4" fmla="*/ 59851 w 752564"/>
                <a:gd name="connsiteY4" fmla="*/ 571916 h 744820"/>
                <a:gd name="connsiteX5" fmla="*/ 23275 w 752564"/>
                <a:gd name="connsiteY5" fmla="*/ 615142 h 744820"/>
                <a:gd name="connsiteX6" fmla="*/ 96427 w 752564"/>
                <a:gd name="connsiteY6" fmla="*/ 588541 h 744820"/>
                <a:gd name="connsiteX7" fmla="*/ 79802 w 752564"/>
                <a:gd name="connsiteY7" fmla="*/ 684969 h 744820"/>
                <a:gd name="connsiteX8" fmla="*/ 59851 w 752564"/>
                <a:gd name="connsiteY8" fmla="*/ 708244 h 744820"/>
                <a:gd name="connsiteX9" fmla="*/ 109728 w 752564"/>
                <a:gd name="connsiteY9" fmla="*/ 744820 h 744820"/>
                <a:gd name="connsiteX10" fmla="*/ 312558 w 752564"/>
                <a:gd name="connsiteY10" fmla="*/ 618467 h 744820"/>
                <a:gd name="connsiteX11" fmla="*/ 389035 w 752564"/>
                <a:gd name="connsiteY11" fmla="*/ 515389 h 744820"/>
                <a:gd name="connsiteX12" fmla="*/ 422286 w 752564"/>
                <a:gd name="connsiteY12" fmla="*/ 558615 h 744820"/>
                <a:gd name="connsiteX13" fmla="*/ 452212 w 752564"/>
                <a:gd name="connsiteY13" fmla="*/ 535340 h 744820"/>
                <a:gd name="connsiteX14" fmla="*/ 448887 w 752564"/>
                <a:gd name="connsiteY14" fmla="*/ 498764 h 744820"/>
                <a:gd name="connsiteX15" fmla="*/ 505413 w 752564"/>
                <a:gd name="connsiteY15" fmla="*/ 488788 h 744820"/>
                <a:gd name="connsiteX16" fmla="*/ 458862 w 752564"/>
                <a:gd name="connsiteY16" fmla="*/ 628442 h 744820"/>
                <a:gd name="connsiteX17" fmla="*/ 468837 w 752564"/>
                <a:gd name="connsiteY17" fmla="*/ 638417 h 744820"/>
                <a:gd name="connsiteX18" fmla="*/ 528689 w 752564"/>
                <a:gd name="connsiteY18" fmla="*/ 585216 h 744820"/>
                <a:gd name="connsiteX19" fmla="*/ 525364 w 752564"/>
                <a:gd name="connsiteY19" fmla="*/ 508739 h 744820"/>
                <a:gd name="connsiteX20" fmla="*/ 551965 w 752564"/>
                <a:gd name="connsiteY20" fmla="*/ 462188 h 744820"/>
                <a:gd name="connsiteX21" fmla="*/ 538664 w 752564"/>
                <a:gd name="connsiteY21" fmla="*/ 402336 h 744820"/>
                <a:gd name="connsiteX22" fmla="*/ 605166 w 752564"/>
                <a:gd name="connsiteY22" fmla="*/ 445561 h 744820"/>
                <a:gd name="connsiteX23" fmla="*/ 651718 w 752564"/>
                <a:gd name="connsiteY23" fmla="*/ 532014 h 744820"/>
                <a:gd name="connsiteX24" fmla="*/ 658366 w 752564"/>
                <a:gd name="connsiteY24" fmla="*/ 455537 h 744820"/>
                <a:gd name="connsiteX25" fmla="*/ 721542 w 752564"/>
                <a:gd name="connsiteY25" fmla="*/ 512064 h 744820"/>
                <a:gd name="connsiteX26" fmla="*/ 748143 w 752564"/>
                <a:gd name="connsiteY26" fmla="*/ 442237 h 744820"/>
                <a:gd name="connsiteX27" fmla="*/ 625115 w 752564"/>
                <a:gd name="connsiteY27" fmla="*/ 285958 h 744820"/>
                <a:gd name="connsiteX28" fmla="*/ 595190 w 752564"/>
                <a:gd name="connsiteY28" fmla="*/ 385711 h 744820"/>
                <a:gd name="connsiteX29" fmla="*/ 538662 w 752564"/>
                <a:gd name="connsiteY29" fmla="*/ 342484 h 744820"/>
                <a:gd name="connsiteX30" fmla="*/ 561940 w 752564"/>
                <a:gd name="connsiteY30" fmla="*/ 242731 h 744820"/>
                <a:gd name="connsiteX31" fmla="*/ 505413 w 752564"/>
                <a:gd name="connsiteY31" fmla="*/ 285958 h 744820"/>
                <a:gd name="connsiteX32" fmla="*/ 472162 w 752564"/>
                <a:gd name="connsiteY32" fmla="*/ 295933 h 744820"/>
                <a:gd name="connsiteX33" fmla="*/ 448887 w 752564"/>
                <a:gd name="connsiteY33" fmla="*/ 259357 h 744820"/>
                <a:gd name="connsiteX34" fmla="*/ 455538 w 752564"/>
                <a:gd name="connsiteY34" fmla="*/ 179555 h 744820"/>
                <a:gd name="connsiteX35" fmla="*/ 349134 w 752564"/>
                <a:gd name="connsiteY35" fmla="*/ 212806 h 744820"/>
                <a:gd name="connsiteX36" fmla="*/ 305908 w 752564"/>
                <a:gd name="connsiteY36" fmla="*/ 292608 h 744820"/>
                <a:gd name="connsiteX37" fmla="*/ 282631 w 752564"/>
                <a:gd name="connsiteY37" fmla="*/ 252707 h 744820"/>
                <a:gd name="connsiteX38" fmla="*/ 232756 w 752564"/>
                <a:gd name="connsiteY38" fmla="*/ 292608 h 744820"/>
                <a:gd name="connsiteX39" fmla="*/ 202830 w 752564"/>
                <a:gd name="connsiteY39" fmla="*/ 269332 h 744820"/>
                <a:gd name="connsiteX40" fmla="*/ 212805 w 752564"/>
                <a:gd name="connsiteY40" fmla="*/ 202830 h 744820"/>
                <a:gd name="connsiteX41" fmla="*/ 149629 w 752564"/>
                <a:gd name="connsiteY41" fmla="*/ 226106 h 744820"/>
                <a:gd name="connsiteX42" fmla="*/ 142978 w 752564"/>
                <a:gd name="connsiteY42" fmla="*/ 329184 h 744820"/>
                <a:gd name="connsiteX43" fmla="*/ 116378 w 752564"/>
                <a:gd name="connsiteY43" fmla="*/ 302583 h 744820"/>
                <a:gd name="connsiteX44" fmla="*/ 76477 w 752564"/>
                <a:gd name="connsiteY44" fmla="*/ 0 h 744820"/>
                <a:gd name="connsiteX45" fmla="*/ 26600 w 752564"/>
                <a:gd name="connsiteY45" fmla="*/ 33251 h 744820"/>
                <a:gd name="connsiteX0" fmla="*/ 26600 w 748487"/>
                <a:gd name="connsiteY0" fmla="*/ 33251 h 744820"/>
                <a:gd name="connsiteX1" fmla="*/ 0 w 748487"/>
                <a:gd name="connsiteY1" fmla="*/ 113053 h 744820"/>
                <a:gd name="connsiteX2" fmla="*/ 43226 w 748487"/>
                <a:gd name="connsiteY2" fmla="*/ 462188 h 744820"/>
                <a:gd name="connsiteX3" fmla="*/ 69826 w 748487"/>
                <a:gd name="connsiteY3" fmla="*/ 472163 h 744820"/>
                <a:gd name="connsiteX4" fmla="*/ 59851 w 748487"/>
                <a:gd name="connsiteY4" fmla="*/ 571916 h 744820"/>
                <a:gd name="connsiteX5" fmla="*/ 23275 w 748487"/>
                <a:gd name="connsiteY5" fmla="*/ 615142 h 744820"/>
                <a:gd name="connsiteX6" fmla="*/ 96427 w 748487"/>
                <a:gd name="connsiteY6" fmla="*/ 588541 h 744820"/>
                <a:gd name="connsiteX7" fmla="*/ 79802 w 748487"/>
                <a:gd name="connsiteY7" fmla="*/ 684969 h 744820"/>
                <a:gd name="connsiteX8" fmla="*/ 59851 w 748487"/>
                <a:gd name="connsiteY8" fmla="*/ 708244 h 744820"/>
                <a:gd name="connsiteX9" fmla="*/ 109728 w 748487"/>
                <a:gd name="connsiteY9" fmla="*/ 744820 h 744820"/>
                <a:gd name="connsiteX10" fmla="*/ 312558 w 748487"/>
                <a:gd name="connsiteY10" fmla="*/ 618467 h 744820"/>
                <a:gd name="connsiteX11" fmla="*/ 389035 w 748487"/>
                <a:gd name="connsiteY11" fmla="*/ 515389 h 744820"/>
                <a:gd name="connsiteX12" fmla="*/ 422286 w 748487"/>
                <a:gd name="connsiteY12" fmla="*/ 558615 h 744820"/>
                <a:gd name="connsiteX13" fmla="*/ 452212 w 748487"/>
                <a:gd name="connsiteY13" fmla="*/ 535340 h 744820"/>
                <a:gd name="connsiteX14" fmla="*/ 448887 w 748487"/>
                <a:gd name="connsiteY14" fmla="*/ 498764 h 744820"/>
                <a:gd name="connsiteX15" fmla="*/ 505413 w 748487"/>
                <a:gd name="connsiteY15" fmla="*/ 488788 h 744820"/>
                <a:gd name="connsiteX16" fmla="*/ 458862 w 748487"/>
                <a:gd name="connsiteY16" fmla="*/ 628442 h 744820"/>
                <a:gd name="connsiteX17" fmla="*/ 468837 w 748487"/>
                <a:gd name="connsiteY17" fmla="*/ 638417 h 744820"/>
                <a:gd name="connsiteX18" fmla="*/ 528689 w 748487"/>
                <a:gd name="connsiteY18" fmla="*/ 585216 h 744820"/>
                <a:gd name="connsiteX19" fmla="*/ 525364 w 748487"/>
                <a:gd name="connsiteY19" fmla="*/ 508739 h 744820"/>
                <a:gd name="connsiteX20" fmla="*/ 551965 w 748487"/>
                <a:gd name="connsiteY20" fmla="*/ 462188 h 744820"/>
                <a:gd name="connsiteX21" fmla="*/ 538664 w 748487"/>
                <a:gd name="connsiteY21" fmla="*/ 402336 h 744820"/>
                <a:gd name="connsiteX22" fmla="*/ 605166 w 748487"/>
                <a:gd name="connsiteY22" fmla="*/ 445561 h 744820"/>
                <a:gd name="connsiteX23" fmla="*/ 651718 w 748487"/>
                <a:gd name="connsiteY23" fmla="*/ 532014 h 744820"/>
                <a:gd name="connsiteX24" fmla="*/ 658366 w 748487"/>
                <a:gd name="connsiteY24" fmla="*/ 455537 h 744820"/>
                <a:gd name="connsiteX25" fmla="*/ 721542 w 748487"/>
                <a:gd name="connsiteY25" fmla="*/ 512064 h 744820"/>
                <a:gd name="connsiteX26" fmla="*/ 748143 w 748487"/>
                <a:gd name="connsiteY26" fmla="*/ 442237 h 744820"/>
                <a:gd name="connsiteX27" fmla="*/ 704916 w 748487"/>
                <a:gd name="connsiteY27" fmla="*/ 372410 h 744820"/>
                <a:gd name="connsiteX28" fmla="*/ 625115 w 748487"/>
                <a:gd name="connsiteY28" fmla="*/ 285958 h 744820"/>
                <a:gd name="connsiteX29" fmla="*/ 595190 w 748487"/>
                <a:gd name="connsiteY29" fmla="*/ 385711 h 744820"/>
                <a:gd name="connsiteX30" fmla="*/ 538662 w 748487"/>
                <a:gd name="connsiteY30" fmla="*/ 342484 h 744820"/>
                <a:gd name="connsiteX31" fmla="*/ 561940 w 748487"/>
                <a:gd name="connsiteY31" fmla="*/ 242731 h 744820"/>
                <a:gd name="connsiteX32" fmla="*/ 505413 w 748487"/>
                <a:gd name="connsiteY32" fmla="*/ 285958 h 744820"/>
                <a:gd name="connsiteX33" fmla="*/ 472162 w 748487"/>
                <a:gd name="connsiteY33" fmla="*/ 295933 h 744820"/>
                <a:gd name="connsiteX34" fmla="*/ 448887 w 748487"/>
                <a:gd name="connsiteY34" fmla="*/ 259357 h 744820"/>
                <a:gd name="connsiteX35" fmla="*/ 455538 w 748487"/>
                <a:gd name="connsiteY35" fmla="*/ 179555 h 744820"/>
                <a:gd name="connsiteX36" fmla="*/ 349134 w 748487"/>
                <a:gd name="connsiteY36" fmla="*/ 212806 h 744820"/>
                <a:gd name="connsiteX37" fmla="*/ 305908 w 748487"/>
                <a:gd name="connsiteY37" fmla="*/ 292608 h 744820"/>
                <a:gd name="connsiteX38" fmla="*/ 282631 w 748487"/>
                <a:gd name="connsiteY38" fmla="*/ 252707 h 744820"/>
                <a:gd name="connsiteX39" fmla="*/ 232756 w 748487"/>
                <a:gd name="connsiteY39" fmla="*/ 292608 h 744820"/>
                <a:gd name="connsiteX40" fmla="*/ 202830 w 748487"/>
                <a:gd name="connsiteY40" fmla="*/ 269332 h 744820"/>
                <a:gd name="connsiteX41" fmla="*/ 212805 w 748487"/>
                <a:gd name="connsiteY41" fmla="*/ 202830 h 744820"/>
                <a:gd name="connsiteX42" fmla="*/ 149629 w 748487"/>
                <a:gd name="connsiteY42" fmla="*/ 226106 h 744820"/>
                <a:gd name="connsiteX43" fmla="*/ 142978 w 748487"/>
                <a:gd name="connsiteY43" fmla="*/ 329184 h 744820"/>
                <a:gd name="connsiteX44" fmla="*/ 116378 w 748487"/>
                <a:gd name="connsiteY44" fmla="*/ 302583 h 744820"/>
                <a:gd name="connsiteX45" fmla="*/ 76477 w 748487"/>
                <a:gd name="connsiteY45" fmla="*/ 0 h 744820"/>
                <a:gd name="connsiteX46" fmla="*/ 26600 w 748487"/>
                <a:gd name="connsiteY46" fmla="*/ 33251 h 744820"/>
                <a:gd name="connsiteX0" fmla="*/ 26600 w 748487"/>
                <a:gd name="connsiteY0" fmla="*/ 33251 h 744820"/>
                <a:gd name="connsiteX1" fmla="*/ 0 w 748487"/>
                <a:gd name="connsiteY1" fmla="*/ 113053 h 744820"/>
                <a:gd name="connsiteX2" fmla="*/ 43226 w 748487"/>
                <a:gd name="connsiteY2" fmla="*/ 462188 h 744820"/>
                <a:gd name="connsiteX3" fmla="*/ 69826 w 748487"/>
                <a:gd name="connsiteY3" fmla="*/ 472163 h 744820"/>
                <a:gd name="connsiteX4" fmla="*/ 59851 w 748487"/>
                <a:gd name="connsiteY4" fmla="*/ 571916 h 744820"/>
                <a:gd name="connsiteX5" fmla="*/ 23275 w 748487"/>
                <a:gd name="connsiteY5" fmla="*/ 615142 h 744820"/>
                <a:gd name="connsiteX6" fmla="*/ 96427 w 748487"/>
                <a:gd name="connsiteY6" fmla="*/ 588541 h 744820"/>
                <a:gd name="connsiteX7" fmla="*/ 79802 w 748487"/>
                <a:gd name="connsiteY7" fmla="*/ 684969 h 744820"/>
                <a:gd name="connsiteX8" fmla="*/ 59851 w 748487"/>
                <a:gd name="connsiteY8" fmla="*/ 708244 h 744820"/>
                <a:gd name="connsiteX9" fmla="*/ 109728 w 748487"/>
                <a:gd name="connsiteY9" fmla="*/ 744820 h 744820"/>
                <a:gd name="connsiteX10" fmla="*/ 312558 w 748487"/>
                <a:gd name="connsiteY10" fmla="*/ 618467 h 744820"/>
                <a:gd name="connsiteX11" fmla="*/ 389035 w 748487"/>
                <a:gd name="connsiteY11" fmla="*/ 515389 h 744820"/>
                <a:gd name="connsiteX12" fmla="*/ 422286 w 748487"/>
                <a:gd name="connsiteY12" fmla="*/ 558615 h 744820"/>
                <a:gd name="connsiteX13" fmla="*/ 452212 w 748487"/>
                <a:gd name="connsiteY13" fmla="*/ 535340 h 744820"/>
                <a:gd name="connsiteX14" fmla="*/ 448887 w 748487"/>
                <a:gd name="connsiteY14" fmla="*/ 498764 h 744820"/>
                <a:gd name="connsiteX15" fmla="*/ 505413 w 748487"/>
                <a:gd name="connsiteY15" fmla="*/ 488788 h 744820"/>
                <a:gd name="connsiteX16" fmla="*/ 458862 w 748487"/>
                <a:gd name="connsiteY16" fmla="*/ 628442 h 744820"/>
                <a:gd name="connsiteX17" fmla="*/ 468837 w 748487"/>
                <a:gd name="connsiteY17" fmla="*/ 638417 h 744820"/>
                <a:gd name="connsiteX18" fmla="*/ 528689 w 748487"/>
                <a:gd name="connsiteY18" fmla="*/ 585216 h 744820"/>
                <a:gd name="connsiteX19" fmla="*/ 525364 w 748487"/>
                <a:gd name="connsiteY19" fmla="*/ 508739 h 744820"/>
                <a:gd name="connsiteX20" fmla="*/ 551965 w 748487"/>
                <a:gd name="connsiteY20" fmla="*/ 462188 h 744820"/>
                <a:gd name="connsiteX21" fmla="*/ 538664 w 748487"/>
                <a:gd name="connsiteY21" fmla="*/ 402336 h 744820"/>
                <a:gd name="connsiteX22" fmla="*/ 605166 w 748487"/>
                <a:gd name="connsiteY22" fmla="*/ 445561 h 744820"/>
                <a:gd name="connsiteX23" fmla="*/ 651718 w 748487"/>
                <a:gd name="connsiteY23" fmla="*/ 532014 h 744820"/>
                <a:gd name="connsiteX24" fmla="*/ 658366 w 748487"/>
                <a:gd name="connsiteY24" fmla="*/ 455537 h 744820"/>
                <a:gd name="connsiteX25" fmla="*/ 721542 w 748487"/>
                <a:gd name="connsiteY25" fmla="*/ 512064 h 744820"/>
                <a:gd name="connsiteX26" fmla="*/ 748143 w 748487"/>
                <a:gd name="connsiteY26" fmla="*/ 442237 h 744820"/>
                <a:gd name="connsiteX27" fmla="*/ 658364 w 748487"/>
                <a:gd name="connsiteY27" fmla="*/ 385710 h 744820"/>
                <a:gd name="connsiteX28" fmla="*/ 625115 w 748487"/>
                <a:gd name="connsiteY28" fmla="*/ 285958 h 744820"/>
                <a:gd name="connsiteX29" fmla="*/ 595190 w 748487"/>
                <a:gd name="connsiteY29" fmla="*/ 385711 h 744820"/>
                <a:gd name="connsiteX30" fmla="*/ 538662 w 748487"/>
                <a:gd name="connsiteY30" fmla="*/ 342484 h 744820"/>
                <a:gd name="connsiteX31" fmla="*/ 561940 w 748487"/>
                <a:gd name="connsiteY31" fmla="*/ 242731 h 744820"/>
                <a:gd name="connsiteX32" fmla="*/ 505413 w 748487"/>
                <a:gd name="connsiteY32" fmla="*/ 285958 h 744820"/>
                <a:gd name="connsiteX33" fmla="*/ 472162 w 748487"/>
                <a:gd name="connsiteY33" fmla="*/ 295933 h 744820"/>
                <a:gd name="connsiteX34" fmla="*/ 448887 w 748487"/>
                <a:gd name="connsiteY34" fmla="*/ 259357 h 744820"/>
                <a:gd name="connsiteX35" fmla="*/ 455538 w 748487"/>
                <a:gd name="connsiteY35" fmla="*/ 179555 h 744820"/>
                <a:gd name="connsiteX36" fmla="*/ 349134 w 748487"/>
                <a:gd name="connsiteY36" fmla="*/ 212806 h 744820"/>
                <a:gd name="connsiteX37" fmla="*/ 305908 w 748487"/>
                <a:gd name="connsiteY37" fmla="*/ 292608 h 744820"/>
                <a:gd name="connsiteX38" fmla="*/ 282631 w 748487"/>
                <a:gd name="connsiteY38" fmla="*/ 252707 h 744820"/>
                <a:gd name="connsiteX39" fmla="*/ 232756 w 748487"/>
                <a:gd name="connsiteY39" fmla="*/ 292608 h 744820"/>
                <a:gd name="connsiteX40" fmla="*/ 202830 w 748487"/>
                <a:gd name="connsiteY40" fmla="*/ 269332 h 744820"/>
                <a:gd name="connsiteX41" fmla="*/ 212805 w 748487"/>
                <a:gd name="connsiteY41" fmla="*/ 202830 h 744820"/>
                <a:gd name="connsiteX42" fmla="*/ 149629 w 748487"/>
                <a:gd name="connsiteY42" fmla="*/ 226106 h 744820"/>
                <a:gd name="connsiteX43" fmla="*/ 142978 w 748487"/>
                <a:gd name="connsiteY43" fmla="*/ 329184 h 744820"/>
                <a:gd name="connsiteX44" fmla="*/ 116378 w 748487"/>
                <a:gd name="connsiteY44" fmla="*/ 302583 h 744820"/>
                <a:gd name="connsiteX45" fmla="*/ 76477 w 748487"/>
                <a:gd name="connsiteY45" fmla="*/ 0 h 744820"/>
                <a:gd name="connsiteX46" fmla="*/ 26600 w 748487"/>
                <a:gd name="connsiteY46" fmla="*/ 33251 h 744820"/>
                <a:gd name="connsiteX0" fmla="*/ 26600 w 748161"/>
                <a:gd name="connsiteY0" fmla="*/ 33251 h 744820"/>
                <a:gd name="connsiteX1" fmla="*/ 0 w 748161"/>
                <a:gd name="connsiteY1" fmla="*/ 113053 h 744820"/>
                <a:gd name="connsiteX2" fmla="*/ 43226 w 748161"/>
                <a:gd name="connsiteY2" fmla="*/ 462188 h 744820"/>
                <a:gd name="connsiteX3" fmla="*/ 69826 w 748161"/>
                <a:gd name="connsiteY3" fmla="*/ 472163 h 744820"/>
                <a:gd name="connsiteX4" fmla="*/ 59851 w 748161"/>
                <a:gd name="connsiteY4" fmla="*/ 571916 h 744820"/>
                <a:gd name="connsiteX5" fmla="*/ 23275 w 748161"/>
                <a:gd name="connsiteY5" fmla="*/ 615142 h 744820"/>
                <a:gd name="connsiteX6" fmla="*/ 96427 w 748161"/>
                <a:gd name="connsiteY6" fmla="*/ 588541 h 744820"/>
                <a:gd name="connsiteX7" fmla="*/ 79802 w 748161"/>
                <a:gd name="connsiteY7" fmla="*/ 684969 h 744820"/>
                <a:gd name="connsiteX8" fmla="*/ 59851 w 748161"/>
                <a:gd name="connsiteY8" fmla="*/ 708244 h 744820"/>
                <a:gd name="connsiteX9" fmla="*/ 109728 w 748161"/>
                <a:gd name="connsiteY9" fmla="*/ 744820 h 744820"/>
                <a:gd name="connsiteX10" fmla="*/ 312558 w 748161"/>
                <a:gd name="connsiteY10" fmla="*/ 618467 h 744820"/>
                <a:gd name="connsiteX11" fmla="*/ 389035 w 748161"/>
                <a:gd name="connsiteY11" fmla="*/ 515389 h 744820"/>
                <a:gd name="connsiteX12" fmla="*/ 422286 w 748161"/>
                <a:gd name="connsiteY12" fmla="*/ 558615 h 744820"/>
                <a:gd name="connsiteX13" fmla="*/ 452212 w 748161"/>
                <a:gd name="connsiteY13" fmla="*/ 535340 h 744820"/>
                <a:gd name="connsiteX14" fmla="*/ 448887 w 748161"/>
                <a:gd name="connsiteY14" fmla="*/ 498764 h 744820"/>
                <a:gd name="connsiteX15" fmla="*/ 505413 w 748161"/>
                <a:gd name="connsiteY15" fmla="*/ 488788 h 744820"/>
                <a:gd name="connsiteX16" fmla="*/ 458862 w 748161"/>
                <a:gd name="connsiteY16" fmla="*/ 628442 h 744820"/>
                <a:gd name="connsiteX17" fmla="*/ 468837 w 748161"/>
                <a:gd name="connsiteY17" fmla="*/ 638417 h 744820"/>
                <a:gd name="connsiteX18" fmla="*/ 528689 w 748161"/>
                <a:gd name="connsiteY18" fmla="*/ 585216 h 744820"/>
                <a:gd name="connsiteX19" fmla="*/ 525364 w 748161"/>
                <a:gd name="connsiteY19" fmla="*/ 508739 h 744820"/>
                <a:gd name="connsiteX20" fmla="*/ 551965 w 748161"/>
                <a:gd name="connsiteY20" fmla="*/ 462188 h 744820"/>
                <a:gd name="connsiteX21" fmla="*/ 538664 w 748161"/>
                <a:gd name="connsiteY21" fmla="*/ 402336 h 744820"/>
                <a:gd name="connsiteX22" fmla="*/ 605166 w 748161"/>
                <a:gd name="connsiteY22" fmla="*/ 445561 h 744820"/>
                <a:gd name="connsiteX23" fmla="*/ 651718 w 748161"/>
                <a:gd name="connsiteY23" fmla="*/ 532014 h 744820"/>
                <a:gd name="connsiteX24" fmla="*/ 658366 w 748161"/>
                <a:gd name="connsiteY24" fmla="*/ 455537 h 744820"/>
                <a:gd name="connsiteX25" fmla="*/ 721542 w 748161"/>
                <a:gd name="connsiteY25" fmla="*/ 512064 h 744820"/>
                <a:gd name="connsiteX26" fmla="*/ 748143 w 748161"/>
                <a:gd name="connsiteY26" fmla="*/ 442237 h 744820"/>
                <a:gd name="connsiteX27" fmla="*/ 718217 w 748161"/>
                <a:gd name="connsiteY27" fmla="*/ 418961 h 744820"/>
                <a:gd name="connsiteX28" fmla="*/ 658364 w 748161"/>
                <a:gd name="connsiteY28" fmla="*/ 385710 h 744820"/>
                <a:gd name="connsiteX29" fmla="*/ 625115 w 748161"/>
                <a:gd name="connsiteY29" fmla="*/ 285958 h 744820"/>
                <a:gd name="connsiteX30" fmla="*/ 595190 w 748161"/>
                <a:gd name="connsiteY30" fmla="*/ 385711 h 744820"/>
                <a:gd name="connsiteX31" fmla="*/ 538662 w 748161"/>
                <a:gd name="connsiteY31" fmla="*/ 342484 h 744820"/>
                <a:gd name="connsiteX32" fmla="*/ 561940 w 748161"/>
                <a:gd name="connsiteY32" fmla="*/ 242731 h 744820"/>
                <a:gd name="connsiteX33" fmla="*/ 505413 w 748161"/>
                <a:gd name="connsiteY33" fmla="*/ 285958 h 744820"/>
                <a:gd name="connsiteX34" fmla="*/ 472162 w 748161"/>
                <a:gd name="connsiteY34" fmla="*/ 295933 h 744820"/>
                <a:gd name="connsiteX35" fmla="*/ 448887 w 748161"/>
                <a:gd name="connsiteY35" fmla="*/ 259357 h 744820"/>
                <a:gd name="connsiteX36" fmla="*/ 455538 w 748161"/>
                <a:gd name="connsiteY36" fmla="*/ 179555 h 744820"/>
                <a:gd name="connsiteX37" fmla="*/ 349134 w 748161"/>
                <a:gd name="connsiteY37" fmla="*/ 212806 h 744820"/>
                <a:gd name="connsiteX38" fmla="*/ 305908 w 748161"/>
                <a:gd name="connsiteY38" fmla="*/ 292608 h 744820"/>
                <a:gd name="connsiteX39" fmla="*/ 282631 w 748161"/>
                <a:gd name="connsiteY39" fmla="*/ 252707 h 744820"/>
                <a:gd name="connsiteX40" fmla="*/ 232756 w 748161"/>
                <a:gd name="connsiteY40" fmla="*/ 292608 h 744820"/>
                <a:gd name="connsiteX41" fmla="*/ 202830 w 748161"/>
                <a:gd name="connsiteY41" fmla="*/ 269332 h 744820"/>
                <a:gd name="connsiteX42" fmla="*/ 212805 w 748161"/>
                <a:gd name="connsiteY42" fmla="*/ 202830 h 744820"/>
                <a:gd name="connsiteX43" fmla="*/ 149629 w 748161"/>
                <a:gd name="connsiteY43" fmla="*/ 226106 h 744820"/>
                <a:gd name="connsiteX44" fmla="*/ 142978 w 748161"/>
                <a:gd name="connsiteY44" fmla="*/ 329184 h 744820"/>
                <a:gd name="connsiteX45" fmla="*/ 116378 w 748161"/>
                <a:gd name="connsiteY45" fmla="*/ 302583 h 744820"/>
                <a:gd name="connsiteX46" fmla="*/ 76477 w 748161"/>
                <a:gd name="connsiteY46" fmla="*/ 0 h 744820"/>
                <a:gd name="connsiteX47" fmla="*/ 26600 w 748161"/>
                <a:gd name="connsiteY47" fmla="*/ 33251 h 744820"/>
                <a:gd name="connsiteX0" fmla="*/ 26600 w 748161"/>
                <a:gd name="connsiteY0" fmla="*/ 33251 h 744820"/>
                <a:gd name="connsiteX1" fmla="*/ 0 w 748161"/>
                <a:gd name="connsiteY1" fmla="*/ 113053 h 744820"/>
                <a:gd name="connsiteX2" fmla="*/ 43226 w 748161"/>
                <a:gd name="connsiteY2" fmla="*/ 462188 h 744820"/>
                <a:gd name="connsiteX3" fmla="*/ 69826 w 748161"/>
                <a:gd name="connsiteY3" fmla="*/ 472163 h 744820"/>
                <a:gd name="connsiteX4" fmla="*/ 59851 w 748161"/>
                <a:gd name="connsiteY4" fmla="*/ 571916 h 744820"/>
                <a:gd name="connsiteX5" fmla="*/ 23275 w 748161"/>
                <a:gd name="connsiteY5" fmla="*/ 615142 h 744820"/>
                <a:gd name="connsiteX6" fmla="*/ 96427 w 748161"/>
                <a:gd name="connsiteY6" fmla="*/ 588541 h 744820"/>
                <a:gd name="connsiteX7" fmla="*/ 79802 w 748161"/>
                <a:gd name="connsiteY7" fmla="*/ 684969 h 744820"/>
                <a:gd name="connsiteX8" fmla="*/ 59851 w 748161"/>
                <a:gd name="connsiteY8" fmla="*/ 708244 h 744820"/>
                <a:gd name="connsiteX9" fmla="*/ 109728 w 748161"/>
                <a:gd name="connsiteY9" fmla="*/ 744820 h 744820"/>
                <a:gd name="connsiteX10" fmla="*/ 312558 w 748161"/>
                <a:gd name="connsiteY10" fmla="*/ 618467 h 744820"/>
                <a:gd name="connsiteX11" fmla="*/ 389035 w 748161"/>
                <a:gd name="connsiteY11" fmla="*/ 515389 h 744820"/>
                <a:gd name="connsiteX12" fmla="*/ 422286 w 748161"/>
                <a:gd name="connsiteY12" fmla="*/ 558615 h 744820"/>
                <a:gd name="connsiteX13" fmla="*/ 452212 w 748161"/>
                <a:gd name="connsiteY13" fmla="*/ 535340 h 744820"/>
                <a:gd name="connsiteX14" fmla="*/ 448887 w 748161"/>
                <a:gd name="connsiteY14" fmla="*/ 498764 h 744820"/>
                <a:gd name="connsiteX15" fmla="*/ 505413 w 748161"/>
                <a:gd name="connsiteY15" fmla="*/ 488788 h 744820"/>
                <a:gd name="connsiteX16" fmla="*/ 458862 w 748161"/>
                <a:gd name="connsiteY16" fmla="*/ 628442 h 744820"/>
                <a:gd name="connsiteX17" fmla="*/ 468837 w 748161"/>
                <a:gd name="connsiteY17" fmla="*/ 638417 h 744820"/>
                <a:gd name="connsiteX18" fmla="*/ 528689 w 748161"/>
                <a:gd name="connsiteY18" fmla="*/ 585216 h 744820"/>
                <a:gd name="connsiteX19" fmla="*/ 525364 w 748161"/>
                <a:gd name="connsiteY19" fmla="*/ 508739 h 744820"/>
                <a:gd name="connsiteX20" fmla="*/ 551965 w 748161"/>
                <a:gd name="connsiteY20" fmla="*/ 462188 h 744820"/>
                <a:gd name="connsiteX21" fmla="*/ 538664 w 748161"/>
                <a:gd name="connsiteY21" fmla="*/ 402336 h 744820"/>
                <a:gd name="connsiteX22" fmla="*/ 605166 w 748161"/>
                <a:gd name="connsiteY22" fmla="*/ 445561 h 744820"/>
                <a:gd name="connsiteX23" fmla="*/ 651718 w 748161"/>
                <a:gd name="connsiteY23" fmla="*/ 532014 h 744820"/>
                <a:gd name="connsiteX24" fmla="*/ 658366 w 748161"/>
                <a:gd name="connsiteY24" fmla="*/ 455537 h 744820"/>
                <a:gd name="connsiteX25" fmla="*/ 721542 w 748161"/>
                <a:gd name="connsiteY25" fmla="*/ 512064 h 744820"/>
                <a:gd name="connsiteX26" fmla="*/ 748143 w 748161"/>
                <a:gd name="connsiteY26" fmla="*/ 442237 h 744820"/>
                <a:gd name="connsiteX27" fmla="*/ 691616 w 748161"/>
                <a:gd name="connsiteY27" fmla="*/ 329184 h 744820"/>
                <a:gd name="connsiteX28" fmla="*/ 658364 w 748161"/>
                <a:gd name="connsiteY28" fmla="*/ 385710 h 744820"/>
                <a:gd name="connsiteX29" fmla="*/ 625115 w 748161"/>
                <a:gd name="connsiteY29" fmla="*/ 285958 h 744820"/>
                <a:gd name="connsiteX30" fmla="*/ 595190 w 748161"/>
                <a:gd name="connsiteY30" fmla="*/ 385711 h 744820"/>
                <a:gd name="connsiteX31" fmla="*/ 538662 w 748161"/>
                <a:gd name="connsiteY31" fmla="*/ 342484 h 744820"/>
                <a:gd name="connsiteX32" fmla="*/ 561940 w 748161"/>
                <a:gd name="connsiteY32" fmla="*/ 242731 h 744820"/>
                <a:gd name="connsiteX33" fmla="*/ 505413 w 748161"/>
                <a:gd name="connsiteY33" fmla="*/ 285958 h 744820"/>
                <a:gd name="connsiteX34" fmla="*/ 472162 w 748161"/>
                <a:gd name="connsiteY34" fmla="*/ 295933 h 744820"/>
                <a:gd name="connsiteX35" fmla="*/ 448887 w 748161"/>
                <a:gd name="connsiteY35" fmla="*/ 259357 h 744820"/>
                <a:gd name="connsiteX36" fmla="*/ 455538 w 748161"/>
                <a:gd name="connsiteY36" fmla="*/ 179555 h 744820"/>
                <a:gd name="connsiteX37" fmla="*/ 349134 w 748161"/>
                <a:gd name="connsiteY37" fmla="*/ 212806 h 744820"/>
                <a:gd name="connsiteX38" fmla="*/ 305908 w 748161"/>
                <a:gd name="connsiteY38" fmla="*/ 292608 h 744820"/>
                <a:gd name="connsiteX39" fmla="*/ 282631 w 748161"/>
                <a:gd name="connsiteY39" fmla="*/ 252707 h 744820"/>
                <a:gd name="connsiteX40" fmla="*/ 232756 w 748161"/>
                <a:gd name="connsiteY40" fmla="*/ 292608 h 744820"/>
                <a:gd name="connsiteX41" fmla="*/ 202830 w 748161"/>
                <a:gd name="connsiteY41" fmla="*/ 269332 h 744820"/>
                <a:gd name="connsiteX42" fmla="*/ 212805 w 748161"/>
                <a:gd name="connsiteY42" fmla="*/ 202830 h 744820"/>
                <a:gd name="connsiteX43" fmla="*/ 149629 w 748161"/>
                <a:gd name="connsiteY43" fmla="*/ 226106 h 744820"/>
                <a:gd name="connsiteX44" fmla="*/ 142978 w 748161"/>
                <a:gd name="connsiteY44" fmla="*/ 329184 h 744820"/>
                <a:gd name="connsiteX45" fmla="*/ 116378 w 748161"/>
                <a:gd name="connsiteY45" fmla="*/ 302583 h 744820"/>
                <a:gd name="connsiteX46" fmla="*/ 76477 w 748161"/>
                <a:gd name="connsiteY46" fmla="*/ 0 h 744820"/>
                <a:gd name="connsiteX47" fmla="*/ 26600 w 748161"/>
                <a:gd name="connsiteY47" fmla="*/ 33251 h 744820"/>
                <a:gd name="connsiteX0" fmla="*/ 26600 w 748599"/>
                <a:gd name="connsiteY0" fmla="*/ 33251 h 744820"/>
                <a:gd name="connsiteX1" fmla="*/ 0 w 748599"/>
                <a:gd name="connsiteY1" fmla="*/ 113053 h 744820"/>
                <a:gd name="connsiteX2" fmla="*/ 43226 w 748599"/>
                <a:gd name="connsiteY2" fmla="*/ 462188 h 744820"/>
                <a:gd name="connsiteX3" fmla="*/ 69826 w 748599"/>
                <a:gd name="connsiteY3" fmla="*/ 472163 h 744820"/>
                <a:gd name="connsiteX4" fmla="*/ 59851 w 748599"/>
                <a:gd name="connsiteY4" fmla="*/ 571916 h 744820"/>
                <a:gd name="connsiteX5" fmla="*/ 23275 w 748599"/>
                <a:gd name="connsiteY5" fmla="*/ 615142 h 744820"/>
                <a:gd name="connsiteX6" fmla="*/ 96427 w 748599"/>
                <a:gd name="connsiteY6" fmla="*/ 588541 h 744820"/>
                <a:gd name="connsiteX7" fmla="*/ 79802 w 748599"/>
                <a:gd name="connsiteY7" fmla="*/ 684969 h 744820"/>
                <a:gd name="connsiteX8" fmla="*/ 59851 w 748599"/>
                <a:gd name="connsiteY8" fmla="*/ 708244 h 744820"/>
                <a:gd name="connsiteX9" fmla="*/ 109728 w 748599"/>
                <a:gd name="connsiteY9" fmla="*/ 744820 h 744820"/>
                <a:gd name="connsiteX10" fmla="*/ 312558 w 748599"/>
                <a:gd name="connsiteY10" fmla="*/ 618467 h 744820"/>
                <a:gd name="connsiteX11" fmla="*/ 389035 w 748599"/>
                <a:gd name="connsiteY11" fmla="*/ 515389 h 744820"/>
                <a:gd name="connsiteX12" fmla="*/ 422286 w 748599"/>
                <a:gd name="connsiteY12" fmla="*/ 558615 h 744820"/>
                <a:gd name="connsiteX13" fmla="*/ 452212 w 748599"/>
                <a:gd name="connsiteY13" fmla="*/ 535340 h 744820"/>
                <a:gd name="connsiteX14" fmla="*/ 448887 w 748599"/>
                <a:gd name="connsiteY14" fmla="*/ 498764 h 744820"/>
                <a:gd name="connsiteX15" fmla="*/ 505413 w 748599"/>
                <a:gd name="connsiteY15" fmla="*/ 488788 h 744820"/>
                <a:gd name="connsiteX16" fmla="*/ 458862 w 748599"/>
                <a:gd name="connsiteY16" fmla="*/ 628442 h 744820"/>
                <a:gd name="connsiteX17" fmla="*/ 468837 w 748599"/>
                <a:gd name="connsiteY17" fmla="*/ 638417 h 744820"/>
                <a:gd name="connsiteX18" fmla="*/ 528689 w 748599"/>
                <a:gd name="connsiteY18" fmla="*/ 585216 h 744820"/>
                <a:gd name="connsiteX19" fmla="*/ 525364 w 748599"/>
                <a:gd name="connsiteY19" fmla="*/ 508739 h 744820"/>
                <a:gd name="connsiteX20" fmla="*/ 551965 w 748599"/>
                <a:gd name="connsiteY20" fmla="*/ 462188 h 744820"/>
                <a:gd name="connsiteX21" fmla="*/ 538664 w 748599"/>
                <a:gd name="connsiteY21" fmla="*/ 402336 h 744820"/>
                <a:gd name="connsiteX22" fmla="*/ 605166 w 748599"/>
                <a:gd name="connsiteY22" fmla="*/ 445561 h 744820"/>
                <a:gd name="connsiteX23" fmla="*/ 651718 w 748599"/>
                <a:gd name="connsiteY23" fmla="*/ 532014 h 744820"/>
                <a:gd name="connsiteX24" fmla="*/ 658366 w 748599"/>
                <a:gd name="connsiteY24" fmla="*/ 455537 h 744820"/>
                <a:gd name="connsiteX25" fmla="*/ 721542 w 748599"/>
                <a:gd name="connsiteY25" fmla="*/ 512064 h 744820"/>
                <a:gd name="connsiteX26" fmla="*/ 748143 w 748599"/>
                <a:gd name="connsiteY26" fmla="*/ 442237 h 744820"/>
                <a:gd name="connsiteX27" fmla="*/ 734843 w 748599"/>
                <a:gd name="connsiteY27" fmla="*/ 408986 h 744820"/>
                <a:gd name="connsiteX28" fmla="*/ 691616 w 748599"/>
                <a:gd name="connsiteY28" fmla="*/ 329184 h 744820"/>
                <a:gd name="connsiteX29" fmla="*/ 658364 w 748599"/>
                <a:gd name="connsiteY29" fmla="*/ 385710 h 744820"/>
                <a:gd name="connsiteX30" fmla="*/ 625115 w 748599"/>
                <a:gd name="connsiteY30" fmla="*/ 285958 h 744820"/>
                <a:gd name="connsiteX31" fmla="*/ 595190 w 748599"/>
                <a:gd name="connsiteY31" fmla="*/ 385711 h 744820"/>
                <a:gd name="connsiteX32" fmla="*/ 538662 w 748599"/>
                <a:gd name="connsiteY32" fmla="*/ 342484 h 744820"/>
                <a:gd name="connsiteX33" fmla="*/ 561940 w 748599"/>
                <a:gd name="connsiteY33" fmla="*/ 242731 h 744820"/>
                <a:gd name="connsiteX34" fmla="*/ 505413 w 748599"/>
                <a:gd name="connsiteY34" fmla="*/ 285958 h 744820"/>
                <a:gd name="connsiteX35" fmla="*/ 472162 w 748599"/>
                <a:gd name="connsiteY35" fmla="*/ 295933 h 744820"/>
                <a:gd name="connsiteX36" fmla="*/ 448887 w 748599"/>
                <a:gd name="connsiteY36" fmla="*/ 259357 h 744820"/>
                <a:gd name="connsiteX37" fmla="*/ 455538 w 748599"/>
                <a:gd name="connsiteY37" fmla="*/ 179555 h 744820"/>
                <a:gd name="connsiteX38" fmla="*/ 349134 w 748599"/>
                <a:gd name="connsiteY38" fmla="*/ 212806 h 744820"/>
                <a:gd name="connsiteX39" fmla="*/ 305908 w 748599"/>
                <a:gd name="connsiteY39" fmla="*/ 292608 h 744820"/>
                <a:gd name="connsiteX40" fmla="*/ 282631 w 748599"/>
                <a:gd name="connsiteY40" fmla="*/ 252707 h 744820"/>
                <a:gd name="connsiteX41" fmla="*/ 232756 w 748599"/>
                <a:gd name="connsiteY41" fmla="*/ 292608 h 744820"/>
                <a:gd name="connsiteX42" fmla="*/ 202830 w 748599"/>
                <a:gd name="connsiteY42" fmla="*/ 269332 h 744820"/>
                <a:gd name="connsiteX43" fmla="*/ 212805 w 748599"/>
                <a:gd name="connsiteY43" fmla="*/ 202830 h 744820"/>
                <a:gd name="connsiteX44" fmla="*/ 149629 w 748599"/>
                <a:gd name="connsiteY44" fmla="*/ 226106 h 744820"/>
                <a:gd name="connsiteX45" fmla="*/ 142978 w 748599"/>
                <a:gd name="connsiteY45" fmla="*/ 329184 h 744820"/>
                <a:gd name="connsiteX46" fmla="*/ 116378 w 748599"/>
                <a:gd name="connsiteY46" fmla="*/ 302583 h 744820"/>
                <a:gd name="connsiteX47" fmla="*/ 76477 w 748599"/>
                <a:gd name="connsiteY47" fmla="*/ 0 h 744820"/>
                <a:gd name="connsiteX48" fmla="*/ 26600 w 748599"/>
                <a:gd name="connsiteY48"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312558 w 748294"/>
                <a:gd name="connsiteY10" fmla="*/ 618467 h 744820"/>
                <a:gd name="connsiteX11" fmla="*/ 389035 w 748294"/>
                <a:gd name="connsiteY11" fmla="*/ 515389 h 744820"/>
                <a:gd name="connsiteX12" fmla="*/ 422286 w 748294"/>
                <a:gd name="connsiteY12" fmla="*/ 558615 h 744820"/>
                <a:gd name="connsiteX13" fmla="*/ 452212 w 748294"/>
                <a:gd name="connsiteY13" fmla="*/ 535340 h 744820"/>
                <a:gd name="connsiteX14" fmla="*/ 448887 w 748294"/>
                <a:gd name="connsiteY14" fmla="*/ 498764 h 744820"/>
                <a:gd name="connsiteX15" fmla="*/ 505413 w 748294"/>
                <a:gd name="connsiteY15" fmla="*/ 488788 h 744820"/>
                <a:gd name="connsiteX16" fmla="*/ 458862 w 748294"/>
                <a:gd name="connsiteY16" fmla="*/ 628442 h 744820"/>
                <a:gd name="connsiteX17" fmla="*/ 468837 w 748294"/>
                <a:gd name="connsiteY17" fmla="*/ 638417 h 744820"/>
                <a:gd name="connsiteX18" fmla="*/ 528689 w 748294"/>
                <a:gd name="connsiteY18" fmla="*/ 585216 h 744820"/>
                <a:gd name="connsiteX19" fmla="*/ 525364 w 748294"/>
                <a:gd name="connsiteY19" fmla="*/ 508739 h 744820"/>
                <a:gd name="connsiteX20" fmla="*/ 551965 w 748294"/>
                <a:gd name="connsiteY20" fmla="*/ 462188 h 744820"/>
                <a:gd name="connsiteX21" fmla="*/ 538664 w 748294"/>
                <a:gd name="connsiteY21" fmla="*/ 402336 h 744820"/>
                <a:gd name="connsiteX22" fmla="*/ 605166 w 748294"/>
                <a:gd name="connsiteY22" fmla="*/ 445561 h 744820"/>
                <a:gd name="connsiteX23" fmla="*/ 651718 w 748294"/>
                <a:gd name="connsiteY23" fmla="*/ 532014 h 744820"/>
                <a:gd name="connsiteX24" fmla="*/ 658366 w 748294"/>
                <a:gd name="connsiteY24" fmla="*/ 455537 h 744820"/>
                <a:gd name="connsiteX25" fmla="*/ 721542 w 748294"/>
                <a:gd name="connsiteY25" fmla="*/ 512064 h 744820"/>
                <a:gd name="connsiteX26" fmla="*/ 748143 w 748294"/>
                <a:gd name="connsiteY26" fmla="*/ 442237 h 744820"/>
                <a:gd name="connsiteX27" fmla="*/ 718217 w 748294"/>
                <a:gd name="connsiteY27" fmla="*/ 405661 h 744820"/>
                <a:gd name="connsiteX28" fmla="*/ 691616 w 748294"/>
                <a:gd name="connsiteY28" fmla="*/ 329184 h 744820"/>
                <a:gd name="connsiteX29" fmla="*/ 658364 w 748294"/>
                <a:gd name="connsiteY29" fmla="*/ 385710 h 744820"/>
                <a:gd name="connsiteX30" fmla="*/ 625115 w 748294"/>
                <a:gd name="connsiteY30" fmla="*/ 285958 h 744820"/>
                <a:gd name="connsiteX31" fmla="*/ 595190 w 748294"/>
                <a:gd name="connsiteY31" fmla="*/ 385711 h 744820"/>
                <a:gd name="connsiteX32" fmla="*/ 538662 w 748294"/>
                <a:gd name="connsiteY32" fmla="*/ 342484 h 744820"/>
                <a:gd name="connsiteX33" fmla="*/ 561940 w 748294"/>
                <a:gd name="connsiteY33" fmla="*/ 242731 h 744820"/>
                <a:gd name="connsiteX34" fmla="*/ 505413 w 748294"/>
                <a:gd name="connsiteY34" fmla="*/ 285958 h 744820"/>
                <a:gd name="connsiteX35" fmla="*/ 472162 w 748294"/>
                <a:gd name="connsiteY35" fmla="*/ 295933 h 744820"/>
                <a:gd name="connsiteX36" fmla="*/ 448887 w 748294"/>
                <a:gd name="connsiteY36" fmla="*/ 259357 h 744820"/>
                <a:gd name="connsiteX37" fmla="*/ 455538 w 748294"/>
                <a:gd name="connsiteY37" fmla="*/ 179555 h 744820"/>
                <a:gd name="connsiteX38" fmla="*/ 349134 w 748294"/>
                <a:gd name="connsiteY38" fmla="*/ 212806 h 744820"/>
                <a:gd name="connsiteX39" fmla="*/ 305908 w 748294"/>
                <a:gd name="connsiteY39" fmla="*/ 292608 h 744820"/>
                <a:gd name="connsiteX40" fmla="*/ 282631 w 748294"/>
                <a:gd name="connsiteY40" fmla="*/ 252707 h 744820"/>
                <a:gd name="connsiteX41" fmla="*/ 232756 w 748294"/>
                <a:gd name="connsiteY41" fmla="*/ 292608 h 744820"/>
                <a:gd name="connsiteX42" fmla="*/ 202830 w 748294"/>
                <a:gd name="connsiteY42" fmla="*/ 269332 h 744820"/>
                <a:gd name="connsiteX43" fmla="*/ 212805 w 748294"/>
                <a:gd name="connsiteY43" fmla="*/ 202830 h 744820"/>
                <a:gd name="connsiteX44" fmla="*/ 149629 w 748294"/>
                <a:gd name="connsiteY44" fmla="*/ 226106 h 744820"/>
                <a:gd name="connsiteX45" fmla="*/ 142978 w 748294"/>
                <a:gd name="connsiteY45" fmla="*/ 329184 h 744820"/>
                <a:gd name="connsiteX46" fmla="*/ 116378 w 748294"/>
                <a:gd name="connsiteY46" fmla="*/ 302583 h 744820"/>
                <a:gd name="connsiteX47" fmla="*/ 76477 w 748294"/>
                <a:gd name="connsiteY47" fmla="*/ 0 h 744820"/>
                <a:gd name="connsiteX48" fmla="*/ 26600 w 748294"/>
                <a:gd name="connsiteY48"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9454 w 748294"/>
                <a:gd name="connsiteY10" fmla="*/ 681644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76477 w 748294"/>
                <a:gd name="connsiteY48" fmla="*/ 0 h 744820"/>
                <a:gd name="connsiteX49" fmla="*/ 26600 w 748294"/>
                <a:gd name="connsiteY49"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76477 w 748294"/>
                <a:gd name="connsiteY48" fmla="*/ 0 h 744820"/>
                <a:gd name="connsiteX49" fmla="*/ 26600 w 748294"/>
                <a:gd name="connsiteY49"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83125 w 748294"/>
                <a:gd name="connsiteY48" fmla="*/ 63177 h 744820"/>
                <a:gd name="connsiteX49" fmla="*/ 76477 w 748294"/>
                <a:gd name="connsiteY49" fmla="*/ 0 h 744820"/>
                <a:gd name="connsiteX50" fmla="*/ 26600 w 748294"/>
                <a:gd name="connsiteY50"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66499 w 748294"/>
                <a:gd name="connsiteY48" fmla="*/ 79802 h 744820"/>
                <a:gd name="connsiteX49" fmla="*/ 76477 w 748294"/>
                <a:gd name="connsiteY49" fmla="*/ 0 h 744820"/>
                <a:gd name="connsiteX50" fmla="*/ 26600 w 748294"/>
                <a:gd name="connsiteY50"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93100 w 748294"/>
                <a:gd name="connsiteY48" fmla="*/ 189530 h 744820"/>
                <a:gd name="connsiteX49" fmla="*/ 66499 w 748294"/>
                <a:gd name="connsiteY49" fmla="*/ 79802 h 744820"/>
                <a:gd name="connsiteX50" fmla="*/ 76477 w 748294"/>
                <a:gd name="connsiteY50" fmla="*/ 0 h 744820"/>
                <a:gd name="connsiteX51" fmla="*/ 26600 w 748294"/>
                <a:gd name="connsiteY51"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103075 w 748294"/>
                <a:gd name="connsiteY48" fmla="*/ 83127 h 744820"/>
                <a:gd name="connsiteX49" fmla="*/ 66499 w 748294"/>
                <a:gd name="connsiteY49" fmla="*/ 79802 h 744820"/>
                <a:gd name="connsiteX50" fmla="*/ 76477 w 748294"/>
                <a:gd name="connsiteY50" fmla="*/ 0 h 744820"/>
                <a:gd name="connsiteX51" fmla="*/ 26600 w 748294"/>
                <a:gd name="connsiteY51"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116376 w 748294"/>
                <a:gd name="connsiteY48" fmla="*/ 196180 h 744820"/>
                <a:gd name="connsiteX49" fmla="*/ 103075 w 748294"/>
                <a:gd name="connsiteY49" fmla="*/ 83127 h 744820"/>
                <a:gd name="connsiteX50" fmla="*/ 66499 w 748294"/>
                <a:gd name="connsiteY50" fmla="*/ 79802 h 744820"/>
                <a:gd name="connsiteX51" fmla="*/ 76477 w 748294"/>
                <a:gd name="connsiteY51" fmla="*/ 0 h 744820"/>
                <a:gd name="connsiteX52" fmla="*/ 26600 w 748294"/>
                <a:gd name="connsiteY52"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83125 w 748294"/>
                <a:gd name="connsiteY48" fmla="*/ 146304 h 744820"/>
                <a:gd name="connsiteX49" fmla="*/ 103075 w 748294"/>
                <a:gd name="connsiteY49" fmla="*/ 83127 h 744820"/>
                <a:gd name="connsiteX50" fmla="*/ 66499 w 748294"/>
                <a:gd name="connsiteY50" fmla="*/ 79802 h 744820"/>
                <a:gd name="connsiteX51" fmla="*/ 76477 w 748294"/>
                <a:gd name="connsiteY51" fmla="*/ 0 h 744820"/>
                <a:gd name="connsiteX52" fmla="*/ 26600 w 748294"/>
                <a:gd name="connsiteY52" fmla="*/ 33251 h 74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48294" h="744820">
                  <a:moveTo>
                    <a:pt x="26600" y="33251"/>
                  </a:moveTo>
                  <a:lnTo>
                    <a:pt x="0" y="113053"/>
                  </a:lnTo>
                  <a:lnTo>
                    <a:pt x="43226" y="462188"/>
                  </a:lnTo>
                  <a:lnTo>
                    <a:pt x="69826" y="472163"/>
                  </a:lnTo>
                  <a:lnTo>
                    <a:pt x="59851" y="571916"/>
                  </a:lnTo>
                  <a:lnTo>
                    <a:pt x="23275" y="615142"/>
                  </a:lnTo>
                  <a:lnTo>
                    <a:pt x="96427" y="588541"/>
                  </a:lnTo>
                  <a:lnTo>
                    <a:pt x="79802" y="684969"/>
                  </a:lnTo>
                  <a:lnTo>
                    <a:pt x="59851" y="708244"/>
                  </a:lnTo>
                  <a:lnTo>
                    <a:pt x="109728" y="744820"/>
                  </a:lnTo>
                  <a:lnTo>
                    <a:pt x="212803" y="661693"/>
                  </a:lnTo>
                  <a:lnTo>
                    <a:pt x="312558" y="618467"/>
                  </a:lnTo>
                  <a:lnTo>
                    <a:pt x="389035" y="515389"/>
                  </a:lnTo>
                  <a:lnTo>
                    <a:pt x="422286" y="558615"/>
                  </a:lnTo>
                  <a:lnTo>
                    <a:pt x="452212" y="535340"/>
                  </a:lnTo>
                  <a:lnTo>
                    <a:pt x="448887" y="498764"/>
                  </a:lnTo>
                  <a:lnTo>
                    <a:pt x="505413" y="488788"/>
                  </a:lnTo>
                  <a:lnTo>
                    <a:pt x="458862" y="628442"/>
                  </a:lnTo>
                  <a:lnTo>
                    <a:pt x="468837" y="638417"/>
                  </a:lnTo>
                  <a:lnTo>
                    <a:pt x="528689" y="585216"/>
                  </a:lnTo>
                  <a:lnTo>
                    <a:pt x="525364" y="508739"/>
                  </a:lnTo>
                  <a:lnTo>
                    <a:pt x="551965" y="462188"/>
                  </a:lnTo>
                  <a:lnTo>
                    <a:pt x="538664" y="402336"/>
                  </a:lnTo>
                  <a:cubicBezTo>
                    <a:pt x="544206" y="401228"/>
                    <a:pt x="586324" y="423948"/>
                    <a:pt x="605166" y="445561"/>
                  </a:cubicBezTo>
                  <a:cubicBezTo>
                    <a:pt x="624008" y="467174"/>
                    <a:pt x="638418" y="522593"/>
                    <a:pt x="651718" y="532014"/>
                  </a:cubicBezTo>
                  <a:cubicBezTo>
                    <a:pt x="665018" y="541435"/>
                    <a:pt x="647837" y="467729"/>
                    <a:pt x="658366" y="455537"/>
                  </a:cubicBezTo>
                  <a:cubicBezTo>
                    <a:pt x="668895" y="443345"/>
                    <a:pt x="706579" y="514281"/>
                    <a:pt x="721542" y="512064"/>
                  </a:cubicBezTo>
                  <a:cubicBezTo>
                    <a:pt x="736505" y="509847"/>
                    <a:pt x="745926" y="459417"/>
                    <a:pt x="748143" y="442237"/>
                  </a:cubicBezTo>
                  <a:cubicBezTo>
                    <a:pt x="750360" y="425057"/>
                    <a:pt x="727638" y="424503"/>
                    <a:pt x="718217" y="405661"/>
                  </a:cubicBezTo>
                  <a:cubicBezTo>
                    <a:pt x="708796" y="386819"/>
                    <a:pt x="704362" y="333063"/>
                    <a:pt x="691616" y="329184"/>
                  </a:cubicBezTo>
                  <a:cubicBezTo>
                    <a:pt x="678870" y="325305"/>
                    <a:pt x="673881" y="407877"/>
                    <a:pt x="658364" y="385710"/>
                  </a:cubicBezTo>
                  <a:cubicBezTo>
                    <a:pt x="642847" y="363543"/>
                    <a:pt x="643403" y="283741"/>
                    <a:pt x="625115" y="285958"/>
                  </a:cubicBezTo>
                  <a:cubicBezTo>
                    <a:pt x="606827" y="288175"/>
                    <a:pt x="618466" y="397903"/>
                    <a:pt x="595190" y="385711"/>
                  </a:cubicBezTo>
                  <a:cubicBezTo>
                    <a:pt x="571914" y="373519"/>
                    <a:pt x="550854" y="365206"/>
                    <a:pt x="538662" y="342484"/>
                  </a:cubicBezTo>
                  <a:cubicBezTo>
                    <a:pt x="526470" y="319763"/>
                    <a:pt x="579119" y="243285"/>
                    <a:pt x="561940" y="242731"/>
                  </a:cubicBezTo>
                  <a:cubicBezTo>
                    <a:pt x="544761" y="242177"/>
                    <a:pt x="519268" y="299258"/>
                    <a:pt x="505413" y="285958"/>
                  </a:cubicBezTo>
                  <a:lnTo>
                    <a:pt x="472162" y="295933"/>
                  </a:lnTo>
                  <a:lnTo>
                    <a:pt x="448887" y="259357"/>
                  </a:lnTo>
                  <a:lnTo>
                    <a:pt x="455538" y="179555"/>
                  </a:lnTo>
                  <a:lnTo>
                    <a:pt x="349134" y="212806"/>
                  </a:lnTo>
                  <a:lnTo>
                    <a:pt x="305908" y="292608"/>
                  </a:lnTo>
                  <a:lnTo>
                    <a:pt x="282631" y="252707"/>
                  </a:lnTo>
                  <a:lnTo>
                    <a:pt x="232756" y="292608"/>
                  </a:lnTo>
                  <a:lnTo>
                    <a:pt x="202830" y="269332"/>
                  </a:lnTo>
                  <a:lnTo>
                    <a:pt x="212805" y="202830"/>
                  </a:lnTo>
                  <a:lnTo>
                    <a:pt x="149629" y="226106"/>
                  </a:lnTo>
                  <a:lnTo>
                    <a:pt x="142978" y="329184"/>
                  </a:lnTo>
                  <a:lnTo>
                    <a:pt x="116378" y="302583"/>
                  </a:lnTo>
                  <a:cubicBezTo>
                    <a:pt x="116377" y="267115"/>
                    <a:pt x="83126" y="181772"/>
                    <a:pt x="83125" y="146304"/>
                  </a:cubicBezTo>
                  <a:lnTo>
                    <a:pt x="103075" y="83127"/>
                  </a:lnTo>
                  <a:lnTo>
                    <a:pt x="66499" y="79802"/>
                  </a:lnTo>
                  <a:lnTo>
                    <a:pt x="76477" y="0"/>
                  </a:lnTo>
                  <a:lnTo>
                    <a:pt x="26600" y="33251"/>
                  </a:lnTo>
                  <a:close/>
                </a:path>
              </a:pathLst>
            </a:custGeom>
            <a:solidFill>
              <a:schemeClr val="tx1">
                <a:lumMod val="50000"/>
                <a:lumOff val="50000"/>
              </a:schemeClr>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24" name="Freeform 260">
              <a:extLst>
                <a:ext uri="{FF2B5EF4-FFF2-40B4-BE49-F238E27FC236}">
                  <a16:creationId xmlns:a16="http://schemas.microsoft.com/office/drawing/2014/main" id="{A5BC496A-6DD3-4CA2-9ACB-F90833C0DEF3}"/>
                </a:ext>
              </a:extLst>
            </p:cNvPr>
            <p:cNvSpPr/>
            <p:nvPr/>
          </p:nvSpPr>
          <p:spPr>
            <a:xfrm>
              <a:off x="8836503" y="2953757"/>
              <a:ext cx="136525" cy="77788"/>
            </a:xfrm>
            <a:custGeom>
              <a:avLst/>
              <a:gdLst>
                <a:gd name="connsiteX0" fmla="*/ 0 w 136434"/>
                <a:gd name="connsiteY0" fmla="*/ 17417 h 78377"/>
                <a:gd name="connsiteX1" fmla="*/ 87086 w 136434"/>
                <a:gd name="connsiteY1" fmla="*/ 0 h 78377"/>
                <a:gd name="connsiteX2" fmla="*/ 136434 w 136434"/>
                <a:gd name="connsiteY2" fmla="*/ 52251 h 78377"/>
                <a:gd name="connsiteX3" fmla="*/ 127726 w 136434"/>
                <a:gd name="connsiteY3" fmla="*/ 78377 h 78377"/>
                <a:gd name="connsiteX4" fmla="*/ 0 w 136434"/>
                <a:gd name="connsiteY4" fmla="*/ 17417 h 78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4" h="78377">
                  <a:moveTo>
                    <a:pt x="0" y="17417"/>
                  </a:moveTo>
                  <a:lnTo>
                    <a:pt x="87086" y="0"/>
                  </a:lnTo>
                  <a:lnTo>
                    <a:pt x="136434" y="52251"/>
                  </a:lnTo>
                  <a:lnTo>
                    <a:pt x="127726" y="78377"/>
                  </a:lnTo>
                  <a:lnTo>
                    <a:pt x="0" y="17417"/>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25" name="Freeform 261">
              <a:extLst>
                <a:ext uri="{FF2B5EF4-FFF2-40B4-BE49-F238E27FC236}">
                  <a16:creationId xmlns:a16="http://schemas.microsoft.com/office/drawing/2014/main" id="{B3907101-6B40-4045-B9AE-84ABA105ADCE}"/>
                </a:ext>
              </a:extLst>
            </p:cNvPr>
            <p:cNvSpPr/>
            <p:nvPr/>
          </p:nvSpPr>
          <p:spPr>
            <a:xfrm>
              <a:off x="8912703" y="2385432"/>
              <a:ext cx="92075" cy="112713"/>
            </a:xfrm>
            <a:custGeom>
              <a:avLst/>
              <a:gdLst>
                <a:gd name="connsiteX0" fmla="*/ 0 w 92892"/>
                <a:gd name="connsiteY0" fmla="*/ 43543 h 113211"/>
                <a:gd name="connsiteX1" fmla="*/ 14515 w 92892"/>
                <a:gd name="connsiteY1" fmla="*/ 107406 h 113211"/>
                <a:gd name="connsiteX2" fmla="*/ 55155 w 92892"/>
                <a:gd name="connsiteY2" fmla="*/ 113211 h 113211"/>
                <a:gd name="connsiteX3" fmla="*/ 92892 w 92892"/>
                <a:gd name="connsiteY3" fmla="*/ 63863 h 113211"/>
                <a:gd name="connsiteX4" fmla="*/ 63863 w 92892"/>
                <a:gd name="connsiteY4" fmla="*/ 0 h 113211"/>
                <a:gd name="connsiteX5" fmla="*/ 0 w 92892"/>
                <a:gd name="connsiteY5" fmla="*/ 43543 h 11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92" h="113211">
                  <a:moveTo>
                    <a:pt x="0" y="43543"/>
                  </a:moveTo>
                  <a:lnTo>
                    <a:pt x="14515" y="107406"/>
                  </a:lnTo>
                  <a:lnTo>
                    <a:pt x="55155" y="113211"/>
                  </a:lnTo>
                  <a:lnTo>
                    <a:pt x="92892" y="63863"/>
                  </a:lnTo>
                  <a:lnTo>
                    <a:pt x="63863" y="0"/>
                  </a:lnTo>
                  <a:lnTo>
                    <a:pt x="0" y="43543"/>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27" name="Freeform 262">
              <a:extLst>
                <a:ext uri="{FF2B5EF4-FFF2-40B4-BE49-F238E27FC236}">
                  <a16:creationId xmlns:a16="http://schemas.microsoft.com/office/drawing/2014/main" id="{37F79B59-15AB-4F55-B0FD-6A0C5F8F06CA}"/>
                </a:ext>
              </a:extLst>
            </p:cNvPr>
            <p:cNvSpPr/>
            <p:nvPr/>
          </p:nvSpPr>
          <p:spPr>
            <a:xfrm>
              <a:off x="8398353" y="1467857"/>
              <a:ext cx="133350" cy="150813"/>
            </a:xfrm>
            <a:custGeom>
              <a:avLst/>
              <a:gdLst>
                <a:gd name="connsiteX0" fmla="*/ 37737 w 133531"/>
                <a:gd name="connsiteY0" fmla="*/ 14514 h 150949"/>
                <a:gd name="connsiteX1" fmla="*/ 0 w 133531"/>
                <a:gd name="connsiteY1" fmla="*/ 101600 h 150949"/>
                <a:gd name="connsiteX2" fmla="*/ 37737 w 133531"/>
                <a:gd name="connsiteY2" fmla="*/ 150949 h 150949"/>
                <a:gd name="connsiteX3" fmla="*/ 78377 w 133531"/>
                <a:gd name="connsiteY3" fmla="*/ 124823 h 150949"/>
                <a:gd name="connsiteX4" fmla="*/ 133531 w 133531"/>
                <a:gd name="connsiteY4" fmla="*/ 52251 h 150949"/>
                <a:gd name="connsiteX5" fmla="*/ 127725 w 133531"/>
                <a:gd name="connsiteY5" fmla="*/ 0 h 150949"/>
                <a:gd name="connsiteX6" fmla="*/ 37737 w 133531"/>
                <a:gd name="connsiteY6" fmla="*/ 14514 h 15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531" h="150949">
                  <a:moveTo>
                    <a:pt x="37737" y="14514"/>
                  </a:moveTo>
                  <a:lnTo>
                    <a:pt x="0" y="101600"/>
                  </a:lnTo>
                  <a:lnTo>
                    <a:pt x="37737" y="150949"/>
                  </a:lnTo>
                  <a:lnTo>
                    <a:pt x="78377" y="124823"/>
                  </a:lnTo>
                  <a:lnTo>
                    <a:pt x="133531" y="52251"/>
                  </a:lnTo>
                  <a:lnTo>
                    <a:pt x="127725" y="0"/>
                  </a:lnTo>
                  <a:lnTo>
                    <a:pt x="37737" y="14514"/>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34" name="Freeform 263">
              <a:extLst>
                <a:ext uri="{FF2B5EF4-FFF2-40B4-BE49-F238E27FC236}">
                  <a16:creationId xmlns:a16="http://schemas.microsoft.com/office/drawing/2014/main" id="{5E1BCF06-6CC6-4758-A14A-29C2DAD76019}"/>
                </a:ext>
              </a:extLst>
            </p:cNvPr>
            <p:cNvSpPr/>
            <p:nvPr/>
          </p:nvSpPr>
          <p:spPr>
            <a:xfrm>
              <a:off x="8671403" y="1520245"/>
              <a:ext cx="80962" cy="133350"/>
            </a:xfrm>
            <a:custGeom>
              <a:avLst/>
              <a:gdLst>
                <a:gd name="connsiteX0" fmla="*/ 23223 w 81280"/>
                <a:gd name="connsiteY0" fmla="*/ 0 h 133532"/>
                <a:gd name="connsiteX1" fmla="*/ 0 w 81280"/>
                <a:gd name="connsiteY1" fmla="*/ 78378 h 133532"/>
                <a:gd name="connsiteX2" fmla="*/ 52252 w 81280"/>
                <a:gd name="connsiteY2" fmla="*/ 133532 h 133532"/>
                <a:gd name="connsiteX3" fmla="*/ 69669 w 81280"/>
                <a:gd name="connsiteY3" fmla="*/ 113212 h 133532"/>
                <a:gd name="connsiteX4" fmla="*/ 60960 w 81280"/>
                <a:gd name="connsiteY4" fmla="*/ 72572 h 133532"/>
                <a:gd name="connsiteX5" fmla="*/ 81280 w 81280"/>
                <a:gd name="connsiteY5" fmla="*/ 40640 h 133532"/>
                <a:gd name="connsiteX6" fmla="*/ 23223 w 81280"/>
                <a:gd name="connsiteY6" fmla="*/ 0 h 1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 h="133532">
                  <a:moveTo>
                    <a:pt x="23223" y="0"/>
                  </a:moveTo>
                  <a:lnTo>
                    <a:pt x="0" y="78378"/>
                  </a:lnTo>
                  <a:lnTo>
                    <a:pt x="52252" y="133532"/>
                  </a:lnTo>
                  <a:lnTo>
                    <a:pt x="69669" y="113212"/>
                  </a:lnTo>
                  <a:lnTo>
                    <a:pt x="60960" y="72572"/>
                  </a:lnTo>
                  <a:lnTo>
                    <a:pt x="81280" y="40640"/>
                  </a:lnTo>
                  <a:lnTo>
                    <a:pt x="23223"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41" name="Freeform 264">
              <a:extLst>
                <a:ext uri="{FF2B5EF4-FFF2-40B4-BE49-F238E27FC236}">
                  <a16:creationId xmlns:a16="http://schemas.microsoft.com/office/drawing/2014/main" id="{0DB69ADB-81E0-412E-98A1-0AE1C84EAD9D}"/>
                </a:ext>
              </a:extLst>
            </p:cNvPr>
            <p:cNvSpPr/>
            <p:nvPr/>
          </p:nvSpPr>
          <p:spPr>
            <a:xfrm>
              <a:off x="8769828" y="1321807"/>
              <a:ext cx="55562" cy="55563"/>
            </a:xfrm>
            <a:custGeom>
              <a:avLst/>
              <a:gdLst>
                <a:gd name="connsiteX0" fmla="*/ 0 w 55155"/>
                <a:gd name="connsiteY0" fmla="*/ 0 h 55154"/>
                <a:gd name="connsiteX1" fmla="*/ 23223 w 55155"/>
                <a:gd name="connsiteY1" fmla="*/ 55154 h 55154"/>
                <a:gd name="connsiteX2" fmla="*/ 55155 w 55155"/>
                <a:gd name="connsiteY2" fmla="*/ 29029 h 55154"/>
                <a:gd name="connsiteX3" fmla="*/ 0 w 55155"/>
                <a:gd name="connsiteY3" fmla="*/ 0 h 55154"/>
              </a:gdLst>
              <a:ahLst/>
              <a:cxnLst>
                <a:cxn ang="0">
                  <a:pos x="connsiteX0" y="connsiteY0"/>
                </a:cxn>
                <a:cxn ang="0">
                  <a:pos x="connsiteX1" y="connsiteY1"/>
                </a:cxn>
                <a:cxn ang="0">
                  <a:pos x="connsiteX2" y="connsiteY2"/>
                </a:cxn>
                <a:cxn ang="0">
                  <a:pos x="connsiteX3" y="connsiteY3"/>
                </a:cxn>
              </a:cxnLst>
              <a:rect l="l" t="t" r="r" b="b"/>
              <a:pathLst>
                <a:path w="55155" h="55154">
                  <a:moveTo>
                    <a:pt x="0" y="0"/>
                  </a:moveTo>
                  <a:lnTo>
                    <a:pt x="23223" y="55154"/>
                  </a:lnTo>
                  <a:lnTo>
                    <a:pt x="55155" y="29029"/>
                  </a:lnTo>
                  <a:lnTo>
                    <a:pt x="0"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48" name="Freeform 265">
              <a:extLst>
                <a:ext uri="{FF2B5EF4-FFF2-40B4-BE49-F238E27FC236}">
                  <a16:creationId xmlns:a16="http://schemas.microsoft.com/office/drawing/2014/main" id="{AE8F0F9E-B297-433F-8F9F-21633F638A38}"/>
                </a:ext>
              </a:extLst>
            </p:cNvPr>
            <p:cNvSpPr/>
            <p:nvPr/>
          </p:nvSpPr>
          <p:spPr>
            <a:xfrm>
              <a:off x="8815865" y="1293232"/>
              <a:ext cx="55563" cy="25400"/>
            </a:xfrm>
            <a:custGeom>
              <a:avLst/>
              <a:gdLst>
                <a:gd name="connsiteX0" fmla="*/ 0 w 55154"/>
                <a:gd name="connsiteY0" fmla="*/ 0 h 26125"/>
                <a:gd name="connsiteX1" fmla="*/ 46446 w 55154"/>
                <a:gd name="connsiteY1" fmla="*/ 26125 h 26125"/>
                <a:gd name="connsiteX2" fmla="*/ 55154 w 55154"/>
                <a:gd name="connsiteY2" fmla="*/ 11611 h 26125"/>
                <a:gd name="connsiteX3" fmla="*/ 0 w 55154"/>
                <a:gd name="connsiteY3" fmla="*/ 0 h 26125"/>
              </a:gdLst>
              <a:ahLst/>
              <a:cxnLst>
                <a:cxn ang="0">
                  <a:pos x="connsiteX0" y="connsiteY0"/>
                </a:cxn>
                <a:cxn ang="0">
                  <a:pos x="connsiteX1" y="connsiteY1"/>
                </a:cxn>
                <a:cxn ang="0">
                  <a:pos x="connsiteX2" y="connsiteY2"/>
                </a:cxn>
                <a:cxn ang="0">
                  <a:pos x="connsiteX3" y="connsiteY3"/>
                </a:cxn>
              </a:cxnLst>
              <a:rect l="l" t="t" r="r" b="b"/>
              <a:pathLst>
                <a:path w="55154" h="26125">
                  <a:moveTo>
                    <a:pt x="0" y="0"/>
                  </a:moveTo>
                  <a:lnTo>
                    <a:pt x="46446" y="26125"/>
                  </a:lnTo>
                  <a:lnTo>
                    <a:pt x="55154" y="11611"/>
                  </a:lnTo>
                  <a:lnTo>
                    <a:pt x="0"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88" name="Freeform 266">
              <a:extLst>
                <a:ext uri="{FF2B5EF4-FFF2-40B4-BE49-F238E27FC236}">
                  <a16:creationId xmlns:a16="http://schemas.microsoft.com/office/drawing/2014/main" id="{FB96710A-BAB9-4F51-B6E4-58B62455A82A}"/>
                </a:ext>
              </a:extLst>
            </p:cNvPr>
            <p:cNvSpPr/>
            <p:nvPr/>
          </p:nvSpPr>
          <p:spPr>
            <a:xfrm>
              <a:off x="9600090" y="1505957"/>
              <a:ext cx="49213" cy="68263"/>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89" name="Freeform 267">
              <a:extLst>
                <a:ext uri="{FF2B5EF4-FFF2-40B4-BE49-F238E27FC236}">
                  <a16:creationId xmlns:a16="http://schemas.microsoft.com/office/drawing/2014/main" id="{245918BB-4C3D-47E8-B51D-2A6FE038BC22}"/>
                </a:ext>
              </a:extLst>
            </p:cNvPr>
            <p:cNvSpPr/>
            <p:nvPr/>
          </p:nvSpPr>
          <p:spPr>
            <a:xfrm>
              <a:off x="9723915" y="1244020"/>
              <a:ext cx="65088" cy="55562"/>
            </a:xfrm>
            <a:custGeom>
              <a:avLst/>
              <a:gdLst>
                <a:gd name="connsiteX0" fmla="*/ 0 w 34834"/>
                <a:gd name="connsiteY0" fmla="*/ 0 h 52251"/>
                <a:gd name="connsiteX1" fmla="*/ 34834 w 34834"/>
                <a:gd name="connsiteY1" fmla="*/ 52251 h 52251"/>
                <a:gd name="connsiteX2" fmla="*/ 0 w 34834"/>
                <a:gd name="connsiteY2"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30628 w 65735"/>
                <a:gd name="connsiteY0" fmla="*/ 223 h 56156"/>
                <a:gd name="connsiteX1" fmla="*/ 65462 w 65735"/>
                <a:gd name="connsiteY1" fmla="*/ 52474 h 56156"/>
                <a:gd name="connsiteX2" fmla="*/ 10308 w 65735"/>
                <a:gd name="connsiteY2" fmla="*/ 35058 h 56156"/>
                <a:gd name="connsiteX3" fmla="*/ 30628 w 65735"/>
                <a:gd name="connsiteY3" fmla="*/ 223 h 56156"/>
              </a:gdLst>
              <a:ahLst/>
              <a:cxnLst>
                <a:cxn ang="0">
                  <a:pos x="connsiteX0" y="connsiteY0"/>
                </a:cxn>
                <a:cxn ang="0">
                  <a:pos x="connsiteX1" y="connsiteY1"/>
                </a:cxn>
                <a:cxn ang="0">
                  <a:pos x="connsiteX2" y="connsiteY2"/>
                </a:cxn>
                <a:cxn ang="0">
                  <a:pos x="connsiteX3" y="connsiteY3"/>
                </a:cxn>
              </a:cxnLst>
              <a:rect l="l" t="t" r="r" b="b"/>
              <a:pathLst>
                <a:path w="65735" h="56156">
                  <a:moveTo>
                    <a:pt x="30628" y="223"/>
                  </a:moveTo>
                  <a:cubicBezTo>
                    <a:pt x="39820" y="3126"/>
                    <a:pt x="68849" y="46668"/>
                    <a:pt x="65462" y="52474"/>
                  </a:cubicBezTo>
                  <a:cubicBezTo>
                    <a:pt x="62075" y="58280"/>
                    <a:pt x="-30332" y="60216"/>
                    <a:pt x="10308" y="35058"/>
                  </a:cubicBezTo>
                  <a:cubicBezTo>
                    <a:pt x="17081" y="23446"/>
                    <a:pt x="21436" y="-2680"/>
                    <a:pt x="30628" y="223"/>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0" name="Freeform 268">
              <a:extLst>
                <a:ext uri="{FF2B5EF4-FFF2-40B4-BE49-F238E27FC236}">
                  <a16:creationId xmlns:a16="http://schemas.microsoft.com/office/drawing/2014/main" id="{796C8AD8-6121-4771-9678-499E19D8D448}"/>
                </a:ext>
              </a:extLst>
            </p:cNvPr>
            <p:cNvSpPr/>
            <p:nvPr/>
          </p:nvSpPr>
          <p:spPr>
            <a:xfrm>
              <a:off x="8145940" y="1064632"/>
              <a:ext cx="452438" cy="434975"/>
            </a:xfrm>
            <a:custGeom>
              <a:avLst/>
              <a:gdLst>
                <a:gd name="connsiteX0" fmla="*/ 52251 w 452846"/>
                <a:gd name="connsiteY0" fmla="*/ 0 h 435428"/>
                <a:gd name="connsiteX1" fmla="*/ 37737 w 452846"/>
                <a:gd name="connsiteY1" fmla="*/ 121920 h 435428"/>
                <a:gd name="connsiteX2" fmla="*/ 49349 w 452846"/>
                <a:gd name="connsiteY2" fmla="*/ 148046 h 435428"/>
                <a:gd name="connsiteX3" fmla="*/ 60960 w 452846"/>
                <a:gd name="connsiteY3" fmla="*/ 275771 h 435428"/>
                <a:gd name="connsiteX4" fmla="*/ 0 w 452846"/>
                <a:gd name="connsiteY4" fmla="*/ 362857 h 435428"/>
                <a:gd name="connsiteX5" fmla="*/ 107406 w 452846"/>
                <a:gd name="connsiteY5" fmla="*/ 345440 h 435428"/>
                <a:gd name="connsiteX6" fmla="*/ 130629 w 452846"/>
                <a:gd name="connsiteY6" fmla="*/ 435428 h 435428"/>
                <a:gd name="connsiteX7" fmla="*/ 179977 w 452846"/>
                <a:gd name="connsiteY7" fmla="*/ 391886 h 435428"/>
                <a:gd name="connsiteX8" fmla="*/ 191589 w 452846"/>
                <a:gd name="connsiteY8" fmla="*/ 333828 h 435428"/>
                <a:gd name="connsiteX9" fmla="*/ 229326 w 452846"/>
                <a:gd name="connsiteY9" fmla="*/ 307703 h 435428"/>
                <a:gd name="connsiteX10" fmla="*/ 226423 w 452846"/>
                <a:gd name="connsiteY10" fmla="*/ 278674 h 435428"/>
                <a:gd name="connsiteX11" fmla="*/ 252549 w 452846"/>
                <a:gd name="connsiteY11" fmla="*/ 246743 h 435428"/>
                <a:gd name="connsiteX12" fmla="*/ 284480 w 452846"/>
                <a:gd name="connsiteY12" fmla="*/ 269966 h 435428"/>
                <a:gd name="connsiteX13" fmla="*/ 313509 w 452846"/>
                <a:gd name="connsiteY13" fmla="*/ 261257 h 435428"/>
                <a:gd name="connsiteX14" fmla="*/ 313509 w 452846"/>
                <a:gd name="connsiteY14" fmla="*/ 313508 h 435428"/>
                <a:gd name="connsiteX15" fmla="*/ 415109 w 452846"/>
                <a:gd name="connsiteY15" fmla="*/ 322217 h 435428"/>
                <a:gd name="connsiteX16" fmla="*/ 452846 w 452846"/>
                <a:gd name="connsiteY16" fmla="*/ 249646 h 435428"/>
                <a:gd name="connsiteX17" fmla="*/ 429623 w 452846"/>
                <a:gd name="connsiteY17" fmla="*/ 214811 h 435428"/>
                <a:gd name="connsiteX18" fmla="*/ 362857 w 452846"/>
                <a:gd name="connsiteY18" fmla="*/ 243840 h 435428"/>
                <a:gd name="connsiteX19" fmla="*/ 362857 w 452846"/>
                <a:gd name="connsiteY19" fmla="*/ 243840 h 435428"/>
                <a:gd name="connsiteX20" fmla="*/ 359954 w 452846"/>
                <a:gd name="connsiteY20" fmla="*/ 209006 h 435428"/>
                <a:gd name="connsiteX21" fmla="*/ 310606 w 452846"/>
                <a:gd name="connsiteY21" fmla="*/ 156754 h 435428"/>
                <a:gd name="connsiteX22" fmla="*/ 275771 w 452846"/>
                <a:gd name="connsiteY22" fmla="*/ 148046 h 435428"/>
                <a:gd name="connsiteX23" fmla="*/ 214811 w 452846"/>
                <a:gd name="connsiteY23" fmla="*/ 95794 h 435428"/>
                <a:gd name="connsiteX24" fmla="*/ 185783 w 452846"/>
                <a:gd name="connsiteY24" fmla="*/ 98697 h 435428"/>
                <a:gd name="connsiteX25" fmla="*/ 150949 w 452846"/>
                <a:gd name="connsiteY25" fmla="*/ 72571 h 435428"/>
                <a:gd name="connsiteX26" fmla="*/ 127726 w 452846"/>
                <a:gd name="connsiteY26" fmla="*/ 98697 h 435428"/>
                <a:gd name="connsiteX27" fmla="*/ 107406 w 452846"/>
                <a:gd name="connsiteY27" fmla="*/ 92891 h 435428"/>
                <a:gd name="connsiteX28" fmla="*/ 52251 w 452846"/>
                <a:gd name="connsiteY28" fmla="*/ 0 h 43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2846" h="435428">
                  <a:moveTo>
                    <a:pt x="52251" y="0"/>
                  </a:moveTo>
                  <a:lnTo>
                    <a:pt x="37737" y="121920"/>
                  </a:lnTo>
                  <a:lnTo>
                    <a:pt x="49349" y="148046"/>
                  </a:lnTo>
                  <a:lnTo>
                    <a:pt x="60960" y="275771"/>
                  </a:lnTo>
                  <a:lnTo>
                    <a:pt x="0" y="362857"/>
                  </a:lnTo>
                  <a:lnTo>
                    <a:pt x="107406" y="345440"/>
                  </a:lnTo>
                  <a:lnTo>
                    <a:pt x="130629" y="435428"/>
                  </a:lnTo>
                  <a:lnTo>
                    <a:pt x="179977" y="391886"/>
                  </a:lnTo>
                  <a:lnTo>
                    <a:pt x="191589" y="333828"/>
                  </a:lnTo>
                  <a:lnTo>
                    <a:pt x="229326" y="307703"/>
                  </a:lnTo>
                  <a:lnTo>
                    <a:pt x="226423" y="278674"/>
                  </a:lnTo>
                  <a:lnTo>
                    <a:pt x="252549" y="246743"/>
                  </a:lnTo>
                  <a:lnTo>
                    <a:pt x="284480" y="269966"/>
                  </a:lnTo>
                  <a:lnTo>
                    <a:pt x="313509" y="261257"/>
                  </a:lnTo>
                  <a:lnTo>
                    <a:pt x="313509" y="313508"/>
                  </a:lnTo>
                  <a:lnTo>
                    <a:pt x="415109" y="322217"/>
                  </a:lnTo>
                  <a:lnTo>
                    <a:pt x="452846" y="249646"/>
                  </a:lnTo>
                  <a:lnTo>
                    <a:pt x="429623" y="214811"/>
                  </a:lnTo>
                  <a:lnTo>
                    <a:pt x="362857" y="243840"/>
                  </a:lnTo>
                  <a:lnTo>
                    <a:pt x="362857" y="243840"/>
                  </a:lnTo>
                  <a:lnTo>
                    <a:pt x="359954" y="209006"/>
                  </a:lnTo>
                  <a:lnTo>
                    <a:pt x="310606" y="156754"/>
                  </a:lnTo>
                  <a:lnTo>
                    <a:pt x="275771" y="148046"/>
                  </a:lnTo>
                  <a:lnTo>
                    <a:pt x="214811" y="95794"/>
                  </a:lnTo>
                  <a:lnTo>
                    <a:pt x="185783" y="98697"/>
                  </a:lnTo>
                  <a:lnTo>
                    <a:pt x="150949" y="72571"/>
                  </a:lnTo>
                  <a:lnTo>
                    <a:pt x="127726" y="98697"/>
                  </a:lnTo>
                  <a:lnTo>
                    <a:pt x="107406" y="92891"/>
                  </a:lnTo>
                  <a:lnTo>
                    <a:pt x="52251"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1" name="Freeform 269">
              <a:extLst>
                <a:ext uri="{FF2B5EF4-FFF2-40B4-BE49-F238E27FC236}">
                  <a16:creationId xmlns:a16="http://schemas.microsoft.com/office/drawing/2014/main" id="{4558696C-67AA-4D93-8BEA-2CF0D00154EF}"/>
                </a:ext>
              </a:extLst>
            </p:cNvPr>
            <p:cNvSpPr/>
            <p:nvPr/>
          </p:nvSpPr>
          <p:spPr>
            <a:xfrm>
              <a:off x="5463065" y="-125993"/>
              <a:ext cx="133350" cy="60325"/>
            </a:xfrm>
            <a:custGeom>
              <a:avLst/>
              <a:gdLst>
                <a:gd name="connsiteX0" fmla="*/ 0 w 133531"/>
                <a:gd name="connsiteY0" fmla="*/ 17418 h 31932"/>
                <a:gd name="connsiteX1" fmla="*/ 133531 w 133531"/>
                <a:gd name="connsiteY1" fmla="*/ 31932 h 31932"/>
                <a:gd name="connsiteX2" fmla="*/ 119017 w 133531"/>
                <a:gd name="connsiteY2" fmla="*/ 0 h 31932"/>
                <a:gd name="connsiteX3" fmla="*/ 101600 w 133531"/>
                <a:gd name="connsiteY3" fmla="*/ 17418 h 31932"/>
                <a:gd name="connsiteX4" fmla="*/ 63863 w 133531"/>
                <a:gd name="connsiteY4" fmla="*/ 8709 h 31932"/>
                <a:gd name="connsiteX5" fmla="*/ 0 w 133531"/>
                <a:gd name="connsiteY5" fmla="*/ 17418 h 31932"/>
                <a:gd name="connsiteX0" fmla="*/ 0 w 133531"/>
                <a:gd name="connsiteY0" fmla="*/ 17418 h 31932"/>
                <a:gd name="connsiteX1" fmla="*/ 49349 w 133531"/>
                <a:gd name="connsiteY1" fmla="*/ 23223 h 31932"/>
                <a:gd name="connsiteX2" fmla="*/ 133531 w 133531"/>
                <a:gd name="connsiteY2" fmla="*/ 31932 h 31932"/>
                <a:gd name="connsiteX3" fmla="*/ 119017 w 133531"/>
                <a:gd name="connsiteY3" fmla="*/ 0 h 31932"/>
                <a:gd name="connsiteX4" fmla="*/ 101600 w 133531"/>
                <a:gd name="connsiteY4" fmla="*/ 17418 h 31932"/>
                <a:gd name="connsiteX5" fmla="*/ 63863 w 133531"/>
                <a:gd name="connsiteY5" fmla="*/ 8709 h 31932"/>
                <a:gd name="connsiteX6" fmla="*/ 0 w 133531"/>
                <a:gd name="connsiteY6" fmla="*/ 17418 h 31932"/>
                <a:gd name="connsiteX0" fmla="*/ 0 w 133531"/>
                <a:gd name="connsiteY0" fmla="*/ 17418 h 60960"/>
                <a:gd name="connsiteX1" fmla="*/ 37738 w 133531"/>
                <a:gd name="connsiteY1" fmla="*/ 60960 h 60960"/>
                <a:gd name="connsiteX2" fmla="*/ 133531 w 133531"/>
                <a:gd name="connsiteY2" fmla="*/ 31932 h 60960"/>
                <a:gd name="connsiteX3" fmla="*/ 119017 w 133531"/>
                <a:gd name="connsiteY3" fmla="*/ 0 h 60960"/>
                <a:gd name="connsiteX4" fmla="*/ 101600 w 133531"/>
                <a:gd name="connsiteY4" fmla="*/ 17418 h 60960"/>
                <a:gd name="connsiteX5" fmla="*/ 63863 w 133531"/>
                <a:gd name="connsiteY5" fmla="*/ 8709 h 60960"/>
                <a:gd name="connsiteX6" fmla="*/ 0 w 133531"/>
                <a:gd name="connsiteY6" fmla="*/ 17418 h 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531" h="60960">
                  <a:moveTo>
                    <a:pt x="0" y="17418"/>
                  </a:moveTo>
                  <a:lnTo>
                    <a:pt x="37738" y="60960"/>
                  </a:lnTo>
                  <a:lnTo>
                    <a:pt x="133531" y="31932"/>
                  </a:lnTo>
                  <a:lnTo>
                    <a:pt x="119017" y="0"/>
                  </a:lnTo>
                  <a:lnTo>
                    <a:pt x="101600" y="17418"/>
                  </a:lnTo>
                  <a:lnTo>
                    <a:pt x="63863" y="8709"/>
                  </a:lnTo>
                  <a:lnTo>
                    <a:pt x="0" y="17418"/>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2" name="Freeform 270">
              <a:extLst>
                <a:ext uri="{FF2B5EF4-FFF2-40B4-BE49-F238E27FC236}">
                  <a16:creationId xmlns:a16="http://schemas.microsoft.com/office/drawing/2014/main" id="{4855375F-6290-440B-BA92-493D450B6271}"/>
                </a:ext>
              </a:extLst>
            </p:cNvPr>
            <p:cNvSpPr/>
            <p:nvPr/>
          </p:nvSpPr>
          <p:spPr>
            <a:xfrm>
              <a:off x="6180615" y="-503818"/>
              <a:ext cx="517525" cy="485775"/>
            </a:xfrm>
            <a:custGeom>
              <a:avLst/>
              <a:gdLst>
                <a:gd name="connsiteX0" fmla="*/ 0 w 516708"/>
                <a:gd name="connsiteY0" fmla="*/ 287383 h 484777"/>
                <a:gd name="connsiteX1" fmla="*/ 49348 w 516708"/>
                <a:gd name="connsiteY1" fmla="*/ 409303 h 484777"/>
                <a:gd name="connsiteX2" fmla="*/ 31931 w 516708"/>
                <a:gd name="connsiteY2" fmla="*/ 481874 h 484777"/>
                <a:gd name="connsiteX3" fmla="*/ 63863 w 516708"/>
                <a:gd name="connsiteY3" fmla="*/ 484777 h 484777"/>
                <a:gd name="connsiteX4" fmla="*/ 116114 w 516708"/>
                <a:gd name="connsiteY4" fmla="*/ 458651 h 484777"/>
                <a:gd name="connsiteX5" fmla="*/ 148045 w 516708"/>
                <a:gd name="connsiteY5" fmla="*/ 484777 h 484777"/>
                <a:gd name="connsiteX6" fmla="*/ 168365 w 516708"/>
                <a:gd name="connsiteY6" fmla="*/ 476069 h 484777"/>
                <a:gd name="connsiteX7" fmla="*/ 229325 w 516708"/>
                <a:gd name="connsiteY7" fmla="*/ 383177 h 484777"/>
                <a:gd name="connsiteX8" fmla="*/ 267063 w 516708"/>
                <a:gd name="connsiteY8" fmla="*/ 380274 h 484777"/>
                <a:gd name="connsiteX9" fmla="*/ 301897 w 516708"/>
                <a:gd name="connsiteY9" fmla="*/ 336731 h 484777"/>
                <a:gd name="connsiteX10" fmla="*/ 444137 w 516708"/>
                <a:gd name="connsiteY10" fmla="*/ 272869 h 484777"/>
                <a:gd name="connsiteX11" fmla="*/ 487680 w 516708"/>
                <a:gd name="connsiteY11" fmla="*/ 293189 h 484777"/>
                <a:gd name="connsiteX12" fmla="*/ 516708 w 516708"/>
                <a:gd name="connsiteY12" fmla="*/ 264160 h 484777"/>
                <a:gd name="connsiteX13" fmla="*/ 467360 w 516708"/>
                <a:gd name="connsiteY13" fmla="*/ 133531 h 484777"/>
                <a:gd name="connsiteX14" fmla="*/ 415108 w 516708"/>
                <a:gd name="connsiteY14" fmla="*/ 127726 h 484777"/>
                <a:gd name="connsiteX15" fmla="*/ 348343 w 516708"/>
                <a:gd name="connsiteY15" fmla="*/ 72571 h 484777"/>
                <a:gd name="connsiteX16" fmla="*/ 336731 w 516708"/>
                <a:gd name="connsiteY16" fmla="*/ 8709 h 484777"/>
                <a:gd name="connsiteX17" fmla="*/ 217714 w 516708"/>
                <a:gd name="connsiteY17" fmla="*/ 0 h 484777"/>
                <a:gd name="connsiteX18" fmla="*/ 191588 w 516708"/>
                <a:gd name="connsiteY18" fmla="*/ 58057 h 484777"/>
                <a:gd name="connsiteX19" fmla="*/ 179977 w 516708"/>
                <a:gd name="connsiteY19" fmla="*/ 92891 h 484777"/>
                <a:gd name="connsiteX20" fmla="*/ 0 w 516708"/>
                <a:gd name="connsiteY20" fmla="*/ 287383 h 48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708" h="484777">
                  <a:moveTo>
                    <a:pt x="0" y="287383"/>
                  </a:moveTo>
                  <a:lnTo>
                    <a:pt x="49348" y="409303"/>
                  </a:lnTo>
                  <a:lnTo>
                    <a:pt x="31931" y="481874"/>
                  </a:lnTo>
                  <a:lnTo>
                    <a:pt x="63863" y="484777"/>
                  </a:lnTo>
                  <a:lnTo>
                    <a:pt x="116114" y="458651"/>
                  </a:lnTo>
                  <a:lnTo>
                    <a:pt x="148045" y="484777"/>
                  </a:lnTo>
                  <a:lnTo>
                    <a:pt x="168365" y="476069"/>
                  </a:lnTo>
                  <a:lnTo>
                    <a:pt x="229325" y="383177"/>
                  </a:lnTo>
                  <a:lnTo>
                    <a:pt x="267063" y="380274"/>
                  </a:lnTo>
                  <a:lnTo>
                    <a:pt x="301897" y="336731"/>
                  </a:lnTo>
                  <a:lnTo>
                    <a:pt x="444137" y="272869"/>
                  </a:lnTo>
                  <a:lnTo>
                    <a:pt x="487680" y="293189"/>
                  </a:lnTo>
                  <a:lnTo>
                    <a:pt x="516708" y="264160"/>
                  </a:lnTo>
                  <a:lnTo>
                    <a:pt x="467360" y="133531"/>
                  </a:lnTo>
                  <a:lnTo>
                    <a:pt x="415108" y="127726"/>
                  </a:lnTo>
                  <a:lnTo>
                    <a:pt x="348343" y="72571"/>
                  </a:lnTo>
                  <a:lnTo>
                    <a:pt x="336731" y="8709"/>
                  </a:lnTo>
                  <a:lnTo>
                    <a:pt x="217714" y="0"/>
                  </a:lnTo>
                  <a:lnTo>
                    <a:pt x="191588" y="58057"/>
                  </a:lnTo>
                  <a:lnTo>
                    <a:pt x="179977" y="92891"/>
                  </a:lnTo>
                  <a:lnTo>
                    <a:pt x="0" y="287383"/>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3" name="Freeform 271">
              <a:extLst>
                <a:ext uri="{FF2B5EF4-FFF2-40B4-BE49-F238E27FC236}">
                  <a16:creationId xmlns:a16="http://schemas.microsoft.com/office/drawing/2014/main" id="{3593CCE2-3DFC-48B9-84E5-96C73B2F93DC}"/>
                </a:ext>
              </a:extLst>
            </p:cNvPr>
            <p:cNvSpPr/>
            <p:nvPr/>
          </p:nvSpPr>
          <p:spPr>
            <a:xfrm>
              <a:off x="6433028" y="-199018"/>
              <a:ext cx="479425" cy="563563"/>
            </a:xfrm>
            <a:custGeom>
              <a:avLst/>
              <a:gdLst>
                <a:gd name="connsiteX0" fmla="*/ 0 w 478972"/>
                <a:gd name="connsiteY0" fmla="*/ 455749 h 563154"/>
                <a:gd name="connsiteX1" fmla="*/ 371566 w 478972"/>
                <a:gd name="connsiteY1" fmla="*/ 563154 h 563154"/>
                <a:gd name="connsiteX2" fmla="*/ 478972 w 478972"/>
                <a:gd name="connsiteY2" fmla="*/ 101600 h 563154"/>
                <a:gd name="connsiteX3" fmla="*/ 455749 w 478972"/>
                <a:gd name="connsiteY3" fmla="*/ 121920 h 563154"/>
                <a:gd name="connsiteX4" fmla="*/ 461555 w 478972"/>
                <a:gd name="connsiteY4" fmla="*/ 148046 h 563154"/>
                <a:gd name="connsiteX5" fmla="*/ 452846 w 478972"/>
                <a:gd name="connsiteY5" fmla="*/ 182880 h 563154"/>
                <a:gd name="connsiteX6" fmla="*/ 441235 w 478972"/>
                <a:gd name="connsiteY6" fmla="*/ 174171 h 563154"/>
                <a:gd name="connsiteX7" fmla="*/ 412206 w 478972"/>
                <a:gd name="connsiteY7" fmla="*/ 197394 h 563154"/>
                <a:gd name="connsiteX8" fmla="*/ 388983 w 478972"/>
                <a:gd name="connsiteY8" fmla="*/ 185783 h 563154"/>
                <a:gd name="connsiteX9" fmla="*/ 406400 w 478972"/>
                <a:gd name="connsiteY9" fmla="*/ 150949 h 563154"/>
                <a:gd name="connsiteX10" fmla="*/ 348343 w 478972"/>
                <a:gd name="connsiteY10" fmla="*/ 78377 h 563154"/>
                <a:gd name="connsiteX11" fmla="*/ 310606 w 478972"/>
                <a:gd name="connsiteY11" fmla="*/ 124823 h 563154"/>
                <a:gd name="connsiteX12" fmla="*/ 278675 w 478972"/>
                <a:gd name="connsiteY12" fmla="*/ 124823 h 563154"/>
                <a:gd name="connsiteX13" fmla="*/ 264160 w 478972"/>
                <a:gd name="connsiteY13" fmla="*/ 113211 h 563154"/>
                <a:gd name="connsiteX14" fmla="*/ 313509 w 478972"/>
                <a:gd name="connsiteY14" fmla="*/ 72571 h 563154"/>
                <a:gd name="connsiteX15" fmla="*/ 284480 w 478972"/>
                <a:gd name="connsiteY15" fmla="*/ 0 h 563154"/>
                <a:gd name="connsiteX16" fmla="*/ 206103 w 478972"/>
                <a:gd name="connsiteY16" fmla="*/ 29029 h 563154"/>
                <a:gd name="connsiteX17" fmla="*/ 194492 w 478972"/>
                <a:gd name="connsiteY17" fmla="*/ 20320 h 563154"/>
                <a:gd name="connsiteX18" fmla="*/ 78377 w 478972"/>
                <a:gd name="connsiteY18" fmla="*/ 87086 h 563154"/>
                <a:gd name="connsiteX19" fmla="*/ 75475 w 478972"/>
                <a:gd name="connsiteY19" fmla="*/ 116114 h 563154"/>
                <a:gd name="connsiteX20" fmla="*/ 8709 w 478972"/>
                <a:gd name="connsiteY20" fmla="*/ 162560 h 563154"/>
                <a:gd name="connsiteX21" fmla="*/ 43543 w 478972"/>
                <a:gd name="connsiteY21" fmla="*/ 194491 h 563154"/>
                <a:gd name="connsiteX22" fmla="*/ 31932 w 478972"/>
                <a:gd name="connsiteY22" fmla="*/ 229326 h 563154"/>
                <a:gd name="connsiteX23" fmla="*/ 69669 w 478972"/>
                <a:gd name="connsiteY23" fmla="*/ 243840 h 563154"/>
                <a:gd name="connsiteX24" fmla="*/ 159657 w 478972"/>
                <a:gd name="connsiteY24" fmla="*/ 264160 h 563154"/>
                <a:gd name="connsiteX25" fmla="*/ 121920 w 478972"/>
                <a:gd name="connsiteY25" fmla="*/ 275771 h 563154"/>
                <a:gd name="connsiteX26" fmla="*/ 20320 w 478972"/>
                <a:gd name="connsiteY26" fmla="*/ 281577 h 563154"/>
                <a:gd name="connsiteX27" fmla="*/ 2903 w 478972"/>
                <a:gd name="connsiteY27" fmla="*/ 310606 h 563154"/>
                <a:gd name="connsiteX28" fmla="*/ 23223 w 478972"/>
                <a:gd name="connsiteY28" fmla="*/ 351246 h 563154"/>
                <a:gd name="connsiteX29" fmla="*/ 168366 w 478972"/>
                <a:gd name="connsiteY29" fmla="*/ 406400 h 563154"/>
                <a:gd name="connsiteX30" fmla="*/ 197395 w 478972"/>
                <a:gd name="connsiteY30" fmla="*/ 406400 h 563154"/>
                <a:gd name="connsiteX31" fmla="*/ 243840 w 478972"/>
                <a:gd name="connsiteY31" fmla="*/ 444137 h 563154"/>
                <a:gd name="connsiteX32" fmla="*/ 293189 w 478972"/>
                <a:gd name="connsiteY32" fmla="*/ 496389 h 563154"/>
                <a:gd name="connsiteX33" fmla="*/ 284480 w 478972"/>
                <a:gd name="connsiteY33" fmla="*/ 519611 h 563154"/>
                <a:gd name="connsiteX34" fmla="*/ 217715 w 478972"/>
                <a:gd name="connsiteY34" fmla="*/ 496389 h 563154"/>
                <a:gd name="connsiteX35" fmla="*/ 188686 w 478972"/>
                <a:gd name="connsiteY35" fmla="*/ 490583 h 563154"/>
                <a:gd name="connsiteX36" fmla="*/ 165463 w 478972"/>
                <a:gd name="connsiteY36" fmla="*/ 464457 h 563154"/>
                <a:gd name="connsiteX37" fmla="*/ 92892 w 478972"/>
                <a:gd name="connsiteY37" fmla="*/ 444137 h 563154"/>
                <a:gd name="connsiteX38" fmla="*/ 0 w 478972"/>
                <a:gd name="connsiteY38" fmla="*/ 455749 h 5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8972" h="563154">
                  <a:moveTo>
                    <a:pt x="0" y="455749"/>
                  </a:moveTo>
                  <a:lnTo>
                    <a:pt x="371566" y="563154"/>
                  </a:lnTo>
                  <a:lnTo>
                    <a:pt x="478972" y="101600"/>
                  </a:lnTo>
                  <a:lnTo>
                    <a:pt x="455749" y="121920"/>
                  </a:lnTo>
                  <a:lnTo>
                    <a:pt x="461555" y="148046"/>
                  </a:lnTo>
                  <a:lnTo>
                    <a:pt x="452846" y="182880"/>
                  </a:lnTo>
                  <a:lnTo>
                    <a:pt x="441235" y="174171"/>
                  </a:lnTo>
                  <a:lnTo>
                    <a:pt x="412206" y="197394"/>
                  </a:lnTo>
                  <a:lnTo>
                    <a:pt x="388983" y="185783"/>
                  </a:lnTo>
                  <a:lnTo>
                    <a:pt x="406400" y="150949"/>
                  </a:lnTo>
                  <a:lnTo>
                    <a:pt x="348343" y="78377"/>
                  </a:lnTo>
                  <a:lnTo>
                    <a:pt x="310606" y="124823"/>
                  </a:lnTo>
                  <a:lnTo>
                    <a:pt x="278675" y="124823"/>
                  </a:lnTo>
                  <a:lnTo>
                    <a:pt x="264160" y="113211"/>
                  </a:lnTo>
                  <a:lnTo>
                    <a:pt x="313509" y="72571"/>
                  </a:lnTo>
                  <a:lnTo>
                    <a:pt x="284480" y="0"/>
                  </a:lnTo>
                  <a:lnTo>
                    <a:pt x="206103" y="29029"/>
                  </a:lnTo>
                  <a:lnTo>
                    <a:pt x="194492" y="20320"/>
                  </a:lnTo>
                  <a:lnTo>
                    <a:pt x="78377" y="87086"/>
                  </a:lnTo>
                  <a:lnTo>
                    <a:pt x="75475" y="116114"/>
                  </a:lnTo>
                  <a:lnTo>
                    <a:pt x="8709" y="162560"/>
                  </a:lnTo>
                  <a:lnTo>
                    <a:pt x="43543" y="194491"/>
                  </a:lnTo>
                  <a:lnTo>
                    <a:pt x="31932" y="229326"/>
                  </a:lnTo>
                  <a:lnTo>
                    <a:pt x="69669" y="243840"/>
                  </a:lnTo>
                  <a:lnTo>
                    <a:pt x="159657" y="264160"/>
                  </a:lnTo>
                  <a:lnTo>
                    <a:pt x="121920" y="275771"/>
                  </a:lnTo>
                  <a:lnTo>
                    <a:pt x="20320" y="281577"/>
                  </a:lnTo>
                  <a:lnTo>
                    <a:pt x="2903" y="310606"/>
                  </a:lnTo>
                  <a:lnTo>
                    <a:pt x="23223" y="351246"/>
                  </a:lnTo>
                  <a:lnTo>
                    <a:pt x="168366" y="406400"/>
                  </a:lnTo>
                  <a:lnTo>
                    <a:pt x="197395" y="406400"/>
                  </a:lnTo>
                  <a:lnTo>
                    <a:pt x="243840" y="444137"/>
                  </a:lnTo>
                  <a:lnTo>
                    <a:pt x="293189" y="496389"/>
                  </a:lnTo>
                  <a:lnTo>
                    <a:pt x="284480" y="519611"/>
                  </a:lnTo>
                  <a:lnTo>
                    <a:pt x="217715" y="496389"/>
                  </a:lnTo>
                  <a:lnTo>
                    <a:pt x="188686" y="490583"/>
                  </a:lnTo>
                  <a:lnTo>
                    <a:pt x="165463" y="464457"/>
                  </a:lnTo>
                  <a:lnTo>
                    <a:pt x="92892" y="444137"/>
                  </a:lnTo>
                  <a:lnTo>
                    <a:pt x="0" y="455749"/>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4" name="Freeform 272">
              <a:extLst>
                <a:ext uri="{FF2B5EF4-FFF2-40B4-BE49-F238E27FC236}">
                  <a16:creationId xmlns:a16="http://schemas.microsoft.com/office/drawing/2014/main" id="{C915F920-C329-4CC7-82CD-3A220C7F02E9}"/>
                </a:ext>
              </a:extLst>
            </p:cNvPr>
            <p:cNvSpPr/>
            <p:nvPr/>
          </p:nvSpPr>
          <p:spPr>
            <a:xfrm>
              <a:off x="6709253" y="-675268"/>
              <a:ext cx="290512" cy="336550"/>
            </a:xfrm>
            <a:custGeom>
              <a:avLst/>
              <a:gdLst>
                <a:gd name="connsiteX0" fmla="*/ 269965 w 290285"/>
                <a:gd name="connsiteY0" fmla="*/ 304800 h 336732"/>
                <a:gd name="connsiteX1" fmla="*/ 159657 w 290285"/>
                <a:gd name="connsiteY1" fmla="*/ 336732 h 336732"/>
                <a:gd name="connsiteX2" fmla="*/ 104503 w 290285"/>
                <a:gd name="connsiteY2" fmla="*/ 281578 h 336732"/>
                <a:gd name="connsiteX3" fmla="*/ 179977 w 290285"/>
                <a:gd name="connsiteY3" fmla="*/ 264160 h 336732"/>
                <a:gd name="connsiteX4" fmla="*/ 217714 w 290285"/>
                <a:gd name="connsiteY4" fmla="*/ 275772 h 336732"/>
                <a:gd name="connsiteX5" fmla="*/ 243840 w 290285"/>
                <a:gd name="connsiteY5" fmla="*/ 238035 h 336732"/>
                <a:gd name="connsiteX6" fmla="*/ 232228 w 290285"/>
                <a:gd name="connsiteY6" fmla="*/ 226423 h 336732"/>
                <a:gd name="connsiteX7" fmla="*/ 203200 w 290285"/>
                <a:gd name="connsiteY7" fmla="*/ 232229 h 336732"/>
                <a:gd name="connsiteX8" fmla="*/ 182880 w 290285"/>
                <a:gd name="connsiteY8" fmla="*/ 223520 h 336732"/>
                <a:gd name="connsiteX9" fmla="*/ 142240 w 290285"/>
                <a:gd name="connsiteY9" fmla="*/ 235132 h 336732"/>
                <a:gd name="connsiteX10" fmla="*/ 139337 w 290285"/>
                <a:gd name="connsiteY10" fmla="*/ 194492 h 336732"/>
                <a:gd name="connsiteX11" fmla="*/ 107405 w 290285"/>
                <a:gd name="connsiteY11" fmla="*/ 223520 h 336732"/>
                <a:gd name="connsiteX12" fmla="*/ 55154 w 290285"/>
                <a:gd name="connsiteY12" fmla="*/ 211909 h 336732"/>
                <a:gd name="connsiteX13" fmla="*/ 0 w 290285"/>
                <a:gd name="connsiteY13" fmla="*/ 139338 h 336732"/>
                <a:gd name="connsiteX14" fmla="*/ 58057 w 290285"/>
                <a:gd name="connsiteY14" fmla="*/ 130629 h 336732"/>
                <a:gd name="connsiteX15" fmla="*/ 40640 w 290285"/>
                <a:gd name="connsiteY15" fmla="*/ 101600 h 336732"/>
                <a:gd name="connsiteX16" fmla="*/ 63863 w 290285"/>
                <a:gd name="connsiteY16" fmla="*/ 84183 h 336732"/>
                <a:gd name="connsiteX17" fmla="*/ 89988 w 290285"/>
                <a:gd name="connsiteY17" fmla="*/ 98698 h 336732"/>
                <a:gd name="connsiteX18" fmla="*/ 84183 w 290285"/>
                <a:gd name="connsiteY18" fmla="*/ 55155 h 336732"/>
                <a:gd name="connsiteX19" fmla="*/ 148045 w 290285"/>
                <a:gd name="connsiteY19" fmla="*/ 0 h 336732"/>
                <a:gd name="connsiteX20" fmla="*/ 171268 w 290285"/>
                <a:gd name="connsiteY20" fmla="*/ 11612 h 336732"/>
                <a:gd name="connsiteX21" fmla="*/ 177074 w 290285"/>
                <a:gd name="connsiteY21" fmla="*/ 46446 h 336732"/>
                <a:gd name="connsiteX22" fmla="*/ 214811 w 290285"/>
                <a:gd name="connsiteY22" fmla="*/ 66766 h 336732"/>
                <a:gd name="connsiteX23" fmla="*/ 249645 w 290285"/>
                <a:gd name="connsiteY23" fmla="*/ 133532 h 336732"/>
                <a:gd name="connsiteX24" fmla="*/ 249645 w 290285"/>
                <a:gd name="connsiteY24" fmla="*/ 171269 h 336732"/>
                <a:gd name="connsiteX25" fmla="*/ 290285 w 290285"/>
                <a:gd name="connsiteY25" fmla="*/ 197395 h 336732"/>
                <a:gd name="connsiteX26" fmla="*/ 269965 w 290285"/>
                <a:gd name="connsiteY26" fmla="*/ 304800 h 33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285" h="336732">
                  <a:moveTo>
                    <a:pt x="269965" y="304800"/>
                  </a:moveTo>
                  <a:lnTo>
                    <a:pt x="159657" y="336732"/>
                  </a:lnTo>
                  <a:lnTo>
                    <a:pt x="104503" y="281578"/>
                  </a:lnTo>
                  <a:lnTo>
                    <a:pt x="179977" y="264160"/>
                  </a:lnTo>
                  <a:lnTo>
                    <a:pt x="217714" y="275772"/>
                  </a:lnTo>
                  <a:lnTo>
                    <a:pt x="243840" y="238035"/>
                  </a:lnTo>
                  <a:lnTo>
                    <a:pt x="232228" y="226423"/>
                  </a:lnTo>
                  <a:lnTo>
                    <a:pt x="203200" y="232229"/>
                  </a:lnTo>
                  <a:lnTo>
                    <a:pt x="182880" y="223520"/>
                  </a:lnTo>
                  <a:lnTo>
                    <a:pt x="142240" y="235132"/>
                  </a:lnTo>
                  <a:lnTo>
                    <a:pt x="139337" y="194492"/>
                  </a:lnTo>
                  <a:lnTo>
                    <a:pt x="107405" y="223520"/>
                  </a:lnTo>
                  <a:lnTo>
                    <a:pt x="55154" y="211909"/>
                  </a:lnTo>
                  <a:lnTo>
                    <a:pt x="0" y="139338"/>
                  </a:lnTo>
                  <a:lnTo>
                    <a:pt x="58057" y="130629"/>
                  </a:lnTo>
                  <a:lnTo>
                    <a:pt x="40640" y="101600"/>
                  </a:lnTo>
                  <a:lnTo>
                    <a:pt x="63863" y="84183"/>
                  </a:lnTo>
                  <a:lnTo>
                    <a:pt x="89988" y="98698"/>
                  </a:lnTo>
                  <a:lnTo>
                    <a:pt x="84183" y="55155"/>
                  </a:lnTo>
                  <a:lnTo>
                    <a:pt x="148045" y="0"/>
                  </a:lnTo>
                  <a:lnTo>
                    <a:pt x="171268" y="11612"/>
                  </a:lnTo>
                  <a:lnTo>
                    <a:pt x="177074" y="46446"/>
                  </a:lnTo>
                  <a:lnTo>
                    <a:pt x="214811" y="66766"/>
                  </a:lnTo>
                  <a:lnTo>
                    <a:pt x="249645" y="133532"/>
                  </a:lnTo>
                  <a:lnTo>
                    <a:pt x="249645" y="171269"/>
                  </a:lnTo>
                  <a:lnTo>
                    <a:pt x="290285" y="197395"/>
                  </a:lnTo>
                  <a:lnTo>
                    <a:pt x="269965" y="30480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5" name="Freeform 273">
              <a:extLst>
                <a:ext uri="{FF2B5EF4-FFF2-40B4-BE49-F238E27FC236}">
                  <a16:creationId xmlns:a16="http://schemas.microsoft.com/office/drawing/2014/main" id="{7AA63B2D-3B80-4D21-856D-9433CD3566D6}"/>
                </a:ext>
              </a:extLst>
            </p:cNvPr>
            <p:cNvSpPr/>
            <p:nvPr/>
          </p:nvSpPr>
          <p:spPr>
            <a:xfrm>
              <a:off x="6575903" y="-865768"/>
              <a:ext cx="322262" cy="214313"/>
            </a:xfrm>
            <a:custGeom>
              <a:avLst/>
              <a:gdLst>
                <a:gd name="connsiteX0" fmla="*/ 264160 w 264160"/>
                <a:gd name="connsiteY0" fmla="*/ 0 h 185783"/>
                <a:gd name="connsiteX1" fmla="*/ 124823 w 264160"/>
                <a:gd name="connsiteY1" fmla="*/ 49349 h 185783"/>
                <a:gd name="connsiteX2" fmla="*/ 92892 w 264160"/>
                <a:gd name="connsiteY2" fmla="*/ 52252 h 185783"/>
                <a:gd name="connsiteX3" fmla="*/ 72572 w 264160"/>
                <a:gd name="connsiteY3" fmla="*/ 81280 h 185783"/>
                <a:gd name="connsiteX4" fmla="*/ 46446 w 264160"/>
                <a:gd name="connsiteY4" fmla="*/ 78378 h 185783"/>
                <a:gd name="connsiteX5" fmla="*/ 2903 w 264160"/>
                <a:gd name="connsiteY5" fmla="*/ 92892 h 185783"/>
                <a:gd name="connsiteX6" fmla="*/ 0 w 264160"/>
                <a:gd name="connsiteY6" fmla="*/ 130629 h 185783"/>
                <a:gd name="connsiteX7" fmla="*/ 66766 w 264160"/>
                <a:gd name="connsiteY7" fmla="*/ 148046 h 185783"/>
                <a:gd name="connsiteX8" fmla="*/ 66766 w 264160"/>
                <a:gd name="connsiteY8" fmla="*/ 185783 h 185783"/>
                <a:gd name="connsiteX9" fmla="*/ 104503 w 264160"/>
                <a:gd name="connsiteY9" fmla="*/ 185783 h 185783"/>
                <a:gd name="connsiteX10" fmla="*/ 110309 w 264160"/>
                <a:gd name="connsiteY10" fmla="*/ 150949 h 185783"/>
                <a:gd name="connsiteX11" fmla="*/ 136435 w 264160"/>
                <a:gd name="connsiteY11" fmla="*/ 150949 h 185783"/>
                <a:gd name="connsiteX12" fmla="*/ 209006 w 264160"/>
                <a:gd name="connsiteY12" fmla="*/ 69669 h 185783"/>
                <a:gd name="connsiteX13" fmla="*/ 191589 w 264160"/>
                <a:gd name="connsiteY13" fmla="*/ 142240 h 185783"/>
                <a:gd name="connsiteX14" fmla="*/ 197395 w 264160"/>
                <a:gd name="connsiteY14" fmla="*/ 165463 h 185783"/>
                <a:gd name="connsiteX15" fmla="*/ 258355 w 264160"/>
                <a:gd name="connsiteY15" fmla="*/ 127726 h 185783"/>
                <a:gd name="connsiteX0" fmla="*/ 264160 w 264160"/>
                <a:gd name="connsiteY0" fmla="*/ 0 h 185783"/>
                <a:gd name="connsiteX1" fmla="*/ 174172 w 264160"/>
                <a:gd name="connsiteY1" fmla="*/ 31932 h 185783"/>
                <a:gd name="connsiteX2" fmla="*/ 124823 w 264160"/>
                <a:gd name="connsiteY2" fmla="*/ 49349 h 185783"/>
                <a:gd name="connsiteX3" fmla="*/ 92892 w 264160"/>
                <a:gd name="connsiteY3" fmla="*/ 52252 h 185783"/>
                <a:gd name="connsiteX4" fmla="*/ 72572 w 264160"/>
                <a:gd name="connsiteY4" fmla="*/ 81280 h 185783"/>
                <a:gd name="connsiteX5" fmla="*/ 46446 w 264160"/>
                <a:gd name="connsiteY5" fmla="*/ 78378 h 185783"/>
                <a:gd name="connsiteX6" fmla="*/ 2903 w 264160"/>
                <a:gd name="connsiteY6" fmla="*/ 92892 h 185783"/>
                <a:gd name="connsiteX7" fmla="*/ 0 w 264160"/>
                <a:gd name="connsiteY7" fmla="*/ 130629 h 185783"/>
                <a:gd name="connsiteX8" fmla="*/ 66766 w 264160"/>
                <a:gd name="connsiteY8" fmla="*/ 148046 h 185783"/>
                <a:gd name="connsiteX9" fmla="*/ 66766 w 264160"/>
                <a:gd name="connsiteY9" fmla="*/ 185783 h 185783"/>
                <a:gd name="connsiteX10" fmla="*/ 104503 w 264160"/>
                <a:gd name="connsiteY10" fmla="*/ 185783 h 185783"/>
                <a:gd name="connsiteX11" fmla="*/ 110309 w 264160"/>
                <a:gd name="connsiteY11" fmla="*/ 150949 h 185783"/>
                <a:gd name="connsiteX12" fmla="*/ 136435 w 264160"/>
                <a:gd name="connsiteY12" fmla="*/ 150949 h 185783"/>
                <a:gd name="connsiteX13" fmla="*/ 209006 w 264160"/>
                <a:gd name="connsiteY13" fmla="*/ 69669 h 185783"/>
                <a:gd name="connsiteX14" fmla="*/ 191589 w 264160"/>
                <a:gd name="connsiteY14" fmla="*/ 142240 h 185783"/>
                <a:gd name="connsiteX15" fmla="*/ 197395 w 264160"/>
                <a:gd name="connsiteY15" fmla="*/ 165463 h 185783"/>
                <a:gd name="connsiteX16" fmla="*/ 258355 w 264160"/>
                <a:gd name="connsiteY16" fmla="*/ 127726 h 185783"/>
                <a:gd name="connsiteX0" fmla="*/ 264160 w 264160"/>
                <a:gd name="connsiteY0" fmla="*/ 29028 h 214811"/>
                <a:gd name="connsiteX1" fmla="*/ 206104 w 264160"/>
                <a:gd name="connsiteY1" fmla="*/ 0 h 214811"/>
                <a:gd name="connsiteX2" fmla="*/ 124823 w 264160"/>
                <a:gd name="connsiteY2" fmla="*/ 78377 h 214811"/>
                <a:gd name="connsiteX3" fmla="*/ 92892 w 264160"/>
                <a:gd name="connsiteY3" fmla="*/ 81280 h 214811"/>
                <a:gd name="connsiteX4" fmla="*/ 72572 w 264160"/>
                <a:gd name="connsiteY4" fmla="*/ 110308 h 214811"/>
                <a:gd name="connsiteX5" fmla="*/ 46446 w 264160"/>
                <a:gd name="connsiteY5" fmla="*/ 107406 h 214811"/>
                <a:gd name="connsiteX6" fmla="*/ 2903 w 264160"/>
                <a:gd name="connsiteY6" fmla="*/ 121920 h 214811"/>
                <a:gd name="connsiteX7" fmla="*/ 0 w 264160"/>
                <a:gd name="connsiteY7" fmla="*/ 159657 h 214811"/>
                <a:gd name="connsiteX8" fmla="*/ 66766 w 264160"/>
                <a:gd name="connsiteY8" fmla="*/ 177074 h 214811"/>
                <a:gd name="connsiteX9" fmla="*/ 66766 w 264160"/>
                <a:gd name="connsiteY9" fmla="*/ 214811 h 214811"/>
                <a:gd name="connsiteX10" fmla="*/ 104503 w 264160"/>
                <a:gd name="connsiteY10" fmla="*/ 214811 h 214811"/>
                <a:gd name="connsiteX11" fmla="*/ 110309 w 264160"/>
                <a:gd name="connsiteY11" fmla="*/ 179977 h 214811"/>
                <a:gd name="connsiteX12" fmla="*/ 136435 w 264160"/>
                <a:gd name="connsiteY12" fmla="*/ 179977 h 214811"/>
                <a:gd name="connsiteX13" fmla="*/ 209006 w 264160"/>
                <a:gd name="connsiteY13" fmla="*/ 98697 h 214811"/>
                <a:gd name="connsiteX14" fmla="*/ 191589 w 264160"/>
                <a:gd name="connsiteY14" fmla="*/ 171268 h 214811"/>
                <a:gd name="connsiteX15" fmla="*/ 197395 w 264160"/>
                <a:gd name="connsiteY15" fmla="*/ 194491 h 214811"/>
                <a:gd name="connsiteX16" fmla="*/ 258355 w 264160"/>
                <a:gd name="connsiteY16" fmla="*/ 156754 h 214811"/>
                <a:gd name="connsiteX0" fmla="*/ 264160 w 267063"/>
                <a:gd name="connsiteY0" fmla="*/ 29028 h 214811"/>
                <a:gd name="connsiteX1" fmla="*/ 267063 w 267063"/>
                <a:gd name="connsiteY1" fmla="*/ 26126 h 214811"/>
                <a:gd name="connsiteX2" fmla="*/ 206104 w 267063"/>
                <a:gd name="connsiteY2" fmla="*/ 0 h 214811"/>
                <a:gd name="connsiteX3" fmla="*/ 124823 w 267063"/>
                <a:gd name="connsiteY3" fmla="*/ 78377 h 214811"/>
                <a:gd name="connsiteX4" fmla="*/ 92892 w 267063"/>
                <a:gd name="connsiteY4" fmla="*/ 81280 h 214811"/>
                <a:gd name="connsiteX5" fmla="*/ 72572 w 267063"/>
                <a:gd name="connsiteY5" fmla="*/ 110308 h 214811"/>
                <a:gd name="connsiteX6" fmla="*/ 46446 w 267063"/>
                <a:gd name="connsiteY6" fmla="*/ 107406 h 214811"/>
                <a:gd name="connsiteX7" fmla="*/ 2903 w 267063"/>
                <a:gd name="connsiteY7" fmla="*/ 121920 h 214811"/>
                <a:gd name="connsiteX8" fmla="*/ 0 w 267063"/>
                <a:gd name="connsiteY8" fmla="*/ 159657 h 214811"/>
                <a:gd name="connsiteX9" fmla="*/ 66766 w 267063"/>
                <a:gd name="connsiteY9" fmla="*/ 177074 h 214811"/>
                <a:gd name="connsiteX10" fmla="*/ 66766 w 267063"/>
                <a:gd name="connsiteY10" fmla="*/ 214811 h 214811"/>
                <a:gd name="connsiteX11" fmla="*/ 104503 w 267063"/>
                <a:gd name="connsiteY11" fmla="*/ 214811 h 214811"/>
                <a:gd name="connsiteX12" fmla="*/ 110309 w 267063"/>
                <a:gd name="connsiteY12" fmla="*/ 179977 h 214811"/>
                <a:gd name="connsiteX13" fmla="*/ 136435 w 267063"/>
                <a:gd name="connsiteY13" fmla="*/ 179977 h 214811"/>
                <a:gd name="connsiteX14" fmla="*/ 209006 w 267063"/>
                <a:gd name="connsiteY14" fmla="*/ 98697 h 214811"/>
                <a:gd name="connsiteX15" fmla="*/ 191589 w 267063"/>
                <a:gd name="connsiteY15" fmla="*/ 171268 h 214811"/>
                <a:gd name="connsiteX16" fmla="*/ 197395 w 267063"/>
                <a:gd name="connsiteY16" fmla="*/ 194491 h 214811"/>
                <a:gd name="connsiteX17" fmla="*/ 258355 w 267063"/>
                <a:gd name="connsiteY17" fmla="*/ 156754 h 214811"/>
                <a:gd name="connsiteX0" fmla="*/ 264160 w 322217"/>
                <a:gd name="connsiteY0" fmla="*/ 29028 h 214811"/>
                <a:gd name="connsiteX1" fmla="*/ 322217 w 322217"/>
                <a:gd name="connsiteY1" fmla="*/ 31931 h 214811"/>
                <a:gd name="connsiteX2" fmla="*/ 206104 w 322217"/>
                <a:gd name="connsiteY2" fmla="*/ 0 h 214811"/>
                <a:gd name="connsiteX3" fmla="*/ 124823 w 322217"/>
                <a:gd name="connsiteY3" fmla="*/ 78377 h 214811"/>
                <a:gd name="connsiteX4" fmla="*/ 92892 w 322217"/>
                <a:gd name="connsiteY4" fmla="*/ 81280 h 214811"/>
                <a:gd name="connsiteX5" fmla="*/ 72572 w 322217"/>
                <a:gd name="connsiteY5" fmla="*/ 110308 h 214811"/>
                <a:gd name="connsiteX6" fmla="*/ 46446 w 322217"/>
                <a:gd name="connsiteY6" fmla="*/ 107406 h 214811"/>
                <a:gd name="connsiteX7" fmla="*/ 2903 w 322217"/>
                <a:gd name="connsiteY7" fmla="*/ 121920 h 214811"/>
                <a:gd name="connsiteX8" fmla="*/ 0 w 322217"/>
                <a:gd name="connsiteY8" fmla="*/ 159657 h 214811"/>
                <a:gd name="connsiteX9" fmla="*/ 66766 w 322217"/>
                <a:gd name="connsiteY9" fmla="*/ 177074 h 214811"/>
                <a:gd name="connsiteX10" fmla="*/ 66766 w 322217"/>
                <a:gd name="connsiteY10" fmla="*/ 214811 h 214811"/>
                <a:gd name="connsiteX11" fmla="*/ 104503 w 322217"/>
                <a:gd name="connsiteY11" fmla="*/ 214811 h 214811"/>
                <a:gd name="connsiteX12" fmla="*/ 110309 w 322217"/>
                <a:gd name="connsiteY12" fmla="*/ 179977 h 214811"/>
                <a:gd name="connsiteX13" fmla="*/ 136435 w 322217"/>
                <a:gd name="connsiteY13" fmla="*/ 179977 h 214811"/>
                <a:gd name="connsiteX14" fmla="*/ 209006 w 322217"/>
                <a:gd name="connsiteY14" fmla="*/ 98697 h 214811"/>
                <a:gd name="connsiteX15" fmla="*/ 191589 w 322217"/>
                <a:gd name="connsiteY15" fmla="*/ 171268 h 214811"/>
                <a:gd name="connsiteX16" fmla="*/ 197395 w 322217"/>
                <a:gd name="connsiteY16" fmla="*/ 194491 h 214811"/>
                <a:gd name="connsiteX17" fmla="*/ 258355 w 322217"/>
                <a:gd name="connsiteY17" fmla="*/ 156754 h 214811"/>
                <a:gd name="connsiteX0" fmla="*/ 275772 w 322217"/>
                <a:gd name="connsiteY0" fmla="*/ 81280 h 214811"/>
                <a:gd name="connsiteX1" fmla="*/ 322217 w 322217"/>
                <a:gd name="connsiteY1" fmla="*/ 31931 h 214811"/>
                <a:gd name="connsiteX2" fmla="*/ 206104 w 322217"/>
                <a:gd name="connsiteY2" fmla="*/ 0 h 214811"/>
                <a:gd name="connsiteX3" fmla="*/ 124823 w 322217"/>
                <a:gd name="connsiteY3" fmla="*/ 78377 h 214811"/>
                <a:gd name="connsiteX4" fmla="*/ 92892 w 322217"/>
                <a:gd name="connsiteY4" fmla="*/ 81280 h 214811"/>
                <a:gd name="connsiteX5" fmla="*/ 72572 w 322217"/>
                <a:gd name="connsiteY5" fmla="*/ 110308 h 214811"/>
                <a:gd name="connsiteX6" fmla="*/ 46446 w 322217"/>
                <a:gd name="connsiteY6" fmla="*/ 107406 h 214811"/>
                <a:gd name="connsiteX7" fmla="*/ 2903 w 322217"/>
                <a:gd name="connsiteY7" fmla="*/ 121920 h 214811"/>
                <a:gd name="connsiteX8" fmla="*/ 0 w 322217"/>
                <a:gd name="connsiteY8" fmla="*/ 159657 h 214811"/>
                <a:gd name="connsiteX9" fmla="*/ 66766 w 322217"/>
                <a:gd name="connsiteY9" fmla="*/ 177074 h 214811"/>
                <a:gd name="connsiteX10" fmla="*/ 66766 w 322217"/>
                <a:gd name="connsiteY10" fmla="*/ 214811 h 214811"/>
                <a:gd name="connsiteX11" fmla="*/ 104503 w 322217"/>
                <a:gd name="connsiteY11" fmla="*/ 214811 h 214811"/>
                <a:gd name="connsiteX12" fmla="*/ 110309 w 322217"/>
                <a:gd name="connsiteY12" fmla="*/ 179977 h 214811"/>
                <a:gd name="connsiteX13" fmla="*/ 136435 w 322217"/>
                <a:gd name="connsiteY13" fmla="*/ 179977 h 214811"/>
                <a:gd name="connsiteX14" fmla="*/ 209006 w 322217"/>
                <a:gd name="connsiteY14" fmla="*/ 98697 h 214811"/>
                <a:gd name="connsiteX15" fmla="*/ 191589 w 322217"/>
                <a:gd name="connsiteY15" fmla="*/ 171268 h 214811"/>
                <a:gd name="connsiteX16" fmla="*/ 197395 w 322217"/>
                <a:gd name="connsiteY16" fmla="*/ 194491 h 214811"/>
                <a:gd name="connsiteX17" fmla="*/ 258355 w 322217"/>
                <a:gd name="connsiteY17" fmla="*/ 156754 h 214811"/>
                <a:gd name="connsiteX0" fmla="*/ 275772 w 322217"/>
                <a:gd name="connsiteY0" fmla="*/ 81280 h 214811"/>
                <a:gd name="connsiteX1" fmla="*/ 322217 w 322217"/>
                <a:gd name="connsiteY1" fmla="*/ 31931 h 214811"/>
                <a:gd name="connsiteX2" fmla="*/ 275772 w 322217"/>
                <a:gd name="connsiteY2" fmla="*/ 17417 h 214811"/>
                <a:gd name="connsiteX3" fmla="*/ 206104 w 322217"/>
                <a:gd name="connsiteY3" fmla="*/ 0 h 214811"/>
                <a:gd name="connsiteX4" fmla="*/ 124823 w 322217"/>
                <a:gd name="connsiteY4" fmla="*/ 78377 h 214811"/>
                <a:gd name="connsiteX5" fmla="*/ 92892 w 322217"/>
                <a:gd name="connsiteY5" fmla="*/ 81280 h 214811"/>
                <a:gd name="connsiteX6" fmla="*/ 72572 w 322217"/>
                <a:gd name="connsiteY6" fmla="*/ 110308 h 214811"/>
                <a:gd name="connsiteX7" fmla="*/ 46446 w 322217"/>
                <a:gd name="connsiteY7" fmla="*/ 107406 h 214811"/>
                <a:gd name="connsiteX8" fmla="*/ 2903 w 322217"/>
                <a:gd name="connsiteY8" fmla="*/ 121920 h 214811"/>
                <a:gd name="connsiteX9" fmla="*/ 0 w 322217"/>
                <a:gd name="connsiteY9" fmla="*/ 159657 h 214811"/>
                <a:gd name="connsiteX10" fmla="*/ 66766 w 322217"/>
                <a:gd name="connsiteY10" fmla="*/ 177074 h 214811"/>
                <a:gd name="connsiteX11" fmla="*/ 66766 w 322217"/>
                <a:gd name="connsiteY11" fmla="*/ 214811 h 214811"/>
                <a:gd name="connsiteX12" fmla="*/ 104503 w 322217"/>
                <a:gd name="connsiteY12" fmla="*/ 214811 h 214811"/>
                <a:gd name="connsiteX13" fmla="*/ 110309 w 322217"/>
                <a:gd name="connsiteY13" fmla="*/ 179977 h 214811"/>
                <a:gd name="connsiteX14" fmla="*/ 136435 w 322217"/>
                <a:gd name="connsiteY14" fmla="*/ 179977 h 214811"/>
                <a:gd name="connsiteX15" fmla="*/ 209006 w 322217"/>
                <a:gd name="connsiteY15" fmla="*/ 98697 h 214811"/>
                <a:gd name="connsiteX16" fmla="*/ 191589 w 322217"/>
                <a:gd name="connsiteY16" fmla="*/ 171268 h 214811"/>
                <a:gd name="connsiteX17" fmla="*/ 197395 w 322217"/>
                <a:gd name="connsiteY17" fmla="*/ 194491 h 214811"/>
                <a:gd name="connsiteX18" fmla="*/ 258355 w 322217"/>
                <a:gd name="connsiteY18" fmla="*/ 156754 h 214811"/>
                <a:gd name="connsiteX0" fmla="*/ 275772 w 322217"/>
                <a:gd name="connsiteY0" fmla="*/ 81280 h 214811"/>
                <a:gd name="connsiteX1" fmla="*/ 322217 w 322217"/>
                <a:gd name="connsiteY1" fmla="*/ 31931 h 214811"/>
                <a:gd name="connsiteX2" fmla="*/ 298995 w 322217"/>
                <a:gd name="connsiteY2" fmla="*/ 2903 h 214811"/>
                <a:gd name="connsiteX3" fmla="*/ 206104 w 322217"/>
                <a:gd name="connsiteY3" fmla="*/ 0 h 214811"/>
                <a:gd name="connsiteX4" fmla="*/ 124823 w 322217"/>
                <a:gd name="connsiteY4" fmla="*/ 78377 h 214811"/>
                <a:gd name="connsiteX5" fmla="*/ 92892 w 322217"/>
                <a:gd name="connsiteY5" fmla="*/ 81280 h 214811"/>
                <a:gd name="connsiteX6" fmla="*/ 72572 w 322217"/>
                <a:gd name="connsiteY6" fmla="*/ 110308 h 214811"/>
                <a:gd name="connsiteX7" fmla="*/ 46446 w 322217"/>
                <a:gd name="connsiteY7" fmla="*/ 107406 h 214811"/>
                <a:gd name="connsiteX8" fmla="*/ 2903 w 322217"/>
                <a:gd name="connsiteY8" fmla="*/ 121920 h 214811"/>
                <a:gd name="connsiteX9" fmla="*/ 0 w 322217"/>
                <a:gd name="connsiteY9" fmla="*/ 159657 h 214811"/>
                <a:gd name="connsiteX10" fmla="*/ 66766 w 322217"/>
                <a:gd name="connsiteY10" fmla="*/ 177074 h 214811"/>
                <a:gd name="connsiteX11" fmla="*/ 66766 w 322217"/>
                <a:gd name="connsiteY11" fmla="*/ 214811 h 214811"/>
                <a:gd name="connsiteX12" fmla="*/ 104503 w 322217"/>
                <a:gd name="connsiteY12" fmla="*/ 214811 h 214811"/>
                <a:gd name="connsiteX13" fmla="*/ 110309 w 322217"/>
                <a:gd name="connsiteY13" fmla="*/ 179977 h 214811"/>
                <a:gd name="connsiteX14" fmla="*/ 136435 w 322217"/>
                <a:gd name="connsiteY14" fmla="*/ 179977 h 214811"/>
                <a:gd name="connsiteX15" fmla="*/ 209006 w 322217"/>
                <a:gd name="connsiteY15" fmla="*/ 98697 h 214811"/>
                <a:gd name="connsiteX16" fmla="*/ 191589 w 322217"/>
                <a:gd name="connsiteY16" fmla="*/ 171268 h 214811"/>
                <a:gd name="connsiteX17" fmla="*/ 197395 w 322217"/>
                <a:gd name="connsiteY17" fmla="*/ 194491 h 214811"/>
                <a:gd name="connsiteX18" fmla="*/ 258355 w 322217"/>
                <a:gd name="connsiteY18" fmla="*/ 156754 h 214811"/>
                <a:gd name="connsiteX0" fmla="*/ 275772 w 322217"/>
                <a:gd name="connsiteY0" fmla="*/ 84183 h 217714"/>
                <a:gd name="connsiteX1" fmla="*/ 322217 w 322217"/>
                <a:gd name="connsiteY1" fmla="*/ 34834 h 217714"/>
                <a:gd name="connsiteX2" fmla="*/ 298995 w 322217"/>
                <a:gd name="connsiteY2" fmla="*/ 5806 h 217714"/>
                <a:gd name="connsiteX3" fmla="*/ 243840 w 322217"/>
                <a:gd name="connsiteY3" fmla="*/ 0 h 217714"/>
                <a:gd name="connsiteX4" fmla="*/ 206104 w 322217"/>
                <a:gd name="connsiteY4" fmla="*/ 2903 h 217714"/>
                <a:gd name="connsiteX5" fmla="*/ 124823 w 322217"/>
                <a:gd name="connsiteY5" fmla="*/ 81280 h 217714"/>
                <a:gd name="connsiteX6" fmla="*/ 92892 w 322217"/>
                <a:gd name="connsiteY6" fmla="*/ 84183 h 217714"/>
                <a:gd name="connsiteX7" fmla="*/ 72572 w 322217"/>
                <a:gd name="connsiteY7" fmla="*/ 113211 h 217714"/>
                <a:gd name="connsiteX8" fmla="*/ 46446 w 322217"/>
                <a:gd name="connsiteY8" fmla="*/ 110309 h 217714"/>
                <a:gd name="connsiteX9" fmla="*/ 2903 w 322217"/>
                <a:gd name="connsiteY9" fmla="*/ 124823 h 217714"/>
                <a:gd name="connsiteX10" fmla="*/ 0 w 322217"/>
                <a:gd name="connsiteY10" fmla="*/ 162560 h 217714"/>
                <a:gd name="connsiteX11" fmla="*/ 66766 w 322217"/>
                <a:gd name="connsiteY11" fmla="*/ 179977 h 217714"/>
                <a:gd name="connsiteX12" fmla="*/ 66766 w 322217"/>
                <a:gd name="connsiteY12" fmla="*/ 217714 h 217714"/>
                <a:gd name="connsiteX13" fmla="*/ 104503 w 322217"/>
                <a:gd name="connsiteY13" fmla="*/ 217714 h 217714"/>
                <a:gd name="connsiteX14" fmla="*/ 110309 w 322217"/>
                <a:gd name="connsiteY14" fmla="*/ 182880 h 217714"/>
                <a:gd name="connsiteX15" fmla="*/ 136435 w 322217"/>
                <a:gd name="connsiteY15" fmla="*/ 182880 h 217714"/>
                <a:gd name="connsiteX16" fmla="*/ 209006 w 322217"/>
                <a:gd name="connsiteY16" fmla="*/ 101600 h 217714"/>
                <a:gd name="connsiteX17" fmla="*/ 191589 w 322217"/>
                <a:gd name="connsiteY17" fmla="*/ 174171 h 217714"/>
                <a:gd name="connsiteX18" fmla="*/ 197395 w 322217"/>
                <a:gd name="connsiteY18" fmla="*/ 197394 h 217714"/>
                <a:gd name="connsiteX19" fmla="*/ 258355 w 322217"/>
                <a:gd name="connsiteY19" fmla="*/ 159657 h 217714"/>
                <a:gd name="connsiteX0" fmla="*/ 275772 w 322217"/>
                <a:gd name="connsiteY0" fmla="*/ 81280 h 214811"/>
                <a:gd name="connsiteX1" fmla="*/ 322217 w 322217"/>
                <a:gd name="connsiteY1" fmla="*/ 31931 h 214811"/>
                <a:gd name="connsiteX2" fmla="*/ 298995 w 322217"/>
                <a:gd name="connsiteY2" fmla="*/ 2903 h 214811"/>
                <a:gd name="connsiteX3" fmla="*/ 261257 w 322217"/>
                <a:gd name="connsiteY3" fmla="*/ 29028 h 214811"/>
                <a:gd name="connsiteX4" fmla="*/ 206104 w 322217"/>
                <a:gd name="connsiteY4" fmla="*/ 0 h 214811"/>
                <a:gd name="connsiteX5" fmla="*/ 124823 w 322217"/>
                <a:gd name="connsiteY5" fmla="*/ 78377 h 214811"/>
                <a:gd name="connsiteX6" fmla="*/ 92892 w 322217"/>
                <a:gd name="connsiteY6" fmla="*/ 81280 h 214811"/>
                <a:gd name="connsiteX7" fmla="*/ 72572 w 322217"/>
                <a:gd name="connsiteY7" fmla="*/ 110308 h 214811"/>
                <a:gd name="connsiteX8" fmla="*/ 46446 w 322217"/>
                <a:gd name="connsiteY8" fmla="*/ 107406 h 214811"/>
                <a:gd name="connsiteX9" fmla="*/ 2903 w 322217"/>
                <a:gd name="connsiteY9" fmla="*/ 121920 h 214811"/>
                <a:gd name="connsiteX10" fmla="*/ 0 w 322217"/>
                <a:gd name="connsiteY10" fmla="*/ 159657 h 214811"/>
                <a:gd name="connsiteX11" fmla="*/ 66766 w 322217"/>
                <a:gd name="connsiteY11" fmla="*/ 177074 h 214811"/>
                <a:gd name="connsiteX12" fmla="*/ 66766 w 322217"/>
                <a:gd name="connsiteY12" fmla="*/ 214811 h 214811"/>
                <a:gd name="connsiteX13" fmla="*/ 104503 w 322217"/>
                <a:gd name="connsiteY13" fmla="*/ 214811 h 214811"/>
                <a:gd name="connsiteX14" fmla="*/ 110309 w 322217"/>
                <a:gd name="connsiteY14" fmla="*/ 179977 h 214811"/>
                <a:gd name="connsiteX15" fmla="*/ 136435 w 322217"/>
                <a:gd name="connsiteY15" fmla="*/ 179977 h 214811"/>
                <a:gd name="connsiteX16" fmla="*/ 209006 w 322217"/>
                <a:gd name="connsiteY16" fmla="*/ 98697 h 214811"/>
                <a:gd name="connsiteX17" fmla="*/ 191589 w 322217"/>
                <a:gd name="connsiteY17" fmla="*/ 171268 h 214811"/>
                <a:gd name="connsiteX18" fmla="*/ 197395 w 322217"/>
                <a:gd name="connsiteY18" fmla="*/ 194491 h 214811"/>
                <a:gd name="connsiteX19" fmla="*/ 258355 w 322217"/>
                <a:gd name="connsiteY19" fmla="*/ 156754 h 214811"/>
                <a:gd name="connsiteX0" fmla="*/ 275772 w 322217"/>
                <a:gd name="connsiteY0" fmla="*/ 81280 h 214811"/>
                <a:gd name="connsiteX1" fmla="*/ 322217 w 322217"/>
                <a:gd name="connsiteY1" fmla="*/ 31931 h 214811"/>
                <a:gd name="connsiteX2" fmla="*/ 298995 w 322217"/>
                <a:gd name="connsiteY2" fmla="*/ 2903 h 214811"/>
                <a:gd name="connsiteX3" fmla="*/ 261257 w 322217"/>
                <a:gd name="connsiteY3" fmla="*/ 29028 h 214811"/>
                <a:gd name="connsiteX4" fmla="*/ 206104 w 322217"/>
                <a:gd name="connsiteY4" fmla="*/ 0 h 214811"/>
                <a:gd name="connsiteX5" fmla="*/ 124823 w 322217"/>
                <a:gd name="connsiteY5" fmla="*/ 78377 h 214811"/>
                <a:gd name="connsiteX6" fmla="*/ 92892 w 322217"/>
                <a:gd name="connsiteY6" fmla="*/ 81280 h 214811"/>
                <a:gd name="connsiteX7" fmla="*/ 72572 w 322217"/>
                <a:gd name="connsiteY7" fmla="*/ 110308 h 214811"/>
                <a:gd name="connsiteX8" fmla="*/ 46446 w 322217"/>
                <a:gd name="connsiteY8" fmla="*/ 107406 h 214811"/>
                <a:gd name="connsiteX9" fmla="*/ 2903 w 322217"/>
                <a:gd name="connsiteY9" fmla="*/ 121920 h 214811"/>
                <a:gd name="connsiteX10" fmla="*/ 0 w 322217"/>
                <a:gd name="connsiteY10" fmla="*/ 159657 h 214811"/>
                <a:gd name="connsiteX11" fmla="*/ 66766 w 322217"/>
                <a:gd name="connsiteY11" fmla="*/ 177074 h 214811"/>
                <a:gd name="connsiteX12" fmla="*/ 66766 w 322217"/>
                <a:gd name="connsiteY12" fmla="*/ 214811 h 214811"/>
                <a:gd name="connsiteX13" fmla="*/ 104503 w 322217"/>
                <a:gd name="connsiteY13" fmla="*/ 214811 h 214811"/>
                <a:gd name="connsiteX14" fmla="*/ 110309 w 322217"/>
                <a:gd name="connsiteY14" fmla="*/ 179977 h 214811"/>
                <a:gd name="connsiteX15" fmla="*/ 136435 w 322217"/>
                <a:gd name="connsiteY15" fmla="*/ 179977 h 214811"/>
                <a:gd name="connsiteX16" fmla="*/ 209006 w 322217"/>
                <a:gd name="connsiteY16" fmla="*/ 98697 h 214811"/>
                <a:gd name="connsiteX17" fmla="*/ 191589 w 322217"/>
                <a:gd name="connsiteY17" fmla="*/ 171268 h 214811"/>
                <a:gd name="connsiteX18" fmla="*/ 197395 w 322217"/>
                <a:gd name="connsiteY18" fmla="*/ 194491 h 214811"/>
                <a:gd name="connsiteX19" fmla="*/ 258355 w 322217"/>
                <a:gd name="connsiteY19" fmla="*/ 156754 h 214811"/>
                <a:gd name="connsiteX20" fmla="*/ 275772 w 322217"/>
                <a:gd name="connsiteY20" fmla="*/ 81280 h 21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17" h="214811">
                  <a:moveTo>
                    <a:pt x="275772" y="81280"/>
                  </a:moveTo>
                  <a:lnTo>
                    <a:pt x="322217" y="31931"/>
                  </a:lnTo>
                  <a:lnTo>
                    <a:pt x="298995" y="2903"/>
                  </a:lnTo>
                  <a:lnTo>
                    <a:pt x="261257" y="29028"/>
                  </a:lnTo>
                  <a:lnTo>
                    <a:pt x="206104" y="0"/>
                  </a:lnTo>
                  <a:lnTo>
                    <a:pt x="124823" y="78377"/>
                  </a:lnTo>
                  <a:lnTo>
                    <a:pt x="92892" y="81280"/>
                  </a:lnTo>
                  <a:lnTo>
                    <a:pt x="72572" y="110308"/>
                  </a:lnTo>
                  <a:lnTo>
                    <a:pt x="46446" y="107406"/>
                  </a:lnTo>
                  <a:lnTo>
                    <a:pt x="2903" y="121920"/>
                  </a:lnTo>
                  <a:lnTo>
                    <a:pt x="0" y="159657"/>
                  </a:lnTo>
                  <a:lnTo>
                    <a:pt x="66766" y="177074"/>
                  </a:lnTo>
                  <a:lnTo>
                    <a:pt x="66766" y="214811"/>
                  </a:lnTo>
                  <a:lnTo>
                    <a:pt x="104503" y="214811"/>
                  </a:lnTo>
                  <a:lnTo>
                    <a:pt x="110309" y="179977"/>
                  </a:lnTo>
                  <a:lnTo>
                    <a:pt x="136435" y="179977"/>
                  </a:lnTo>
                  <a:lnTo>
                    <a:pt x="209006" y="98697"/>
                  </a:lnTo>
                  <a:lnTo>
                    <a:pt x="191589" y="171268"/>
                  </a:lnTo>
                  <a:lnTo>
                    <a:pt x="197395" y="194491"/>
                  </a:lnTo>
                  <a:lnTo>
                    <a:pt x="258355" y="156754"/>
                  </a:lnTo>
                  <a:lnTo>
                    <a:pt x="275772" y="8128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6" name="Freeform 274">
              <a:extLst>
                <a:ext uri="{FF2B5EF4-FFF2-40B4-BE49-F238E27FC236}">
                  <a16:creationId xmlns:a16="http://schemas.microsoft.com/office/drawing/2014/main" id="{F5AC087B-86F3-4991-91A4-E300D89F79A2}"/>
                </a:ext>
              </a:extLst>
            </p:cNvPr>
            <p:cNvSpPr/>
            <p:nvPr/>
          </p:nvSpPr>
          <p:spPr>
            <a:xfrm>
              <a:off x="6655278" y="-649868"/>
              <a:ext cx="92075" cy="61913"/>
            </a:xfrm>
            <a:custGeom>
              <a:avLst/>
              <a:gdLst>
                <a:gd name="connsiteX0" fmla="*/ 0 w 89989"/>
                <a:gd name="connsiteY0" fmla="*/ 31932 h 31932"/>
                <a:gd name="connsiteX1" fmla="*/ 89989 w 89989"/>
                <a:gd name="connsiteY1" fmla="*/ 0 h 31932"/>
                <a:gd name="connsiteX2" fmla="*/ 0 w 89989"/>
                <a:gd name="connsiteY2" fmla="*/ 31932 h 31932"/>
                <a:gd name="connsiteX0" fmla="*/ 0 w 89989"/>
                <a:gd name="connsiteY0" fmla="*/ 31932 h 31932"/>
                <a:gd name="connsiteX1" fmla="*/ 89989 w 89989"/>
                <a:gd name="connsiteY1" fmla="*/ 0 h 31932"/>
                <a:gd name="connsiteX2" fmla="*/ 43543 w 89989"/>
                <a:gd name="connsiteY2" fmla="*/ 14514 h 31932"/>
                <a:gd name="connsiteX3" fmla="*/ 0 w 89989"/>
                <a:gd name="connsiteY3" fmla="*/ 31932 h 31932"/>
                <a:gd name="connsiteX0" fmla="*/ 1227 w 91986"/>
                <a:gd name="connsiteY0" fmla="*/ 32514 h 61541"/>
                <a:gd name="connsiteX1" fmla="*/ 91216 w 91986"/>
                <a:gd name="connsiteY1" fmla="*/ 582 h 61541"/>
                <a:gd name="connsiteX2" fmla="*/ 41867 w 91986"/>
                <a:gd name="connsiteY2" fmla="*/ 61541 h 61541"/>
                <a:gd name="connsiteX3" fmla="*/ 1227 w 91986"/>
                <a:gd name="connsiteY3" fmla="*/ 32514 h 61541"/>
              </a:gdLst>
              <a:ahLst/>
              <a:cxnLst>
                <a:cxn ang="0">
                  <a:pos x="connsiteX0" y="connsiteY0"/>
                </a:cxn>
                <a:cxn ang="0">
                  <a:pos x="connsiteX1" y="connsiteY1"/>
                </a:cxn>
                <a:cxn ang="0">
                  <a:pos x="connsiteX2" y="connsiteY2"/>
                </a:cxn>
                <a:cxn ang="0">
                  <a:pos x="connsiteX3" y="connsiteY3"/>
                </a:cxn>
              </a:cxnLst>
              <a:rect l="l" t="t" r="r" b="b"/>
              <a:pathLst>
                <a:path w="91986" h="61541">
                  <a:moveTo>
                    <a:pt x="1227" y="32514"/>
                  </a:moveTo>
                  <a:cubicBezTo>
                    <a:pt x="9452" y="22354"/>
                    <a:pt x="84443" y="-4256"/>
                    <a:pt x="91216" y="582"/>
                  </a:cubicBezTo>
                  <a:cubicBezTo>
                    <a:pt x="97989" y="5420"/>
                    <a:pt x="58317" y="41221"/>
                    <a:pt x="41867" y="61541"/>
                  </a:cubicBezTo>
                  <a:cubicBezTo>
                    <a:pt x="28320" y="51865"/>
                    <a:pt x="-6998" y="42674"/>
                    <a:pt x="1227" y="32514"/>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7" name="Freeform 275">
              <a:extLst>
                <a:ext uri="{FF2B5EF4-FFF2-40B4-BE49-F238E27FC236}">
                  <a16:creationId xmlns:a16="http://schemas.microsoft.com/office/drawing/2014/main" id="{2A8D6876-852A-4B8F-831D-82AFBAEB863F}"/>
                </a:ext>
              </a:extLst>
            </p:cNvPr>
            <p:cNvSpPr/>
            <p:nvPr/>
          </p:nvSpPr>
          <p:spPr>
            <a:xfrm>
              <a:off x="6891815" y="-729243"/>
              <a:ext cx="46038" cy="25400"/>
            </a:xfrm>
            <a:custGeom>
              <a:avLst/>
              <a:gdLst>
                <a:gd name="connsiteX0" fmla="*/ 0 w 46445"/>
                <a:gd name="connsiteY0" fmla="*/ 0 h 26126"/>
                <a:gd name="connsiteX1" fmla="*/ 46445 w 46445"/>
                <a:gd name="connsiteY1" fmla="*/ 26126 h 26126"/>
                <a:gd name="connsiteX2" fmla="*/ 0 w 46445"/>
                <a:gd name="connsiteY2" fmla="*/ 0 h 26126"/>
              </a:gdLst>
              <a:ahLst/>
              <a:cxnLst>
                <a:cxn ang="0">
                  <a:pos x="connsiteX0" y="connsiteY0"/>
                </a:cxn>
                <a:cxn ang="0">
                  <a:pos x="connsiteX1" y="connsiteY1"/>
                </a:cxn>
                <a:cxn ang="0">
                  <a:pos x="connsiteX2" y="connsiteY2"/>
                </a:cxn>
              </a:cxnLst>
              <a:rect l="l" t="t" r="r" b="b"/>
              <a:pathLst>
                <a:path w="46445" h="26126">
                  <a:moveTo>
                    <a:pt x="0" y="0"/>
                  </a:moveTo>
                  <a:lnTo>
                    <a:pt x="46445" y="26126"/>
                  </a:lnTo>
                  <a:lnTo>
                    <a:pt x="0"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8" name="Freeform 276">
              <a:extLst>
                <a:ext uri="{FF2B5EF4-FFF2-40B4-BE49-F238E27FC236}">
                  <a16:creationId xmlns:a16="http://schemas.microsoft.com/office/drawing/2014/main" id="{2BFFC03C-484C-4D81-9FAE-AED5A3DB640F}"/>
                </a:ext>
              </a:extLst>
            </p:cNvPr>
            <p:cNvSpPr/>
            <p:nvPr/>
          </p:nvSpPr>
          <p:spPr>
            <a:xfrm>
              <a:off x="6979128" y="-886405"/>
              <a:ext cx="119062" cy="109537"/>
            </a:xfrm>
            <a:custGeom>
              <a:avLst/>
              <a:gdLst>
                <a:gd name="connsiteX0" fmla="*/ 119018 w 119018"/>
                <a:gd name="connsiteY0" fmla="*/ 0 h 110308"/>
                <a:gd name="connsiteX1" fmla="*/ 26126 w 119018"/>
                <a:gd name="connsiteY1" fmla="*/ 8708 h 110308"/>
                <a:gd name="connsiteX2" fmla="*/ 0 w 119018"/>
                <a:gd name="connsiteY2" fmla="*/ 58057 h 110308"/>
                <a:gd name="connsiteX3" fmla="*/ 31932 w 119018"/>
                <a:gd name="connsiteY3" fmla="*/ 104503 h 110308"/>
                <a:gd name="connsiteX4" fmla="*/ 92892 w 119018"/>
                <a:gd name="connsiteY4" fmla="*/ 110308 h 110308"/>
                <a:gd name="connsiteX5" fmla="*/ 101600 w 119018"/>
                <a:gd name="connsiteY5" fmla="*/ 63863 h 110308"/>
                <a:gd name="connsiteX6" fmla="*/ 119018 w 119018"/>
                <a:gd name="connsiteY6" fmla="*/ 0 h 1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18" h="110308">
                  <a:moveTo>
                    <a:pt x="119018" y="0"/>
                  </a:moveTo>
                  <a:lnTo>
                    <a:pt x="26126" y="8708"/>
                  </a:lnTo>
                  <a:lnTo>
                    <a:pt x="0" y="58057"/>
                  </a:lnTo>
                  <a:lnTo>
                    <a:pt x="31932" y="104503"/>
                  </a:lnTo>
                  <a:lnTo>
                    <a:pt x="92892" y="110308"/>
                  </a:lnTo>
                  <a:lnTo>
                    <a:pt x="101600" y="63863"/>
                  </a:lnTo>
                  <a:lnTo>
                    <a:pt x="119018"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9" name="Freeform 277">
              <a:extLst>
                <a:ext uri="{FF2B5EF4-FFF2-40B4-BE49-F238E27FC236}">
                  <a16:creationId xmlns:a16="http://schemas.microsoft.com/office/drawing/2014/main" id="{DF967CAF-3F7A-4625-8198-8332580A44E9}"/>
                </a:ext>
              </a:extLst>
            </p:cNvPr>
            <p:cNvSpPr/>
            <p:nvPr/>
          </p:nvSpPr>
          <p:spPr>
            <a:xfrm>
              <a:off x="7014053" y="-988005"/>
              <a:ext cx="98425" cy="71437"/>
            </a:xfrm>
            <a:custGeom>
              <a:avLst/>
              <a:gdLst>
                <a:gd name="connsiteX0" fmla="*/ 98697 w 98697"/>
                <a:gd name="connsiteY0" fmla="*/ 0 h 72571"/>
                <a:gd name="connsiteX1" fmla="*/ 0 w 98697"/>
                <a:gd name="connsiteY1" fmla="*/ 29028 h 72571"/>
                <a:gd name="connsiteX2" fmla="*/ 46445 w 98697"/>
                <a:gd name="connsiteY2" fmla="*/ 72571 h 72571"/>
                <a:gd name="connsiteX3" fmla="*/ 72571 w 98697"/>
                <a:gd name="connsiteY3" fmla="*/ 55154 h 72571"/>
                <a:gd name="connsiteX4" fmla="*/ 87085 w 98697"/>
                <a:gd name="connsiteY4" fmla="*/ 72571 h 72571"/>
                <a:gd name="connsiteX5" fmla="*/ 98697 w 98697"/>
                <a:gd name="connsiteY5" fmla="*/ 0 h 7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97" h="72571">
                  <a:moveTo>
                    <a:pt x="98697" y="0"/>
                  </a:moveTo>
                  <a:lnTo>
                    <a:pt x="0" y="29028"/>
                  </a:lnTo>
                  <a:lnTo>
                    <a:pt x="46445" y="72571"/>
                  </a:lnTo>
                  <a:lnTo>
                    <a:pt x="72571" y="55154"/>
                  </a:lnTo>
                  <a:lnTo>
                    <a:pt x="87085" y="72571"/>
                  </a:lnTo>
                  <a:lnTo>
                    <a:pt x="98697"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0" name="Freeform 278">
              <a:extLst>
                <a:ext uri="{FF2B5EF4-FFF2-40B4-BE49-F238E27FC236}">
                  <a16:creationId xmlns:a16="http://schemas.microsoft.com/office/drawing/2014/main" id="{BE698FAC-F7CD-44E5-8B79-C2A374427241}"/>
                </a:ext>
              </a:extLst>
            </p:cNvPr>
            <p:cNvSpPr/>
            <p:nvPr/>
          </p:nvSpPr>
          <p:spPr>
            <a:xfrm>
              <a:off x="6929915" y="-916568"/>
              <a:ext cx="46038" cy="58738"/>
            </a:xfrm>
            <a:custGeom>
              <a:avLst/>
              <a:gdLst>
                <a:gd name="connsiteX0" fmla="*/ 0 w 46446"/>
                <a:gd name="connsiteY0" fmla="*/ 0 h 23223"/>
                <a:gd name="connsiteX1" fmla="*/ 46446 w 46446"/>
                <a:gd name="connsiteY1" fmla="*/ 23223 h 23223"/>
                <a:gd name="connsiteX2" fmla="*/ 0 w 46446"/>
                <a:gd name="connsiteY2" fmla="*/ 0 h 23223"/>
                <a:gd name="connsiteX0" fmla="*/ 0 w 46446"/>
                <a:gd name="connsiteY0" fmla="*/ 0 h 23223"/>
                <a:gd name="connsiteX1" fmla="*/ 46446 w 46446"/>
                <a:gd name="connsiteY1" fmla="*/ 23223 h 23223"/>
                <a:gd name="connsiteX2" fmla="*/ 17417 w 46446"/>
                <a:gd name="connsiteY2" fmla="*/ 8708 h 23223"/>
                <a:gd name="connsiteX3" fmla="*/ 0 w 46446"/>
                <a:gd name="connsiteY3" fmla="*/ 0 h 23223"/>
                <a:gd name="connsiteX0" fmla="*/ 258 w 47582"/>
                <a:gd name="connsiteY0" fmla="*/ 506 h 46951"/>
                <a:gd name="connsiteX1" fmla="*/ 46704 w 47582"/>
                <a:gd name="connsiteY1" fmla="*/ 23729 h 46951"/>
                <a:gd name="connsiteX2" fmla="*/ 29286 w 47582"/>
                <a:gd name="connsiteY2" fmla="*/ 46951 h 46951"/>
                <a:gd name="connsiteX3" fmla="*/ 258 w 47582"/>
                <a:gd name="connsiteY3" fmla="*/ 506 h 46951"/>
                <a:gd name="connsiteX0" fmla="*/ 258 w 46704"/>
                <a:gd name="connsiteY0" fmla="*/ 2501 h 48946"/>
                <a:gd name="connsiteX1" fmla="*/ 29286 w 46704"/>
                <a:gd name="connsiteY1" fmla="*/ 8306 h 48946"/>
                <a:gd name="connsiteX2" fmla="*/ 46704 w 46704"/>
                <a:gd name="connsiteY2" fmla="*/ 25724 h 48946"/>
                <a:gd name="connsiteX3" fmla="*/ 29286 w 46704"/>
                <a:gd name="connsiteY3" fmla="*/ 48946 h 48946"/>
                <a:gd name="connsiteX4" fmla="*/ 258 w 46704"/>
                <a:gd name="connsiteY4" fmla="*/ 2501 h 48946"/>
                <a:gd name="connsiteX0" fmla="*/ 215 w 46848"/>
                <a:gd name="connsiteY0" fmla="*/ 12824 h 59269"/>
                <a:gd name="connsiteX1" fmla="*/ 17632 w 46848"/>
                <a:gd name="connsiteY1" fmla="*/ 1212 h 59269"/>
                <a:gd name="connsiteX2" fmla="*/ 46661 w 46848"/>
                <a:gd name="connsiteY2" fmla="*/ 36047 h 59269"/>
                <a:gd name="connsiteX3" fmla="*/ 29243 w 46848"/>
                <a:gd name="connsiteY3" fmla="*/ 59269 h 59269"/>
                <a:gd name="connsiteX4" fmla="*/ 215 w 46848"/>
                <a:gd name="connsiteY4" fmla="*/ 12824 h 5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8" h="59269">
                  <a:moveTo>
                    <a:pt x="215" y="12824"/>
                  </a:moveTo>
                  <a:cubicBezTo>
                    <a:pt x="-1720" y="3148"/>
                    <a:pt x="9891" y="-2658"/>
                    <a:pt x="17632" y="1212"/>
                  </a:cubicBezTo>
                  <a:cubicBezTo>
                    <a:pt x="25373" y="5082"/>
                    <a:pt x="44726" y="26371"/>
                    <a:pt x="46661" y="36047"/>
                  </a:cubicBezTo>
                  <a:cubicBezTo>
                    <a:pt x="48596" y="45723"/>
                    <a:pt x="35049" y="51528"/>
                    <a:pt x="29243" y="59269"/>
                  </a:cubicBezTo>
                  <a:cubicBezTo>
                    <a:pt x="19567" y="43787"/>
                    <a:pt x="2150" y="22500"/>
                    <a:pt x="215" y="12824"/>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cxnSp>
          <p:nvCxnSpPr>
            <p:cNvPr id="301" name="Straight Connector 126">
              <a:extLst>
                <a:ext uri="{FF2B5EF4-FFF2-40B4-BE49-F238E27FC236}">
                  <a16:creationId xmlns:a16="http://schemas.microsoft.com/office/drawing/2014/main" id="{0ACABBBA-F4E7-408E-AE79-F877875EB6E7}"/>
                </a:ext>
              </a:extLst>
            </p:cNvPr>
            <p:cNvCxnSpPr>
              <a:cxnSpLocks noChangeShapeType="1"/>
            </p:cNvCxnSpPr>
            <p:nvPr/>
          </p:nvCxnSpPr>
          <p:spPr bwMode="auto">
            <a:xfrm flipH="1" flipV="1">
              <a:off x="6433028" y="256595"/>
              <a:ext cx="14287" cy="53975"/>
            </a:xfrm>
            <a:prstGeom prst="line">
              <a:avLst/>
            </a:prstGeom>
            <a:grpFill/>
            <a:ln w="9525" algn="ctr">
              <a:solidFill>
                <a:srgbClr val="FFFFFF"/>
              </a:solidFill>
              <a:prstDash val="dash"/>
              <a:round/>
              <a:headEnd/>
              <a:tailEnd/>
            </a:ln>
            <a:effectLst/>
          </p:spPr>
        </p:cxnSp>
        <p:sp>
          <p:nvSpPr>
            <p:cNvPr id="302" name="Freeform 280">
              <a:extLst>
                <a:ext uri="{FF2B5EF4-FFF2-40B4-BE49-F238E27FC236}">
                  <a16:creationId xmlns:a16="http://schemas.microsoft.com/office/drawing/2014/main" id="{3574B50C-D170-49D0-A6E2-D0083C0A5F89}"/>
                </a:ext>
              </a:extLst>
            </p:cNvPr>
            <p:cNvSpPr/>
            <p:nvPr/>
          </p:nvSpPr>
          <p:spPr>
            <a:xfrm>
              <a:off x="6158390" y="177220"/>
              <a:ext cx="2274888" cy="1866900"/>
            </a:xfrm>
            <a:custGeom>
              <a:avLst/>
              <a:gdLst>
                <a:gd name="connsiteX0" fmla="*/ 91006 w 2275166"/>
                <a:gd name="connsiteY0" fmla="*/ 117009 h 1867803"/>
                <a:gd name="connsiteX1" fmla="*/ 0 w 2275166"/>
                <a:gd name="connsiteY1" fmla="*/ 299022 h 1867803"/>
                <a:gd name="connsiteX2" fmla="*/ 338024 w 2275166"/>
                <a:gd name="connsiteY2" fmla="*/ 858063 h 1867803"/>
                <a:gd name="connsiteX3" fmla="*/ 455033 w 2275166"/>
                <a:gd name="connsiteY3" fmla="*/ 875397 h 1867803"/>
                <a:gd name="connsiteX4" fmla="*/ 537372 w 2275166"/>
                <a:gd name="connsiteY4" fmla="*/ 1014074 h 1867803"/>
                <a:gd name="connsiteX5" fmla="*/ 962070 w 2275166"/>
                <a:gd name="connsiteY5" fmla="*/ 1178753 h 1867803"/>
                <a:gd name="connsiteX6" fmla="*/ 905732 w 2275166"/>
                <a:gd name="connsiteY6" fmla="*/ 1828800 h 1867803"/>
                <a:gd name="connsiteX7" fmla="*/ 1447439 w 2275166"/>
                <a:gd name="connsiteY7" fmla="*/ 1867803 h 1867803"/>
                <a:gd name="connsiteX8" fmla="*/ 1651120 w 2275166"/>
                <a:gd name="connsiteY8" fmla="*/ 1456106 h 1867803"/>
                <a:gd name="connsiteX9" fmla="*/ 1638119 w 2275166"/>
                <a:gd name="connsiteY9" fmla="*/ 1421437 h 1867803"/>
                <a:gd name="connsiteX10" fmla="*/ 1716125 w 2275166"/>
                <a:gd name="connsiteY10" fmla="*/ 1404103 h 1867803"/>
                <a:gd name="connsiteX11" fmla="*/ 1750794 w 2275166"/>
                <a:gd name="connsiteY11" fmla="*/ 1334764 h 1867803"/>
                <a:gd name="connsiteX12" fmla="*/ 1525444 w 2275166"/>
                <a:gd name="connsiteY12" fmla="*/ 1248091 h 1867803"/>
                <a:gd name="connsiteX13" fmla="*/ 1542779 w 2275166"/>
                <a:gd name="connsiteY13" fmla="*/ 1217756 h 1867803"/>
                <a:gd name="connsiteX14" fmla="*/ 1750794 w 2275166"/>
                <a:gd name="connsiteY14" fmla="*/ 1274093 h 1867803"/>
                <a:gd name="connsiteX15" fmla="*/ 1794131 w 2275166"/>
                <a:gd name="connsiteY15" fmla="*/ 1204755 h 1867803"/>
                <a:gd name="connsiteX16" fmla="*/ 1885137 w 2275166"/>
                <a:gd name="connsiteY16" fmla="*/ 1196088 h 1867803"/>
                <a:gd name="connsiteX17" fmla="*/ 1950142 w 2275166"/>
                <a:gd name="connsiteY17" fmla="*/ 1018408 h 1867803"/>
                <a:gd name="connsiteX18" fmla="*/ 1846134 w 2275166"/>
                <a:gd name="connsiteY18" fmla="*/ 1005407 h 1867803"/>
                <a:gd name="connsiteX19" fmla="*/ 1724792 w 2275166"/>
                <a:gd name="connsiteY19" fmla="*/ 910067 h 1867803"/>
                <a:gd name="connsiteX20" fmla="*/ 1876470 w 2275166"/>
                <a:gd name="connsiteY20" fmla="*/ 970738 h 1867803"/>
                <a:gd name="connsiteX21" fmla="*/ 1954476 w 2275166"/>
                <a:gd name="connsiteY21" fmla="*/ 979405 h 1867803"/>
                <a:gd name="connsiteX22" fmla="*/ 2015147 w 2275166"/>
                <a:gd name="connsiteY22" fmla="*/ 845062 h 1867803"/>
                <a:gd name="connsiteX23" fmla="*/ 1980477 w 2275166"/>
                <a:gd name="connsiteY23" fmla="*/ 806059 h 1867803"/>
                <a:gd name="connsiteX24" fmla="*/ 2054150 w 2275166"/>
                <a:gd name="connsiteY24" fmla="*/ 810393 h 1867803"/>
                <a:gd name="connsiteX25" fmla="*/ 2080151 w 2275166"/>
                <a:gd name="connsiteY25" fmla="*/ 823394 h 1867803"/>
                <a:gd name="connsiteX26" fmla="*/ 2275166 w 2275166"/>
                <a:gd name="connsiteY26" fmla="*/ 637047 h 1867803"/>
                <a:gd name="connsiteX27" fmla="*/ 2153823 w 2275166"/>
                <a:gd name="connsiteY27" fmla="*/ 463701 h 1867803"/>
                <a:gd name="connsiteX28" fmla="*/ 2197160 w 2275166"/>
                <a:gd name="connsiteY28" fmla="*/ 450700 h 1867803"/>
                <a:gd name="connsiteX29" fmla="*/ 2227495 w 2275166"/>
                <a:gd name="connsiteY29" fmla="*/ 390029 h 1867803"/>
                <a:gd name="connsiteX30" fmla="*/ 2119154 w 2275166"/>
                <a:gd name="connsiteY30" fmla="*/ 277354 h 1867803"/>
                <a:gd name="connsiteX31" fmla="*/ 1967477 w 2275166"/>
                <a:gd name="connsiteY31" fmla="*/ 286021 h 1867803"/>
                <a:gd name="connsiteX32" fmla="*/ 1976144 w 2275166"/>
                <a:gd name="connsiteY32" fmla="*/ 368361 h 1867803"/>
                <a:gd name="connsiteX33" fmla="*/ 2019480 w 2275166"/>
                <a:gd name="connsiteY33" fmla="*/ 398696 h 1867803"/>
                <a:gd name="connsiteX34" fmla="*/ 2010813 w 2275166"/>
                <a:gd name="connsiteY34" fmla="*/ 446366 h 1867803"/>
                <a:gd name="connsiteX35" fmla="*/ 1989145 w 2275166"/>
                <a:gd name="connsiteY35" fmla="*/ 468034 h 1867803"/>
                <a:gd name="connsiteX36" fmla="*/ 1911139 w 2275166"/>
                <a:gd name="connsiteY36" fmla="*/ 702052 h 1867803"/>
                <a:gd name="connsiteX37" fmla="*/ 1824466 w 2275166"/>
                <a:gd name="connsiteY37" fmla="*/ 572042 h 1867803"/>
                <a:gd name="connsiteX38" fmla="*/ 1867803 w 2275166"/>
                <a:gd name="connsiteY38" fmla="*/ 524372 h 1867803"/>
                <a:gd name="connsiteX39" fmla="*/ 1781130 w 2275166"/>
                <a:gd name="connsiteY39" fmla="*/ 394362 h 1867803"/>
                <a:gd name="connsiteX40" fmla="*/ 1720459 w 2275166"/>
                <a:gd name="connsiteY40" fmla="*/ 546040 h 1867803"/>
                <a:gd name="connsiteX41" fmla="*/ 1677122 w 2275166"/>
                <a:gd name="connsiteY41" fmla="*/ 385695 h 1867803"/>
                <a:gd name="connsiteX42" fmla="*/ 1685789 w 2275166"/>
                <a:gd name="connsiteY42" fmla="*/ 355360 h 1867803"/>
                <a:gd name="connsiteX43" fmla="*/ 1629452 w 2275166"/>
                <a:gd name="connsiteY43" fmla="*/ 338025 h 1867803"/>
                <a:gd name="connsiteX44" fmla="*/ 1594783 w 2275166"/>
                <a:gd name="connsiteY44" fmla="*/ 359693 h 1867803"/>
                <a:gd name="connsiteX45" fmla="*/ 1590449 w 2275166"/>
                <a:gd name="connsiteY45" fmla="*/ 320690 h 1867803"/>
                <a:gd name="connsiteX46" fmla="*/ 1599116 w 2275166"/>
                <a:gd name="connsiteY46" fmla="*/ 251352 h 1867803"/>
                <a:gd name="connsiteX47" fmla="*/ 1616451 w 2275166"/>
                <a:gd name="connsiteY47" fmla="*/ 229684 h 1867803"/>
                <a:gd name="connsiteX48" fmla="*/ 1499442 w 2275166"/>
                <a:gd name="connsiteY48" fmla="*/ 17335 h 1867803"/>
                <a:gd name="connsiteX49" fmla="*/ 1456106 w 2275166"/>
                <a:gd name="connsiteY49" fmla="*/ 0 h 1867803"/>
                <a:gd name="connsiteX50" fmla="*/ 1382434 w 2275166"/>
                <a:gd name="connsiteY50" fmla="*/ 91007 h 1867803"/>
                <a:gd name="connsiteX51" fmla="*/ 1369433 w 2275166"/>
                <a:gd name="connsiteY51" fmla="*/ 234017 h 1867803"/>
                <a:gd name="connsiteX52" fmla="*/ 1447439 w 2275166"/>
                <a:gd name="connsiteY52" fmla="*/ 338025 h 1867803"/>
                <a:gd name="connsiteX53" fmla="*/ 1469107 w 2275166"/>
                <a:gd name="connsiteY53" fmla="*/ 342359 h 1867803"/>
                <a:gd name="connsiteX54" fmla="*/ 1495109 w 2275166"/>
                <a:gd name="connsiteY54" fmla="*/ 394362 h 1867803"/>
                <a:gd name="connsiteX55" fmla="*/ 1464773 w 2275166"/>
                <a:gd name="connsiteY55" fmla="*/ 463701 h 1867803"/>
                <a:gd name="connsiteX56" fmla="*/ 1490775 w 2275166"/>
                <a:gd name="connsiteY56" fmla="*/ 485369 h 1867803"/>
                <a:gd name="connsiteX57" fmla="*/ 1516777 w 2275166"/>
                <a:gd name="connsiteY57" fmla="*/ 450700 h 1867803"/>
                <a:gd name="connsiteX58" fmla="*/ 1534112 w 2275166"/>
                <a:gd name="connsiteY58" fmla="*/ 515705 h 1867803"/>
                <a:gd name="connsiteX59" fmla="*/ 1469107 w 2275166"/>
                <a:gd name="connsiteY59" fmla="*/ 602378 h 1867803"/>
                <a:gd name="connsiteX60" fmla="*/ 1421437 w 2275166"/>
                <a:gd name="connsiteY60" fmla="*/ 606711 h 1867803"/>
                <a:gd name="connsiteX61" fmla="*/ 1425770 w 2275166"/>
                <a:gd name="connsiteY61" fmla="*/ 736721 h 1867803"/>
                <a:gd name="connsiteX62" fmla="*/ 1382434 w 2275166"/>
                <a:gd name="connsiteY62" fmla="*/ 723720 h 1867803"/>
                <a:gd name="connsiteX63" fmla="*/ 1378100 w 2275166"/>
                <a:gd name="connsiteY63" fmla="*/ 563375 h 1867803"/>
                <a:gd name="connsiteX64" fmla="*/ 1291427 w 2275166"/>
                <a:gd name="connsiteY64" fmla="*/ 520038 h 1867803"/>
                <a:gd name="connsiteX65" fmla="*/ 1243757 w 2275166"/>
                <a:gd name="connsiteY65" fmla="*/ 554707 h 1867803"/>
                <a:gd name="connsiteX66" fmla="*/ 1265425 w 2275166"/>
                <a:gd name="connsiteY66" fmla="*/ 598044 h 1867803"/>
                <a:gd name="connsiteX67" fmla="*/ 1304428 w 2275166"/>
                <a:gd name="connsiteY67" fmla="*/ 606711 h 1867803"/>
                <a:gd name="connsiteX68" fmla="*/ 1321763 w 2275166"/>
                <a:gd name="connsiteY68" fmla="*/ 645714 h 1867803"/>
                <a:gd name="connsiteX69" fmla="*/ 1300095 w 2275166"/>
                <a:gd name="connsiteY69" fmla="*/ 671716 h 1867803"/>
                <a:gd name="connsiteX70" fmla="*/ 1252424 w 2275166"/>
                <a:gd name="connsiteY70" fmla="*/ 619712 h 1867803"/>
                <a:gd name="connsiteX71" fmla="*/ 1204754 w 2275166"/>
                <a:gd name="connsiteY71" fmla="*/ 641380 h 1867803"/>
                <a:gd name="connsiteX72" fmla="*/ 1165751 w 2275166"/>
                <a:gd name="connsiteY72" fmla="*/ 615379 h 1867803"/>
                <a:gd name="connsiteX73" fmla="*/ 1035742 w 2275166"/>
                <a:gd name="connsiteY73" fmla="*/ 632713 h 1867803"/>
                <a:gd name="connsiteX74" fmla="*/ 957736 w 2275166"/>
                <a:gd name="connsiteY74" fmla="*/ 563375 h 1867803"/>
                <a:gd name="connsiteX75" fmla="*/ 918733 w 2275166"/>
                <a:gd name="connsiteY75" fmla="*/ 567708 h 1867803"/>
                <a:gd name="connsiteX76" fmla="*/ 845061 w 2275166"/>
                <a:gd name="connsiteY76" fmla="*/ 498370 h 1867803"/>
                <a:gd name="connsiteX77" fmla="*/ 689050 w 2275166"/>
                <a:gd name="connsiteY77" fmla="*/ 554707 h 1867803"/>
                <a:gd name="connsiteX78" fmla="*/ 702051 w 2275166"/>
                <a:gd name="connsiteY78" fmla="*/ 715052 h 1867803"/>
                <a:gd name="connsiteX79" fmla="*/ 658714 w 2275166"/>
                <a:gd name="connsiteY79" fmla="*/ 710719 h 1867803"/>
                <a:gd name="connsiteX80" fmla="*/ 658714 w 2275166"/>
                <a:gd name="connsiteY80" fmla="*/ 641380 h 1867803"/>
                <a:gd name="connsiteX81" fmla="*/ 580709 w 2275166"/>
                <a:gd name="connsiteY81" fmla="*/ 507037 h 1867803"/>
                <a:gd name="connsiteX82" fmla="*/ 446366 w 2275166"/>
                <a:gd name="connsiteY82" fmla="*/ 524372 h 1867803"/>
                <a:gd name="connsiteX83" fmla="*/ 277353 w 2275166"/>
                <a:gd name="connsiteY83" fmla="*/ 433365 h 1867803"/>
                <a:gd name="connsiteX84" fmla="*/ 303355 w 2275166"/>
                <a:gd name="connsiteY84" fmla="*/ 394362 h 1867803"/>
                <a:gd name="connsiteX85" fmla="*/ 359693 w 2275166"/>
                <a:gd name="connsiteY85" fmla="*/ 403030 h 1867803"/>
                <a:gd name="connsiteX86" fmla="*/ 359693 w 2275166"/>
                <a:gd name="connsiteY86" fmla="*/ 355360 h 1867803"/>
                <a:gd name="connsiteX87" fmla="*/ 299022 w 2275166"/>
                <a:gd name="connsiteY87" fmla="*/ 260019 h 1867803"/>
                <a:gd name="connsiteX88" fmla="*/ 234017 w 2275166"/>
                <a:gd name="connsiteY88" fmla="*/ 268687 h 1867803"/>
                <a:gd name="connsiteX89" fmla="*/ 91006 w 2275166"/>
                <a:gd name="connsiteY89" fmla="*/ 117009 h 186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75166" h="1867803">
                  <a:moveTo>
                    <a:pt x="91006" y="117009"/>
                  </a:moveTo>
                  <a:lnTo>
                    <a:pt x="0" y="299022"/>
                  </a:lnTo>
                  <a:lnTo>
                    <a:pt x="338024" y="858063"/>
                  </a:lnTo>
                  <a:lnTo>
                    <a:pt x="455033" y="875397"/>
                  </a:lnTo>
                  <a:lnTo>
                    <a:pt x="537372" y="1014074"/>
                  </a:lnTo>
                  <a:lnTo>
                    <a:pt x="962070" y="1178753"/>
                  </a:lnTo>
                  <a:lnTo>
                    <a:pt x="905732" y="1828800"/>
                  </a:lnTo>
                  <a:lnTo>
                    <a:pt x="1447439" y="1867803"/>
                  </a:lnTo>
                  <a:lnTo>
                    <a:pt x="1651120" y="1456106"/>
                  </a:lnTo>
                  <a:lnTo>
                    <a:pt x="1638119" y="1421437"/>
                  </a:lnTo>
                  <a:lnTo>
                    <a:pt x="1716125" y="1404103"/>
                  </a:lnTo>
                  <a:lnTo>
                    <a:pt x="1750794" y="1334764"/>
                  </a:lnTo>
                  <a:lnTo>
                    <a:pt x="1525444" y="1248091"/>
                  </a:lnTo>
                  <a:lnTo>
                    <a:pt x="1542779" y="1217756"/>
                  </a:lnTo>
                  <a:lnTo>
                    <a:pt x="1750794" y="1274093"/>
                  </a:lnTo>
                  <a:lnTo>
                    <a:pt x="1794131" y="1204755"/>
                  </a:lnTo>
                  <a:lnTo>
                    <a:pt x="1885137" y="1196088"/>
                  </a:lnTo>
                  <a:lnTo>
                    <a:pt x="1950142" y="1018408"/>
                  </a:lnTo>
                  <a:lnTo>
                    <a:pt x="1846134" y="1005407"/>
                  </a:lnTo>
                  <a:lnTo>
                    <a:pt x="1724792" y="910067"/>
                  </a:lnTo>
                  <a:lnTo>
                    <a:pt x="1876470" y="970738"/>
                  </a:lnTo>
                  <a:lnTo>
                    <a:pt x="1954476" y="979405"/>
                  </a:lnTo>
                  <a:lnTo>
                    <a:pt x="2015147" y="845062"/>
                  </a:lnTo>
                  <a:lnTo>
                    <a:pt x="1980477" y="806059"/>
                  </a:lnTo>
                  <a:lnTo>
                    <a:pt x="2054150" y="810393"/>
                  </a:lnTo>
                  <a:lnTo>
                    <a:pt x="2080151" y="823394"/>
                  </a:lnTo>
                  <a:lnTo>
                    <a:pt x="2275166" y="637047"/>
                  </a:lnTo>
                  <a:lnTo>
                    <a:pt x="2153823" y="463701"/>
                  </a:lnTo>
                  <a:lnTo>
                    <a:pt x="2197160" y="450700"/>
                  </a:lnTo>
                  <a:lnTo>
                    <a:pt x="2227495" y="390029"/>
                  </a:lnTo>
                  <a:lnTo>
                    <a:pt x="2119154" y="277354"/>
                  </a:lnTo>
                  <a:lnTo>
                    <a:pt x="1967477" y="286021"/>
                  </a:lnTo>
                  <a:lnTo>
                    <a:pt x="1976144" y="368361"/>
                  </a:lnTo>
                  <a:lnTo>
                    <a:pt x="2019480" y="398696"/>
                  </a:lnTo>
                  <a:lnTo>
                    <a:pt x="2010813" y="446366"/>
                  </a:lnTo>
                  <a:lnTo>
                    <a:pt x="1989145" y="468034"/>
                  </a:lnTo>
                  <a:lnTo>
                    <a:pt x="1911139" y="702052"/>
                  </a:lnTo>
                  <a:lnTo>
                    <a:pt x="1824466" y="572042"/>
                  </a:lnTo>
                  <a:lnTo>
                    <a:pt x="1867803" y="524372"/>
                  </a:lnTo>
                  <a:lnTo>
                    <a:pt x="1781130" y="394362"/>
                  </a:lnTo>
                  <a:lnTo>
                    <a:pt x="1720459" y="546040"/>
                  </a:lnTo>
                  <a:lnTo>
                    <a:pt x="1677122" y="385695"/>
                  </a:lnTo>
                  <a:lnTo>
                    <a:pt x="1685789" y="355360"/>
                  </a:lnTo>
                  <a:lnTo>
                    <a:pt x="1629452" y="338025"/>
                  </a:lnTo>
                  <a:lnTo>
                    <a:pt x="1594783" y="359693"/>
                  </a:lnTo>
                  <a:lnTo>
                    <a:pt x="1590449" y="320690"/>
                  </a:lnTo>
                  <a:lnTo>
                    <a:pt x="1599116" y="251352"/>
                  </a:lnTo>
                  <a:lnTo>
                    <a:pt x="1616451" y="229684"/>
                  </a:lnTo>
                  <a:lnTo>
                    <a:pt x="1499442" y="17335"/>
                  </a:lnTo>
                  <a:lnTo>
                    <a:pt x="1456106" y="0"/>
                  </a:lnTo>
                  <a:lnTo>
                    <a:pt x="1382434" y="91007"/>
                  </a:lnTo>
                  <a:lnTo>
                    <a:pt x="1369433" y="234017"/>
                  </a:lnTo>
                  <a:lnTo>
                    <a:pt x="1447439" y="338025"/>
                  </a:lnTo>
                  <a:lnTo>
                    <a:pt x="1469107" y="342359"/>
                  </a:lnTo>
                  <a:lnTo>
                    <a:pt x="1495109" y="394362"/>
                  </a:lnTo>
                  <a:lnTo>
                    <a:pt x="1464773" y="463701"/>
                  </a:lnTo>
                  <a:lnTo>
                    <a:pt x="1490775" y="485369"/>
                  </a:lnTo>
                  <a:lnTo>
                    <a:pt x="1516777" y="450700"/>
                  </a:lnTo>
                  <a:lnTo>
                    <a:pt x="1534112" y="515705"/>
                  </a:lnTo>
                  <a:lnTo>
                    <a:pt x="1469107" y="602378"/>
                  </a:lnTo>
                  <a:lnTo>
                    <a:pt x="1421437" y="606711"/>
                  </a:lnTo>
                  <a:lnTo>
                    <a:pt x="1425770" y="736721"/>
                  </a:lnTo>
                  <a:lnTo>
                    <a:pt x="1382434" y="723720"/>
                  </a:lnTo>
                  <a:lnTo>
                    <a:pt x="1378100" y="563375"/>
                  </a:lnTo>
                  <a:lnTo>
                    <a:pt x="1291427" y="520038"/>
                  </a:lnTo>
                  <a:lnTo>
                    <a:pt x="1243757" y="554707"/>
                  </a:lnTo>
                  <a:lnTo>
                    <a:pt x="1265425" y="598044"/>
                  </a:lnTo>
                  <a:lnTo>
                    <a:pt x="1304428" y="606711"/>
                  </a:lnTo>
                  <a:lnTo>
                    <a:pt x="1321763" y="645714"/>
                  </a:lnTo>
                  <a:lnTo>
                    <a:pt x="1300095" y="671716"/>
                  </a:lnTo>
                  <a:lnTo>
                    <a:pt x="1252424" y="619712"/>
                  </a:lnTo>
                  <a:lnTo>
                    <a:pt x="1204754" y="641380"/>
                  </a:lnTo>
                  <a:lnTo>
                    <a:pt x="1165751" y="615379"/>
                  </a:lnTo>
                  <a:lnTo>
                    <a:pt x="1035742" y="632713"/>
                  </a:lnTo>
                  <a:lnTo>
                    <a:pt x="957736" y="563375"/>
                  </a:lnTo>
                  <a:lnTo>
                    <a:pt x="918733" y="567708"/>
                  </a:lnTo>
                  <a:lnTo>
                    <a:pt x="845061" y="498370"/>
                  </a:lnTo>
                  <a:lnTo>
                    <a:pt x="689050" y="554707"/>
                  </a:lnTo>
                  <a:lnTo>
                    <a:pt x="702051" y="715052"/>
                  </a:lnTo>
                  <a:lnTo>
                    <a:pt x="658714" y="710719"/>
                  </a:lnTo>
                  <a:lnTo>
                    <a:pt x="658714" y="641380"/>
                  </a:lnTo>
                  <a:lnTo>
                    <a:pt x="580709" y="507037"/>
                  </a:lnTo>
                  <a:lnTo>
                    <a:pt x="446366" y="524372"/>
                  </a:lnTo>
                  <a:lnTo>
                    <a:pt x="277353" y="433365"/>
                  </a:lnTo>
                  <a:lnTo>
                    <a:pt x="303355" y="394362"/>
                  </a:lnTo>
                  <a:lnTo>
                    <a:pt x="359693" y="403030"/>
                  </a:lnTo>
                  <a:lnTo>
                    <a:pt x="359693" y="355360"/>
                  </a:lnTo>
                  <a:lnTo>
                    <a:pt x="299022" y="260019"/>
                  </a:lnTo>
                  <a:lnTo>
                    <a:pt x="234017" y="268687"/>
                  </a:lnTo>
                  <a:lnTo>
                    <a:pt x="91006" y="117009"/>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3" name="Freeform 281">
              <a:extLst>
                <a:ext uri="{FF2B5EF4-FFF2-40B4-BE49-F238E27FC236}">
                  <a16:creationId xmlns:a16="http://schemas.microsoft.com/office/drawing/2014/main" id="{002D4B2A-D1B5-4F29-B399-050ADB196B5E}"/>
                </a:ext>
              </a:extLst>
            </p:cNvPr>
            <p:cNvSpPr/>
            <p:nvPr/>
          </p:nvSpPr>
          <p:spPr>
            <a:xfrm>
              <a:off x="7356953" y="483607"/>
              <a:ext cx="227012" cy="214313"/>
            </a:xfrm>
            <a:custGeom>
              <a:avLst/>
              <a:gdLst>
                <a:gd name="connsiteX0" fmla="*/ 81221 w 227945"/>
                <a:gd name="connsiteY0" fmla="*/ 0 h 214845"/>
                <a:gd name="connsiteX1" fmla="*/ 49781 w 227945"/>
                <a:gd name="connsiteY1" fmla="*/ 47161 h 214845"/>
                <a:gd name="connsiteX2" fmla="*/ 47161 w 227945"/>
                <a:gd name="connsiteY2" fmla="*/ 86462 h 214845"/>
                <a:gd name="connsiteX3" fmla="*/ 0 w 227945"/>
                <a:gd name="connsiteY3" fmla="*/ 120522 h 214845"/>
                <a:gd name="connsiteX4" fmla="*/ 7860 w 227945"/>
                <a:gd name="connsiteY4" fmla="*/ 146723 h 214845"/>
                <a:gd name="connsiteX5" fmla="*/ 36680 w 227945"/>
                <a:gd name="connsiteY5" fmla="*/ 149343 h 214845"/>
                <a:gd name="connsiteX6" fmla="*/ 170303 w 227945"/>
                <a:gd name="connsiteY6" fmla="*/ 214845 h 214845"/>
                <a:gd name="connsiteX7" fmla="*/ 227945 w 227945"/>
                <a:gd name="connsiteY7" fmla="*/ 165063 h 214845"/>
                <a:gd name="connsiteX8" fmla="*/ 81221 w 227945"/>
                <a:gd name="connsiteY8" fmla="*/ 0 h 2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45" h="214845">
                  <a:moveTo>
                    <a:pt x="81221" y="0"/>
                  </a:moveTo>
                  <a:lnTo>
                    <a:pt x="49781" y="47161"/>
                  </a:lnTo>
                  <a:lnTo>
                    <a:pt x="47161" y="86462"/>
                  </a:lnTo>
                  <a:lnTo>
                    <a:pt x="0" y="120522"/>
                  </a:lnTo>
                  <a:lnTo>
                    <a:pt x="7860" y="146723"/>
                  </a:lnTo>
                  <a:lnTo>
                    <a:pt x="36680" y="149343"/>
                  </a:lnTo>
                  <a:lnTo>
                    <a:pt x="170303" y="214845"/>
                  </a:lnTo>
                  <a:lnTo>
                    <a:pt x="227945" y="165063"/>
                  </a:lnTo>
                  <a:lnTo>
                    <a:pt x="81221"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4" name="Freeform 282">
              <a:extLst>
                <a:ext uri="{FF2B5EF4-FFF2-40B4-BE49-F238E27FC236}">
                  <a16:creationId xmlns:a16="http://schemas.microsoft.com/office/drawing/2014/main" id="{BB091CC4-BB24-47A5-B3A4-68EB5E00EDD2}"/>
                </a:ext>
              </a:extLst>
            </p:cNvPr>
            <p:cNvSpPr/>
            <p:nvPr/>
          </p:nvSpPr>
          <p:spPr>
            <a:xfrm>
              <a:off x="6818790" y="583620"/>
              <a:ext cx="176213" cy="93662"/>
            </a:xfrm>
            <a:custGeom>
              <a:avLst/>
              <a:gdLst>
                <a:gd name="connsiteX0" fmla="*/ 26200 w 175544"/>
                <a:gd name="connsiteY0" fmla="*/ 26201 h 94322"/>
                <a:gd name="connsiteX1" fmla="*/ 0 w 175544"/>
                <a:gd name="connsiteY1" fmla="*/ 62881 h 94322"/>
                <a:gd name="connsiteX2" fmla="*/ 36681 w 175544"/>
                <a:gd name="connsiteY2" fmla="*/ 94322 h 94322"/>
                <a:gd name="connsiteX3" fmla="*/ 175544 w 175544"/>
                <a:gd name="connsiteY3" fmla="*/ 55021 h 94322"/>
                <a:gd name="connsiteX4" fmla="*/ 165063 w 175544"/>
                <a:gd name="connsiteY4" fmla="*/ 0 h 94322"/>
                <a:gd name="connsiteX5" fmla="*/ 26200 w 175544"/>
                <a:gd name="connsiteY5" fmla="*/ 26201 h 9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44" h="94322">
                  <a:moveTo>
                    <a:pt x="26200" y="26201"/>
                  </a:moveTo>
                  <a:lnTo>
                    <a:pt x="0" y="62881"/>
                  </a:lnTo>
                  <a:lnTo>
                    <a:pt x="36681" y="94322"/>
                  </a:lnTo>
                  <a:lnTo>
                    <a:pt x="175544" y="55021"/>
                  </a:lnTo>
                  <a:lnTo>
                    <a:pt x="165063" y="0"/>
                  </a:lnTo>
                  <a:lnTo>
                    <a:pt x="26200" y="26201"/>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5" name="Freeform 283">
              <a:extLst>
                <a:ext uri="{FF2B5EF4-FFF2-40B4-BE49-F238E27FC236}">
                  <a16:creationId xmlns:a16="http://schemas.microsoft.com/office/drawing/2014/main" id="{16672002-D308-4D3C-9595-74230B2C3643}"/>
                </a:ext>
              </a:extLst>
            </p:cNvPr>
            <p:cNvSpPr/>
            <p:nvPr/>
          </p:nvSpPr>
          <p:spPr>
            <a:xfrm>
              <a:off x="7587140" y="-172030"/>
              <a:ext cx="238125" cy="317500"/>
            </a:xfrm>
            <a:custGeom>
              <a:avLst/>
              <a:gdLst>
                <a:gd name="connsiteX0" fmla="*/ 26200 w 238425"/>
                <a:gd name="connsiteY0" fmla="*/ 0 h 317027"/>
                <a:gd name="connsiteX1" fmla="*/ 0 w 238425"/>
                <a:gd name="connsiteY1" fmla="*/ 60262 h 317027"/>
                <a:gd name="connsiteX2" fmla="*/ 20960 w 238425"/>
                <a:gd name="connsiteY2" fmla="*/ 301307 h 317027"/>
                <a:gd name="connsiteX3" fmla="*/ 68121 w 238425"/>
                <a:gd name="connsiteY3" fmla="*/ 317027 h 317027"/>
                <a:gd name="connsiteX4" fmla="*/ 91702 w 238425"/>
                <a:gd name="connsiteY4" fmla="*/ 238426 h 317027"/>
                <a:gd name="connsiteX5" fmla="*/ 81221 w 238425"/>
                <a:gd name="connsiteY5" fmla="*/ 188645 h 317027"/>
                <a:gd name="connsiteX6" fmla="*/ 154583 w 238425"/>
                <a:gd name="connsiteY6" fmla="*/ 209605 h 317027"/>
                <a:gd name="connsiteX7" fmla="*/ 238425 w 238425"/>
                <a:gd name="connsiteY7" fmla="*/ 13101 h 317027"/>
                <a:gd name="connsiteX8" fmla="*/ 26200 w 238425"/>
                <a:gd name="connsiteY8" fmla="*/ 0 h 3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5" h="317027">
                  <a:moveTo>
                    <a:pt x="26200" y="0"/>
                  </a:moveTo>
                  <a:lnTo>
                    <a:pt x="0" y="60262"/>
                  </a:lnTo>
                  <a:lnTo>
                    <a:pt x="20960" y="301307"/>
                  </a:lnTo>
                  <a:lnTo>
                    <a:pt x="68121" y="317027"/>
                  </a:lnTo>
                  <a:lnTo>
                    <a:pt x="91702" y="238426"/>
                  </a:lnTo>
                  <a:lnTo>
                    <a:pt x="81221" y="188645"/>
                  </a:lnTo>
                  <a:lnTo>
                    <a:pt x="154583" y="209605"/>
                  </a:lnTo>
                  <a:lnTo>
                    <a:pt x="238425" y="13101"/>
                  </a:lnTo>
                  <a:lnTo>
                    <a:pt x="26200"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6" name="Freeform 284">
              <a:extLst>
                <a:ext uri="{FF2B5EF4-FFF2-40B4-BE49-F238E27FC236}">
                  <a16:creationId xmlns:a16="http://schemas.microsoft.com/office/drawing/2014/main" id="{447F1A29-A81C-4A08-8AAD-28F4F65C5373}"/>
                </a:ext>
              </a:extLst>
            </p:cNvPr>
            <p:cNvSpPr/>
            <p:nvPr/>
          </p:nvSpPr>
          <p:spPr>
            <a:xfrm>
              <a:off x="7256940" y="-179968"/>
              <a:ext cx="277813" cy="434975"/>
            </a:xfrm>
            <a:custGeom>
              <a:avLst/>
              <a:gdLst>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41484 w 277727"/>
                <a:gd name="connsiteY17"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65064 w 277727"/>
                <a:gd name="connsiteY17" fmla="*/ 10481 h 434930"/>
                <a:gd name="connsiteX18" fmla="*/ 141484 w 277727"/>
                <a:gd name="connsiteY18"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70304 w 277727"/>
                <a:gd name="connsiteY17" fmla="*/ 65503 h 434930"/>
                <a:gd name="connsiteX18" fmla="*/ 141484 w 277727"/>
                <a:gd name="connsiteY18"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201745 w 277727"/>
                <a:gd name="connsiteY17" fmla="*/ 26201 h 434930"/>
                <a:gd name="connsiteX18" fmla="*/ 170304 w 277727"/>
                <a:gd name="connsiteY18" fmla="*/ 65503 h 434930"/>
                <a:gd name="connsiteX19" fmla="*/ 141484 w 277727"/>
                <a:gd name="connsiteY19"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75544 w 277727"/>
                <a:gd name="connsiteY17" fmla="*/ 10481 h 434930"/>
                <a:gd name="connsiteX18" fmla="*/ 170304 w 277727"/>
                <a:gd name="connsiteY18" fmla="*/ 65503 h 434930"/>
                <a:gd name="connsiteX19" fmla="*/ 141484 w 277727"/>
                <a:gd name="connsiteY19" fmla="*/ 13101 h 43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727" h="434930">
                  <a:moveTo>
                    <a:pt x="141484" y="13101"/>
                  </a:moveTo>
                  <a:lnTo>
                    <a:pt x="86462" y="36681"/>
                  </a:lnTo>
                  <a:lnTo>
                    <a:pt x="83842" y="78602"/>
                  </a:lnTo>
                  <a:lnTo>
                    <a:pt x="62882" y="83842"/>
                  </a:lnTo>
                  <a:lnTo>
                    <a:pt x="99563" y="141483"/>
                  </a:lnTo>
                  <a:lnTo>
                    <a:pt x="91702" y="199125"/>
                  </a:lnTo>
                  <a:lnTo>
                    <a:pt x="26201" y="144103"/>
                  </a:lnTo>
                  <a:lnTo>
                    <a:pt x="0" y="165064"/>
                  </a:lnTo>
                  <a:lnTo>
                    <a:pt x="136243" y="416589"/>
                  </a:lnTo>
                  <a:lnTo>
                    <a:pt x="170304" y="434930"/>
                  </a:lnTo>
                  <a:lnTo>
                    <a:pt x="193885" y="372048"/>
                  </a:lnTo>
                  <a:lnTo>
                    <a:pt x="227945" y="377289"/>
                  </a:lnTo>
                  <a:lnTo>
                    <a:pt x="277727" y="337988"/>
                  </a:lnTo>
                  <a:lnTo>
                    <a:pt x="272486" y="159824"/>
                  </a:lnTo>
                  <a:lnTo>
                    <a:pt x="196505" y="167684"/>
                  </a:lnTo>
                  <a:lnTo>
                    <a:pt x="264626" y="57642"/>
                  </a:lnTo>
                  <a:lnTo>
                    <a:pt x="220085" y="0"/>
                  </a:lnTo>
                  <a:lnTo>
                    <a:pt x="175544" y="10481"/>
                  </a:lnTo>
                  <a:lnTo>
                    <a:pt x="170304" y="65503"/>
                  </a:lnTo>
                  <a:lnTo>
                    <a:pt x="141484" y="13101"/>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7" name="Freeform 285">
              <a:extLst>
                <a:ext uri="{FF2B5EF4-FFF2-40B4-BE49-F238E27FC236}">
                  <a16:creationId xmlns:a16="http://schemas.microsoft.com/office/drawing/2014/main" id="{8FAB4C0B-9006-4237-A820-FCDE474D6D24}"/>
                </a:ext>
              </a:extLst>
            </p:cNvPr>
            <p:cNvSpPr/>
            <p:nvPr/>
          </p:nvSpPr>
          <p:spPr>
            <a:xfrm>
              <a:off x="7075965" y="-165680"/>
              <a:ext cx="112713" cy="130175"/>
            </a:xfrm>
            <a:custGeom>
              <a:avLst/>
              <a:gdLst>
                <a:gd name="connsiteX0" fmla="*/ 0 w 112663"/>
                <a:gd name="connsiteY0" fmla="*/ 18340 h 131002"/>
                <a:gd name="connsiteX1" fmla="*/ 60262 w 112663"/>
                <a:gd name="connsiteY1" fmla="*/ 131002 h 131002"/>
                <a:gd name="connsiteX2" fmla="*/ 112663 w 112663"/>
                <a:gd name="connsiteY2" fmla="*/ 47161 h 131002"/>
                <a:gd name="connsiteX3" fmla="*/ 70742 w 112663"/>
                <a:gd name="connsiteY3" fmla="*/ 0 h 131002"/>
                <a:gd name="connsiteX4" fmla="*/ 0 w 112663"/>
                <a:gd name="connsiteY4" fmla="*/ 18340 h 13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63" h="131002">
                  <a:moveTo>
                    <a:pt x="0" y="18340"/>
                  </a:moveTo>
                  <a:lnTo>
                    <a:pt x="60262" y="131002"/>
                  </a:lnTo>
                  <a:lnTo>
                    <a:pt x="112663" y="47161"/>
                  </a:lnTo>
                  <a:lnTo>
                    <a:pt x="70742" y="0"/>
                  </a:lnTo>
                  <a:lnTo>
                    <a:pt x="0" y="1834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8" name="Freeform 286">
              <a:extLst>
                <a:ext uri="{FF2B5EF4-FFF2-40B4-BE49-F238E27FC236}">
                  <a16:creationId xmlns:a16="http://schemas.microsoft.com/office/drawing/2014/main" id="{71149187-9B96-454F-8506-43D9642A4368}"/>
                </a:ext>
              </a:extLst>
            </p:cNvPr>
            <p:cNvSpPr/>
            <p:nvPr/>
          </p:nvSpPr>
          <p:spPr>
            <a:xfrm>
              <a:off x="7295040" y="596320"/>
              <a:ext cx="26988" cy="55562"/>
            </a:xfrm>
            <a:custGeom>
              <a:avLst/>
              <a:gdLst>
                <a:gd name="connsiteX0" fmla="*/ 5240 w 5240"/>
                <a:gd name="connsiteY0" fmla="*/ 0 h 55021"/>
                <a:gd name="connsiteX1" fmla="*/ 0 w 5240"/>
                <a:gd name="connsiteY1" fmla="*/ 55021 h 55021"/>
                <a:gd name="connsiteX2" fmla="*/ 5240 w 5240"/>
                <a:gd name="connsiteY2" fmla="*/ 0 h 55021"/>
                <a:gd name="connsiteX0" fmla="*/ 15000 w 15000"/>
                <a:gd name="connsiteY0" fmla="*/ 0 h 10000"/>
                <a:gd name="connsiteX1" fmla="*/ 5000 w 15000"/>
                <a:gd name="connsiteY1" fmla="*/ 10000 h 10000"/>
                <a:gd name="connsiteX2" fmla="*/ 0 w 15000"/>
                <a:gd name="connsiteY2" fmla="*/ 4762 h 10000"/>
                <a:gd name="connsiteX3" fmla="*/ 15000 w 15000"/>
                <a:gd name="connsiteY3" fmla="*/ 0 h 10000"/>
                <a:gd name="connsiteX0" fmla="*/ 11962 w 46964"/>
                <a:gd name="connsiteY0" fmla="*/ 121 h 10218"/>
                <a:gd name="connsiteX1" fmla="*/ 1962 w 46964"/>
                <a:gd name="connsiteY1" fmla="*/ 10121 h 10218"/>
                <a:gd name="connsiteX2" fmla="*/ 46964 w 46964"/>
                <a:gd name="connsiteY2" fmla="*/ 4883 h 10218"/>
                <a:gd name="connsiteX3" fmla="*/ 11962 w 46964"/>
                <a:gd name="connsiteY3" fmla="*/ 121 h 10218"/>
                <a:gd name="connsiteX0" fmla="*/ 16361 w 51363"/>
                <a:gd name="connsiteY0" fmla="*/ 121 h 10126"/>
                <a:gd name="connsiteX1" fmla="*/ 1361 w 51363"/>
                <a:gd name="connsiteY1" fmla="*/ 3931 h 10126"/>
                <a:gd name="connsiteX2" fmla="*/ 6361 w 51363"/>
                <a:gd name="connsiteY2" fmla="*/ 10121 h 10126"/>
                <a:gd name="connsiteX3" fmla="*/ 51363 w 51363"/>
                <a:gd name="connsiteY3" fmla="*/ 4883 h 10126"/>
                <a:gd name="connsiteX4" fmla="*/ 16361 w 51363"/>
                <a:gd name="connsiteY4" fmla="*/ 121 h 1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3" h="10126">
                  <a:moveTo>
                    <a:pt x="16361" y="121"/>
                  </a:moveTo>
                  <a:cubicBezTo>
                    <a:pt x="8027" y="-38"/>
                    <a:pt x="3028" y="2264"/>
                    <a:pt x="1361" y="3931"/>
                  </a:cubicBezTo>
                  <a:cubicBezTo>
                    <a:pt x="-306" y="5598"/>
                    <a:pt x="-1973" y="9962"/>
                    <a:pt x="6361" y="10121"/>
                  </a:cubicBezTo>
                  <a:cubicBezTo>
                    <a:pt x="14695" y="10280"/>
                    <a:pt x="36362" y="6629"/>
                    <a:pt x="51363" y="4883"/>
                  </a:cubicBezTo>
                  <a:cubicBezTo>
                    <a:pt x="39696" y="3296"/>
                    <a:pt x="23861" y="-752"/>
                    <a:pt x="16361" y="121"/>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9" name="Freeform 287">
              <a:extLst>
                <a:ext uri="{FF2B5EF4-FFF2-40B4-BE49-F238E27FC236}">
                  <a16:creationId xmlns:a16="http://schemas.microsoft.com/office/drawing/2014/main" id="{EC10CAB5-EF0A-471B-BD3E-023B066123EE}"/>
                </a:ext>
              </a:extLst>
            </p:cNvPr>
            <p:cNvSpPr/>
            <p:nvPr/>
          </p:nvSpPr>
          <p:spPr>
            <a:xfrm>
              <a:off x="8288815" y="1023357"/>
              <a:ext cx="74613" cy="63500"/>
            </a:xfrm>
            <a:custGeom>
              <a:avLst/>
              <a:gdLst>
                <a:gd name="connsiteX0" fmla="*/ 0 w 73818"/>
                <a:gd name="connsiteY0" fmla="*/ 0 h 64293"/>
                <a:gd name="connsiteX1" fmla="*/ 30956 w 73818"/>
                <a:gd name="connsiteY1" fmla="*/ 64293 h 64293"/>
                <a:gd name="connsiteX2" fmla="*/ 73818 w 73818"/>
                <a:gd name="connsiteY2" fmla="*/ 47625 h 64293"/>
                <a:gd name="connsiteX3" fmla="*/ 0 w 73818"/>
                <a:gd name="connsiteY3" fmla="*/ 0 h 64293"/>
              </a:gdLst>
              <a:ahLst/>
              <a:cxnLst>
                <a:cxn ang="0">
                  <a:pos x="connsiteX0" y="connsiteY0"/>
                </a:cxn>
                <a:cxn ang="0">
                  <a:pos x="connsiteX1" y="connsiteY1"/>
                </a:cxn>
                <a:cxn ang="0">
                  <a:pos x="connsiteX2" y="connsiteY2"/>
                </a:cxn>
                <a:cxn ang="0">
                  <a:pos x="connsiteX3" y="connsiteY3"/>
                </a:cxn>
              </a:cxnLst>
              <a:rect l="l" t="t" r="r" b="b"/>
              <a:pathLst>
                <a:path w="73818" h="64293">
                  <a:moveTo>
                    <a:pt x="0" y="0"/>
                  </a:moveTo>
                  <a:lnTo>
                    <a:pt x="30956" y="64293"/>
                  </a:lnTo>
                  <a:lnTo>
                    <a:pt x="73818" y="47625"/>
                  </a:lnTo>
                  <a:lnTo>
                    <a:pt x="0"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0" name="Freeform 288">
              <a:extLst>
                <a:ext uri="{FF2B5EF4-FFF2-40B4-BE49-F238E27FC236}">
                  <a16:creationId xmlns:a16="http://schemas.microsoft.com/office/drawing/2014/main" id="{D7817AB0-FD7C-4EDE-81C5-3D59B277625F}"/>
                </a:ext>
              </a:extLst>
            </p:cNvPr>
            <p:cNvSpPr/>
            <p:nvPr/>
          </p:nvSpPr>
          <p:spPr>
            <a:xfrm>
              <a:off x="8230078" y="1042407"/>
              <a:ext cx="44450" cy="63500"/>
            </a:xfrm>
            <a:custGeom>
              <a:avLst/>
              <a:gdLst>
                <a:gd name="connsiteX0" fmla="*/ 0 w 45244"/>
                <a:gd name="connsiteY0" fmla="*/ 0 h 64293"/>
                <a:gd name="connsiteX1" fmla="*/ 35719 w 45244"/>
                <a:gd name="connsiteY1" fmla="*/ 64293 h 64293"/>
                <a:gd name="connsiteX2" fmla="*/ 45244 w 45244"/>
                <a:gd name="connsiteY2" fmla="*/ 50006 h 64293"/>
                <a:gd name="connsiteX3" fmla="*/ 0 w 45244"/>
                <a:gd name="connsiteY3" fmla="*/ 0 h 64293"/>
              </a:gdLst>
              <a:ahLst/>
              <a:cxnLst>
                <a:cxn ang="0">
                  <a:pos x="connsiteX0" y="connsiteY0"/>
                </a:cxn>
                <a:cxn ang="0">
                  <a:pos x="connsiteX1" y="connsiteY1"/>
                </a:cxn>
                <a:cxn ang="0">
                  <a:pos x="connsiteX2" y="connsiteY2"/>
                </a:cxn>
                <a:cxn ang="0">
                  <a:pos x="connsiteX3" y="connsiteY3"/>
                </a:cxn>
              </a:cxnLst>
              <a:rect l="l" t="t" r="r" b="b"/>
              <a:pathLst>
                <a:path w="45244" h="64293">
                  <a:moveTo>
                    <a:pt x="0" y="0"/>
                  </a:moveTo>
                  <a:lnTo>
                    <a:pt x="35719" y="64293"/>
                  </a:lnTo>
                  <a:lnTo>
                    <a:pt x="45244" y="50006"/>
                  </a:lnTo>
                  <a:lnTo>
                    <a:pt x="0"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1" name="Freeform 289">
              <a:extLst>
                <a:ext uri="{FF2B5EF4-FFF2-40B4-BE49-F238E27FC236}">
                  <a16:creationId xmlns:a16="http://schemas.microsoft.com/office/drawing/2014/main" id="{B906D42B-4BBD-42CB-B922-3AAA2A449445}"/>
                </a:ext>
              </a:extLst>
            </p:cNvPr>
            <p:cNvSpPr/>
            <p:nvPr/>
          </p:nvSpPr>
          <p:spPr>
            <a:xfrm>
              <a:off x="7048978" y="637595"/>
              <a:ext cx="11112" cy="38100"/>
            </a:xfrm>
            <a:custGeom>
              <a:avLst/>
              <a:gdLst>
                <a:gd name="connsiteX0" fmla="*/ 11907 w 11907"/>
                <a:gd name="connsiteY0" fmla="*/ 0 h 38100"/>
                <a:gd name="connsiteX1" fmla="*/ 0 w 11907"/>
                <a:gd name="connsiteY1" fmla="*/ 38100 h 38100"/>
                <a:gd name="connsiteX2" fmla="*/ 11907 w 11907"/>
                <a:gd name="connsiteY2" fmla="*/ 0 h 38100"/>
              </a:gdLst>
              <a:ahLst/>
              <a:cxnLst>
                <a:cxn ang="0">
                  <a:pos x="connsiteX0" y="connsiteY0"/>
                </a:cxn>
                <a:cxn ang="0">
                  <a:pos x="connsiteX1" y="connsiteY1"/>
                </a:cxn>
                <a:cxn ang="0">
                  <a:pos x="connsiteX2" y="connsiteY2"/>
                </a:cxn>
              </a:cxnLst>
              <a:rect l="l" t="t" r="r" b="b"/>
              <a:pathLst>
                <a:path w="11907" h="38100">
                  <a:moveTo>
                    <a:pt x="11907" y="0"/>
                  </a:moveTo>
                  <a:lnTo>
                    <a:pt x="0" y="38100"/>
                  </a:lnTo>
                  <a:lnTo>
                    <a:pt x="11907"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2" name="Freeform 290">
              <a:extLst>
                <a:ext uri="{FF2B5EF4-FFF2-40B4-BE49-F238E27FC236}">
                  <a16:creationId xmlns:a16="http://schemas.microsoft.com/office/drawing/2014/main" id="{12C4847C-7278-4797-BFA7-3D5B2875567F}"/>
                </a:ext>
              </a:extLst>
            </p:cNvPr>
            <p:cNvSpPr/>
            <p:nvPr/>
          </p:nvSpPr>
          <p:spPr>
            <a:xfrm>
              <a:off x="7191853" y="637595"/>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3" name="Freeform 291">
              <a:extLst>
                <a:ext uri="{FF2B5EF4-FFF2-40B4-BE49-F238E27FC236}">
                  <a16:creationId xmlns:a16="http://schemas.microsoft.com/office/drawing/2014/main" id="{A2593F97-C568-4A95-A6D0-4907FC73268A}"/>
                </a:ext>
              </a:extLst>
            </p:cNvPr>
            <p:cNvSpPr/>
            <p:nvPr/>
          </p:nvSpPr>
          <p:spPr>
            <a:xfrm>
              <a:off x="7555390" y="543932"/>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4" name="Freeform 292">
              <a:extLst>
                <a:ext uri="{FF2B5EF4-FFF2-40B4-BE49-F238E27FC236}">
                  <a16:creationId xmlns:a16="http://schemas.microsoft.com/office/drawing/2014/main" id="{452E7E68-042A-42FE-A5E5-82E045B762B3}"/>
                </a:ext>
              </a:extLst>
            </p:cNvPr>
            <p:cNvSpPr/>
            <p:nvPr/>
          </p:nvSpPr>
          <p:spPr>
            <a:xfrm>
              <a:off x="7606190" y="-457780"/>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5" name="Freeform 293">
              <a:extLst>
                <a:ext uri="{FF2B5EF4-FFF2-40B4-BE49-F238E27FC236}">
                  <a16:creationId xmlns:a16="http://schemas.microsoft.com/office/drawing/2014/main" id="{E4F83323-1DC9-4634-AE18-857281A969FA}"/>
                </a:ext>
              </a:extLst>
            </p:cNvPr>
            <p:cNvSpPr/>
            <p:nvPr/>
          </p:nvSpPr>
          <p:spPr>
            <a:xfrm>
              <a:off x="6983890" y="-676855"/>
              <a:ext cx="227013" cy="319087"/>
            </a:xfrm>
            <a:custGeom>
              <a:avLst/>
              <a:gdLst>
                <a:gd name="connsiteX0" fmla="*/ 0 w 226218"/>
                <a:gd name="connsiteY0" fmla="*/ 307181 h 319088"/>
                <a:gd name="connsiteX1" fmla="*/ 52387 w 226218"/>
                <a:gd name="connsiteY1" fmla="*/ 288131 h 319088"/>
                <a:gd name="connsiteX2" fmla="*/ 69056 w 226218"/>
                <a:gd name="connsiteY2" fmla="*/ 311944 h 319088"/>
                <a:gd name="connsiteX3" fmla="*/ 107156 w 226218"/>
                <a:gd name="connsiteY3" fmla="*/ 304800 h 319088"/>
                <a:gd name="connsiteX4" fmla="*/ 130968 w 226218"/>
                <a:gd name="connsiteY4" fmla="*/ 319088 h 319088"/>
                <a:gd name="connsiteX5" fmla="*/ 197643 w 226218"/>
                <a:gd name="connsiteY5" fmla="*/ 288131 h 319088"/>
                <a:gd name="connsiteX6" fmla="*/ 192881 w 226218"/>
                <a:gd name="connsiteY6" fmla="*/ 252413 h 319088"/>
                <a:gd name="connsiteX7" fmla="*/ 226218 w 226218"/>
                <a:gd name="connsiteY7" fmla="*/ 207169 h 319088"/>
                <a:gd name="connsiteX8" fmla="*/ 192881 w 226218"/>
                <a:gd name="connsiteY8" fmla="*/ 145256 h 319088"/>
                <a:gd name="connsiteX9" fmla="*/ 145256 w 226218"/>
                <a:gd name="connsiteY9" fmla="*/ 169069 h 319088"/>
                <a:gd name="connsiteX10" fmla="*/ 116681 w 226218"/>
                <a:gd name="connsiteY10" fmla="*/ 121444 h 319088"/>
                <a:gd name="connsiteX11" fmla="*/ 130968 w 226218"/>
                <a:gd name="connsiteY11" fmla="*/ 95250 h 319088"/>
                <a:gd name="connsiteX12" fmla="*/ 116681 w 226218"/>
                <a:gd name="connsiteY12" fmla="*/ 66675 h 319088"/>
                <a:gd name="connsiteX13" fmla="*/ 126206 w 226218"/>
                <a:gd name="connsiteY13" fmla="*/ 26194 h 319088"/>
                <a:gd name="connsiteX14" fmla="*/ 111918 w 226218"/>
                <a:gd name="connsiteY14" fmla="*/ 0 h 319088"/>
                <a:gd name="connsiteX15" fmla="*/ 66675 w 226218"/>
                <a:gd name="connsiteY15" fmla="*/ 38100 h 319088"/>
                <a:gd name="connsiteX16" fmla="*/ 59531 w 226218"/>
                <a:gd name="connsiteY16" fmla="*/ 80963 h 319088"/>
                <a:gd name="connsiteX17" fmla="*/ 83343 w 226218"/>
                <a:gd name="connsiteY17" fmla="*/ 119063 h 319088"/>
                <a:gd name="connsiteX18" fmla="*/ 45243 w 226218"/>
                <a:gd name="connsiteY18" fmla="*/ 138113 h 319088"/>
                <a:gd name="connsiteX19" fmla="*/ 80962 w 226218"/>
                <a:gd name="connsiteY19" fmla="*/ 200025 h 319088"/>
                <a:gd name="connsiteX20" fmla="*/ 28575 w 226218"/>
                <a:gd name="connsiteY20" fmla="*/ 204788 h 319088"/>
                <a:gd name="connsiteX21" fmla="*/ 0 w 226218"/>
                <a:gd name="connsiteY21" fmla="*/ 307181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218" h="319088">
                  <a:moveTo>
                    <a:pt x="0" y="307181"/>
                  </a:moveTo>
                  <a:lnTo>
                    <a:pt x="52387" y="288131"/>
                  </a:lnTo>
                  <a:lnTo>
                    <a:pt x="69056" y="311944"/>
                  </a:lnTo>
                  <a:lnTo>
                    <a:pt x="107156" y="304800"/>
                  </a:lnTo>
                  <a:lnTo>
                    <a:pt x="130968" y="319088"/>
                  </a:lnTo>
                  <a:lnTo>
                    <a:pt x="197643" y="288131"/>
                  </a:lnTo>
                  <a:lnTo>
                    <a:pt x="192881" y="252413"/>
                  </a:lnTo>
                  <a:lnTo>
                    <a:pt x="226218" y="207169"/>
                  </a:lnTo>
                  <a:lnTo>
                    <a:pt x="192881" y="145256"/>
                  </a:lnTo>
                  <a:lnTo>
                    <a:pt x="145256" y="169069"/>
                  </a:lnTo>
                  <a:lnTo>
                    <a:pt x="116681" y="121444"/>
                  </a:lnTo>
                  <a:lnTo>
                    <a:pt x="130968" y="95250"/>
                  </a:lnTo>
                  <a:lnTo>
                    <a:pt x="116681" y="66675"/>
                  </a:lnTo>
                  <a:lnTo>
                    <a:pt x="126206" y="26194"/>
                  </a:lnTo>
                  <a:lnTo>
                    <a:pt x="111918" y="0"/>
                  </a:lnTo>
                  <a:lnTo>
                    <a:pt x="66675" y="38100"/>
                  </a:lnTo>
                  <a:lnTo>
                    <a:pt x="59531" y="80963"/>
                  </a:lnTo>
                  <a:lnTo>
                    <a:pt x="83343" y="119063"/>
                  </a:lnTo>
                  <a:lnTo>
                    <a:pt x="45243" y="138113"/>
                  </a:lnTo>
                  <a:lnTo>
                    <a:pt x="80962" y="200025"/>
                  </a:lnTo>
                  <a:lnTo>
                    <a:pt x="28575" y="204788"/>
                  </a:lnTo>
                  <a:lnTo>
                    <a:pt x="0" y="307181"/>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6" name="Freeform 294">
              <a:extLst>
                <a:ext uri="{FF2B5EF4-FFF2-40B4-BE49-F238E27FC236}">
                  <a16:creationId xmlns:a16="http://schemas.microsoft.com/office/drawing/2014/main" id="{314C8F2D-754F-498F-BB25-6DAA58E7460D}"/>
                </a:ext>
              </a:extLst>
            </p:cNvPr>
            <p:cNvSpPr/>
            <p:nvPr/>
          </p:nvSpPr>
          <p:spPr>
            <a:xfrm>
              <a:off x="7287103" y="-1043568"/>
              <a:ext cx="177800" cy="266700"/>
            </a:xfrm>
            <a:custGeom>
              <a:avLst/>
              <a:gdLst>
                <a:gd name="connsiteX0" fmla="*/ 0 w 178594"/>
                <a:gd name="connsiteY0" fmla="*/ 28575 h 266700"/>
                <a:gd name="connsiteX1" fmla="*/ 52388 w 178594"/>
                <a:gd name="connsiteY1" fmla="*/ 109537 h 266700"/>
                <a:gd name="connsiteX2" fmla="*/ 50007 w 178594"/>
                <a:gd name="connsiteY2" fmla="*/ 142875 h 266700"/>
                <a:gd name="connsiteX3" fmla="*/ 14288 w 178594"/>
                <a:gd name="connsiteY3" fmla="*/ 133350 h 266700"/>
                <a:gd name="connsiteX4" fmla="*/ 9525 w 178594"/>
                <a:gd name="connsiteY4" fmla="*/ 164306 h 266700"/>
                <a:gd name="connsiteX5" fmla="*/ 104775 w 178594"/>
                <a:gd name="connsiteY5" fmla="*/ 190500 h 266700"/>
                <a:gd name="connsiteX6" fmla="*/ 133350 w 178594"/>
                <a:gd name="connsiteY6" fmla="*/ 252412 h 266700"/>
                <a:gd name="connsiteX7" fmla="*/ 164307 w 178594"/>
                <a:gd name="connsiteY7" fmla="*/ 266700 h 266700"/>
                <a:gd name="connsiteX8" fmla="*/ 178594 w 178594"/>
                <a:gd name="connsiteY8" fmla="*/ 209550 h 266700"/>
                <a:gd name="connsiteX9" fmla="*/ 169069 w 178594"/>
                <a:gd name="connsiteY9" fmla="*/ 178593 h 266700"/>
                <a:gd name="connsiteX10" fmla="*/ 178594 w 178594"/>
                <a:gd name="connsiteY10" fmla="*/ 126206 h 266700"/>
                <a:gd name="connsiteX11" fmla="*/ 114300 w 178594"/>
                <a:gd name="connsiteY11" fmla="*/ 50006 h 266700"/>
                <a:gd name="connsiteX12" fmla="*/ 92869 w 178594"/>
                <a:gd name="connsiteY12" fmla="*/ 73818 h 266700"/>
                <a:gd name="connsiteX13" fmla="*/ 90488 w 178594"/>
                <a:gd name="connsiteY13" fmla="*/ 26193 h 266700"/>
                <a:gd name="connsiteX14" fmla="*/ 42863 w 178594"/>
                <a:gd name="connsiteY14" fmla="*/ 0 h 266700"/>
                <a:gd name="connsiteX15" fmla="*/ 0 w 178594"/>
                <a:gd name="connsiteY15" fmla="*/ 285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594" h="266700">
                  <a:moveTo>
                    <a:pt x="0" y="28575"/>
                  </a:moveTo>
                  <a:lnTo>
                    <a:pt x="52388" y="109537"/>
                  </a:lnTo>
                  <a:lnTo>
                    <a:pt x="50007" y="142875"/>
                  </a:lnTo>
                  <a:lnTo>
                    <a:pt x="14288" y="133350"/>
                  </a:lnTo>
                  <a:lnTo>
                    <a:pt x="9525" y="164306"/>
                  </a:lnTo>
                  <a:lnTo>
                    <a:pt x="104775" y="190500"/>
                  </a:lnTo>
                  <a:lnTo>
                    <a:pt x="133350" y="252412"/>
                  </a:lnTo>
                  <a:lnTo>
                    <a:pt x="164307" y="266700"/>
                  </a:lnTo>
                  <a:lnTo>
                    <a:pt x="178594" y="209550"/>
                  </a:lnTo>
                  <a:lnTo>
                    <a:pt x="169069" y="178593"/>
                  </a:lnTo>
                  <a:lnTo>
                    <a:pt x="178594" y="126206"/>
                  </a:lnTo>
                  <a:lnTo>
                    <a:pt x="114300" y="50006"/>
                  </a:lnTo>
                  <a:lnTo>
                    <a:pt x="92869" y="73818"/>
                  </a:lnTo>
                  <a:lnTo>
                    <a:pt x="90488" y="26193"/>
                  </a:lnTo>
                  <a:lnTo>
                    <a:pt x="42863" y="0"/>
                  </a:lnTo>
                  <a:lnTo>
                    <a:pt x="0" y="28575"/>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7" name="Freeform 295">
              <a:extLst>
                <a:ext uri="{FF2B5EF4-FFF2-40B4-BE49-F238E27FC236}">
                  <a16:creationId xmlns:a16="http://schemas.microsoft.com/office/drawing/2014/main" id="{F69F2685-FD95-433A-AD18-176DE16A6E98}"/>
                </a:ext>
              </a:extLst>
            </p:cNvPr>
            <p:cNvSpPr/>
            <p:nvPr/>
          </p:nvSpPr>
          <p:spPr>
            <a:xfrm>
              <a:off x="7503003" y="-941968"/>
              <a:ext cx="100012" cy="157163"/>
            </a:xfrm>
            <a:custGeom>
              <a:avLst/>
              <a:gdLst>
                <a:gd name="connsiteX0" fmla="*/ 4763 w 100013"/>
                <a:gd name="connsiteY0" fmla="*/ 0 h 157163"/>
                <a:gd name="connsiteX1" fmla="*/ 0 w 100013"/>
                <a:gd name="connsiteY1" fmla="*/ 64294 h 157163"/>
                <a:gd name="connsiteX2" fmla="*/ 33338 w 100013"/>
                <a:gd name="connsiteY2" fmla="*/ 111919 h 157163"/>
                <a:gd name="connsiteX3" fmla="*/ 16669 w 100013"/>
                <a:gd name="connsiteY3" fmla="*/ 130969 h 157163"/>
                <a:gd name="connsiteX4" fmla="*/ 33338 w 100013"/>
                <a:gd name="connsiteY4" fmla="*/ 157163 h 157163"/>
                <a:gd name="connsiteX5" fmla="*/ 100013 w 100013"/>
                <a:gd name="connsiteY5" fmla="*/ 123825 h 157163"/>
                <a:gd name="connsiteX6" fmla="*/ 95250 w 100013"/>
                <a:gd name="connsiteY6" fmla="*/ 95250 h 157163"/>
                <a:gd name="connsiteX7" fmla="*/ 95250 w 100013"/>
                <a:gd name="connsiteY7" fmla="*/ 54769 h 157163"/>
                <a:gd name="connsiteX8" fmla="*/ 4763 w 100013"/>
                <a:gd name="connsiteY8"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3" h="157163">
                  <a:moveTo>
                    <a:pt x="4763" y="0"/>
                  </a:moveTo>
                  <a:lnTo>
                    <a:pt x="0" y="64294"/>
                  </a:lnTo>
                  <a:lnTo>
                    <a:pt x="33338" y="111919"/>
                  </a:lnTo>
                  <a:lnTo>
                    <a:pt x="16669" y="130969"/>
                  </a:lnTo>
                  <a:lnTo>
                    <a:pt x="33338" y="157163"/>
                  </a:lnTo>
                  <a:lnTo>
                    <a:pt x="100013" y="123825"/>
                  </a:lnTo>
                  <a:lnTo>
                    <a:pt x="95250" y="95250"/>
                  </a:lnTo>
                  <a:lnTo>
                    <a:pt x="95250" y="54769"/>
                  </a:lnTo>
                  <a:lnTo>
                    <a:pt x="4763"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8" name="Freeform 296">
              <a:extLst>
                <a:ext uri="{FF2B5EF4-FFF2-40B4-BE49-F238E27FC236}">
                  <a16:creationId xmlns:a16="http://schemas.microsoft.com/office/drawing/2014/main" id="{4709EC9C-A2C0-45E4-8BCB-C03BDE8DE482}"/>
                </a:ext>
              </a:extLst>
            </p:cNvPr>
            <p:cNvSpPr/>
            <p:nvPr/>
          </p:nvSpPr>
          <p:spPr>
            <a:xfrm>
              <a:off x="7541103" y="-422855"/>
              <a:ext cx="117475" cy="161925"/>
            </a:xfrm>
            <a:custGeom>
              <a:avLst/>
              <a:gdLst>
                <a:gd name="connsiteX0" fmla="*/ 59531 w 116681"/>
                <a:gd name="connsiteY0" fmla="*/ 0 h 161925"/>
                <a:gd name="connsiteX1" fmla="*/ 0 w 116681"/>
                <a:gd name="connsiteY1" fmla="*/ 85725 h 161925"/>
                <a:gd name="connsiteX2" fmla="*/ 61913 w 116681"/>
                <a:gd name="connsiteY2" fmla="*/ 161925 h 161925"/>
                <a:gd name="connsiteX3" fmla="*/ 116681 w 116681"/>
                <a:gd name="connsiteY3" fmla="*/ 154781 h 161925"/>
                <a:gd name="connsiteX4" fmla="*/ 114300 w 116681"/>
                <a:gd name="connsiteY4" fmla="*/ 45244 h 161925"/>
                <a:gd name="connsiteX5" fmla="*/ 59531 w 116681"/>
                <a:gd name="connsiteY5"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81" h="161925">
                  <a:moveTo>
                    <a:pt x="59531" y="0"/>
                  </a:moveTo>
                  <a:lnTo>
                    <a:pt x="0" y="85725"/>
                  </a:lnTo>
                  <a:lnTo>
                    <a:pt x="61913" y="161925"/>
                  </a:lnTo>
                  <a:lnTo>
                    <a:pt x="116681" y="154781"/>
                  </a:lnTo>
                  <a:cubicBezTo>
                    <a:pt x="115887" y="118269"/>
                    <a:pt x="115094" y="81756"/>
                    <a:pt x="114300" y="45244"/>
                  </a:cubicBezTo>
                  <a:lnTo>
                    <a:pt x="59531"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9" name="Freeform 297">
              <a:extLst>
                <a:ext uri="{FF2B5EF4-FFF2-40B4-BE49-F238E27FC236}">
                  <a16:creationId xmlns:a16="http://schemas.microsoft.com/office/drawing/2014/main" id="{1E404B08-A5EB-4978-8D34-39BC344BE8DA}"/>
                </a:ext>
              </a:extLst>
            </p:cNvPr>
            <p:cNvSpPr/>
            <p:nvPr/>
          </p:nvSpPr>
          <p:spPr>
            <a:xfrm>
              <a:off x="7222015" y="-791155"/>
              <a:ext cx="47625" cy="96837"/>
            </a:xfrm>
            <a:custGeom>
              <a:avLst/>
              <a:gdLst>
                <a:gd name="connsiteX0" fmla="*/ 0 w 47625"/>
                <a:gd name="connsiteY0" fmla="*/ 0 h 97631"/>
                <a:gd name="connsiteX1" fmla="*/ 9525 w 47625"/>
                <a:gd name="connsiteY1" fmla="*/ 90488 h 97631"/>
                <a:gd name="connsiteX2" fmla="*/ 38100 w 47625"/>
                <a:gd name="connsiteY2" fmla="*/ 97631 h 97631"/>
                <a:gd name="connsiteX3" fmla="*/ 47625 w 47625"/>
                <a:gd name="connsiteY3" fmla="*/ 61913 h 97631"/>
                <a:gd name="connsiteX4" fmla="*/ 38100 w 47625"/>
                <a:gd name="connsiteY4" fmla="*/ 42863 h 97631"/>
                <a:gd name="connsiteX5" fmla="*/ 0 w 47625"/>
                <a:gd name="connsiteY5"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97631">
                  <a:moveTo>
                    <a:pt x="0" y="0"/>
                  </a:moveTo>
                  <a:lnTo>
                    <a:pt x="9525" y="90488"/>
                  </a:lnTo>
                  <a:lnTo>
                    <a:pt x="38100" y="97631"/>
                  </a:lnTo>
                  <a:lnTo>
                    <a:pt x="47625" y="61913"/>
                  </a:lnTo>
                  <a:lnTo>
                    <a:pt x="38100" y="42863"/>
                  </a:lnTo>
                  <a:lnTo>
                    <a:pt x="0"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0" name="Freeform 298">
              <a:extLst>
                <a:ext uri="{FF2B5EF4-FFF2-40B4-BE49-F238E27FC236}">
                  <a16:creationId xmlns:a16="http://schemas.microsoft.com/office/drawing/2014/main" id="{607D48B1-FBD3-46E1-B71A-932908A7AA4B}"/>
                </a:ext>
              </a:extLst>
            </p:cNvPr>
            <p:cNvSpPr/>
            <p:nvPr/>
          </p:nvSpPr>
          <p:spPr>
            <a:xfrm>
              <a:off x="7315678" y="-626055"/>
              <a:ext cx="200025" cy="296862"/>
            </a:xfrm>
            <a:custGeom>
              <a:avLst/>
              <a:gdLst>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28588 w 200025"/>
                <a:gd name="connsiteY10" fmla="*/ 30956 h 257175"/>
                <a:gd name="connsiteX11" fmla="*/ 102394 w 200025"/>
                <a:gd name="connsiteY11" fmla="*/ 4762 h 257175"/>
                <a:gd name="connsiteX12" fmla="*/ 35719 w 200025"/>
                <a:gd name="connsiteY12" fmla="*/ 33337 h 257175"/>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28588 w 200025"/>
                <a:gd name="connsiteY10" fmla="*/ 30956 h 257175"/>
                <a:gd name="connsiteX11" fmla="*/ 102394 w 200025"/>
                <a:gd name="connsiteY11" fmla="*/ 4762 h 257175"/>
                <a:gd name="connsiteX12" fmla="*/ 57150 w 200025"/>
                <a:gd name="connsiteY12" fmla="*/ 26193 h 257175"/>
                <a:gd name="connsiteX13" fmla="*/ 35719 w 200025"/>
                <a:gd name="connsiteY13" fmla="*/ 33337 h 257175"/>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28588 w 200025"/>
                <a:gd name="connsiteY10" fmla="*/ 30956 h 257175"/>
                <a:gd name="connsiteX11" fmla="*/ 102394 w 200025"/>
                <a:gd name="connsiteY11" fmla="*/ 4762 h 257175"/>
                <a:gd name="connsiteX12" fmla="*/ 97631 w 200025"/>
                <a:gd name="connsiteY12" fmla="*/ 104774 h 257175"/>
                <a:gd name="connsiteX13" fmla="*/ 35719 w 200025"/>
                <a:gd name="connsiteY13" fmla="*/ 33337 h 257175"/>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42876 w 200025"/>
                <a:gd name="connsiteY10" fmla="*/ 50006 h 257175"/>
                <a:gd name="connsiteX11" fmla="*/ 102394 w 200025"/>
                <a:gd name="connsiteY11" fmla="*/ 4762 h 257175"/>
                <a:gd name="connsiteX12" fmla="*/ 97631 w 200025"/>
                <a:gd name="connsiteY12" fmla="*/ 104774 h 257175"/>
                <a:gd name="connsiteX13" fmla="*/ 35719 w 200025"/>
                <a:gd name="connsiteY13" fmla="*/ 33337 h 257175"/>
                <a:gd name="connsiteX0" fmla="*/ 35719 w 200025"/>
                <a:gd name="connsiteY0" fmla="*/ 71438 h 295276"/>
                <a:gd name="connsiteX1" fmla="*/ 47625 w 200025"/>
                <a:gd name="connsiteY1" fmla="*/ 159544 h 295276"/>
                <a:gd name="connsiteX2" fmla="*/ 0 w 200025"/>
                <a:gd name="connsiteY2" fmla="*/ 195263 h 295276"/>
                <a:gd name="connsiteX3" fmla="*/ 102394 w 200025"/>
                <a:gd name="connsiteY3" fmla="*/ 183357 h 295276"/>
                <a:gd name="connsiteX4" fmla="*/ 71438 w 200025"/>
                <a:gd name="connsiteY4" fmla="*/ 247651 h 295276"/>
                <a:gd name="connsiteX5" fmla="*/ 73819 w 200025"/>
                <a:gd name="connsiteY5" fmla="*/ 295276 h 295276"/>
                <a:gd name="connsiteX6" fmla="*/ 159544 w 200025"/>
                <a:gd name="connsiteY6" fmla="*/ 285751 h 295276"/>
                <a:gd name="connsiteX7" fmla="*/ 197644 w 200025"/>
                <a:gd name="connsiteY7" fmla="*/ 211932 h 295276"/>
                <a:gd name="connsiteX8" fmla="*/ 200025 w 200025"/>
                <a:gd name="connsiteY8" fmla="*/ 111919 h 295276"/>
                <a:gd name="connsiteX9" fmla="*/ 161925 w 200025"/>
                <a:gd name="connsiteY9" fmla="*/ 38101 h 295276"/>
                <a:gd name="connsiteX10" fmla="*/ 142876 w 200025"/>
                <a:gd name="connsiteY10" fmla="*/ 88107 h 295276"/>
                <a:gd name="connsiteX11" fmla="*/ 90488 w 200025"/>
                <a:gd name="connsiteY11" fmla="*/ 0 h 295276"/>
                <a:gd name="connsiteX12" fmla="*/ 97631 w 200025"/>
                <a:gd name="connsiteY12" fmla="*/ 142875 h 295276"/>
                <a:gd name="connsiteX13" fmla="*/ 35719 w 200025"/>
                <a:gd name="connsiteY13" fmla="*/ 71438 h 295276"/>
                <a:gd name="connsiteX0" fmla="*/ 35719 w 200025"/>
                <a:gd name="connsiteY0" fmla="*/ 71438 h 295276"/>
                <a:gd name="connsiteX1" fmla="*/ 47625 w 200025"/>
                <a:gd name="connsiteY1" fmla="*/ 159544 h 295276"/>
                <a:gd name="connsiteX2" fmla="*/ 0 w 200025"/>
                <a:gd name="connsiteY2" fmla="*/ 195263 h 295276"/>
                <a:gd name="connsiteX3" fmla="*/ 102394 w 200025"/>
                <a:gd name="connsiteY3" fmla="*/ 183357 h 295276"/>
                <a:gd name="connsiteX4" fmla="*/ 71438 w 200025"/>
                <a:gd name="connsiteY4" fmla="*/ 247651 h 295276"/>
                <a:gd name="connsiteX5" fmla="*/ 73819 w 200025"/>
                <a:gd name="connsiteY5" fmla="*/ 295276 h 295276"/>
                <a:gd name="connsiteX6" fmla="*/ 159544 w 200025"/>
                <a:gd name="connsiteY6" fmla="*/ 285751 h 295276"/>
                <a:gd name="connsiteX7" fmla="*/ 197644 w 200025"/>
                <a:gd name="connsiteY7" fmla="*/ 211932 h 295276"/>
                <a:gd name="connsiteX8" fmla="*/ 200025 w 200025"/>
                <a:gd name="connsiteY8" fmla="*/ 111919 h 295276"/>
                <a:gd name="connsiteX9" fmla="*/ 161925 w 200025"/>
                <a:gd name="connsiteY9" fmla="*/ 38101 h 295276"/>
                <a:gd name="connsiteX10" fmla="*/ 142876 w 200025"/>
                <a:gd name="connsiteY10" fmla="*/ 88107 h 295276"/>
                <a:gd name="connsiteX11" fmla="*/ 90488 w 200025"/>
                <a:gd name="connsiteY11" fmla="*/ 0 h 295276"/>
                <a:gd name="connsiteX12" fmla="*/ 88107 w 200025"/>
                <a:gd name="connsiteY12" fmla="*/ 85726 h 295276"/>
                <a:gd name="connsiteX13" fmla="*/ 97631 w 200025"/>
                <a:gd name="connsiteY13" fmla="*/ 142875 h 295276"/>
                <a:gd name="connsiteX14" fmla="*/ 35719 w 200025"/>
                <a:gd name="connsiteY14" fmla="*/ 71438 h 295276"/>
                <a:gd name="connsiteX0" fmla="*/ 35719 w 200025"/>
                <a:gd name="connsiteY0" fmla="*/ 71742 h 295580"/>
                <a:gd name="connsiteX1" fmla="*/ 47625 w 200025"/>
                <a:gd name="connsiteY1" fmla="*/ 159848 h 295580"/>
                <a:gd name="connsiteX2" fmla="*/ 0 w 200025"/>
                <a:gd name="connsiteY2" fmla="*/ 195567 h 295580"/>
                <a:gd name="connsiteX3" fmla="*/ 102394 w 200025"/>
                <a:gd name="connsiteY3" fmla="*/ 183661 h 295580"/>
                <a:gd name="connsiteX4" fmla="*/ 71438 w 200025"/>
                <a:gd name="connsiteY4" fmla="*/ 247955 h 295580"/>
                <a:gd name="connsiteX5" fmla="*/ 73819 w 200025"/>
                <a:gd name="connsiteY5" fmla="*/ 295580 h 295580"/>
                <a:gd name="connsiteX6" fmla="*/ 159544 w 200025"/>
                <a:gd name="connsiteY6" fmla="*/ 286055 h 295580"/>
                <a:gd name="connsiteX7" fmla="*/ 197644 w 200025"/>
                <a:gd name="connsiteY7" fmla="*/ 212236 h 295580"/>
                <a:gd name="connsiteX8" fmla="*/ 200025 w 200025"/>
                <a:gd name="connsiteY8" fmla="*/ 112223 h 295580"/>
                <a:gd name="connsiteX9" fmla="*/ 161925 w 200025"/>
                <a:gd name="connsiteY9" fmla="*/ 38405 h 295580"/>
                <a:gd name="connsiteX10" fmla="*/ 142876 w 200025"/>
                <a:gd name="connsiteY10" fmla="*/ 88411 h 295580"/>
                <a:gd name="connsiteX11" fmla="*/ 90488 w 200025"/>
                <a:gd name="connsiteY11" fmla="*/ 304 h 295580"/>
                <a:gd name="connsiteX12" fmla="*/ 61913 w 200025"/>
                <a:gd name="connsiteY12" fmla="*/ 24117 h 295580"/>
                <a:gd name="connsiteX13" fmla="*/ 88107 w 200025"/>
                <a:gd name="connsiteY13" fmla="*/ 86030 h 295580"/>
                <a:gd name="connsiteX14" fmla="*/ 97631 w 200025"/>
                <a:gd name="connsiteY14" fmla="*/ 143179 h 295580"/>
                <a:gd name="connsiteX15" fmla="*/ 35719 w 200025"/>
                <a:gd name="connsiteY15" fmla="*/ 71742 h 29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295580">
                  <a:moveTo>
                    <a:pt x="35719" y="71742"/>
                  </a:moveTo>
                  <a:lnTo>
                    <a:pt x="47625" y="159848"/>
                  </a:lnTo>
                  <a:lnTo>
                    <a:pt x="0" y="195567"/>
                  </a:lnTo>
                  <a:lnTo>
                    <a:pt x="102394" y="183661"/>
                  </a:lnTo>
                  <a:lnTo>
                    <a:pt x="71438" y="247955"/>
                  </a:lnTo>
                  <a:lnTo>
                    <a:pt x="73819" y="295580"/>
                  </a:lnTo>
                  <a:lnTo>
                    <a:pt x="159544" y="286055"/>
                  </a:lnTo>
                  <a:lnTo>
                    <a:pt x="197644" y="212236"/>
                  </a:lnTo>
                  <a:cubicBezTo>
                    <a:pt x="198438" y="178898"/>
                    <a:pt x="199231" y="145561"/>
                    <a:pt x="200025" y="112223"/>
                  </a:cubicBezTo>
                  <a:lnTo>
                    <a:pt x="161925" y="38405"/>
                  </a:lnTo>
                  <a:lnTo>
                    <a:pt x="142876" y="88411"/>
                  </a:lnTo>
                  <a:lnTo>
                    <a:pt x="90488" y="304"/>
                  </a:lnTo>
                  <a:cubicBezTo>
                    <a:pt x="81757" y="-2077"/>
                    <a:pt x="62310" y="9829"/>
                    <a:pt x="61913" y="24117"/>
                  </a:cubicBezTo>
                  <a:cubicBezTo>
                    <a:pt x="61516" y="38405"/>
                    <a:pt x="86917" y="74521"/>
                    <a:pt x="88107" y="86030"/>
                  </a:cubicBezTo>
                  <a:lnTo>
                    <a:pt x="97631" y="143179"/>
                  </a:lnTo>
                  <a:lnTo>
                    <a:pt x="35719" y="71742"/>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1" name="Freeform 299">
              <a:extLst>
                <a:ext uri="{FF2B5EF4-FFF2-40B4-BE49-F238E27FC236}">
                  <a16:creationId xmlns:a16="http://schemas.microsoft.com/office/drawing/2014/main" id="{09C31065-38A1-4EAA-9CAE-2A9AF4999FF4}"/>
                </a:ext>
              </a:extLst>
            </p:cNvPr>
            <p:cNvSpPr/>
            <p:nvPr/>
          </p:nvSpPr>
          <p:spPr>
            <a:xfrm>
              <a:off x="7558565" y="-772105"/>
              <a:ext cx="111125" cy="52387"/>
            </a:xfrm>
            <a:custGeom>
              <a:avLst/>
              <a:gdLst>
                <a:gd name="connsiteX0" fmla="*/ 0 w 88107"/>
                <a:gd name="connsiteY0" fmla="*/ 0 h 52388"/>
                <a:gd name="connsiteX1" fmla="*/ 71438 w 88107"/>
                <a:gd name="connsiteY1" fmla="*/ 52388 h 52388"/>
                <a:gd name="connsiteX2" fmla="*/ 88107 w 88107"/>
                <a:gd name="connsiteY2" fmla="*/ 4763 h 52388"/>
                <a:gd name="connsiteX3" fmla="*/ 0 w 88107"/>
                <a:gd name="connsiteY3" fmla="*/ 0 h 52388"/>
                <a:gd name="connsiteX0" fmla="*/ 0 w 88107"/>
                <a:gd name="connsiteY0" fmla="*/ 0 h 52388"/>
                <a:gd name="connsiteX1" fmla="*/ 28575 w 88107"/>
                <a:gd name="connsiteY1" fmla="*/ 23813 h 52388"/>
                <a:gd name="connsiteX2" fmla="*/ 71438 w 88107"/>
                <a:gd name="connsiteY2" fmla="*/ 52388 h 52388"/>
                <a:gd name="connsiteX3" fmla="*/ 88107 w 88107"/>
                <a:gd name="connsiteY3" fmla="*/ 4763 h 52388"/>
                <a:gd name="connsiteX4" fmla="*/ 0 w 88107"/>
                <a:gd name="connsiteY4" fmla="*/ 0 h 52388"/>
                <a:gd name="connsiteX0" fmla="*/ 23813 w 111920"/>
                <a:gd name="connsiteY0" fmla="*/ 0 h 52388"/>
                <a:gd name="connsiteX1" fmla="*/ 0 w 111920"/>
                <a:gd name="connsiteY1" fmla="*/ 42863 h 52388"/>
                <a:gd name="connsiteX2" fmla="*/ 95251 w 111920"/>
                <a:gd name="connsiteY2" fmla="*/ 52388 h 52388"/>
                <a:gd name="connsiteX3" fmla="*/ 111920 w 111920"/>
                <a:gd name="connsiteY3" fmla="*/ 4763 h 52388"/>
                <a:gd name="connsiteX4" fmla="*/ 23813 w 111920"/>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20" h="52388">
                  <a:moveTo>
                    <a:pt x="23813" y="0"/>
                  </a:moveTo>
                  <a:lnTo>
                    <a:pt x="0" y="42863"/>
                  </a:lnTo>
                  <a:lnTo>
                    <a:pt x="95251" y="52388"/>
                  </a:lnTo>
                  <a:lnTo>
                    <a:pt x="111920" y="4763"/>
                  </a:lnTo>
                  <a:lnTo>
                    <a:pt x="23813"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2" name="Freeform 300">
              <a:extLst>
                <a:ext uri="{FF2B5EF4-FFF2-40B4-BE49-F238E27FC236}">
                  <a16:creationId xmlns:a16="http://schemas.microsoft.com/office/drawing/2014/main" id="{75BA15C4-6D47-4EC8-8407-4AD50FAA55F8}"/>
                </a:ext>
              </a:extLst>
            </p:cNvPr>
            <p:cNvSpPr/>
            <p:nvPr/>
          </p:nvSpPr>
          <p:spPr>
            <a:xfrm>
              <a:off x="7298215" y="-487943"/>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3" name="Freeform 301">
              <a:extLst>
                <a:ext uri="{FF2B5EF4-FFF2-40B4-BE49-F238E27FC236}">
                  <a16:creationId xmlns:a16="http://schemas.microsoft.com/office/drawing/2014/main" id="{6330DA0A-0748-46A5-8A6D-C0DB60DA61B3}"/>
                </a:ext>
              </a:extLst>
            </p:cNvPr>
            <p:cNvSpPr/>
            <p:nvPr/>
          </p:nvSpPr>
          <p:spPr>
            <a:xfrm>
              <a:off x="7537928" y="-422855"/>
              <a:ext cx="26987"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4" name="Freeform 302">
              <a:extLst>
                <a:ext uri="{FF2B5EF4-FFF2-40B4-BE49-F238E27FC236}">
                  <a16:creationId xmlns:a16="http://schemas.microsoft.com/office/drawing/2014/main" id="{DFF72DED-A87D-4DAB-B33F-F28483DD43B1}"/>
                </a:ext>
              </a:extLst>
            </p:cNvPr>
            <p:cNvSpPr/>
            <p:nvPr/>
          </p:nvSpPr>
          <p:spPr>
            <a:xfrm>
              <a:off x="7356953" y="-795918"/>
              <a:ext cx="44450" cy="444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5" name="Freeform 303">
              <a:extLst>
                <a:ext uri="{FF2B5EF4-FFF2-40B4-BE49-F238E27FC236}">
                  <a16:creationId xmlns:a16="http://schemas.microsoft.com/office/drawing/2014/main" id="{F09EDBDF-5FA0-4A96-8556-8F3CF68BC443}"/>
                </a:ext>
              </a:extLst>
            </p:cNvPr>
            <p:cNvSpPr/>
            <p:nvPr/>
          </p:nvSpPr>
          <p:spPr>
            <a:xfrm>
              <a:off x="7461728" y="-1159455"/>
              <a:ext cx="46037"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6" name="Freeform 304">
              <a:extLst>
                <a:ext uri="{FF2B5EF4-FFF2-40B4-BE49-F238E27FC236}">
                  <a16:creationId xmlns:a16="http://schemas.microsoft.com/office/drawing/2014/main" id="{23DEF966-99C7-4C7E-BBD8-E49106A4FBC6}"/>
                </a:ext>
              </a:extLst>
            </p:cNvPr>
            <p:cNvSpPr/>
            <p:nvPr/>
          </p:nvSpPr>
          <p:spPr>
            <a:xfrm>
              <a:off x="7733190" y="-740355"/>
              <a:ext cx="44450"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7" name="Freeform 305">
              <a:extLst>
                <a:ext uri="{FF2B5EF4-FFF2-40B4-BE49-F238E27FC236}">
                  <a16:creationId xmlns:a16="http://schemas.microsoft.com/office/drawing/2014/main" id="{EAFE78EC-E242-41D4-936C-87088F87D767}"/>
                </a:ext>
              </a:extLst>
            </p:cNvPr>
            <p:cNvSpPr/>
            <p:nvPr/>
          </p:nvSpPr>
          <p:spPr>
            <a:xfrm>
              <a:off x="7247415" y="-599068"/>
              <a:ext cx="46038" cy="46038"/>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8" name="Freeform 306">
              <a:extLst>
                <a:ext uri="{FF2B5EF4-FFF2-40B4-BE49-F238E27FC236}">
                  <a16:creationId xmlns:a16="http://schemas.microsoft.com/office/drawing/2014/main" id="{295E2F94-4584-494D-9EDE-B9A43746D43D}"/>
                </a:ext>
              </a:extLst>
            </p:cNvPr>
            <p:cNvSpPr/>
            <p:nvPr/>
          </p:nvSpPr>
          <p:spPr>
            <a:xfrm>
              <a:off x="7206140" y="-403805"/>
              <a:ext cx="44450"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9" name="Freeform 307">
              <a:extLst>
                <a:ext uri="{FF2B5EF4-FFF2-40B4-BE49-F238E27FC236}">
                  <a16:creationId xmlns:a16="http://schemas.microsoft.com/office/drawing/2014/main" id="{9E10A65B-6AA6-47FA-8BCE-F95AB34C4FA5}"/>
                </a:ext>
              </a:extLst>
            </p:cNvPr>
            <p:cNvSpPr/>
            <p:nvPr/>
          </p:nvSpPr>
          <p:spPr>
            <a:xfrm>
              <a:off x="7253765" y="-553030"/>
              <a:ext cx="46038"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0" name="Freeform 308">
              <a:extLst>
                <a:ext uri="{FF2B5EF4-FFF2-40B4-BE49-F238E27FC236}">
                  <a16:creationId xmlns:a16="http://schemas.microsoft.com/office/drawing/2014/main" id="{8EB5E9B8-145E-4DFC-BA52-0798DFE90BA7}"/>
                </a:ext>
              </a:extLst>
            </p:cNvPr>
            <p:cNvSpPr/>
            <p:nvPr/>
          </p:nvSpPr>
          <p:spPr>
            <a:xfrm>
              <a:off x="7541103" y="-629230"/>
              <a:ext cx="684212" cy="366712"/>
            </a:xfrm>
            <a:custGeom>
              <a:avLst/>
              <a:gdLst>
                <a:gd name="connsiteX0" fmla="*/ 0 w 683419"/>
                <a:gd name="connsiteY0" fmla="*/ 0 h 366713"/>
                <a:gd name="connsiteX1" fmla="*/ 52388 w 683419"/>
                <a:gd name="connsiteY1" fmla="*/ 102394 h 366713"/>
                <a:gd name="connsiteX2" fmla="*/ 133350 w 683419"/>
                <a:gd name="connsiteY2" fmla="*/ 88106 h 366713"/>
                <a:gd name="connsiteX3" fmla="*/ 142875 w 683419"/>
                <a:gd name="connsiteY3" fmla="*/ 126206 h 366713"/>
                <a:gd name="connsiteX4" fmla="*/ 169069 w 683419"/>
                <a:gd name="connsiteY4" fmla="*/ 166688 h 366713"/>
                <a:gd name="connsiteX5" fmla="*/ 169069 w 683419"/>
                <a:gd name="connsiteY5" fmla="*/ 261938 h 366713"/>
                <a:gd name="connsiteX6" fmla="*/ 188119 w 683419"/>
                <a:gd name="connsiteY6" fmla="*/ 292894 h 366713"/>
                <a:gd name="connsiteX7" fmla="*/ 180975 w 683419"/>
                <a:gd name="connsiteY7" fmla="*/ 338138 h 366713"/>
                <a:gd name="connsiteX8" fmla="*/ 285750 w 683419"/>
                <a:gd name="connsiteY8" fmla="*/ 364331 h 366713"/>
                <a:gd name="connsiteX9" fmla="*/ 326231 w 683419"/>
                <a:gd name="connsiteY9" fmla="*/ 335756 h 366713"/>
                <a:gd name="connsiteX10" fmla="*/ 342900 w 683419"/>
                <a:gd name="connsiteY10" fmla="*/ 366713 h 366713"/>
                <a:gd name="connsiteX11" fmla="*/ 547688 w 683419"/>
                <a:gd name="connsiteY11" fmla="*/ 338138 h 366713"/>
                <a:gd name="connsiteX12" fmla="*/ 569119 w 683419"/>
                <a:gd name="connsiteY12" fmla="*/ 304800 h 366713"/>
                <a:gd name="connsiteX13" fmla="*/ 611981 w 683419"/>
                <a:gd name="connsiteY13" fmla="*/ 330994 h 366713"/>
                <a:gd name="connsiteX14" fmla="*/ 669131 w 683419"/>
                <a:gd name="connsiteY14" fmla="*/ 307181 h 366713"/>
                <a:gd name="connsiteX15" fmla="*/ 683419 w 683419"/>
                <a:gd name="connsiteY15" fmla="*/ 161925 h 366713"/>
                <a:gd name="connsiteX16" fmla="*/ 581025 w 683419"/>
                <a:gd name="connsiteY16" fmla="*/ 116681 h 366713"/>
                <a:gd name="connsiteX17" fmla="*/ 431006 w 683419"/>
                <a:gd name="connsiteY17" fmla="*/ 188119 h 366713"/>
                <a:gd name="connsiteX18" fmla="*/ 421481 w 683419"/>
                <a:gd name="connsiteY18" fmla="*/ 223838 h 366713"/>
                <a:gd name="connsiteX19" fmla="*/ 378619 w 683419"/>
                <a:gd name="connsiteY19" fmla="*/ 195263 h 366713"/>
                <a:gd name="connsiteX20" fmla="*/ 338138 w 683419"/>
                <a:gd name="connsiteY20" fmla="*/ 200025 h 366713"/>
                <a:gd name="connsiteX21" fmla="*/ 319088 w 683419"/>
                <a:gd name="connsiteY21" fmla="*/ 180975 h 366713"/>
                <a:gd name="connsiteX22" fmla="*/ 304800 w 683419"/>
                <a:gd name="connsiteY22" fmla="*/ 216694 h 366713"/>
                <a:gd name="connsiteX23" fmla="*/ 283369 w 683419"/>
                <a:gd name="connsiteY23" fmla="*/ 154781 h 366713"/>
                <a:gd name="connsiteX24" fmla="*/ 219075 w 683419"/>
                <a:gd name="connsiteY24" fmla="*/ 152400 h 366713"/>
                <a:gd name="connsiteX25" fmla="*/ 264319 w 683419"/>
                <a:gd name="connsiteY25" fmla="*/ 88106 h 366713"/>
                <a:gd name="connsiteX26" fmla="*/ 188119 w 683419"/>
                <a:gd name="connsiteY26" fmla="*/ 35719 h 366713"/>
                <a:gd name="connsiteX27" fmla="*/ 145256 w 683419"/>
                <a:gd name="connsiteY27" fmla="*/ 50006 h 366713"/>
                <a:gd name="connsiteX28" fmla="*/ 102394 w 683419"/>
                <a:gd name="connsiteY28" fmla="*/ 2381 h 366713"/>
                <a:gd name="connsiteX29" fmla="*/ 0 w 683419"/>
                <a:gd name="connsiteY29" fmla="*/ 0 h 3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3419" h="366713">
                  <a:moveTo>
                    <a:pt x="0" y="0"/>
                  </a:moveTo>
                  <a:lnTo>
                    <a:pt x="52388" y="102394"/>
                  </a:lnTo>
                  <a:lnTo>
                    <a:pt x="133350" y="88106"/>
                  </a:lnTo>
                  <a:lnTo>
                    <a:pt x="142875" y="126206"/>
                  </a:lnTo>
                  <a:lnTo>
                    <a:pt x="169069" y="166688"/>
                  </a:lnTo>
                  <a:lnTo>
                    <a:pt x="169069" y="261938"/>
                  </a:lnTo>
                  <a:lnTo>
                    <a:pt x="188119" y="292894"/>
                  </a:lnTo>
                  <a:lnTo>
                    <a:pt x="180975" y="338138"/>
                  </a:lnTo>
                  <a:lnTo>
                    <a:pt x="285750" y="364331"/>
                  </a:lnTo>
                  <a:lnTo>
                    <a:pt x="326231" y="335756"/>
                  </a:lnTo>
                  <a:lnTo>
                    <a:pt x="342900" y="366713"/>
                  </a:lnTo>
                  <a:lnTo>
                    <a:pt x="547688" y="338138"/>
                  </a:lnTo>
                  <a:lnTo>
                    <a:pt x="569119" y="304800"/>
                  </a:lnTo>
                  <a:lnTo>
                    <a:pt x="611981" y="330994"/>
                  </a:lnTo>
                  <a:lnTo>
                    <a:pt x="669131" y="307181"/>
                  </a:lnTo>
                  <a:lnTo>
                    <a:pt x="683419" y="161925"/>
                  </a:lnTo>
                  <a:lnTo>
                    <a:pt x="581025" y="116681"/>
                  </a:lnTo>
                  <a:lnTo>
                    <a:pt x="431006" y="188119"/>
                  </a:lnTo>
                  <a:lnTo>
                    <a:pt x="421481" y="223838"/>
                  </a:lnTo>
                  <a:lnTo>
                    <a:pt x="378619" y="195263"/>
                  </a:lnTo>
                  <a:lnTo>
                    <a:pt x="338138" y="200025"/>
                  </a:lnTo>
                  <a:lnTo>
                    <a:pt x="319088" y="180975"/>
                  </a:lnTo>
                  <a:lnTo>
                    <a:pt x="304800" y="216694"/>
                  </a:lnTo>
                  <a:lnTo>
                    <a:pt x="283369" y="154781"/>
                  </a:lnTo>
                  <a:lnTo>
                    <a:pt x="219075" y="152400"/>
                  </a:lnTo>
                  <a:lnTo>
                    <a:pt x="264319" y="88106"/>
                  </a:lnTo>
                  <a:lnTo>
                    <a:pt x="188119" y="35719"/>
                  </a:lnTo>
                  <a:lnTo>
                    <a:pt x="145256" y="50006"/>
                  </a:lnTo>
                  <a:lnTo>
                    <a:pt x="102394" y="2381"/>
                  </a:lnTo>
                  <a:lnTo>
                    <a:pt x="0"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1" name="Freeform 309">
              <a:extLst>
                <a:ext uri="{FF2B5EF4-FFF2-40B4-BE49-F238E27FC236}">
                  <a16:creationId xmlns:a16="http://schemas.microsoft.com/office/drawing/2014/main" id="{99E852B7-626B-40CE-9981-A7F85D73BAA6}"/>
                </a:ext>
              </a:extLst>
            </p:cNvPr>
            <p:cNvSpPr/>
            <p:nvPr/>
          </p:nvSpPr>
          <p:spPr>
            <a:xfrm>
              <a:off x="7777640" y="-626055"/>
              <a:ext cx="47625" cy="58737"/>
            </a:xfrm>
            <a:custGeom>
              <a:avLst/>
              <a:gdLst>
                <a:gd name="connsiteX0" fmla="*/ 0 w 46446"/>
                <a:gd name="connsiteY0" fmla="*/ 0 h 23223"/>
                <a:gd name="connsiteX1" fmla="*/ 46446 w 46446"/>
                <a:gd name="connsiteY1" fmla="*/ 23223 h 23223"/>
                <a:gd name="connsiteX2" fmla="*/ 0 w 46446"/>
                <a:gd name="connsiteY2" fmla="*/ 0 h 23223"/>
                <a:gd name="connsiteX0" fmla="*/ 0 w 46446"/>
                <a:gd name="connsiteY0" fmla="*/ 0 h 23223"/>
                <a:gd name="connsiteX1" fmla="*/ 46446 w 46446"/>
                <a:gd name="connsiteY1" fmla="*/ 23223 h 23223"/>
                <a:gd name="connsiteX2" fmla="*/ 17417 w 46446"/>
                <a:gd name="connsiteY2" fmla="*/ 8708 h 23223"/>
                <a:gd name="connsiteX3" fmla="*/ 0 w 46446"/>
                <a:gd name="connsiteY3" fmla="*/ 0 h 23223"/>
                <a:gd name="connsiteX0" fmla="*/ 258 w 47582"/>
                <a:gd name="connsiteY0" fmla="*/ 506 h 46951"/>
                <a:gd name="connsiteX1" fmla="*/ 46704 w 47582"/>
                <a:gd name="connsiteY1" fmla="*/ 23729 h 46951"/>
                <a:gd name="connsiteX2" fmla="*/ 29286 w 47582"/>
                <a:gd name="connsiteY2" fmla="*/ 46951 h 46951"/>
                <a:gd name="connsiteX3" fmla="*/ 258 w 47582"/>
                <a:gd name="connsiteY3" fmla="*/ 506 h 46951"/>
                <a:gd name="connsiteX0" fmla="*/ 258 w 46704"/>
                <a:gd name="connsiteY0" fmla="*/ 2501 h 48946"/>
                <a:gd name="connsiteX1" fmla="*/ 29286 w 46704"/>
                <a:gd name="connsiteY1" fmla="*/ 8306 h 48946"/>
                <a:gd name="connsiteX2" fmla="*/ 46704 w 46704"/>
                <a:gd name="connsiteY2" fmla="*/ 25724 h 48946"/>
                <a:gd name="connsiteX3" fmla="*/ 29286 w 46704"/>
                <a:gd name="connsiteY3" fmla="*/ 48946 h 48946"/>
                <a:gd name="connsiteX4" fmla="*/ 258 w 46704"/>
                <a:gd name="connsiteY4" fmla="*/ 2501 h 48946"/>
                <a:gd name="connsiteX0" fmla="*/ 215 w 46848"/>
                <a:gd name="connsiteY0" fmla="*/ 12824 h 59269"/>
                <a:gd name="connsiteX1" fmla="*/ 17632 w 46848"/>
                <a:gd name="connsiteY1" fmla="*/ 1212 h 59269"/>
                <a:gd name="connsiteX2" fmla="*/ 46661 w 46848"/>
                <a:gd name="connsiteY2" fmla="*/ 36047 h 59269"/>
                <a:gd name="connsiteX3" fmla="*/ 29243 w 46848"/>
                <a:gd name="connsiteY3" fmla="*/ 59269 h 59269"/>
                <a:gd name="connsiteX4" fmla="*/ 215 w 46848"/>
                <a:gd name="connsiteY4" fmla="*/ 12824 h 5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8" h="59269">
                  <a:moveTo>
                    <a:pt x="215" y="12824"/>
                  </a:moveTo>
                  <a:cubicBezTo>
                    <a:pt x="-1720" y="3148"/>
                    <a:pt x="9891" y="-2658"/>
                    <a:pt x="17632" y="1212"/>
                  </a:cubicBezTo>
                  <a:cubicBezTo>
                    <a:pt x="25373" y="5082"/>
                    <a:pt x="44726" y="26371"/>
                    <a:pt x="46661" y="36047"/>
                  </a:cubicBezTo>
                  <a:cubicBezTo>
                    <a:pt x="48596" y="45723"/>
                    <a:pt x="35049" y="51528"/>
                    <a:pt x="29243" y="59269"/>
                  </a:cubicBezTo>
                  <a:cubicBezTo>
                    <a:pt x="19567" y="43787"/>
                    <a:pt x="2150" y="22500"/>
                    <a:pt x="215" y="12824"/>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2" name="Freeform 310">
              <a:extLst>
                <a:ext uri="{FF2B5EF4-FFF2-40B4-BE49-F238E27FC236}">
                  <a16:creationId xmlns:a16="http://schemas.microsoft.com/office/drawing/2014/main" id="{515D3924-7D28-48B8-8A10-CE608BAE3180}"/>
                </a:ext>
              </a:extLst>
            </p:cNvPr>
            <p:cNvSpPr/>
            <p:nvPr/>
          </p:nvSpPr>
          <p:spPr>
            <a:xfrm>
              <a:off x="7564915" y="-1367418"/>
              <a:ext cx="338138" cy="530225"/>
            </a:xfrm>
            <a:custGeom>
              <a:avLst/>
              <a:gdLst>
                <a:gd name="connsiteX0" fmla="*/ 80962 w 338137"/>
                <a:gd name="connsiteY0" fmla="*/ 0 h 531018"/>
                <a:gd name="connsiteX1" fmla="*/ 0 w 338137"/>
                <a:gd name="connsiteY1" fmla="*/ 216693 h 531018"/>
                <a:gd name="connsiteX2" fmla="*/ 33337 w 338137"/>
                <a:gd name="connsiteY2" fmla="*/ 342900 h 531018"/>
                <a:gd name="connsiteX3" fmla="*/ 121443 w 338137"/>
                <a:gd name="connsiteY3" fmla="*/ 328612 h 531018"/>
                <a:gd name="connsiteX4" fmla="*/ 128587 w 338137"/>
                <a:gd name="connsiteY4" fmla="*/ 371475 h 531018"/>
                <a:gd name="connsiteX5" fmla="*/ 71437 w 338137"/>
                <a:gd name="connsiteY5" fmla="*/ 400050 h 531018"/>
                <a:gd name="connsiteX6" fmla="*/ 171450 w 338137"/>
                <a:gd name="connsiteY6" fmla="*/ 531018 h 531018"/>
                <a:gd name="connsiteX7" fmla="*/ 338137 w 338137"/>
                <a:gd name="connsiteY7" fmla="*/ 345281 h 531018"/>
                <a:gd name="connsiteX8" fmla="*/ 302418 w 338137"/>
                <a:gd name="connsiteY8" fmla="*/ 283368 h 531018"/>
                <a:gd name="connsiteX9" fmla="*/ 273843 w 338137"/>
                <a:gd name="connsiteY9" fmla="*/ 297656 h 531018"/>
                <a:gd name="connsiteX10" fmla="*/ 235743 w 338137"/>
                <a:gd name="connsiteY10" fmla="*/ 161925 h 531018"/>
                <a:gd name="connsiteX11" fmla="*/ 207168 w 338137"/>
                <a:gd name="connsiteY11" fmla="*/ 200025 h 531018"/>
                <a:gd name="connsiteX12" fmla="*/ 183356 w 338137"/>
                <a:gd name="connsiteY12" fmla="*/ 142875 h 531018"/>
                <a:gd name="connsiteX13" fmla="*/ 80962 w 338137"/>
                <a:gd name="connsiteY13" fmla="*/ 0 h 53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 h="531018">
                  <a:moveTo>
                    <a:pt x="80962" y="0"/>
                  </a:moveTo>
                  <a:lnTo>
                    <a:pt x="0" y="216693"/>
                  </a:lnTo>
                  <a:lnTo>
                    <a:pt x="33337" y="342900"/>
                  </a:lnTo>
                  <a:lnTo>
                    <a:pt x="121443" y="328612"/>
                  </a:lnTo>
                  <a:lnTo>
                    <a:pt x="128587" y="371475"/>
                  </a:lnTo>
                  <a:lnTo>
                    <a:pt x="71437" y="400050"/>
                  </a:lnTo>
                  <a:lnTo>
                    <a:pt x="171450" y="531018"/>
                  </a:lnTo>
                  <a:lnTo>
                    <a:pt x="338137" y="345281"/>
                  </a:lnTo>
                  <a:lnTo>
                    <a:pt x="302418" y="283368"/>
                  </a:lnTo>
                  <a:lnTo>
                    <a:pt x="273843" y="297656"/>
                  </a:lnTo>
                  <a:lnTo>
                    <a:pt x="235743" y="161925"/>
                  </a:lnTo>
                  <a:lnTo>
                    <a:pt x="207168" y="200025"/>
                  </a:lnTo>
                  <a:lnTo>
                    <a:pt x="183356" y="142875"/>
                  </a:lnTo>
                  <a:lnTo>
                    <a:pt x="80962"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3" name="Freeform 311">
              <a:extLst>
                <a:ext uri="{FF2B5EF4-FFF2-40B4-BE49-F238E27FC236}">
                  <a16:creationId xmlns:a16="http://schemas.microsoft.com/office/drawing/2014/main" id="{22041A71-482A-4822-9BD9-CA7AAB2176D5}"/>
                </a:ext>
              </a:extLst>
            </p:cNvPr>
            <p:cNvSpPr/>
            <p:nvPr/>
          </p:nvSpPr>
          <p:spPr>
            <a:xfrm>
              <a:off x="7703028" y="-1767468"/>
              <a:ext cx="628650" cy="1219200"/>
            </a:xfrm>
            <a:custGeom>
              <a:avLst/>
              <a:gdLst>
                <a:gd name="connsiteX0" fmla="*/ 472068 w 628185"/>
                <a:gd name="connsiteY0" fmla="*/ 0 h 1219200"/>
                <a:gd name="connsiteX1" fmla="*/ 189570 w 628185"/>
                <a:gd name="connsiteY1" fmla="*/ 148683 h 1219200"/>
                <a:gd name="connsiteX2" fmla="*/ 178419 w 628185"/>
                <a:gd name="connsiteY2" fmla="*/ 234176 h 1219200"/>
                <a:gd name="connsiteX3" fmla="*/ 118946 w 628185"/>
                <a:gd name="connsiteY3" fmla="*/ 189571 h 1219200"/>
                <a:gd name="connsiteX4" fmla="*/ 96644 w 628185"/>
                <a:gd name="connsiteY4" fmla="*/ 252761 h 1219200"/>
                <a:gd name="connsiteX5" fmla="*/ 133814 w 628185"/>
                <a:gd name="connsiteY5" fmla="*/ 282497 h 1219200"/>
                <a:gd name="connsiteX6" fmla="*/ 89209 w 628185"/>
                <a:gd name="connsiteY6" fmla="*/ 289932 h 1219200"/>
                <a:gd name="connsiteX7" fmla="*/ 70624 w 628185"/>
                <a:gd name="connsiteY7" fmla="*/ 275063 h 1219200"/>
                <a:gd name="connsiteX8" fmla="*/ 0 w 628185"/>
                <a:gd name="connsiteY8" fmla="*/ 356839 h 1219200"/>
                <a:gd name="connsiteX9" fmla="*/ 52039 w 628185"/>
                <a:gd name="connsiteY9" fmla="*/ 442332 h 1219200"/>
                <a:gd name="connsiteX10" fmla="*/ 137531 w 628185"/>
                <a:gd name="connsiteY10" fmla="*/ 412595 h 1219200"/>
                <a:gd name="connsiteX11" fmla="*/ 126380 w 628185"/>
                <a:gd name="connsiteY11" fmla="*/ 512956 h 1219200"/>
                <a:gd name="connsiteX12" fmla="*/ 178419 w 628185"/>
                <a:gd name="connsiteY12" fmla="*/ 524107 h 1219200"/>
                <a:gd name="connsiteX13" fmla="*/ 349405 w 628185"/>
                <a:gd name="connsiteY13" fmla="*/ 431180 h 1219200"/>
                <a:gd name="connsiteX14" fmla="*/ 260195 w 628185"/>
                <a:gd name="connsiteY14" fmla="*/ 553844 h 1219200"/>
                <a:gd name="connsiteX15" fmla="*/ 312234 w 628185"/>
                <a:gd name="connsiteY15" fmla="*/ 635619 h 1219200"/>
                <a:gd name="connsiteX16" fmla="*/ 215590 w 628185"/>
                <a:gd name="connsiteY16" fmla="*/ 572429 h 1219200"/>
                <a:gd name="connsiteX17" fmla="*/ 148683 w 628185"/>
                <a:gd name="connsiteY17" fmla="*/ 572429 h 1219200"/>
                <a:gd name="connsiteX18" fmla="*/ 141248 w 628185"/>
                <a:gd name="connsiteY18" fmla="*/ 650488 h 1219200"/>
                <a:gd name="connsiteX19" fmla="*/ 237892 w 628185"/>
                <a:gd name="connsiteY19" fmla="*/ 754566 h 1219200"/>
                <a:gd name="connsiteX20" fmla="*/ 308517 w 628185"/>
                <a:gd name="connsiteY20" fmla="*/ 762000 h 1219200"/>
                <a:gd name="connsiteX21" fmla="*/ 271346 w 628185"/>
                <a:gd name="connsiteY21" fmla="*/ 806605 h 1219200"/>
                <a:gd name="connsiteX22" fmla="*/ 200722 w 628185"/>
                <a:gd name="connsiteY22" fmla="*/ 802888 h 1219200"/>
                <a:gd name="connsiteX23" fmla="*/ 152400 w 628185"/>
                <a:gd name="connsiteY23" fmla="*/ 925551 h 1219200"/>
                <a:gd name="connsiteX24" fmla="*/ 241609 w 628185"/>
                <a:gd name="connsiteY24" fmla="*/ 910683 h 1219200"/>
                <a:gd name="connsiteX25" fmla="*/ 267629 w 628185"/>
                <a:gd name="connsiteY25" fmla="*/ 999893 h 1219200"/>
                <a:gd name="connsiteX26" fmla="*/ 301083 w 628185"/>
                <a:gd name="connsiteY26" fmla="*/ 970156 h 1219200"/>
                <a:gd name="connsiteX27" fmla="*/ 286214 w 628185"/>
                <a:gd name="connsiteY27" fmla="*/ 1025912 h 1219200"/>
                <a:gd name="connsiteX28" fmla="*/ 230458 w 628185"/>
                <a:gd name="connsiteY28" fmla="*/ 1025912 h 1219200"/>
                <a:gd name="connsiteX29" fmla="*/ 193287 w 628185"/>
                <a:gd name="connsiteY29" fmla="*/ 962722 h 1219200"/>
                <a:gd name="connsiteX30" fmla="*/ 144966 w 628185"/>
                <a:gd name="connsiteY30" fmla="*/ 981307 h 1219200"/>
                <a:gd name="connsiteX31" fmla="*/ 174702 w 628185"/>
                <a:gd name="connsiteY31" fmla="*/ 1074234 h 1219200"/>
                <a:gd name="connsiteX32" fmla="*/ 111512 w 628185"/>
                <a:gd name="connsiteY32" fmla="*/ 1144858 h 1219200"/>
                <a:gd name="connsiteX33" fmla="*/ 133814 w 628185"/>
                <a:gd name="connsiteY33" fmla="*/ 1193180 h 1219200"/>
                <a:gd name="connsiteX34" fmla="*/ 178419 w 628185"/>
                <a:gd name="connsiteY34" fmla="*/ 1208049 h 1219200"/>
                <a:gd name="connsiteX35" fmla="*/ 215590 w 628185"/>
                <a:gd name="connsiteY35" fmla="*/ 1185746 h 1219200"/>
                <a:gd name="connsiteX36" fmla="*/ 286214 w 628185"/>
                <a:gd name="connsiteY36" fmla="*/ 1219200 h 1219200"/>
                <a:gd name="connsiteX37" fmla="*/ 301083 w 628185"/>
                <a:gd name="connsiteY37" fmla="*/ 1170878 h 1219200"/>
                <a:gd name="connsiteX38" fmla="*/ 334536 w 628185"/>
                <a:gd name="connsiteY38" fmla="*/ 1159727 h 1219200"/>
                <a:gd name="connsiteX39" fmla="*/ 356839 w 628185"/>
                <a:gd name="connsiteY39" fmla="*/ 1178312 h 1219200"/>
                <a:gd name="connsiteX40" fmla="*/ 394009 w 628185"/>
                <a:gd name="connsiteY40" fmla="*/ 1133707 h 1219200"/>
                <a:gd name="connsiteX41" fmla="*/ 423746 w 628185"/>
                <a:gd name="connsiteY41" fmla="*/ 1141141 h 1219200"/>
                <a:gd name="connsiteX42" fmla="*/ 427463 w 628185"/>
                <a:gd name="connsiteY42" fmla="*/ 1193180 h 1219200"/>
                <a:gd name="connsiteX43" fmla="*/ 538975 w 628185"/>
                <a:gd name="connsiteY43" fmla="*/ 1092819 h 1219200"/>
                <a:gd name="connsiteX44" fmla="*/ 494370 w 628185"/>
                <a:gd name="connsiteY44" fmla="*/ 1048215 h 1219200"/>
                <a:gd name="connsiteX45" fmla="*/ 375424 w 628185"/>
                <a:gd name="connsiteY45" fmla="*/ 1033346 h 1219200"/>
                <a:gd name="connsiteX46" fmla="*/ 364273 w 628185"/>
                <a:gd name="connsiteY46" fmla="*/ 966439 h 1219200"/>
                <a:gd name="connsiteX47" fmla="*/ 401444 w 628185"/>
                <a:gd name="connsiteY47" fmla="*/ 999893 h 1219200"/>
                <a:gd name="connsiteX48" fmla="*/ 486936 w 628185"/>
                <a:gd name="connsiteY48" fmla="*/ 959005 h 1219200"/>
                <a:gd name="connsiteX49" fmla="*/ 475785 w 628185"/>
                <a:gd name="connsiteY49" fmla="*/ 892097 h 1219200"/>
                <a:gd name="connsiteX50" fmla="*/ 538975 w 628185"/>
                <a:gd name="connsiteY50" fmla="*/ 851210 h 1219200"/>
                <a:gd name="connsiteX51" fmla="*/ 516673 w 628185"/>
                <a:gd name="connsiteY51" fmla="*/ 817756 h 1219200"/>
                <a:gd name="connsiteX52" fmla="*/ 527824 w 628185"/>
                <a:gd name="connsiteY52" fmla="*/ 732263 h 1219200"/>
                <a:gd name="connsiteX53" fmla="*/ 472068 w 628185"/>
                <a:gd name="connsiteY53" fmla="*/ 706244 h 1219200"/>
                <a:gd name="connsiteX54" fmla="*/ 464634 w 628185"/>
                <a:gd name="connsiteY54" fmla="*/ 676507 h 1219200"/>
                <a:gd name="connsiteX55" fmla="*/ 446048 w 628185"/>
                <a:gd name="connsiteY55" fmla="*/ 669073 h 1219200"/>
                <a:gd name="connsiteX56" fmla="*/ 527824 w 628185"/>
                <a:gd name="connsiteY56" fmla="*/ 591015 h 1219200"/>
                <a:gd name="connsiteX57" fmla="*/ 524107 w 628185"/>
                <a:gd name="connsiteY57" fmla="*/ 561278 h 1219200"/>
                <a:gd name="connsiteX58" fmla="*/ 564995 w 628185"/>
                <a:gd name="connsiteY58" fmla="*/ 553844 h 1219200"/>
                <a:gd name="connsiteX59" fmla="*/ 628185 w 628185"/>
                <a:gd name="connsiteY59" fmla="*/ 208156 h 1219200"/>
                <a:gd name="connsiteX60" fmla="*/ 550127 w 628185"/>
                <a:gd name="connsiteY60" fmla="*/ 312234 h 1219200"/>
                <a:gd name="connsiteX61" fmla="*/ 561278 w 628185"/>
                <a:gd name="connsiteY61" fmla="*/ 230458 h 1219200"/>
                <a:gd name="connsiteX62" fmla="*/ 624468 w 628185"/>
                <a:gd name="connsiteY62" fmla="*/ 141249 h 1219200"/>
                <a:gd name="connsiteX63" fmla="*/ 613317 w 628185"/>
                <a:gd name="connsiteY63" fmla="*/ 33454 h 1219200"/>
                <a:gd name="connsiteX64" fmla="*/ 531541 w 628185"/>
                <a:gd name="connsiteY64" fmla="*/ 7434 h 1219200"/>
                <a:gd name="connsiteX65" fmla="*/ 479502 w 628185"/>
                <a:gd name="connsiteY65" fmla="*/ 66907 h 1219200"/>
                <a:gd name="connsiteX66" fmla="*/ 472068 w 628185"/>
                <a:gd name="connsiteY66" fmla="*/ 0 h 1219200"/>
                <a:gd name="connsiteX0" fmla="*/ 472068 w 628185"/>
                <a:gd name="connsiteY0" fmla="*/ 0 h 1219200"/>
                <a:gd name="connsiteX1" fmla="*/ 189570 w 628185"/>
                <a:gd name="connsiteY1" fmla="*/ 148683 h 1219200"/>
                <a:gd name="connsiteX2" fmla="*/ 178419 w 628185"/>
                <a:gd name="connsiteY2" fmla="*/ 234176 h 1219200"/>
                <a:gd name="connsiteX3" fmla="*/ 118946 w 628185"/>
                <a:gd name="connsiteY3" fmla="*/ 189571 h 1219200"/>
                <a:gd name="connsiteX4" fmla="*/ 96644 w 628185"/>
                <a:gd name="connsiteY4" fmla="*/ 252761 h 1219200"/>
                <a:gd name="connsiteX5" fmla="*/ 133814 w 628185"/>
                <a:gd name="connsiteY5" fmla="*/ 282497 h 1219200"/>
                <a:gd name="connsiteX6" fmla="*/ 89209 w 628185"/>
                <a:gd name="connsiteY6" fmla="*/ 289932 h 1219200"/>
                <a:gd name="connsiteX7" fmla="*/ 70624 w 628185"/>
                <a:gd name="connsiteY7" fmla="*/ 275063 h 1219200"/>
                <a:gd name="connsiteX8" fmla="*/ 0 w 628185"/>
                <a:gd name="connsiteY8" fmla="*/ 356839 h 1219200"/>
                <a:gd name="connsiteX9" fmla="*/ 52039 w 628185"/>
                <a:gd name="connsiteY9" fmla="*/ 442332 h 1219200"/>
                <a:gd name="connsiteX10" fmla="*/ 137531 w 628185"/>
                <a:gd name="connsiteY10" fmla="*/ 412595 h 1219200"/>
                <a:gd name="connsiteX11" fmla="*/ 96644 w 628185"/>
                <a:gd name="connsiteY11" fmla="*/ 490654 h 1219200"/>
                <a:gd name="connsiteX12" fmla="*/ 178419 w 628185"/>
                <a:gd name="connsiteY12" fmla="*/ 524107 h 1219200"/>
                <a:gd name="connsiteX13" fmla="*/ 349405 w 628185"/>
                <a:gd name="connsiteY13" fmla="*/ 431180 h 1219200"/>
                <a:gd name="connsiteX14" fmla="*/ 260195 w 628185"/>
                <a:gd name="connsiteY14" fmla="*/ 553844 h 1219200"/>
                <a:gd name="connsiteX15" fmla="*/ 312234 w 628185"/>
                <a:gd name="connsiteY15" fmla="*/ 635619 h 1219200"/>
                <a:gd name="connsiteX16" fmla="*/ 215590 w 628185"/>
                <a:gd name="connsiteY16" fmla="*/ 572429 h 1219200"/>
                <a:gd name="connsiteX17" fmla="*/ 148683 w 628185"/>
                <a:gd name="connsiteY17" fmla="*/ 572429 h 1219200"/>
                <a:gd name="connsiteX18" fmla="*/ 141248 w 628185"/>
                <a:gd name="connsiteY18" fmla="*/ 650488 h 1219200"/>
                <a:gd name="connsiteX19" fmla="*/ 237892 w 628185"/>
                <a:gd name="connsiteY19" fmla="*/ 754566 h 1219200"/>
                <a:gd name="connsiteX20" fmla="*/ 308517 w 628185"/>
                <a:gd name="connsiteY20" fmla="*/ 762000 h 1219200"/>
                <a:gd name="connsiteX21" fmla="*/ 271346 w 628185"/>
                <a:gd name="connsiteY21" fmla="*/ 806605 h 1219200"/>
                <a:gd name="connsiteX22" fmla="*/ 200722 w 628185"/>
                <a:gd name="connsiteY22" fmla="*/ 802888 h 1219200"/>
                <a:gd name="connsiteX23" fmla="*/ 152400 w 628185"/>
                <a:gd name="connsiteY23" fmla="*/ 925551 h 1219200"/>
                <a:gd name="connsiteX24" fmla="*/ 241609 w 628185"/>
                <a:gd name="connsiteY24" fmla="*/ 910683 h 1219200"/>
                <a:gd name="connsiteX25" fmla="*/ 267629 w 628185"/>
                <a:gd name="connsiteY25" fmla="*/ 999893 h 1219200"/>
                <a:gd name="connsiteX26" fmla="*/ 301083 w 628185"/>
                <a:gd name="connsiteY26" fmla="*/ 970156 h 1219200"/>
                <a:gd name="connsiteX27" fmla="*/ 286214 w 628185"/>
                <a:gd name="connsiteY27" fmla="*/ 1025912 h 1219200"/>
                <a:gd name="connsiteX28" fmla="*/ 230458 w 628185"/>
                <a:gd name="connsiteY28" fmla="*/ 1025912 h 1219200"/>
                <a:gd name="connsiteX29" fmla="*/ 193287 w 628185"/>
                <a:gd name="connsiteY29" fmla="*/ 962722 h 1219200"/>
                <a:gd name="connsiteX30" fmla="*/ 144966 w 628185"/>
                <a:gd name="connsiteY30" fmla="*/ 981307 h 1219200"/>
                <a:gd name="connsiteX31" fmla="*/ 174702 w 628185"/>
                <a:gd name="connsiteY31" fmla="*/ 1074234 h 1219200"/>
                <a:gd name="connsiteX32" fmla="*/ 111512 w 628185"/>
                <a:gd name="connsiteY32" fmla="*/ 1144858 h 1219200"/>
                <a:gd name="connsiteX33" fmla="*/ 133814 w 628185"/>
                <a:gd name="connsiteY33" fmla="*/ 1193180 h 1219200"/>
                <a:gd name="connsiteX34" fmla="*/ 178419 w 628185"/>
                <a:gd name="connsiteY34" fmla="*/ 1208049 h 1219200"/>
                <a:gd name="connsiteX35" fmla="*/ 215590 w 628185"/>
                <a:gd name="connsiteY35" fmla="*/ 1185746 h 1219200"/>
                <a:gd name="connsiteX36" fmla="*/ 286214 w 628185"/>
                <a:gd name="connsiteY36" fmla="*/ 1219200 h 1219200"/>
                <a:gd name="connsiteX37" fmla="*/ 301083 w 628185"/>
                <a:gd name="connsiteY37" fmla="*/ 1170878 h 1219200"/>
                <a:gd name="connsiteX38" fmla="*/ 334536 w 628185"/>
                <a:gd name="connsiteY38" fmla="*/ 1159727 h 1219200"/>
                <a:gd name="connsiteX39" fmla="*/ 356839 w 628185"/>
                <a:gd name="connsiteY39" fmla="*/ 1178312 h 1219200"/>
                <a:gd name="connsiteX40" fmla="*/ 394009 w 628185"/>
                <a:gd name="connsiteY40" fmla="*/ 1133707 h 1219200"/>
                <a:gd name="connsiteX41" fmla="*/ 423746 w 628185"/>
                <a:gd name="connsiteY41" fmla="*/ 1141141 h 1219200"/>
                <a:gd name="connsiteX42" fmla="*/ 427463 w 628185"/>
                <a:gd name="connsiteY42" fmla="*/ 1193180 h 1219200"/>
                <a:gd name="connsiteX43" fmla="*/ 538975 w 628185"/>
                <a:gd name="connsiteY43" fmla="*/ 1092819 h 1219200"/>
                <a:gd name="connsiteX44" fmla="*/ 494370 w 628185"/>
                <a:gd name="connsiteY44" fmla="*/ 1048215 h 1219200"/>
                <a:gd name="connsiteX45" fmla="*/ 375424 w 628185"/>
                <a:gd name="connsiteY45" fmla="*/ 1033346 h 1219200"/>
                <a:gd name="connsiteX46" fmla="*/ 364273 w 628185"/>
                <a:gd name="connsiteY46" fmla="*/ 966439 h 1219200"/>
                <a:gd name="connsiteX47" fmla="*/ 401444 w 628185"/>
                <a:gd name="connsiteY47" fmla="*/ 999893 h 1219200"/>
                <a:gd name="connsiteX48" fmla="*/ 486936 w 628185"/>
                <a:gd name="connsiteY48" fmla="*/ 959005 h 1219200"/>
                <a:gd name="connsiteX49" fmla="*/ 475785 w 628185"/>
                <a:gd name="connsiteY49" fmla="*/ 892097 h 1219200"/>
                <a:gd name="connsiteX50" fmla="*/ 538975 w 628185"/>
                <a:gd name="connsiteY50" fmla="*/ 851210 h 1219200"/>
                <a:gd name="connsiteX51" fmla="*/ 516673 w 628185"/>
                <a:gd name="connsiteY51" fmla="*/ 817756 h 1219200"/>
                <a:gd name="connsiteX52" fmla="*/ 527824 w 628185"/>
                <a:gd name="connsiteY52" fmla="*/ 732263 h 1219200"/>
                <a:gd name="connsiteX53" fmla="*/ 472068 w 628185"/>
                <a:gd name="connsiteY53" fmla="*/ 706244 h 1219200"/>
                <a:gd name="connsiteX54" fmla="*/ 464634 w 628185"/>
                <a:gd name="connsiteY54" fmla="*/ 676507 h 1219200"/>
                <a:gd name="connsiteX55" fmla="*/ 446048 w 628185"/>
                <a:gd name="connsiteY55" fmla="*/ 669073 h 1219200"/>
                <a:gd name="connsiteX56" fmla="*/ 527824 w 628185"/>
                <a:gd name="connsiteY56" fmla="*/ 591015 h 1219200"/>
                <a:gd name="connsiteX57" fmla="*/ 524107 w 628185"/>
                <a:gd name="connsiteY57" fmla="*/ 561278 h 1219200"/>
                <a:gd name="connsiteX58" fmla="*/ 564995 w 628185"/>
                <a:gd name="connsiteY58" fmla="*/ 553844 h 1219200"/>
                <a:gd name="connsiteX59" fmla="*/ 628185 w 628185"/>
                <a:gd name="connsiteY59" fmla="*/ 208156 h 1219200"/>
                <a:gd name="connsiteX60" fmla="*/ 550127 w 628185"/>
                <a:gd name="connsiteY60" fmla="*/ 312234 h 1219200"/>
                <a:gd name="connsiteX61" fmla="*/ 561278 w 628185"/>
                <a:gd name="connsiteY61" fmla="*/ 230458 h 1219200"/>
                <a:gd name="connsiteX62" fmla="*/ 624468 w 628185"/>
                <a:gd name="connsiteY62" fmla="*/ 141249 h 1219200"/>
                <a:gd name="connsiteX63" fmla="*/ 613317 w 628185"/>
                <a:gd name="connsiteY63" fmla="*/ 33454 h 1219200"/>
                <a:gd name="connsiteX64" fmla="*/ 531541 w 628185"/>
                <a:gd name="connsiteY64" fmla="*/ 7434 h 1219200"/>
                <a:gd name="connsiteX65" fmla="*/ 479502 w 628185"/>
                <a:gd name="connsiteY65" fmla="*/ 66907 h 1219200"/>
                <a:gd name="connsiteX66" fmla="*/ 472068 w 628185"/>
                <a:gd name="connsiteY66" fmla="*/ 0 h 1219200"/>
                <a:gd name="connsiteX0" fmla="*/ 472068 w 628185"/>
                <a:gd name="connsiteY0" fmla="*/ 0 h 1219200"/>
                <a:gd name="connsiteX1" fmla="*/ 189570 w 628185"/>
                <a:gd name="connsiteY1" fmla="*/ 148683 h 1219200"/>
                <a:gd name="connsiteX2" fmla="*/ 178419 w 628185"/>
                <a:gd name="connsiteY2" fmla="*/ 234176 h 1219200"/>
                <a:gd name="connsiteX3" fmla="*/ 118946 w 628185"/>
                <a:gd name="connsiteY3" fmla="*/ 189571 h 1219200"/>
                <a:gd name="connsiteX4" fmla="*/ 96644 w 628185"/>
                <a:gd name="connsiteY4" fmla="*/ 252761 h 1219200"/>
                <a:gd name="connsiteX5" fmla="*/ 133814 w 628185"/>
                <a:gd name="connsiteY5" fmla="*/ 282497 h 1219200"/>
                <a:gd name="connsiteX6" fmla="*/ 89209 w 628185"/>
                <a:gd name="connsiteY6" fmla="*/ 289932 h 1219200"/>
                <a:gd name="connsiteX7" fmla="*/ 70624 w 628185"/>
                <a:gd name="connsiteY7" fmla="*/ 275063 h 1219200"/>
                <a:gd name="connsiteX8" fmla="*/ 0 w 628185"/>
                <a:gd name="connsiteY8" fmla="*/ 356839 h 1219200"/>
                <a:gd name="connsiteX9" fmla="*/ 52039 w 628185"/>
                <a:gd name="connsiteY9" fmla="*/ 442332 h 1219200"/>
                <a:gd name="connsiteX10" fmla="*/ 137531 w 628185"/>
                <a:gd name="connsiteY10" fmla="*/ 412595 h 1219200"/>
                <a:gd name="connsiteX11" fmla="*/ 66907 w 628185"/>
                <a:gd name="connsiteY11" fmla="*/ 475785 h 1219200"/>
                <a:gd name="connsiteX12" fmla="*/ 178419 w 628185"/>
                <a:gd name="connsiteY12" fmla="*/ 524107 h 1219200"/>
                <a:gd name="connsiteX13" fmla="*/ 349405 w 628185"/>
                <a:gd name="connsiteY13" fmla="*/ 431180 h 1219200"/>
                <a:gd name="connsiteX14" fmla="*/ 260195 w 628185"/>
                <a:gd name="connsiteY14" fmla="*/ 553844 h 1219200"/>
                <a:gd name="connsiteX15" fmla="*/ 312234 w 628185"/>
                <a:gd name="connsiteY15" fmla="*/ 635619 h 1219200"/>
                <a:gd name="connsiteX16" fmla="*/ 215590 w 628185"/>
                <a:gd name="connsiteY16" fmla="*/ 572429 h 1219200"/>
                <a:gd name="connsiteX17" fmla="*/ 148683 w 628185"/>
                <a:gd name="connsiteY17" fmla="*/ 572429 h 1219200"/>
                <a:gd name="connsiteX18" fmla="*/ 141248 w 628185"/>
                <a:gd name="connsiteY18" fmla="*/ 650488 h 1219200"/>
                <a:gd name="connsiteX19" fmla="*/ 237892 w 628185"/>
                <a:gd name="connsiteY19" fmla="*/ 754566 h 1219200"/>
                <a:gd name="connsiteX20" fmla="*/ 308517 w 628185"/>
                <a:gd name="connsiteY20" fmla="*/ 762000 h 1219200"/>
                <a:gd name="connsiteX21" fmla="*/ 271346 w 628185"/>
                <a:gd name="connsiteY21" fmla="*/ 806605 h 1219200"/>
                <a:gd name="connsiteX22" fmla="*/ 200722 w 628185"/>
                <a:gd name="connsiteY22" fmla="*/ 802888 h 1219200"/>
                <a:gd name="connsiteX23" fmla="*/ 152400 w 628185"/>
                <a:gd name="connsiteY23" fmla="*/ 925551 h 1219200"/>
                <a:gd name="connsiteX24" fmla="*/ 241609 w 628185"/>
                <a:gd name="connsiteY24" fmla="*/ 910683 h 1219200"/>
                <a:gd name="connsiteX25" fmla="*/ 267629 w 628185"/>
                <a:gd name="connsiteY25" fmla="*/ 999893 h 1219200"/>
                <a:gd name="connsiteX26" fmla="*/ 301083 w 628185"/>
                <a:gd name="connsiteY26" fmla="*/ 970156 h 1219200"/>
                <a:gd name="connsiteX27" fmla="*/ 286214 w 628185"/>
                <a:gd name="connsiteY27" fmla="*/ 1025912 h 1219200"/>
                <a:gd name="connsiteX28" fmla="*/ 230458 w 628185"/>
                <a:gd name="connsiteY28" fmla="*/ 1025912 h 1219200"/>
                <a:gd name="connsiteX29" fmla="*/ 193287 w 628185"/>
                <a:gd name="connsiteY29" fmla="*/ 962722 h 1219200"/>
                <a:gd name="connsiteX30" fmla="*/ 144966 w 628185"/>
                <a:gd name="connsiteY30" fmla="*/ 981307 h 1219200"/>
                <a:gd name="connsiteX31" fmla="*/ 174702 w 628185"/>
                <a:gd name="connsiteY31" fmla="*/ 1074234 h 1219200"/>
                <a:gd name="connsiteX32" fmla="*/ 111512 w 628185"/>
                <a:gd name="connsiteY32" fmla="*/ 1144858 h 1219200"/>
                <a:gd name="connsiteX33" fmla="*/ 133814 w 628185"/>
                <a:gd name="connsiteY33" fmla="*/ 1193180 h 1219200"/>
                <a:gd name="connsiteX34" fmla="*/ 178419 w 628185"/>
                <a:gd name="connsiteY34" fmla="*/ 1208049 h 1219200"/>
                <a:gd name="connsiteX35" fmla="*/ 215590 w 628185"/>
                <a:gd name="connsiteY35" fmla="*/ 1185746 h 1219200"/>
                <a:gd name="connsiteX36" fmla="*/ 286214 w 628185"/>
                <a:gd name="connsiteY36" fmla="*/ 1219200 h 1219200"/>
                <a:gd name="connsiteX37" fmla="*/ 301083 w 628185"/>
                <a:gd name="connsiteY37" fmla="*/ 1170878 h 1219200"/>
                <a:gd name="connsiteX38" fmla="*/ 334536 w 628185"/>
                <a:gd name="connsiteY38" fmla="*/ 1159727 h 1219200"/>
                <a:gd name="connsiteX39" fmla="*/ 356839 w 628185"/>
                <a:gd name="connsiteY39" fmla="*/ 1178312 h 1219200"/>
                <a:gd name="connsiteX40" fmla="*/ 394009 w 628185"/>
                <a:gd name="connsiteY40" fmla="*/ 1133707 h 1219200"/>
                <a:gd name="connsiteX41" fmla="*/ 423746 w 628185"/>
                <a:gd name="connsiteY41" fmla="*/ 1141141 h 1219200"/>
                <a:gd name="connsiteX42" fmla="*/ 427463 w 628185"/>
                <a:gd name="connsiteY42" fmla="*/ 1193180 h 1219200"/>
                <a:gd name="connsiteX43" fmla="*/ 538975 w 628185"/>
                <a:gd name="connsiteY43" fmla="*/ 1092819 h 1219200"/>
                <a:gd name="connsiteX44" fmla="*/ 494370 w 628185"/>
                <a:gd name="connsiteY44" fmla="*/ 1048215 h 1219200"/>
                <a:gd name="connsiteX45" fmla="*/ 375424 w 628185"/>
                <a:gd name="connsiteY45" fmla="*/ 1033346 h 1219200"/>
                <a:gd name="connsiteX46" fmla="*/ 364273 w 628185"/>
                <a:gd name="connsiteY46" fmla="*/ 966439 h 1219200"/>
                <a:gd name="connsiteX47" fmla="*/ 401444 w 628185"/>
                <a:gd name="connsiteY47" fmla="*/ 999893 h 1219200"/>
                <a:gd name="connsiteX48" fmla="*/ 486936 w 628185"/>
                <a:gd name="connsiteY48" fmla="*/ 959005 h 1219200"/>
                <a:gd name="connsiteX49" fmla="*/ 475785 w 628185"/>
                <a:gd name="connsiteY49" fmla="*/ 892097 h 1219200"/>
                <a:gd name="connsiteX50" fmla="*/ 538975 w 628185"/>
                <a:gd name="connsiteY50" fmla="*/ 851210 h 1219200"/>
                <a:gd name="connsiteX51" fmla="*/ 516673 w 628185"/>
                <a:gd name="connsiteY51" fmla="*/ 817756 h 1219200"/>
                <a:gd name="connsiteX52" fmla="*/ 527824 w 628185"/>
                <a:gd name="connsiteY52" fmla="*/ 732263 h 1219200"/>
                <a:gd name="connsiteX53" fmla="*/ 472068 w 628185"/>
                <a:gd name="connsiteY53" fmla="*/ 706244 h 1219200"/>
                <a:gd name="connsiteX54" fmla="*/ 464634 w 628185"/>
                <a:gd name="connsiteY54" fmla="*/ 676507 h 1219200"/>
                <a:gd name="connsiteX55" fmla="*/ 446048 w 628185"/>
                <a:gd name="connsiteY55" fmla="*/ 669073 h 1219200"/>
                <a:gd name="connsiteX56" fmla="*/ 527824 w 628185"/>
                <a:gd name="connsiteY56" fmla="*/ 591015 h 1219200"/>
                <a:gd name="connsiteX57" fmla="*/ 524107 w 628185"/>
                <a:gd name="connsiteY57" fmla="*/ 561278 h 1219200"/>
                <a:gd name="connsiteX58" fmla="*/ 564995 w 628185"/>
                <a:gd name="connsiteY58" fmla="*/ 553844 h 1219200"/>
                <a:gd name="connsiteX59" fmla="*/ 628185 w 628185"/>
                <a:gd name="connsiteY59" fmla="*/ 208156 h 1219200"/>
                <a:gd name="connsiteX60" fmla="*/ 550127 w 628185"/>
                <a:gd name="connsiteY60" fmla="*/ 312234 h 1219200"/>
                <a:gd name="connsiteX61" fmla="*/ 561278 w 628185"/>
                <a:gd name="connsiteY61" fmla="*/ 230458 h 1219200"/>
                <a:gd name="connsiteX62" fmla="*/ 624468 w 628185"/>
                <a:gd name="connsiteY62" fmla="*/ 141249 h 1219200"/>
                <a:gd name="connsiteX63" fmla="*/ 613317 w 628185"/>
                <a:gd name="connsiteY63" fmla="*/ 33454 h 1219200"/>
                <a:gd name="connsiteX64" fmla="*/ 531541 w 628185"/>
                <a:gd name="connsiteY64" fmla="*/ 7434 h 1219200"/>
                <a:gd name="connsiteX65" fmla="*/ 479502 w 628185"/>
                <a:gd name="connsiteY65" fmla="*/ 66907 h 1219200"/>
                <a:gd name="connsiteX66" fmla="*/ 472068 w 628185"/>
                <a:gd name="connsiteY6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28185" h="1219200">
                  <a:moveTo>
                    <a:pt x="472068" y="0"/>
                  </a:moveTo>
                  <a:lnTo>
                    <a:pt x="189570" y="148683"/>
                  </a:lnTo>
                  <a:lnTo>
                    <a:pt x="178419" y="234176"/>
                  </a:lnTo>
                  <a:lnTo>
                    <a:pt x="118946" y="189571"/>
                  </a:lnTo>
                  <a:lnTo>
                    <a:pt x="96644" y="252761"/>
                  </a:lnTo>
                  <a:lnTo>
                    <a:pt x="133814" y="282497"/>
                  </a:lnTo>
                  <a:lnTo>
                    <a:pt x="89209" y="289932"/>
                  </a:lnTo>
                  <a:lnTo>
                    <a:pt x="70624" y="275063"/>
                  </a:lnTo>
                  <a:lnTo>
                    <a:pt x="0" y="356839"/>
                  </a:lnTo>
                  <a:lnTo>
                    <a:pt x="52039" y="442332"/>
                  </a:lnTo>
                  <a:lnTo>
                    <a:pt x="137531" y="412595"/>
                  </a:lnTo>
                  <a:lnTo>
                    <a:pt x="66907" y="475785"/>
                  </a:lnTo>
                  <a:lnTo>
                    <a:pt x="178419" y="524107"/>
                  </a:lnTo>
                  <a:lnTo>
                    <a:pt x="349405" y="431180"/>
                  </a:lnTo>
                  <a:lnTo>
                    <a:pt x="260195" y="553844"/>
                  </a:lnTo>
                  <a:lnTo>
                    <a:pt x="312234" y="635619"/>
                  </a:lnTo>
                  <a:lnTo>
                    <a:pt x="215590" y="572429"/>
                  </a:lnTo>
                  <a:lnTo>
                    <a:pt x="148683" y="572429"/>
                  </a:lnTo>
                  <a:lnTo>
                    <a:pt x="141248" y="650488"/>
                  </a:lnTo>
                  <a:lnTo>
                    <a:pt x="237892" y="754566"/>
                  </a:lnTo>
                  <a:lnTo>
                    <a:pt x="308517" y="762000"/>
                  </a:lnTo>
                  <a:lnTo>
                    <a:pt x="271346" y="806605"/>
                  </a:lnTo>
                  <a:lnTo>
                    <a:pt x="200722" y="802888"/>
                  </a:lnTo>
                  <a:lnTo>
                    <a:pt x="152400" y="925551"/>
                  </a:lnTo>
                  <a:lnTo>
                    <a:pt x="241609" y="910683"/>
                  </a:lnTo>
                  <a:lnTo>
                    <a:pt x="267629" y="999893"/>
                  </a:lnTo>
                  <a:lnTo>
                    <a:pt x="301083" y="970156"/>
                  </a:lnTo>
                  <a:lnTo>
                    <a:pt x="286214" y="1025912"/>
                  </a:lnTo>
                  <a:lnTo>
                    <a:pt x="230458" y="1025912"/>
                  </a:lnTo>
                  <a:lnTo>
                    <a:pt x="193287" y="962722"/>
                  </a:lnTo>
                  <a:lnTo>
                    <a:pt x="144966" y="981307"/>
                  </a:lnTo>
                  <a:lnTo>
                    <a:pt x="174702" y="1074234"/>
                  </a:lnTo>
                  <a:lnTo>
                    <a:pt x="111512" y="1144858"/>
                  </a:lnTo>
                  <a:lnTo>
                    <a:pt x="133814" y="1193180"/>
                  </a:lnTo>
                  <a:lnTo>
                    <a:pt x="178419" y="1208049"/>
                  </a:lnTo>
                  <a:lnTo>
                    <a:pt x="215590" y="1185746"/>
                  </a:lnTo>
                  <a:lnTo>
                    <a:pt x="286214" y="1219200"/>
                  </a:lnTo>
                  <a:lnTo>
                    <a:pt x="301083" y="1170878"/>
                  </a:lnTo>
                  <a:lnTo>
                    <a:pt x="334536" y="1159727"/>
                  </a:lnTo>
                  <a:lnTo>
                    <a:pt x="356839" y="1178312"/>
                  </a:lnTo>
                  <a:lnTo>
                    <a:pt x="394009" y="1133707"/>
                  </a:lnTo>
                  <a:lnTo>
                    <a:pt x="423746" y="1141141"/>
                  </a:lnTo>
                  <a:lnTo>
                    <a:pt x="427463" y="1193180"/>
                  </a:lnTo>
                  <a:lnTo>
                    <a:pt x="538975" y="1092819"/>
                  </a:lnTo>
                  <a:lnTo>
                    <a:pt x="494370" y="1048215"/>
                  </a:lnTo>
                  <a:lnTo>
                    <a:pt x="375424" y="1033346"/>
                  </a:lnTo>
                  <a:lnTo>
                    <a:pt x="364273" y="966439"/>
                  </a:lnTo>
                  <a:lnTo>
                    <a:pt x="401444" y="999893"/>
                  </a:lnTo>
                  <a:lnTo>
                    <a:pt x="486936" y="959005"/>
                  </a:lnTo>
                  <a:lnTo>
                    <a:pt x="475785" y="892097"/>
                  </a:lnTo>
                  <a:lnTo>
                    <a:pt x="538975" y="851210"/>
                  </a:lnTo>
                  <a:lnTo>
                    <a:pt x="516673" y="817756"/>
                  </a:lnTo>
                  <a:lnTo>
                    <a:pt x="527824" y="732263"/>
                  </a:lnTo>
                  <a:lnTo>
                    <a:pt x="472068" y="706244"/>
                  </a:lnTo>
                  <a:lnTo>
                    <a:pt x="464634" y="676507"/>
                  </a:lnTo>
                  <a:lnTo>
                    <a:pt x="446048" y="669073"/>
                  </a:lnTo>
                  <a:lnTo>
                    <a:pt x="527824" y="591015"/>
                  </a:lnTo>
                  <a:lnTo>
                    <a:pt x="524107" y="561278"/>
                  </a:lnTo>
                  <a:lnTo>
                    <a:pt x="564995" y="553844"/>
                  </a:lnTo>
                  <a:lnTo>
                    <a:pt x="628185" y="208156"/>
                  </a:lnTo>
                  <a:lnTo>
                    <a:pt x="550127" y="312234"/>
                  </a:lnTo>
                  <a:lnTo>
                    <a:pt x="561278" y="230458"/>
                  </a:lnTo>
                  <a:lnTo>
                    <a:pt x="624468" y="141249"/>
                  </a:lnTo>
                  <a:lnTo>
                    <a:pt x="613317" y="33454"/>
                  </a:lnTo>
                  <a:lnTo>
                    <a:pt x="531541" y="7434"/>
                  </a:lnTo>
                  <a:lnTo>
                    <a:pt x="479502" y="66907"/>
                  </a:lnTo>
                  <a:lnTo>
                    <a:pt x="472068"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4" name="Freeform 312">
              <a:extLst>
                <a:ext uri="{FF2B5EF4-FFF2-40B4-BE49-F238E27FC236}">
                  <a16:creationId xmlns:a16="http://schemas.microsoft.com/office/drawing/2014/main" id="{202DEC2F-6165-4ED1-B252-30501D2DEB9F}"/>
                </a:ext>
              </a:extLst>
            </p:cNvPr>
            <p:cNvSpPr/>
            <p:nvPr/>
          </p:nvSpPr>
          <p:spPr>
            <a:xfrm>
              <a:off x="8206265" y="-1113418"/>
              <a:ext cx="46038" cy="46038"/>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5" name="Freeform 313">
              <a:extLst>
                <a:ext uri="{FF2B5EF4-FFF2-40B4-BE49-F238E27FC236}">
                  <a16:creationId xmlns:a16="http://schemas.microsoft.com/office/drawing/2014/main" id="{E1CC877C-4ED3-4AFF-8163-8752AA436512}"/>
                </a:ext>
              </a:extLst>
            </p:cNvPr>
            <p:cNvSpPr/>
            <p:nvPr/>
          </p:nvSpPr>
          <p:spPr>
            <a:xfrm>
              <a:off x="8788878" y="553457"/>
              <a:ext cx="55562" cy="53975"/>
            </a:xfrm>
            <a:custGeom>
              <a:avLst/>
              <a:gdLst>
                <a:gd name="connsiteX0" fmla="*/ 0 w 55155"/>
                <a:gd name="connsiteY0" fmla="*/ 0 h 55154"/>
                <a:gd name="connsiteX1" fmla="*/ 23223 w 55155"/>
                <a:gd name="connsiteY1" fmla="*/ 55154 h 55154"/>
                <a:gd name="connsiteX2" fmla="*/ 55155 w 55155"/>
                <a:gd name="connsiteY2" fmla="*/ 29029 h 55154"/>
                <a:gd name="connsiteX3" fmla="*/ 0 w 55155"/>
                <a:gd name="connsiteY3" fmla="*/ 0 h 55154"/>
              </a:gdLst>
              <a:ahLst/>
              <a:cxnLst>
                <a:cxn ang="0">
                  <a:pos x="connsiteX0" y="connsiteY0"/>
                </a:cxn>
                <a:cxn ang="0">
                  <a:pos x="connsiteX1" y="connsiteY1"/>
                </a:cxn>
                <a:cxn ang="0">
                  <a:pos x="connsiteX2" y="connsiteY2"/>
                </a:cxn>
                <a:cxn ang="0">
                  <a:pos x="connsiteX3" y="connsiteY3"/>
                </a:cxn>
              </a:cxnLst>
              <a:rect l="l" t="t" r="r" b="b"/>
              <a:pathLst>
                <a:path w="55155" h="55154">
                  <a:moveTo>
                    <a:pt x="0" y="0"/>
                  </a:moveTo>
                  <a:lnTo>
                    <a:pt x="23223" y="55154"/>
                  </a:lnTo>
                  <a:lnTo>
                    <a:pt x="55155" y="29029"/>
                  </a:lnTo>
                  <a:lnTo>
                    <a:pt x="0"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6" name="Freeform 314">
              <a:extLst>
                <a:ext uri="{FF2B5EF4-FFF2-40B4-BE49-F238E27FC236}">
                  <a16:creationId xmlns:a16="http://schemas.microsoft.com/office/drawing/2014/main" id="{15A3ED38-4931-46CC-9674-6D89F13010C5}"/>
                </a:ext>
              </a:extLst>
            </p:cNvPr>
            <p:cNvSpPr/>
            <p:nvPr/>
          </p:nvSpPr>
          <p:spPr>
            <a:xfrm>
              <a:off x="7857015" y="-173618"/>
              <a:ext cx="1800225" cy="1450975"/>
            </a:xfrm>
            <a:custGeom>
              <a:avLst/>
              <a:gdLst>
                <a:gd name="connsiteX0" fmla="*/ 90714 w 1799771"/>
                <a:gd name="connsiteY0" fmla="*/ 7257 h 1451429"/>
                <a:gd name="connsiteX1" fmla="*/ 0 w 1799771"/>
                <a:gd name="connsiteY1" fmla="*/ 152400 h 1451429"/>
                <a:gd name="connsiteX2" fmla="*/ 0 w 1799771"/>
                <a:gd name="connsiteY2" fmla="*/ 410029 h 1451429"/>
                <a:gd name="connsiteX3" fmla="*/ 105228 w 1799771"/>
                <a:gd name="connsiteY3" fmla="*/ 424543 h 1451429"/>
                <a:gd name="connsiteX4" fmla="*/ 134257 w 1799771"/>
                <a:gd name="connsiteY4" fmla="*/ 468086 h 1451429"/>
                <a:gd name="connsiteX5" fmla="*/ 90714 w 1799771"/>
                <a:gd name="connsiteY5" fmla="*/ 475343 h 1451429"/>
                <a:gd name="connsiteX6" fmla="*/ 54428 w 1799771"/>
                <a:gd name="connsiteY6" fmla="*/ 453572 h 1451429"/>
                <a:gd name="connsiteX7" fmla="*/ 105228 w 1799771"/>
                <a:gd name="connsiteY7" fmla="*/ 566057 h 1451429"/>
                <a:gd name="connsiteX8" fmla="*/ 174171 w 1799771"/>
                <a:gd name="connsiteY8" fmla="*/ 544286 h 1451429"/>
                <a:gd name="connsiteX9" fmla="*/ 239485 w 1799771"/>
                <a:gd name="connsiteY9" fmla="*/ 602343 h 1451429"/>
                <a:gd name="connsiteX10" fmla="*/ 489857 w 1799771"/>
                <a:gd name="connsiteY10" fmla="*/ 576943 h 1451429"/>
                <a:gd name="connsiteX11" fmla="*/ 489857 w 1799771"/>
                <a:gd name="connsiteY11" fmla="*/ 555172 h 1451429"/>
                <a:gd name="connsiteX12" fmla="*/ 598714 w 1799771"/>
                <a:gd name="connsiteY12" fmla="*/ 544286 h 1451429"/>
                <a:gd name="connsiteX13" fmla="*/ 558800 w 1799771"/>
                <a:gd name="connsiteY13" fmla="*/ 475343 h 1451429"/>
                <a:gd name="connsiteX14" fmla="*/ 605971 w 1799771"/>
                <a:gd name="connsiteY14" fmla="*/ 471715 h 1451429"/>
                <a:gd name="connsiteX15" fmla="*/ 801914 w 1799771"/>
                <a:gd name="connsiteY15" fmla="*/ 616857 h 1451429"/>
                <a:gd name="connsiteX16" fmla="*/ 780143 w 1799771"/>
                <a:gd name="connsiteY16" fmla="*/ 656772 h 1451429"/>
                <a:gd name="connsiteX17" fmla="*/ 841828 w 1799771"/>
                <a:gd name="connsiteY17" fmla="*/ 638629 h 1451429"/>
                <a:gd name="connsiteX18" fmla="*/ 1088571 w 1799771"/>
                <a:gd name="connsiteY18" fmla="*/ 805543 h 1451429"/>
                <a:gd name="connsiteX19" fmla="*/ 1034143 w 1799771"/>
                <a:gd name="connsiteY19" fmla="*/ 1026886 h 1451429"/>
                <a:gd name="connsiteX20" fmla="*/ 1117600 w 1799771"/>
                <a:gd name="connsiteY20" fmla="*/ 1117600 h 1451429"/>
                <a:gd name="connsiteX21" fmla="*/ 889000 w 1799771"/>
                <a:gd name="connsiteY21" fmla="*/ 1193800 h 1451429"/>
                <a:gd name="connsiteX22" fmla="*/ 878114 w 1799771"/>
                <a:gd name="connsiteY22" fmla="*/ 1233715 h 1451429"/>
                <a:gd name="connsiteX23" fmla="*/ 852714 w 1799771"/>
                <a:gd name="connsiteY23" fmla="*/ 1270000 h 1451429"/>
                <a:gd name="connsiteX24" fmla="*/ 950685 w 1799771"/>
                <a:gd name="connsiteY24" fmla="*/ 1375229 h 1451429"/>
                <a:gd name="connsiteX25" fmla="*/ 1023257 w 1799771"/>
                <a:gd name="connsiteY25" fmla="*/ 1317172 h 1451429"/>
                <a:gd name="connsiteX26" fmla="*/ 1026885 w 1799771"/>
                <a:gd name="connsiteY26" fmla="*/ 1277257 h 1451429"/>
                <a:gd name="connsiteX27" fmla="*/ 1084943 w 1799771"/>
                <a:gd name="connsiteY27" fmla="*/ 1302657 h 1451429"/>
                <a:gd name="connsiteX28" fmla="*/ 1117600 w 1799771"/>
                <a:gd name="connsiteY28" fmla="*/ 1240972 h 1451429"/>
                <a:gd name="connsiteX29" fmla="*/ 1150257 w 1799771"/>
                <a:gd name="connsiteY29" fmla="*/ 1277257 h 1451429"/>
                <a:gd name="connsiteX30" fmla="*/ 1150257 w 1799771"/>
                <a:gd name="connsiteY30" fmla="*/ 1277257 h 1451429"/>
                <a:gd name="connsiteX31" fmla="*/ 1299028 w 1799771"/>
                <a:gd name="connsiteY31" fmla="*/ 1346200 h 1451429"/>
                <a:gd name="connsiteX32" fmla="*/ 1331685 w 1799771"/>
                <a:gd name="connsiteY32" fmla="*/ 1338943 h 1451429"/>
                <a:gd name="connsiteX33" fmla="*/ 1346200 w 1799771"/>
                <a:gd name="connsiteY33" fmla="*/ 1404257 h 1451429"/>
                <a:gd name="connsiteX34" fmla="*/ 1393371 w 1799771"/>
                <a:gd name="connsiteY34" fmla="*/ 1433286 h 1451429"/>
                <a:gd name="connsiteX35" fmla="*/ 1607457 w 1799771"/>
                <a:gd name="connsiteY35" fmla="*/ 1451429 h 1451429"/>
                <a:gd name="connsiteX36" fmla="*/ 1792514 w 1799771"/>
                <a:gd name="connsiteY36" fmla="*/ 1440543 h 1451429"/>
                <a:gd name="connsiteX37" fmla="*/ 1778000 w 1799771"/>
                <a:gd name="connsiteY37" fmla="*/ 1389743 h 1451429"/>
                <a:gd name="connsiteX38" fmla="*/ 1527628 w 1799771"/>
                <a:gd name="connsiteY38" fmla="*/ 1262743 h 1451429"/>
                <a:gd name="connsiteX39" fmla="*/ 1799771 w 1799771"/>
                <a:gd name="connsiteY39" fmla="*/ 1288143 h 1451429"/>
                <a:gd name="connsiteX40" fmla="*/ 1785257 w 1799771"/>
                <a:gd name="connsiteY40" fmla="*/ 1161143 h 1451429"/>
                <a:gd name="connsiteX41" fmla="*/ 1476828 w 1799771"/>
                <a:gd name="connsiteY41" fmla="*/ 957943 h 1451429"/>
                <a:gd name="connsiteX42" fmla="*/ 1444171 w 1799771"/>
                <a:gd name="connsiteY42" fmla="*/ 954315 h 1451429"/>
                <a:gd name="connsiteX43" fmla="*/ 1407885 w 1799771"/>
                <a:gd name="connsiteY43" fmla="*/ 903515 h 1451429"/>
                <a:gd name="connsiteX44" fmla="*/ 1440543 w 1799771"/>
                <a:gd name="connsiteY44" fmla="*/ 794657 h 1451429"/>
                <a:gd name="connsiteX45" fmla="*/ 1661885 w 1799771"/>
                <a:gd name="connsiteY45" fmla="*/ 925286 h 1451429"/>
                <a:gd name="connsiteX46" fmla="*/ 1694543 w 1799771"/>
                <a:gd name="connsiteY46" fmla="*/ 914400 h 1451429"/>
                <a:gd name="connsiteX47" fmla="*/ 1745343 w 1799771"/>
                <a:gd name="connsiteY47" fmla="*/ 921657 h 1451429"/>
                <a:gd name="connsiteX48" fmla="*/ 1698171 w 1799771"/>
                <a:gd name="connsiteY48" fmla="*/ 816429 h 1451429"/>
                <a:gd name="connsiteX49" fmla="*/ 1738085 w 1799771"/>
                <a:gd name="connsiteY49" fmla="*/ 722086 h 1451429"/>
                <a:gd name="connsiteX50" fmla="*/ 1716314 w 1799771"/>
                <a:gd name="connsiteY50" fmla="*/ 703943 h 1451429"/>
                <a:gd name="connsiteX51" fmla="*/ 1741714 w 1799771"/>
                <a:gd name="connsiteY51" fmla="*/ 605972 h 1451429"/>
                <a:gd name="connsiteX52" fmla="*/ 1621971 w 1799771"/>
                <a:gd name="connsiteY52" fmla="*/ 656772 h 1451429"/>
                <a:gd name="connsiteX53" fmla="*/ 1625600 w 1799771"/>
                <a:gd name="connsiteY53" fmla="*/ 580572 h 1451429"/>
                <a:gd name="connsiteX54" fmla="*/ 1556657 w 1799771"/>
                <a:gd name="connsiteY54" fmla="*/ 635000 h 1451429"/>
                <a:gd name="connsiteX55" fmla="*/ 1455057 w 1799771"/>
                <a:gd name="connsiteY55" fmla="*/ 544286 h 1451429"/>
                <a:gd name="connsiteX56" fmla="*/ 1404257 w 1799771"/>
                <a:gd name="connsiteY56" fmla="*/ 580572 h 1451429"/>
                <a:gd name="connsiteX57" fmla="*/ 1201057 w 1799771"/>
                <a:gd name="connsiteY57" fmla="*/ 537029 h 1451429"/>
                <a:gd name="connsiteX58" fmla="*/ 1226457 w 1799771"/>
                <a:gd name="connsiteY58" fmla="*/ 482600 h 1451429"/>
                <a:gd name="connsiteX59" fmla="*/ 1204685 w 1799771"/>
                <a:gd name="connsiteY59" fmla="*/ 453572 h 1451429"/>
                <a:gd name="connsiteX60" fmla="*/ 1262743 w 1799771"/>
                <a:gd name="connsiteY60" fmla="*/ 402772 h 1451429"/>
                <a:gd name="connsiteX61" fmla="*/ 1157514 w 1799771"/>
                <a:gd name="connsiteY61" fmla="*/ 402772 h 1451429"/>
                <a:gd name="connsiteX62" fmla="*/ 1197428 w 1799771"/>
                <a:gd name="connsiteY62" fmla="*/ 330200 h 1451429"/>
                <a:gd name="connsiteX63" fmla="*/ 1143000 w 1799771"/>
                <a:gd name="connsiteY63" fmla="*/ 286657 h 1451429"/>
                <a:gd name="connsiteX64" fmla="*/ 1117600 w 1799771"/>
                <a:gd name="connsiteY64" fmla="*/ 348343 h 1451429"/>
                <a:gd name="connsiteX65" fmla="*/ 1074057 w 1799771"/>
                <a:gd name="connsiteY65" fmla="*/ 330200 h 1451429"/>
                <a:gd name="connsiteX66" fmla="*/ 1103085 w 1799771"/>
                <a:gd name="connsiteY66" fmla="*/ 268515 h 1451429"/>
                <a:gd name="connsiteX67" fmla="*/ 1016000 w 1799771"/>
                <a:gd name="connsiteY67" fmla="*/ 272143 h 1451429"/>
                <a:gd name="connsiteX68" fmla="*/ 972457 w 1799771"/>
                <a:gd name="connsiteY68" fmla="*/ 290286 h 1451429"/>
                <a:gd name="connsiteX69" fmla="*/ 968828 w 1799771"/>
                <a:gd name="connsiteY69" fmla="*/ 235857 h 1451429"/>
                <a:gd name="connsiteX70" fmla="*/ 896257 w 1799771"/>
                <a:gd name="connsiteY70" fmla="*/ 268515 h 1451429"/>
                <a:gd name="connsiteX71" fmla="*/ 921657 w 1799771"/>
                <a:gd name="connsiteY71" fmla="*/ 214086 h 1451429"/>
                <a:gd name="connsiteX72" fmla="*/ 856343 w 1799771"/>
                <a:gd name="connsiteY72" fmla="*/ 174172 h 1451429"/>
                <a:gd name="connsiteX73" fmla="*/ 827314 w 1799771"/>
                <a:gd name="connsiteY73" fmla="*/ 254000 h 1451429"/>
                <a:gd name="connsiteX74" fmla="*/ 787400 w 1799771"/>
                <a:gd name="connsiteY74" fmla="*/ 177800 h 1451429"/>
                <a:gd name="connsiteX75" fmla="*/ 751114 w 1799771"/>
                <a:gd name="connsiteY75" fmla="*/ 221343 h 1451429"/>
                <a:gd name="connsiteX76" fmla="*/ 758371 w 1799771"/>
                <a:gd name="connsiteY76" fmla="*/ 152400 h 1451429"/>
                <a:gd name="connsiteX77" fmla="*/ 566057 w 1799771"/>
                <a:gd name="connsiteY77" fmla="*/ 108857 h 1451429"/>
                <a:gd name="connsiteX78" fmla="*/ 515257 w 1799771"/>
                <a:gd name="connsiteY78" fmla="*/ 199572 h 1451429"/>
                <a:gd name="connsiteX79" fmla="*/ 468085 w 1799771"/>
                <a:gd name="connsiteY79" fmla="*/ 163286 h 1451429"/>
                <a:gd name="connsiteX80" fmla="*/ 431800 w 1799771"/>
                <a:gd name="connsiteY80" fmla="*/ 232229 h 1451429"/>
                <a:gd name="connsiteX81" fmla="*/ 410028 w 1799771"/>
                <a:gd name="connsiteY81" fmla="*/ 90715 h 1451429"/>
                <a:gd name="connsiteX82" fmla="*/ 351971 w 1799771"/>
                <a:gd name="connsiteY82" fmla="*/ 0 h 1451429"/>
                <a:gd name="connsiteX83" fmla="*/ 272143 w 1799771"/>
                <a:gd name="connsiteY83" fmla="*/ 3629 h 1451429"/>
                <a:gd name="connsiteX84" fmla="*/ 210457 w 1799771"/>
                <a:gd name="connsiteY84" fmla="*/ 83457 h 1451429"/>
                <a:gd name="connsiteX85" fmla="*/ 203200 w 1799771"/>
                <a:gd name="connsiteY85" fmla="*/ 224972 h 1451429"/>
                <a:gd name="connsiteX86" fmla="*/ 228600 w 1799771"/>
                <a:gd name="connsiteY86" fmla="*/ 239486 h 1451429"/>
                <a:gd name="connsiteX87" fmla="*/ 199571 w 1799771"/>
                <a:gd name="connsiteY87" fmla="*/ 286657 h 1451429"/>
                <a:gd name="connsiteX88" fmla="*/ 257628 w 1799771"/>
                <a:gd name="connsiteY88" fmla="*/ 337457 h 1451429"/>
                <a:gd name="connsiteX89" fmla="*/ 250371 w 1799771"/>
                <a:gd name="connsiteY89" fmla="*/ 395515 h 1451429"/>
                <a:gd name="connsiteX90" fmla="*/ 159657 w 1799771"/>
                <a:gd name="connsiteY90" fmla="*/ 286657 h 1451429"/>
                <a:gd name="connsiteX91" fmla="*/ 137885 w 1799771"/>
                <a:gd name="connsiteY91" fmla="*/ 152400 h 1451429"/>
                <a:gd name="connsiteX92" fmla="*/ 185057 w 1799771"/>
                <a:gd name="connsiteY92" fmla="*/ 14515 h 1451429"/>
                <a:gd name="connsiteX93" fmla="*/ 90714 w 1799771"/>
                <a:gd name="connsiteY93" fmla="*/ 7257 h 14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799771" h="1451429">
                  <a:moveTo>
                    <a:pt x="90714" y="7257"/>
                  </a:moveTo>
                  <a:lnTo>
                    <a:pt x="0" y="152400"/>
                  </a:lnTo>
                  <a:lnTo>
                    <a:pt x="0" y="410029"/>
                  </a:lnTo>
                  <a:lnTo>
                    <a:pt x="105228" y="424543"/>
                  </a:lnTo>
                  <a:lnTo>
                    <a:pt x="134257" y="468086"/>
                  </a:lnTo>
                  <a:lnTo>
                    <a:pt x="90714" y="475343"/>
                  </a:lnTo>
                  <a:lnTo>
                    <a:pt x="54428" y="453572"/>
                  </a:lnTo>
                  <a:lnTo>
                    <a:pt x="105228" y="566057"/>
                  </a:lnTo>
                  <a:lnTo>
                    <a:pt x="174171" y="544286"/>
                  </a:lnTo>
                  <a:lnTo>
                    <a:pt x="239485" y="602343"/>
                  </a:lnTo>
                  <a:lnTo>
                    <a:pt x="489857" y="576943"/>
                  </a:lnTo>
                  <a:lnTo>
                    <a:pt x="489857" y="555172"/>
                  </a:lnTo>
                  <a:lnTo>
                    <a:pt x="598714" y="544286"/>
                  </a:lnTo>
                  <a:lnTo>
                    <a:pt x="558800" y="475343"/>
                  </a:lnTo>
                  <a:lnTo>
                    <a:pt x="605971" y="471715"/>
                  </a:lnTo>
                  <a:lnTo>
                    <a:pt x="801914" y="616857"/>
                  </a:lnTo>
                  <a:lnTo>
                    <a:pt x="780143" y="656772"/>
                  </a:lnTo>
                  <a:lnTo>
                    <a:pt x="841828" y="638629"/>
                  </a:lnTo>
                  <a:lnTo>
                    <a:pt x="1088571" y="805543"/>
                  </a:lnTo>
                  <a:lnTo>
                    <a:pt x="1034143" y="1026886"/>
                  </a:lnTo>
                  <a:lnTo>
                    <a:pt x="1117600" y="1117600"/>
                  </a:lnTo>
                  <a:lnTo>
                    <a:pt x="889000" y="1193800"/>
                  </a:lnTo>
                  <a:lnTo>
                    <a:pt x="878114" y="1233715"/>
                  </a:lnTo>
                  <a:lnTo>
                    <a:pt x="852714" y="1270000"/>
                  </a:lnTo>
                  <a:lnTo>
                    <a:pt x="950685" y="1375229"/>
                  </a:lnTo>
                  <a:lnTo>
                    <a:pt x="1023257" y="1317172"/>
                  </a:lnTo>
                  <a:lnTo>
                    <a:pt x="1026885" y="1277257"/>
                  </a:lnTo>
                  <a:lnTo>
                    <a:pt x="1084943" y="1302657"/>
                  </a:lnTo>
                  <a:lnTo>
                    <a:pt x="1117600" y="1240972"/>
                  </a:lnTo>
                  <a:lnTo>
                    <a:pt x="1150257" y="1277257"/>
                  </a:lnTo>
                  <a:lnTo>
                    <a:pt x="1150257" y="1277257"/>
                  </a:lnTo>
                  <a:lnTo>
                    <a:pt x="1299028" y="1346200"/>
                  </a:lnTo>
                  <a:lnTo>
                    <a:pt x="1331685" y="1338943"/>
                  </a:lnTo>
                  <a:lnTo>
                    <a:pt x="1346200" y="1404257"/>
                  </a:lnTo>
                  <a:lnTo>
                    <a:pt x="1393371" y="1433286"/>
                  </a:lnTo>
                  <a:lnTo>
                    <a:pt x="1607457" y="1451429"/>
                  </a:lnTo>
                  <a:lnTo>
                    <a:pt x="1792514" y="1440543"/>
                  </a:lnTo>
                  <a:lnTo>
                    <a:pt x="1778000" y="1389743"/>
                  </a:lnTo>
                  <a:lnTo>
                    <a:pt x="1527628" y="1262743"/>
                  </a:lnTo>
                  <a:lnTo>
                    <a:pt x="1799771" y="1288143"/>
                  </a:lnTo>
                  <a:lnTo>
                    <a:pt x="1785257" y="1161143"/>
                  </a:lnTo>
                  <a:lnTo>
                    <a:pt x="1476828" y="957943"/>
                  </a:lnTo>
                  <a:lnTo>
                    <a:pt x="1444171" y="954315"/>
                  </a:lnTo>
                  <a:lnTo>
                    <a:pt x="1407885" y="903515"/>
                  </a:lnTo>
                  <a:lnTo>
                    <a:pt x="1440543" y="794657"/>
                  </a:lnTo>
                  <a:lnTo>
                    <a:pt x="1661885" y="925286"/>
                  </a:lnTo>
                  <a:lnTo>
                    <a:pt x="1694543" y="914400"/>
                  </a:lnTo>
                  <a:lnTo>
                    <a:pt x="1745343" y="921657"/>
                  </a:lnTo>
                  <a:lnTo>
                    <a:pt x="1698171" y="816429"/>
                  </a:lnTo>
                  <a:lnTo>
                    <a:pt x="1738085" y="722086"/>
                  </a:lnTo>
                  <a:lnTo>
                    <a:pt x="1716314" y="703943"/>
                  </a:lnTo>
                  <a:lnTo>
                    <a:pt x="1741714" y="605972"/>
                  </a:lnTo>
                  <a:lnTo>
                    <a:pt x="1621971" y="656772"/>
                  </a:lnTo>
                  <a:lnTo>
                    <a:pt x="1625600" y="580572"/>
                  </a:lnTo>
                  <a:lnTo>
                    <a:pt x="1556657" y="635000"/>
                  </a:lnTo>
                  <a:lnTo>
                    <a:pt x="1455057" y="544286"/>
                  </a:lnTo>
                  <a:lnTo>
                    <a:pt x="1404257" y="580572"/>
                  </a:lnTo>
                  <a:lnTo>
                    <a:pt x="1201057" y="537029"/>
                  </a:lnTo>
                  <a:lnTo>
                    <a:pt x="1226457" y="482600"/>
                  </a:lnTo>
                  <a:lnTo>
                    <a:pt x="1204685" y="453572"/>
                  </a:lnTo>
                  <a:lnTo>
                    <a:pt x="1262743" y="402772"/>
                  </a:lnTo>
                  <a:lnTo>
                    <a:pt x="1157514" y="402772"/>
                  </a:lnTo>
                  <a:lnTo>
                    <a:pt x="1197428" y="330200"/>
                  </a:lnTo>
                  <a:lnTo>
                    <a:pt x="1143000" y="286657"/>
                  </a:lnTo>
                  <a:lnTo>
                    <a:pt x="1117600" y="348343"/>
                  </a:lnTo>
                  <a:lnTo>
                    <a:pt x="1074057" y="330200"/>
                  </a:lnTo>
                  <a:lnTo>
                    <a:pt x="1103085" y="268515"/>
                  </a:lnTo>
                  <a:lnTo>
                    <a:pt x="1016000" y="272143"/>
                  </a:lnTo>
                  <a:lnTo>
                    <a:pt x="972457" y="290286"/>
                  </a:lnTo>
                  <a:lnTo>
                    <a:pt x="968828" y="235857"/>
                  </a:lnTo>
                  <a:lnTo>
                    <a:pt x="896257" y="268515"/>
                  </a:lnTo>
                  <a:lnTo>
                    <a:pt x="921657" y="214086"/>
                  </a:lnTo>
                  <a:lnTo>
                    <a:pt x="856343" y="174172"/>
                  </a:lnTo>
                  <a:lnTo>
                    <a:pt x="827314" y="254000"/>
                  </a:lnTo>
                  <a:lnTo>
                    <a:pt x="787400" y="177800"/>
                  </a:lnTo>
                  <a:lnTo>
                    <a:pt x="751114" y="221343"/>
                  </a:lnTo>
                  <a:lnTo>
                    <a:pt x="758371" y="152400"/>
                  </a:lnTo>
                  <a:lnTo>
                    <a:pt x="566057" y="108857"/>
                  </a:lnTo>
                  <a:lnTo>
                    <a:pt x="515257" y="199572"/>
                  </a:lnTo>
                  <a:lnTo>
                    <a:pt x="468085" y="163286"/>
                  </a:lnTo>
                  <a:lnTo>
                    <a:pt x="431800" y="232229"/>
                  </a:lnTo>
                  <a:lnTo>
                    <a:pt x="410028" y="90715"/>
                  </a:lnTo>
                  <a:lnTo>
                    <a:pt x="351971" y="0"/>
                  </a:lnTo>
                  <a:lnTo>
                    <a:pt x="272143" y="3629"/>
                  </a:lnTo>
                  <a:lnTo>
                    <a:pt x="210457" y="83457"/>
                  </a:lnTo>
                  <a:lnTo>
                    <a:pt x="203200" y="224972"/>
                  </a:lnTo>
                  <a:lnTo>
                    <a:pt x="228600" y="239486"/>
                  </a:lnTo>
                  <a:lnTo>
                    <a:pt x="199571" y="286657"/>
                  </a:lnTo>
                  <a:lnTo>
                    <a:pt x="257628" y="337457"/>
                  </a:lnTo>
                  <a:lnTo>
                    <a:pt x="250371" y="395515"/>
                  </a:lnTo>
                  <a:lnTo>
                    <a:pt x="159657" y="286657"/>
                  </a:lnTo>
                  <a:lnTo>
                    <a:pt x="137885" y="152400"/>
                  </a:lnTo>
                  <a:lnTo>
                    <a:pt x="185057" y="14515"/>
                  </a:lnTo>
                  <a:lnTo>
                    <a:pt x="90714" y="7257"/>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7" name="Freeform 315">
              <a:extLst>
                <a:ext uri="{FF2B5EF4-FFF2-40B4-BE49-F238E27FC236}">
                  <a16:creationId xmlns:a16="http://schemas.microsoft.com/office/drawing/2014/main" id="{0226D0E5-BA1E-4716-8B4F-F4545D37325B}"/>
                </a:ext>
              </a:extLst>
            </p:cNvPr>
            <p:cNvSpPr/>
            <p:nvPr/>
          </p:nvSpPr>
          <p:spPr>
            <a:xfrm>
              <a:off x="8226903" y="-213305"/>
              <a:ext cx="242887" cy="155575"/>
            </a:xfrm>
            <a:custGeom>
              <a:avLst/>
              <a:gdLst>
                <a:gd name="connsiteX0" fmla="*/ 0 w 243114"/>
                <a:gd name="connsiteY0" fmla="*/ 10886 h 156029"/>
                <a:gd name="connsiteX1" fmla="*/ 87086 w 243114"/>
                <a:gd name="connsiteY1" fmla="*/ 156029 h 156029"/>
                <a:gd name="connsiteX2" fmla="*/ 243114 w 243114"/>
                <a:gd name="connsiteY2" fmla="*/ 105229 h 156029"/>
                <a:gd name="connsiteX3" fmla="*/ 127000 w 243114"/>
                <a:gd name="connsiteY3" fmla="*/ 0 h 156029"/>
                <a:gd name="connsiteX4" fmla="*/ 0 w 243114"/>
                <a:gd name="connsiteY4" fmla="*/ 10886 h 15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14" h="156029">
                  <a:moveTo>
                    <a:pt x="0" y="10886"/>
                  </a:moveTo>
                  <a:lnTo>
                    <a:pt x="87086" y="156029"/>
                  </a:lnTo>
                  <a:lnTo>
                    <a:pt x="243114" y="105229"/>
                  </a:lnTo>
                  <a:lnTo>
                    <a:pt x="127000" y="0"/>
                  </a:lnTo>
                  <a:lnTo>
                    <a:pt x="0" y="10886"/>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8" name="Freeform 316">
              <a:extLst>
                <a:ext uri="{FF2B5EF4-FFF2-40B4-BE49-F238E27FC236}">
                  <a16:creationId xmlns:a16="http://schemas.microsoft.com/office/drawing/2014/main" id="{0B99C656-5323-4CA3-9C90-E7AD28CE7F41}"/>
                </a:ext>
              </a:extLst>
            </p:cNvPr>
            <p:cNvSpPr/>
            <p:nvPr/>
          </p:nvSpPr>
          <p:spPr>
            <a:xfrm>
              <a:off x="8644415" y="562982"/>
              <a:ext cx="127000" cy="152400"/>
            </a:xfrm>
            <a:custGeom>
              <a:avLst/>
              <a:gdLst>
                <a:gd name="connsiteX0" fmla="*/ 0 w 127000"/>
                <a:gd name="connsiteY0" fmla="*/ 25400 h 152400"/>
                <a:gd name="connsiteX1" fmla="*/ 7257 w 127000"/>
                <a:gd name="connsiteY1" fmla="*/ 152400 h 152400"/>
                <a:gd name="connsiteX2" fmla="*/ 127000 w 127000"/>
                <a:gd name="connsiteY2" fmla="*/ 141515 h 152400"/>
                <a:gd name="connsiteX3" fmla="*/ 97971 w 127000"/>
                <a:gd name="connsiteY3" fmla="*/ 0 h 152400"/>
                <a:gd name="connsiteX4" fmla="*/ 0 w 127000"/>
                <a:gd name="connsiteY4" fmla="*/ 25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 h="152400">
                  <a:moveTo>
                    <a:pt x="0" y="25400"/>
                  </a:moveTo>
                  <a:lnTo>
                    <a:pt x="7257" y="152400"/>
                  </a:lnTo>
                  <a:lnTo>
                    <a:pt x="127000" y="141515"/>
                  </a:lnTo>
                  <a:lnTo>
                    <a:pt x="97971" y="0"/>
                  </a:lnTo>
                  <a:lnTo>
                    <a:pt x="0" y="2540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9" name="Freeform 317">
              <a:extLst>
                <a:ext uri="{FF2B5EF4-FFF2-40B4-BE49-F238E27FC236}">
                  <a16:creationId xmlns:a16="http://schemas.microsoft.com/office/drawing/2014/main" id="{FD162A41-6A1D-4D34-9165-B0F70C27B559}"/>
                </a:ext>
              </a:extLst>
            </p:cNvPr>
            <p:cNvSpPr/>
            <p:nvPr/>
          </p:nvSpPr>
          <p:spPr>
            <a:xfrm>
              <a:off x="8611078" y="455032"/>
              <a:ext cx="66675" cy="57150"/>
            </a:xfrm>
            <a:custGeom>
              <a:avLst/>
              <a:gdLst>
                <a:gd name="connsiteX0" fmla="*/ 0 w 34834"/>
                <a:gd name="connsiteY0" fmla="*/ 0 h 52251"/>
                <a:gd name="connsiteX1" fmla="*/ 34834 w 34834"/>
                <a:gd name="connsiteY1" fmla="*/ 52251 h 52251"/>
                <a:gd name="connsiteX2" fmla="*/ 0 w 34834"/>
                <a:gd name="connsiteY2"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30628 w 65735"/>
                <a:gd name="connsiteY0" fmla="*/ 223 h 56156"/>
                <a:gd name="connsiteX1" fmla="*/ 65462 w 65735"/>
                <a:gd name="connsiteY1" fmla="*/ 52474 h 56156"/>
                <a:gd name="connsiteX2" fmla="*/ 10308 w 65735"/>
                <a:gd name="connsiteY2" fmla="*/ 35058 h 56156"/>
                <a:gd name="connsiteX3" fmla="*/ 30628 w 65735"/>
                <a:gd name="connsiteY3" fmla="*/ 223 h 56156"/>
              </a:gdLst>
              <a:ahLst/>
              <a:cxnLst>
                <a:cxn ang="0">
                  <a:pos x="connsiteX0" y="connsiteY0"/>
                </a:cxn>
                <a:cxn ang="0">
                  <a:pos x="connsiteX1" y="connsiteY1"/>
                </a:cxn>
                <a:cxn ang="0">
                  <a:pos x="connsiteX2" y="connsiteY2"/>
                </a:cxn>
                <a:cxn ang="0">
                  <a:pos x="connsiteX3" y="connsiteY3"/>
                </a:cxn>
              </a:cxnLst>
              <a:rect l="l" t="t" r="r" b="b"/>
              <a:pathLst>
                <a:path w="65735" h="56156">
                  <a:moveTo>
                    <a:pt x="30628" y="223"/>
                  </a:moveTo>
                  <a:cubicBezTo>
                    <a:pt x="39820" y="3126"/>
                    <a:pt x="68849" y="46668"/>
                    <a:pt x="65462" y="52474"/>
                  </a:cubicBezTo>
                  <a:cubicBezTo>
                    <a:pt x="62075" y="58280"/>
                    <a:pt x="-30332" y="60216"/>
                    <a:pt x="10308" y="35058"/>
                  </a:cubicBezTo>
                  <a:cubicBezTo>
                    <a:pt x="17081" y="23446"/>
                    <a:pt x="21436" y="-2680"/>
                    <a:pt x="30628" y="223"/>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0" name="Freeform 318">
              <a:extLst>
                <a:ext uri="{FF2B5EF4-FFF2-40B4-BE49-F238E27FC236}">
                  <a16:creationId xmlns:a16="http://schemas.microsoft.com/office/drawing/2014/main" id="{380A24C4-ACC8-43E4-A5D2-A194081B6ED4}"/>
                </a:ext>
              </a:extLst>
            </p:cNvPr>
            <p:cNvSpPr/>
            <p:nvPr/>
          </p:nvSpPr>
          <p:spPr>
            <a:xfrm>
              <a:off x="8692040" y="516945"/>
              <a:ext cx="55563" cy="26987"/>
            </a:xfrm>
            <a:custGeom>
              <a:avLst/>
              <a:gdLst>
                <a:gd name="connsiteX0" fmla="*/ 0 w 55154"/>
                <a:gd name="connsiteY0" fmla="*/ 0 h 26125"/>
                <a:gd name="connsiteX1" fmla="*/ 46446 w 55154"/>
                <a:gd name="connsiteY1" fmla="*/ 26125 h 26125"/>
                <a:gd name="connsiteX2" fmla="*/ 55154 w 55154"/>
                <a:gd name="connsiteY2" fmla="*/ 11611 h 26125"/>
                <a:gd name="connsiteX3" fmla="*/ 0 w 55154"/>
                <a:gd name="connsiteY3" fmla="*/ 0 h 26125"/>
              </a:gdLst>
              <a:ahLst/>
              <a:cxnLst>
                <a:cxn ang="0">
                  <a:pos x="connsiteX0" y="connsiteY0"/>
                </a:cxn>
                <a:cxn ang="0">
                  <a:pos x="connsiteX1" y="connsiteY1"/>
                </a:cxn>
                <a:cxn ang="0">
                  <a:pos x="connsiteX2" y="connsiteY2"/>
                </a:cxn>
                <a:cxn ang="0">
                  <a:pos x="connsiteX3" y="connsiteY3"/>
                </a:cxn>
              </a:cxnLst>
              <a:rect l="l" t="t" r="r" b="b"/>
              <a:pathLst>
                <a:path w="55154" h="26125">
                  <a:moveTo>
                    <a:pt x="0" y="0"/>
                  </a:moveTo>
                  <a:lnTo>
                    <a:pt x="46446" y="26125"/>
                  </a:lnTo>
                  <a:lnTo>
                    <a:pt x="55154" y="11611"/>
                  </a:lnTo>
                  <a:lnTo>
                    <a:pt x="0"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1" name="Freeform 319">
              <a:extLst>
                <a:ext uri="{FF2B5EF4-FFF2-40B4-BE49-F238E27FC236}">
                  <a16:creationId xmlns:a16="http://schemas.microsoft.com/office/drawing/2014/main" id="{88316BD5-B4D6-46DB-8982-0D02A6778203}"/>
                </a:ext>
              </a:extLst>
            </p:cNvPr>
            <p:cNvSpPr/>
            <p:nvPr/>
          </p:nvSpPr>
          <p:spPr>
            <a:xfrm>
              <a:off x="8469790" y="461382"/>
              <a:ext cx="49213" cy="68263"/>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2" name="Freeform 320">
              <a:extLst>
                <a:ext uri="{FF2B5EF4-FFF2-40B4-BE49-F238E27FC236}">
                  <a16:creationId xmlns:a16="http://schemas.microsoft.com/office/drawing/2014/main" id="{481389AA-0483-4B02-B058-78522426917F}"/>
                </a:ext>
              </a:extLst>
            </p:cNvPr>
            <p:cNvSpPr/>
            <p:nvPr/>
          </p:nvSpPr>
          <p:spPr>
            <a:xfrm>
              <a:off x="8409465" y="391532"/>
              <a:ext cx="49213" cy="69850"/>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3" name="Freeform 321">
              <a:extLst>
                <a:ext uri="{FF2B5EF4-FFF2-40B4-BE49-F238E27FC236}">
                  <a16:creationId xmlns:a16="http://schemas.microsoft.com/office/drawing/2014/main" id="{CE9EC0A2-E028-40E0-AD81-63923C638833}"/>
                </a:ext>
              </a:extLst>
            </p:cNvPr>
            <p:cNvSpPr/>
            <p:nvPr/>
          </p:nvSpPr>
          <p:spPr>
            <a:xfrm>
              <a:off x="8485665" y="383595"/>
              <a:ext cx="49213" cy="69850"/>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4" name="Freeform 322">
              <a:extLst>
                <a:ext uri="{FF2B5EF4-FFF2-40B4-BE49-F238E27FC236}">
                  <a16:creationId xmlns:a16="http://schemas.microsoft.com/office/drawing/2014/main" id="{C4D99AA8-9B53-4556-9F27-86E86FBB13F4}"/>
                </a:ext>
              </a:extLst>
            </p:cNvPr>
            <p:cNvSpPr/>
            <p:nvPr/>
          </p:nvSpPr>
          <p:spPr>
            <a:xfrm flipH="1" flipV="1">
              <a:off x="8557103" y="423282"/>
              <a:ext cx="46037" cy="46038"/>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5" name="Freeform 323">
              <a:extLst>
                <a:ext uri="{FF2B5EF4-FFF2-40B4-BE49-F238E27FC236}">
                  <a16:creationId xmlns:a16="http://schemas.microsoft.com/office/drawing/2014/main" id="{382A1CF3-D35E-4E20-B5F5-F85EC8ACF0AF}"/>
                </a:ext>
              </a:extLst>
            </p:cNvPr>
            <p:cNvSpPr/>
            <p:nvPr/>
          </p:nvSpPr>
          <p:spPr>
            <a:xfrm flipH="1" flipV="1">
              <a:off x="8017353" y="408995"/>
              <a:ext cx="46037" cy="444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6" name="Freeform 324">
              <a:extLst>
                <a:ext uri="{FF2B5EF4-FFF2-40B4-BE49-F238E27FC236}">
                  <a16:creationId xmlns:a16="http://schemas.microsoft.com/office/drawing/2014/main" id="{141FDACD-17D9-4CCA-8770-A105870D09EA}"/>
                </a:ext>
              </a:extLst>
            </p:cNvPr>
            <p:cNvSpPr/>
            <p:nvPr/>
          </p:nvSpPr>
          <p:spPr>
            <a:xfrm flipH="1" flipV="1">
              <a:off x="9700103" y="1083682"/>
              <a:ext cx="46037" cy="444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grp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7" name="Freeform 325">
              <a:extLst>
                <a:ext uri="{FF2B5EF4-FFF2-40B4-BE49-F238E27FC236}">
                  <a16:creationId xmlns:a16="http://schemas.microsoft.com/office/drawing/2014/main" id="{F41B9F52-D334-48DE-AE77-0D62839762B3}"/>
                </a:ext>
              </a:extLst>
            </p:cNvPr>
            <p:cNvSpPr/>
            <p:nvPr/>
          </p:nvSpPr>
          <p:spPr>
            <a:xfrm>
              <a:off x="11041540" y="3069645"/>
              <a:ext cx="58738" cy="58737"/>
            </a:xfrm>
            <a:custGeom>
              <a:avLst/>
              <a:gdLst>
                <a:gd name="connsiteX0" fmla="*/ 83457 w 94343"/>
                <a:gd name="connsiteY0" fmla="*/ 0 h 94343"/>
                <a:gd name="connsiteX1" fmla="*/ 0 w 94343"/>
                <a:gd name="connsiteY1" fmla="*/ 83458 h 94343"/>
                <a:gd name="connsiteX2" fmla="*/ 94343 w 94343"/>
                <a:gd name="connsiteY2" fmla="*/ 94343 h 94343"/>
                <a:gd name="connsiteX3" fmla="*/ 83457 w 94343"/>
                <a:gd name="connsiteY3" fmla="*/ 0 h 94343"/>
              </a:gdLst>
              <a:ahLst/>
              <a:cxnLst>
                <a:cxn ang="0">
                  <a:pos x="connsiteX0" y="connsiteY0"/>
                </a:cxn>
                <a:cxn ang="0">
                  <a:pos x="connsiteX1" y="connsiteY1"/>
                </a:cxn>
                <a:cxn ang="0">
                  <a:pos x="connsiteX2" y="connsiteY2"/>
                </a:cxn>
                <a:cxn ang="0">
                  <a:pos x="connsiteX3" y="connsiteY3"/>
                </a:cxn>
              </a:cxnLst>
              <a:rect l="l" t="t" r="r" b="b"/>
              <a:pathLst>
                <a:path w="94343" h="94343">
                  <a:moveTo>
                    <a:pt x="83457" y="0"/>
                  </a:moveTo>
                  <a:lnTo>
                    <a:pt x="0" y="83458"/>
                  </a:lnTo>
                  <a:lnTo>
                    <a:pt x="94343" y="94343"/>
                  </a:lnTo>
                  <a:lnTo>
                    <a:pt x="83457" y="0"/>
                  </a:lnTo>
                  <a:close/>
                </a:path>
              </a:pathLst>
            </a:custGeom>
            <a:solidFill>
              <a:schemeClr val="tx1">
                <a:lumMod val="50000"/>
                <a:lumOff val="50000"/>
              </a:schemeClr>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8" name="Freeform 326">
              <a:extLst>
                <a:ext uri="{FF2B5EF4-FFF2-40B4-BE49-F238E27FC236}">
                  <a16:creationId xmlns:a16="http://schemas.microsoft.com/office/drawing/2014/main" id="{5641F434-7A2F-4169-B46B-F232D94770AA}"/>
                </a:ext>
              </a:extLst>
            </p:cNvPr>
            <p:cNvSpPr/>
            <p:nvPr/>
          </p:nvSpPr>
          <p:spPr>
            <a:xfrm>
              <a:off x="11525728" y="3406195"/>
              <a:ext cx="46037" cy="46037"/>
            </a:xfrm>
            <a:custGeom>
              <a:avLst/>
              <a:gdLst>
                <a:gd name="connsiteX0" fmla="*/ 83457 w 94343"/>
                <a:gd name="connsiteY0" fmla="*/ 0 h 94343"/>
                <a:gd name="connsiteX1" fmla="*/ 0 w 94343"/>
                <a:gd name="connsiteY1" fmla="*/ 83458 h 94343"/>
                <a:gd name="connsiteX2" fmla="*/ 94343 w 94343"/>
                <a:gd name="connsiteY2" fmla="*/ 94343 h 94343"/>
                <a:gd name="connsiteX3" fmla="*/ 83457 w 94343"/>
                <a:gd name="connsiteY3" fmla="*/ 0 h 94343"/>
              </a:gdLst>
              <a:ahLst/>
              <a:cxnLst>
                <a:cxn ang="0">
                  <a:pos x="connsiteX0" y="connsiteY0"/>
                </a:cxn>
                <a:cxn ang="0">
                  <a:pos x="connsiteX1" y="connsiteY1"/>
                </a:cxn>
                <a:cxn ang="0">
                  <a:pos x="connsiteX2" y="connsiteY2"/>
                </a:cxn>
                <a:cxn ang="0">
                  <a:pos x="connsiteX3" y="connsiteY3"/>
                </a:cxn>
              </a:cxnLst>
              <a:rect l="l" t="t" r="r" b="b"/>
              <a:pathLst>
                <a:path w="94343" h="94343">
                  <a:moveTo>
                    <a:pt x="83457" y="0"/>
                  </a:moveTo>
                  <a:lnTo>
                    <a:pt x="0" y="83458"/>
                  </a:lnTo>
                  <a:lnTo>
                    <a:pt x="94343" y="94343"/>
                  </a:lnTo>
                  <a:lnTo>
                    <a:pt x="83457" y="0"/>
                  </a:lnTo>
                  <a:close/>
                </a:path>
              </a:pathLst>
            </a:custGeom>
            <a:solidFill>
              <a:schemeClr val="tx1">
                <a:lumMod val="50000"/>
                <a:lumOff val="50000"/>
              </a:schemeClr>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9" name="Freeform 327">
              <a:extLst>
                <a:ext uri="{FF2B5EF4-FFF2-40B4-BE49-F238E27FC236}">
                  <a16:creationId xmlns:a16="http://schemas.microsoft.com/office/drawing/2014/main" id="{2196611A-FADA-497A-867D-AC4922288489}"/>
                </a:ext>
              </a:extLst>
            </p:cNvPr>
            <p:cNvSpPr/>
            <p:nvPr/>
          </p:nvSpPr>
          <p:spPr>
            <a:xfrm>
              <a:off x="10766903" y="3730045"/>
              <a:ext cx="46037" cy="46037"/>
            </a:xfrm>
            <a:custGeom>
              <a:avLst/>
              <a:gdLst>
                <a:gd name="connsiteX0" fmla="*/ 83457 w 94343"/>
                <a:gd name="connsiteY0" fmla="*/ 0 h 94343"/>
                <a:gd name="connsiteX1" fmla="*/ 0 w 94343"/>
                <a:gd name="connsiteY1" fmla="*/ 83458 h 94343"/>
                <a:gd name="connsiteX2" fmla="*/ 94343 w 94343"/>
                <a:gd name="connsiteY2" fmla="*/ 94343 h 94343"/>
                <a:gd name="connsiteX3" fmla="*/ 83457 w 94343"/>
                <a:gd name="connsiteY3" fmla="*/ 0 h 94343"/>
              </a:gdLst>
              <a:ahLst/>
              <a:cxnLst>
                <a:cxn ang="0">
                  <a:pos x="connsiteX0" y="connsiteY0"/>
                </a:cxn>
                <a:cxn ang="0">
                  <a:pos x="connsiteX1" y="connsiteY1"/>
                </a:cxn>
                <a:cxn ang="0">
                  <a:pos x="connsiteX2" y="connsiteY2"/>
                </a:cxn>
                <a:cxn ang="0">
                  <a:pos x="connsiteX3" y="connsiteY3"/>
                </a:cxn>
              </a:cxnLst>
              <a:rect l="l" t="t" r="r" b="b"/>
              <a:pathLst>
                <a:path w="94343" h="94343">
                  <a:moveTo>
                    <a:pt x="83457" y="0"/>
                  </a:moveTo>
                  <a:lnTo>
                    <a:pt x="0" y="83458"/>
                  </a:lnTo>
                  <a:lnTo>
                    <a:pt x="94343" y="94343"/>
                  </a:lnTo>
                  <a:lnTo>
                    <a:pt x="83457" y="0"/>
                  </a:lnTo>
                  <a:close/>
                </a:path>
              </a:pathLst>
            </a:custGeom>
            <a:solidFill>
              <a:schemeClr val="tx1">
                <a:lumMod val="50000"/>
                <a:lumOff val="50000"/>
              </a:schemeClr>
            </a:solidFill>
            <a:ln w="12700">
              <a:solidFill>
                <a:srgbClr val="FFFFFF"/>
              </a:solidFill>
            </a:ln>
          </p:spPr>
          <p:style>
            <a:lnRef idx="2">
              <a:schemeClr val="accent1"/>
            </a:lnRef>
            <a:fillRef idx="1">
              <a:schemeClr val="lt1"/>
            </a:fillRef>
            <a:effectRef idx="0">
              <a:schemeClr val="accent1"/>
            </a:effectRef>
            <a:fontRef idx="minor">
              <a:schemeClr val="dk1"/>
            </a:fontRef>
          </p:style>
          <p:txBody>
            <a:bodyPr/>
            <a:lstStyle/>
            <a:p>
              <a:pPr defTabSz="1018824" eaLnBrk="1" fontAlgn="auto" hangingPunct="1">
                <a:spcBef>
                  <a:spcPts val="0"/>
                </a:spcBef>
                <a:spcAft>
                  <a:spcPts val="0"/>
                </a:spcAft>
                <a:buClr>
                  <a:srgbClr val="000000"/>
                </a:buClr>
                <a:buSzPct val="100000"/>
                <a:buFont typeface="Times New Roman" pitchFamily="16" charset="0"/>
                <a:buNone/>
                <a:defRPr/>
              </a:pPr>
              <a:endParaRPr lang="en-GB" dirty="0">
                <a:solidFill>
                  <a:schemeClr val="bg1"/>
                </a:solidFill>
                <a:ea typeface="ＭＳ Ｐゴシック" charset="-128"/>
              </a:endParaRPr>
            </a:p>
          </p:txBody>
        </p:sp>
        <p:cxnSp>
          <p:nvCxnSpPr>
            <p:cNvPr id="350" name="Straight Connector 123">
              <a:extLst>
                <a:ext uri="{FF2B5EF4-FFF2-40B4-BE49-F238E27FC236}">
                  <a16:creationId xmlns:a16="http://schemas.microsoft.com/office/drawing/2014/main" id="{96491B9A-8BA8-403A-85F5-B4A69CC9634B}"/>
                </a:ext>
              </a:extLst>
            </p:cNvPr>
            <p:cNvCxnSpPr>
              <a:cxnSpLocks noChangeShapeType="1"/>
            </p:cNvCxnSpPr>
            <p:nvPr/>
          </p:nvCxnSpPr>
          <p:spPr bwMode="auto">
            <a:xfrm flipH="1">
              <a:off x="6804503" y="-1014993"/>
              <a:ext cx="325437" cy="1379538"/>
            </a:xfrm>
            <a:prstGeom prst="line">
              <a:avLst/>
            </a:prstGeom>
            <a:grpFill/>
            <a:ln w="9525" algn="ctr">
              <a:solidFill>
                <a:srgbClr val="FFFFFF"/>
              </a:solidFill>
              <a:prstDash val="dash"/>
              <a:round/>
              <a:headEnd/>
              <a:tailEnd/>
            </a:ln>
            <a:effectLst/>
          </p:spPr>
        </p:cxnSp>
        <p:cxnSp>
          <p:nvCxnSpPr>
            <p:cNvPr id="351" name="Straight Connector 125">
              <a:extLst>
                <a:ext uri="{FF2B5EF4-FFF2-40B4-BE49-F238E27FC236}">
                  <a16:creationId xmlns:a16="http://schemas.microsoft.com/office/drawing/2014/main" id="{1BCF63C3-6DA9-4603-BA5E-C5D451BB8DF5}"/>
                </a:ext>
              </a:extLst>
            </p:cNvPr>
            <p:cNvCxnSpPr>
              <a:cxnSpLocks noChangeShapeType="1"/>
            </p:cNvCxnSpPr>
            <p:nvPr/>
          </p:nvCxnSpPr>
          <p:spPr bwMode="auto">
            <a:xfrm>
              <a:off x="6261578" y="256595"/>
              <a:ext cx="185737" cy="53975"/>
            </a:xfrm>
            <a:prstGeom prst="line">
              <a:avLst/>
            </a:prstGeom>
            <a:grpFill/>
            <a:ln w="9525" algn="ctr">
              <a:solidFill>
                <a:srgbClr val="FFFFFF"/>
              </a:solidFill>
              <a:prstDash val="dash"/>
              <a:round/>
              <a:headEnd/>
              <a:tailEnd/>
            </a:ln>
            <a:effectLst/>
          </p:spPr>
        </p:cxnSp>
        <p:cxnSp>
          <p:nvCxnSpPr>
            <p:cNvPr id="352" name="Straight Connector 124">
              <a:extLst>
                <a:ext uri="{FF2B5EF4-FFF2-40B4-BE49-F238E27FC236}">
                  <a16:creationId xmlns:a16="http://schemas.microsoft.com/office/drawing/2014/main" id="{A0819E56-E4F6-4FE3-9B15-52D628A53CF3}"/>
                </a:ext>
              </a:extLst>
            </p:cNvPr>
            <p:cNvCxnSpPr>
              <a:cxnSpLocks noChangeShapeType="1"/>
            </p:cNvCxnSpPr>
            <p:nvPr/>
          </p:nvCxnSpPr>
          <p:spPr bwMode="auto">
            <a:xfrm>
              <a:off x="6433028" y="256595"/>
              <a:ext cx="371475" cy="107950"/>
            </a:xfrm>
            <a:prstGeom prst="line">
              <a:avLst/>
            </a:prstGeom>
            <a:grpFill/>
            <a:ln w="9525" algn="ctr">
              <a:solidFill>
                <a:srgbClr val="FFFFFF"/>
              </a:solidFill>
              <a:prstDash val="dash"/>
              <a:round/>
              <a:headEnd/>
              <a:tailEnd/>
            </a:ln>
            <a:effectLst/>
          </p:spPr>
        </p:cxnSp>
      </p:grpSp>
      <p:sp>
        <p:nvSpPr>
          <p:cNvPr id="353" name="TextBox 352">
            <a:extLst>
              <a:ext uri="{FF2B5EF4-FFF2-40B4-BE49-F238E27FC236}">
                <a16:creationId xmlns:a16="http://schemas.microsoft.com/office/drawing/2014/main" id="{02CAA7CA-4F89-4A7D-8D4D-B48E0111016D}"/>
              </a:ext>
            </a:extLst>
          </p:cNvPr>
          <p:cNvSpPr txBox="1"/>
          <p:nvPr/>
        </p:nvSpPr>
        <p:spPr>
          <a:xfrm>
            <a:off x="561944" y="4181372"/>
            <a:ext cx="1146181" cy="1107996"/>
          </a:xfrm>
          <a:prstGeom prst="rect">
            <a:avLst/>
          </a:prstGeom>
          <a:solidFill>
            <a:srgbClr val="FFFFFF">
              <a:alpha val="52157"/>
            </a:srgbClr>
          </a:solidFill>
        </p:spPr>
        <p:txBody>
          <a:bodyPr wrap="square" lIns="0" tIns="0" rIns="0" bIns="0" anchor="ctr">
            <a:spAutoFit/>
          </a:bodyPr>
          <a:lstStyle/>
          <a:p>
            <a:pPr algn="ctr" defTabSz="1018824" eaLnBrk="1" fontAlgn="auto" hangingPunct="1">
              <a:spcBef>
                <a:spcPts val="0"/>
              </a:spcBef>
              <a:spcAft>
                <a:spcPts val="900"/>
              </a:spcAft>
              <a:defRPr/>
            </a:pPr>
            <a:r>
              <a:rPr lang="en-US" sz="1500" dirty="0">
                <a:latin typeface="+mj-lt"/>
              </a:rPr>
              <a:t>British Columbia </a:t>
            </a:r>
            <a:br>
              <a:rPr lang="en-US" sz="1500" dirty="0">
                <a:latin typeface="+mj-lt"/>
              </a:rPr>
            </a:br>
            <a:r>
              <a:rPr lang="en-US" sz="1500" b="1" dirty="0">
                <a:latin typeface="+mj-lt"/>
              </a:rPr>
              <a:t>84 deals,</a:t>
            </a:r>
            <a:br>
              <a:rPr lang="en-US" sz="1500" b="1" dirty="0">
                <a:latin typeface="+mj-lt"/>
              </a:rPr>
            </a:br>
            <a:r>
              <a:rPr lang="en-US" sz="1500" b="1" dirty="0">
                <a:latin typeface="+mj-lt"/>
              </a:rPr>
              <a:t>$973M</a:t>
            </a:r>
            <a:br>
              <a:rPr lang="en-US" sz="1500" b="1" dirty="0">
                <a:latin typeface="+mj-lt"/>
              </a:rPr>
            </a:br>
            <a:r>
              <a:rPr lang="en-US" sz="1200" dirty="0">
                <a:latin typeface="+mj-lt"/>
              </a:rPr>
              <a:t>(133% increase)</a:t>
            </a:r>
          </a:p>
        </p:txBody>
      </p:sp>
      <p:sp>
        <p:nvSpPr>
          <p:cNvPr id="354" name="TextBox 353">
            <a:extLst>
              <a:ext uri="{FF2B5EF4-FFF2-40B4-BE49-F238E27FC236}">
                <a16:creationId xmlns:a16="http://schemas.microsoft.com/office/drawing/2014/main" id="{0ACB0E76-90F3-419B-AEBB-AD0CCE60B7A2}"/>
              </a:ext>
            </a:extLst>
          </p:cNvPr>
          <p:cNvSpPr txBox="1"/>
          <p:nvPr/>
        </p:nvSpPr>
        <p:spPr>
          <a:xfrm>
            <a:off x="2625969" y="5124019"/>
            <a:ext cx="998633" cy="877163"/>
          </a:xfrm>
          <a:prstGeom prst="rect">
            <a:avLst/>
          </a:prstGeom>
          <a:solidFill>
            <a:srgbClr val="FFFFFF">
              <a:alpha val="52157"/>
            </a:srgbClr>
          </a:solidFill>
        </p:spPr>
        <p:txBody>
          <a:bodyPr wrap="square" lIns="0" tIns="0" rIns="0" bIns="0" anchor="ctr">
            <a:spAutoFit/>
          </a:bodyPr>
          <a:lstStyle/>
          <a:p>
            <a:pPr algn="ctr">
              <a:spcAft>
                <a:spcPts val="900"/>
              </a:spcAft>
              <a:defRPr/>
            </a:pPr>
            <a:r>
              <a:rPr lang="en-US" sz="1500" dirty="0">
                <a:latin typeface="+mj-lt"/>
              </a:rPr>
              <a:t>Prairies</a:t>
            </a:r>
            <a:br>
              <a:rPr lang="en-US" sz="1500" dirty="0">
                <a:latin typeface="+mj-lt"/>
              </a:rPr>
            </a:br>
            <a:r>
              <a:rPr lang="en-US" sz="1500" b="1" dirty="0">
                <a:latin typeface="+mj-lt"/>
              </a:rPr>
              <a:t>37 deals, </a:t>
            </a:r>
            <a:br>
              <a:rPr lang="en-US" sz="1500" b="1" dirty="0">
                <a:latin typeface="+mj-lt"/>
              </a:rPr>
            </a:br>
            <a:r>
              <a:rPr lang="en-US" sz="1500" b="1" dirty="0">
                <a:latin typeface="+mj-lt"/>
              </a:rPr>
              <a:t>$207M</a:t>
            </a:r>
            <a:br>
              <a:rPr lang="en-US" sz="1500" b="1" dirty="0">
                <a:latin typeface="+mj-lt"/>
              </a:rPr>
            </a:br>
            <a:r>
              <a:rPr lang="en-US" sz="1200" dirty="0"/>
              <a:t>(1% decrease)</a:t>
            </a:r>
            <a:endParaRPr lang="en-US" sz="1200" b="1" dirty="0">
              <a:latin typeface="+mj-lt"/>
            </a:endParaRPr>
          </a:p>
        </p:txBody>
      </p:sp>
      <p:sp>
        <p:nvSpPr>
          <p:cNvPr id="356" name="TextBox 355">
            <a:extLst>
              <a:ext uri="{FF2B5EF4-FFF2-40B4-BE49-F238E27FC236}">
                <a16:creationId xmlns:a16="http://schemas.microsoft.com/office/drawing/2014/main" id="{DA8312C3-34A6-4FDD-8BC3-49F8189E716F}"/>
              </a:ext>
            </a:extLst>
          </p:cNvPr>
          <p:cNvSpPr txBox="1"/>
          <p:nvPr/>
        </p:nvSpPr>
        <p:spPr>
          <a:xfrm>
            <a:off x="4759677" y="5414450"/>
            <a:ext cx="1039813" cy="877163"/>
          </a:xfrm>
          <a:prstGeom prst="rect">
            <a:avLst/>
          </a:prstGeom>
          <a:solidFill>
            <a:srgbClr val="FFFFFF">
              <a:alpha val="52157"/>
            </a:srgbClr>
          </a:solidFill>
        </p:spPr>
        <p:txBody>
          <a:bodyPr lIns="0" tIns="0" rIns="0" bIns="0" anchor="ctr">
            <a:spAutoFit/>
          </a:bodyPr>
          <a:lstStyle/>
          <a:p>
            <a:pPr algn="ctr">
              <a:spcAft>
                <a:spcPts val="900"/>
              </a:spcAft>
              <a:defRPr/>
            </a:pPr>
            <a:r>
              <a:rPr lang="en-US" sz="1500" dirty="0">
                <a:latin typeface="+mj-lt"/>
              </a:rPr>
              <a:t>Ontario</a:t>
            </a:r>
            <a:br>
              <a:rPr lang="en-US" sz="1500" dirty="0">
                <a:latin typeface="+mj-lt"/>
              </a:rPr>
            </a:br>
            <a:r>
              <a:rPr lang="en-US" sz="1500" b="1" dirty="0">
                <a:latin typeface="+mj-lt"/>
              </a:rPr>
              <a:t>227 deals,</a:t>
            </a:r>
            <a:br>
              <a:rPr lang="en-US" sz="1500" b="1" dirty="0">
                <a:latin typeface="+mj-lt"/>
              </a:rPr>
            </a:br>
            <a:r>
              <a:rPr lang="en-US" sz="1500" b="1" dirty="0">
                <a:latin typeface="+mj-lt"/>
              </a:rPr>
              <a:t>$1,730M</a:t>
            </a:r>
            <a:br>
              <a:rPr lang="en-US" sz="1500" b="1" dirty="0">
                <a:latin typeface="+mj-lt"/>
              </a:rPr>
            </a:br>
            <a:r>
              <a:rPr lang="en-US" sz="1200" dirty="0"/>
              <a:t>(9% increase)</a:t>
            </a:r>
            <a:endParaRPr lang="en-US" sz="1200" b="1" dirty="0">
              <a:latin typeface="+mj-lt"/>
            </a:endParaRPr>
          </a:p>
        </p:txBody>
      </p:sp>
      <p:sp>
        <p:nvSpPr>
          <p:cNvPr id="358" name="TextBox 357">
            <a:extLst>
              <a:ext uri="{FF2B5EF4-FFF2-40B4-BE49-F238E27FC236}">
                <a16:creationId xmlns:a16="http://schemas.microsoft.com/office/drawing/2014/main" id="{000DC283-6EC3-4CF7-A18F-1F799A345652}"/>
              </a:ext>
            </a:extLst>
          </p:cNvPr>
          <p:cNvSpPr txBox="1"/>
          <p:nvPr/>
        </p:nvSpPr>
        <p:spPr>
          <a:xfrm>
            <a:off x="6512633" y="5456160"/>
            <a:ext cx="1080271" cy="877163"/>
          </a:xfrm>
          <a:prstGeom prst="rect">
            <a:avLst/>
          </a:prstGeom>
          <a:solidFill>
            <a:srgbClr val="FFFFFF">
              <a:alpha val="52157"/>
            </a:srgbClr>
          </a:solidFill>
        </p:spPr>
        <p:txBody>
          <a:bodyPr wrap="square" lIns="0" tIns="0" rIns="0" bIns="0" anchor="ctr">
            <a:spAutoFit/>
          </a:bodyPr>
          <a:lstStyle/>
          <a:p>
            <a:pPr algn="ctr" defTabSz="1018824" eaLnBrk="1" fontAlgn="auto" hangingPunct="1">
              <a:spcBef>
                <a:spcPts val="0"/>
              </a:spcBef>
              <a:spcAft>
                <a:spcPts val="900"/>
              </a:spcAft>
              <a:defRPr/>
            </a:pPr>
            <a:r>
              <a:rPr lang="en-US" sz="1500" dirty="0">
                <a:latin typeface="+mj-lt"/>
              </a:rPr>
              <a:t>Québec</a:t>
            </a:r>
            <a:br>
              <a:rPr lang="en-US" sz="1500" dirty="0">
                <a:latin typeface="+mj-lt"/>
              </a:rPr>
            </a:br>
            <a:r>
              <a:rPr lang="en-US" sz="1500" b="1" dirty="0">
                <a:latin typeface="+mj-lt"/>
              </a:rPr>
              <a:t>87 deals,</a:t>
            </a:r>
            <a:br>
              <a:rPr lang="en-US" sz="1500" b="1" dirty="0">
                <a:latin typeface="+mj-lt"/>
              </a:rPr>
            </a:br>
            <a:r>
              <a:rPr lang="en-US" sz="1500" b="1" dirty="0">
                <a:latin typeface="+mj-lt"/>
              </a:rPr>
              <a:t>$1,143M</a:t>
            </a:r>
            <a:br>
              <a:rPr lang="en-US" sz="1500" b="1" dirty="0">
                <a:latin typeface="+mj-lt"/>
              </a:rPr>
            </a:br>
            <a:r>
              <a:rPr lang="en-US" sz="1200" dirty="0"/>
              <a:t>(12% decrease)</a:t>
            </a:r>
            <a:endParaRPr lang="en-US" sz="1200" b="1" dirty="0">
              <a:latin typeface="+mj-lt"/>
            </a:endParaRPr>
          </a:p>
        </p:txBody>
      </p:sp>
      <p:sp>
        <p:nvSpPr>
          <p:cNvPr id="359" name="TextBox 358">
            <a:extLst>
              <a:ext uri="{FF2B5EF4-FFF2-40B4-BE49-F238E27FC236}">
                <a16:creationId xmlns:a16="http://schemas.microsoft.com/office/drawing/2014/main" id="{9CA7A548-6D93-4412-8194-63F80D1FAE9C}"/>
              </a:ext>
            </a:extLst>
          </p:cNvPr>
          <p:cNvSpPr txBox="1"/>
          <p:nvPr/>
        </p:nvSpPr>
        <p:spPr>
          <a:xfrm>
            <a:off x="8432630" y="5042919"/>
            <a:ext cx="1020793" cy="1107996"/>
          </a:xfrm>
          <a:prstGeom prst="rect">
            <a:avLst/>
          </a:prstGeom>
          <a:solidFill>
            <a:schemeClr val="bg2">
              <a:lumMod val="90000"/>
              <a:alpha val="52157"/>
            </a:schemeClr>
          </a:solidFill>
        </p:spPr>
        <p:txBody>
          <a:bodyPr wrap="square" lIns="0" tIns="0" rIns="0" bIns="0" anchor="ctr">
            <a:spAutoFit/>
          </a:bodyPr>
          <a:lstStyle/>
          <a:p>
            <a:pPr algn="ctr">
              <a:spcAft>
                <a:spcPts val="900"/>
              </a:spcAft>
              <a:defRPr/>
            </a:pPr>
            <a:r>
              <a:rPr lang="en-US" sz="1500" dirty="0">
                <a:latin typeface="+mj-lt"/>
              </a:rPr>
              <a:t>Atlantic Canada</a:t>
            </a:r>
            <a:br>
              <a:rPr lang="en-US" sz="1500" dirty="0">
                <a:latin typeface="+mj-lt"/>
              </a:rPr>
            </a:br>
            <a:r>
              <a:rPr lang="en-US" sz="1500" b="1" dirty="0">
                <a:latin typeface="+mj-lt"/>
              </a:rPr>
              <a:t>31 deals,</a:t>
            </a:r>
            <a:br>
              <a:rPr lang="en-US" sz="1500" b="1" dirty="0">
                <a:latin typeface="+mj-lt"/>
              </a:rPr>
            </a:br>
            <a:r>
              <a:rPr lang="en-US" sz="1500" b="1" dirty="0">
                <a:latin typeface="+mj-lt"/>
              </a:rPr>
              <a:t>$80M</a:t>
            </a:r>
            <a:br>
              <a:rPr lang="en-US" sz="1500" b="1" dirty="0">
                <a:latin typeface="+mj-lt"/>
              </a:rPr>
            </a:br>
            <a:r>
              <a:rPr lang="en-US" sz="1200" dirty="0">
                <a:latin typeface="+mj-lt"/>
              </a:rPr>
              <a:t>(61</a:t>
            </a:r>
            <a:r>
              <a:rPr lang="en-US" sz="1200" dirty="0"/>
              <a:t>% increase)</a:t>
            </a:r>
            <a:endParaRPr lang="en-US" sz="1200" b="1" dirty="0">
              <a:latin typeface="+mj-lt"/>
            </a:endParaRPr>
          </a:p>
        </p:txBody>
      </p:sp>
      <p:graphicFrame>
        <p:nvGraphicFramePr>
          <p:cNvPr id="232456" name="Object 9" hidden="1">
            <a:extLst>
              <a:ext uri="{FF2B5EF4-FFF2-40B4-BE49-F238E27FC236}">
                <a16:creationId xmlns:a16="http://schemas.microsoft.com/office/drawing/2014/main" id="{D7AF4276-E1F3-4A7E-B8B8-E28252048B56}"/>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156" name="think-cell Slide" r:id="rId5" imgW="360" imgH="360" progId="TCLayout.ActiveDocument.1">
                  <p:embed/>
                </p:oleObj>
              </mc:Choice>
              <mc:Fallback>
                <p:oleObj name="think-cell Slide" r:id="rId5" imgW="360" imgH="360" progId="TCLayout.ActiveDocument.1">
                  <p:embed/>
                  <p:pic>
                    <p:nvPicPr>
                      <p:cNvPr id="232456" name="Object 9" hidden="1">
                        <a:extLst>
                          <a:ext uri="{FF2B5EF4-FFF2-40B4-BE49-F238E27FC236}">
                            <a16:creationId xmlns:a16="http://schemas.microsoft.com/office/drawing/2014/main" id="{D7AF4276-E1F3-4A7E-B8B8-E28252048B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2457" name="Slide Number Placeholder 1">
            <a:extLst>
              <a:ext uri="{FF2B5EF4-FFF2-40B4-BE49-F238E27FC236}">
                <a16:creationId xmlns:a16="http://schemas.microsoft.com/office/drawing/2014/main" id="{F7290E20-CEA0-4B0D-A898-0ECA7C9FE292}"/>
              </a:ext>
            </a:extLst>
          </p:cNvPr>
          <p:cNvSpPr>
            <a:spLocks noGrp="1" noChangeArrowheads="1"/>
          </p:cNvSpPr>
          <p:nvPr>
            <p:ph type="sldNum" sz="quarter" idx="10"/>
          </p:nvPr>
        </p:nvSpPr>
        <p:spPr bwMode="auto">
          <a:xfrm>
            <a:off x="7848600" y="7239000"/>
            <a:ext cx="1676400" cy="15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algn="r" defTabSz="1018824" rtl="0" eaLnBrk="1" fontAlgn="auto" hangingPunct="1">
              <a:spcBef>
                <a:spcPts val="0"/>
              </a:spcBef>
              <a:spcAft>
                <a:spcPts val="0"/>
              </a:spcAft>
              <a:defRPr sz="900" kern="1200" smtClean="0">
                <a:solidFill>
                  <a:schemeClr val="tx1"/>
                </a:solidFill>
                <a:latin typeface="Arial" pitchFamily="34" charset="0"/>
                <a:ea typeface="+mn-ea"/>
                <a:cs typeface="Arial" pitchFamily="34" charset="0"/>
              </a:defRPr>
            </a:lvl1pPr>
            <a:lvl2pPr marL="508000" indent="-50800"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17588" indent="-103188"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27175" indent="-155575"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36763" indent="-207963"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defTabSz="1017588" fontAlgn="base">
              <a:spcBef>
                <a:spcPct val="0"/>
              </a:spcBef>
              <a:spcAft>
                <a:spcPct val="0"/>
              </a:spcAft>
              <a:defRPr/>
            </a:pPr>
            <a:fld id="{C08697CE-0185-4652-9859-ACF634633975}" type="slidenum">
              <a:rPr lang="en-US" smtClean="0"/>
              <a:pPr defTabSz="1017588" fontAlgn="base">
                <a:spcBef>
                  <a:spcPct val="0"/>
                </a:spcBef>
                <a:spcAft>
                  <a:spcPct val="0"/>
                </a:spcAft>
                <a:defRPr/>
              </a:pPr>
              <a:t>29</a:t>
            </a:fld>
            <a:endParaRPr lang="en-US" altLang="en-US" sz="900"/>
          </a:p>
        </p:txBody>
      </p:sp>
      <p:sp>
        <p:nvSpPr>
          <p:cNvPr id="63" name="TextBox 62">
            <a:extLst>
              <a:ext uri="{FF2B5EF4-FFF2-40B4-BE49-F238E27FC236}">
                <a16:creationId xmlns:a16="http://schemas.microsoft.com/office/drawing/2014/main" id="{4D315406-D5DD-4606-AFD0-F88CBBD63212}"/>
              </a:ext>
            </a:extLst>
          </p:cNvPr>
          <p:cNvSpPr txBox="1"/>
          <p:nvPr/>
        </p:nvSpPr>
        <p:spPr>
          <a:xfrm>
            <a:off x="638175" y="523875"/>
            <a:ext cx="5443538" cy="400050"/>
          </a:xfrm>
          <a:prstGeom prst="rect">
            <a:avLst/>
          </a:prstGeom>
          <a:solidFill>
            <a:schemeClr val="bg1"/>
          </a:solidFill>
        </p:spPr>
        <p:txBody>
          <a:bodyPr wrap="none" lIns="0" tIns="0" rIns="0" bIns="0">
            <a:spAutoFit/>
          </a:bodyPr>
          <a:lstStyle/>
          <a:p>
            <a:pPr defTabSz="1018824" eaLnBrk="1" fontAlgn="auto" hangingPunct="1">
              <a:spcBef>
                <a:spcPts val="0"/>
              </a:spcBef>
              <a:spcAft>
                <a:spcPts val="900"/>
              </a:spcAft>
              <a:defRPr/>
            </a:pPr>
            <a:r>
              <a:rPr lang="en-US" sz="2600" b="1" dirty="0">
                <a:solidFill>
                  <a:schemeClr val="accent5"/>
                </a:solidFill>
                <a:latin typeface="Georgia" panose="02040502050405020303" pitchFamily="18" charset="0"/>
              </a:rPr>
              <a:t>Canada: 2019 funding by region</a:t>
            </a:r>
            <a:endParaRPr lang="en-US" sz="2600" dirty="0">
              <a:solidFill>
                <a:schemeClr val="accent5"/>
              </a:solidFill>
              <a:latin typeface="Georgia" panose="02040502050405020303" pitchFamily="18" charset="0"/>
            </a:endParaRPr>
          </a:p>
        </p:txBody>
      </p:sp>
      <p:sp>
        <p:nvSpPr>
          <p:cNvPr id="232459" name="Slide Number Placeholder 5">
            <a:extLst>
              <a:ext uri="{FF2B5EF4-FFF2-40B4-BE49-F238E27FC236}">
                <a16:creationId xmlns:a16="http://schemas.microsoft.com/office/drawing/2014/main" id="{E909A114-5494-4527-A3AA-BFC7DCAF4D75}"/>
              </a:ext>
            </a:extLst>
          </p:cNvPr>
          <p:cNvSpPr txBox="1">
            <a:spLocks noChangeArrowheads="1"/>
          </p:cNvSpPr>
          <p:nvPr/>
        </p:nvSpPr>
        <p:spPr bwMode="auto">
          <a:xfrm>
            <a:off x="7504113" y="7239000"/>
            <a:ext cx="1676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algn="r" eaLnBrk="1" hangingPunct="1"/>
            <a:r>
              <a:rPr lang="en-US" altLang="en-US" sz="900">
                <a:cs typeface="Arial" panose="020B0604020202020204" pitchFamily="34" charset="0"/>
              </a:rPr>
              <a:t>All figures in USD</a:t>
            </a:r>
          </a:p>
        </p:txBody>
      </p:sp>
      <p:sp>
        <p:nvSpPr>
          <p:cNvPr id="102" name="TextBox 101">
            <a:extLst>
              <a:ext uri="{FF2B5EF4-FFF2-40B4-BE49-F238E27FC236}">
                <a16:creationId xmlns:a16="http://schemas.microsoft.com/office/drawing/2014/main" id="{5D61DF9A-2F1A-4856-8C8C-07F5A126C886}"/>
              </a:ext>
            </a:extLst>
          </p:cNvPr>
          <p:cNvSpPr txBox="1"/>
          <p:nvPr/>
        </p:nvSpPr>
        <p:spPr>
          <a:xfrm>
            <a:off x="518269" y="7114650"/>
            <a:ext cx="5299574" cy="138499"/>
          </a:xfrm>
          <a:prstGeom prst="rect">
            <a:avLst/>
          </a:prstGeom>
          <a:noFill/>
        </p:spPr>
        <p:txBody>
          <a:bodyPr vert="horz" wrap="square" lIns="0" tIns="0" rIns="0" bIns="0" rtlCol="0" anchor="t" anchorCtr="0">
            <a:spAutoFit/>
          </a:bodyPr>
          <a:lstStyle/>
          <a:p>
            <a:pPr>
              <a:spcAft>
                <a:spcPts val="400"/>
              </a:spcAft>
            </a:pPr>
            <a:r>
              <a:rPr lang="en-US" sz="900" i="1" dirty="0">
                <a:solidFill>
                  <a:schemeClr val="bg1">
                    <a:lumMod val="50000"/>
                  </a:schemeClr>
                </a:solidFill>
                <a:cs typeface="Arial" pitchFamily="34" charset="0"/>
              </a:rPr>
              <a:t>*Note: % increase / decrease is a comparison to total funding in FY2018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EC8841-4567-4B38-83E1-69F367C35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667" y="5503197"/>
            <a:ext cx="552966" cy="552966"/>
          </a:xfrm>
          <a:prstGeom prst="rect">
            <a:avLst/>
          </a:prstGeom>
          <a:noFill/>
        </p:spPr>
      </p:pic>
      <p:pic>
        <p:nvPicPr>
          <p:cNvPr id="9" name="Picture 8" descr="A close up of a logo&#10;&#10;Description automatically generated">
            <a:extLst>
              <a:ext uri="{FF2B5EF4-FFF2-40B4-BE49-F238E27FC236}">
                <a16:creationId xmlns:a16="http://schemas.microsoft.com/office/drawing/2014/main" id="{2FB7FD23-2DDB-4896-B818-439BD567C4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666" y="4506765"/>
            <a:ext cx="546822" cy="552966"/>
          </a:xfrm>
          <a:prstGeom prst="rect">
            <a:avLst/>
          </a:prstGeom>
          <a:noFill/>
        </p:spPr>
      </p:pic>
      <p:pic>
        <p:nvPicPr>
          <p:cNvPr id="7" name="Picture 6" descr="A close up of a logo&#10;&#10;Description automatically generated">
            <a:extLst>
              <a:ext uri="{FF2B5EF4-FFF2-40B4-BE49-F238E27FC236}">
                <a16:creationId xmlns:a16="http://schemas.microsoft.com/office/drawing/2014/main" id="{8F974494-07BA-4AA8-A979-BE484A47C3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666" y="3464729"/>
            <a:ext cx="552314" cy="552314"/>
          </a:xfrm>
          <a:prstGeom prst="rect">
            <a:avLst/>
          </a:prstGeom>
          <a:noFill/>
        </p:spPr>
      </p:pic>
      <p:pic>
        <p:nvPicPr>
          <p:cNvPr id="5" name="Picture 4">
            <a:extLst>
              <a:ext uri="{FF2B5EF4-FFF2-40B4-BE49-F238E27FC236}">
                <a16:creationId xmlns:a16="http://schemas.microsoft.com/office/drawing/2014/main" id="{9DFF3291-C1E8-4FC9-BA96-5E7FC3A61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667" y="2517283"/>
            <a:ext cx="552314" cy="552314"/>
          </a:xfrm>
          <a:prstGeom prst="rect">
            <a:avLst/>
          </a:prstGeom>
          <a:noFill/>
        </p:spPr>
      </p:pic>
      <p:pic>
        <p:nvPicPr>
          <p:cNvPr id="3" name="Picture 2">
            <a:extLst>
              <a:ext uri="{FF2B5EF4-FFF2-40B4-BE49-F238E27FC236}">
                <a16:creationId xmlns:a16="http://schemas.microsoft.com/office/drawing/2014/main" id="{B7DBDCD8-98BA-4C3F-A5E8-FBDB91FC05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667" y="1565729"/>
            <a:ext cx="546821" cy="546821"/>
          </a:xfrm>
          <a:prstGeom prst="rect">
            <a:avLst/>
          </a:prstGeom>
          <a:noFill/>
        </p:spPr>
      </p:pic>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3535" name="think-cell Slide" r:id="rId10" imgW="270" imgH="270" progId="TCLayout.ActiveDocument.1">
                  <p:embed/>
                </p:oleObj>
              </mc:Choice>
              <mc:Fallback>
                <p:oleObj name="think-cell Slide" r:id="rId10" imgW="270" imgH="270" progId="TCLayout.ActiveDocument.1">
                  <p:embed/>
                  <p:pic>
                    <p:nvPicPr>
                      <p:cNvPr id="14" name="Object 13"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j-lt"/>
              </a:rPr>
              <a:t>3</a:t>
            </a:fld>
            <a:endParaRPr lang="en-US" dirty="0">
              <a:latin typeface="+mj-lt"/>
            </a:endParaRPr>
          </a:p>
        </p:txBody>
      </p:sp>
      <p:sp>
        <p:nvSpPr>
          <p:cNvPr id="201" name="TextBox 200"/>
          <p:cNvSpPr txBox="1"/>
          <p:nvPr/>
        </p:nvSpPr>
        <p:spPr>
          <a:xfrm>
            <a:off x="656126" y="514387"/>
            <a:ext cx="3927357" cy="492443"/>
          </a:xfrm>
          <a:prstGeom prst="rect">
            <a:avLst/>
          </a:prstGeom>
          <a:noFill/>
        </p:spPr>
        <p:txBody>
          <a:bodyPr wrap="none" lIns="0" tIns="0" rIns="0" bIns="0" rtlCol="0">
            <a:spAutoFit/>
          </a:bodyPr>
          <a:lstStyle/>
          <a:p>
            <a:pPr>
              <a:spcAft>
                <a:spcPts val="900"/>
              </a:spcAft>
            </a:pPr>
            <a:r>
              <a:rPr lang="en-US" sz="3200" b="1" dirty="0">
                <a:solidFill>
                  <a:schemeClr val="accent3"/>
                </a:solidFill>
                <a:latin typeface="+mj-lt"/>
              </a:rPr>
              <a:t>   Table of contents</a:t>
            </a:r>
          </a:p>
        </p:txBody>
      </p:sp>
      <p:sp>
        <p:nvSpPr>
          <p:cNvPr id="72" name="Google Shape;982;p90">
            <a:extLst>
              <a:ext uri="{FF2B5EF4-FFF2-40B4-BE49-F238E27FC236}">
                <a16:creationId xmlns:a16="http://schemas.microsoft.com/office/drawing/2014/main" id="{047A52C5-66F5-4E03-A621-074D8C7BBE06}"/>
              </a:ext>
            </a:extLst>
          </p:cNvPr>
          <p:cNvSpPr txBox="1"/>
          <p:nvPr/>
        </p:nvSpPr>
        <p:spPr>
          <a:xfrm>
            <a:off x="2460145" y="1633199"/>
            <a:ext cx="205091" cy="380194"/>
          </a:xfrm>
          <a:prstGeom prst="rect">
            <a:avLst/>
          </a:prstGeom>
          <a:noFill/>
          <a:ln>
            <a:noFill/>
          </a:ln>
        </p:spPr>
        <p:txBody>
          <a:bodyPr spcFirstLastPara="1" wrap="square" lIns="0" tIns="0" rIns="0" bIns="0" anchor="ctr" anchorCtr="0">
            <a:noAutofit/>
          </a:bodyPr>
          <a:lstStyle/>
          <a:p>
            <a:pPr defTabSz="806867">
              <a:buClr>
                <a:srgbClr val="000000"/>
              </a:buClr>
            </a:pPr>
            <a:r>
              <a:rPr lang="en-US" sz="2471" b="1" kern="0" dirty="0">
                <a:solidFill>
                  <a:srgbClr val="ED2A26"/>
                </a:solidFill>
                <a:latin typeface="Arial"/>
                <a:cs typeface="Arial"/>
                <a:sym typeface="Arial"/>
              </a:rPr>
              <a:t>4</a:t>
            </a:r>
            <a:endParaRPr sz="1235" b="1" kern="0" dirty="0">
              <a:solidFill>
                <a:srgbClr val="ED2A26"/>
              </a:solidFill>
              <a:latin typeface="Arial"/>
              <a:cs typeface="Arial"/>
              <a:sym typeface="Arial"/>
            </a:endParaRPr>
          </a:p>
        </p:txBody>
      </p:sp>
      <p:sp>
        <p:nvSpPr>
          <p:cNvPr id="73" name="Google Shape;983;p90">
            <a:extLst>
              <a:ext uri="{FF2B5EF4-FFF2-40B4-BE49-F238E27FC236}">
                <a16:creationId xmlns:a16="http://schemas.microsoft.com/office/drawing/2014/main" id="{998DC77D-B97F-4CAD-9217-42F1FD77CB1B}"/>
              </a:ext>
            </a:extLst>
          </p:cNvPr>
          <p:cNvSpPr txBox="1"/>
          <p:nvPr/>
        </p:nvSpPr>
        <p:spPr>
          <a:xfrm>
            <a:off x="2296073" y="5589582"/>
            <a:ext cx="410180" cy="380194"/>
          </a:xfrm>
          <a:prstGeom prst="rect">
            <a:avLst/>
          </a:prstGeom>
          <a:noFill/>
          <a:ln>
            <a:noFill/>
          </a:ln>
        </p:spPr>
        <p:txBody>
          <a:bodyPr spcFirstLastPara="1" wrap="square" lIns="0" tIns="0" rIns="0" bIns="0" anchor="ctr" anchorCtr="0">
            <a:noAutofit/>
          </a:bodyPr>
          <a:lstStyle/>
          <a:p>
            <a:pPr defTabSz="806867">
              <a:buClr>
                <a:srgbClr val="000000"/>
              </a:buClr>
            </a:pPr>
            <a:r>
              <a:rPr lang="en-US" sz="2471" b="1" kern="0" dirty="0">
                <a:solidFill>
                  <a:srgbClr val="EB8C00"/>
                </a:solidFill>
                <a:latin typeface="Arial"/>
                <a:cs typeface="Arial"/>
                <a:sym typeface="Arial"/>
              </a:rPr>
              <a:t>57</a:t>
            </a:r>
            <a:endParaRPr sz="1235" b="1" kern="0" dirty="0">
              <a:solidFill>
                <a:srgbClr val="EB8C00"/>
              </a:solidFill>
              <a:latin typeface="Arial"/>
              <a:cs typeface="Arial"/>
              <a:sym typeface="Arial"/>
            </a:endParaRPr>
          </a:p>
        </p:txBody>
      </p:sp>
      <p:sp>
        <p:nvSpPr>
          <p:cNvPr id="74" name="Google Shape;984;p90">
            <a:extLst>
              <a:ext uri="{FF2B5EF4-FFF2-40B4-BE49-F238E27FC236}">
                <a16:creationId xmlns:a16="http://schemas.microsoft.com/office/drawing/2014/main" id="{534D1C87-8C6F-479E-BEC2-22650E7A5E84}"/>
              </a:ext>
            </a:extLst>
          </p:cNvPr>
          <p:cNvSpPr txBox="1"/>
          <p:nvPr/>
        </p:nvSpPr>
        <p:spPr>
          <a:xfrm>
            <a:off x="2296073" y="4593151"/>
            <a:ext cx="403108" cy="380194"/>
          </a:xfrm>
          <a:prstGeom prst="rect">
            <a:avLst/>
          </a:prstGeom>
          <a:noFill/>
          <a:ln>
            <a:noFill/>
          </a:ln>
        </p:spPr>
        <p:txBody>
          <a:bodyPr spcFirstLastPara="1" wrap="square" lIns="0" tIns="0" rIns="0" bIns="0" anchor="ctr" anchorCtr="0">
            <a:noAutofit/>
          </a:bodyPr>
          <a:lstStyle/>
          <a:p>
            <a:pPr defTabSz="806867">
              <a:buClr>
                <a:srgbClr val="000000"/>
              </a:buClr>
            </a:pPr>
            <a:r>
              <a:rPr lang="en-US" sz="2471" b="1" kern="0" dirty="0">
                <a:solidFill>
                  <a:srgbClr val="E998A6"/>
                </a:solidFill>
                <a:latin typeface="Arial"/>
                <a:cs typeface="Arial"/>
                <a:sym typeface="Arial"/>
              </a:rPr>
              <a:t>50</a:t>
            </a:r>
            <a:endParaRPr sz="1235" b="1" kern="0" dirty="0">
              <a:solidFill>
                <a:srgbClr val="E998A6"/>
              </a:solidFill>
              <a:latin typeface="Arial"/>
              <a:cs typeface="Arial"/>
              <a:sym typeface="Arial"/>
            </a:endParaRPr>
          </a:p>
        </p:txBody>
      </p:sp>
      <p:sp>
        <p:nvSpPr>
          <p:cNvPr id="75" name="Google Shape;985;p90">
            <a:extLst>
              <a:ext uri="{FF2B5EF4-FFF2-40B4-BE49-F238E27FC236}">
                <a16:creationId xmlns:a16="http://schemas.microsoft.com/office/drawing/2014/main" id="{26C945EF-24C1-4290-996A-E7A3678C6DEB}"/>
              </a:ext>
            </a:extLst>
          </p:cNvPr>
          <p:cNvSpPr txBox="1"/>
          <p:nvPr/>
        </p:nvSpPr>
        <p:spPr>
          <a:xfrm>
            <a:off x="2296073" y="3534207"/>
            <a:ext cx="411595" cy="380194"/>
          </a:xfrm>
          <a:prstGeom prst="rect">
            <a:avLst/>
          </a:prstGeom>
          <a:noFill/>
          <a:ln>
            <a:noFill/>
          </a:ln>
        </p:spPr>
        <p:txBody>
          <a:bodyPr spcFirstLastPara="1" wrap="square" lIns="0" tIns="0" rIns="0" bIns="0" anchor="ctr" anchorCtr="0">
            <a:noAutofit/>
          </a:bodyPr>
          <a:lstStyle/>
          <a:p>
            <a:pPr defTabSz="806867">
              <a:buClr>
                <a:srgbClr val="000000"/>
              </a:buClr>
            </a:pPr>
            <a:r>
              <a:rPr lang="en-US" sz="2471" b="1" kern="0" dirty="0">
                <a:solidFill>
                  <a:srgbClr val="DB536A"/>
                </a:solidFill>
                <a:latin typeface="Arial"/>
                <a:cs typeface="Arial"/>
                <a:sym typeface="Arial"/>
              </a:rPr>
              <a:t>28</a:t>
            </a:r>
            <a:endParaRPr sz="1235" b="1" kern="0" dirty="0">
              <a:solidFill>
                <a:srgbClr val="DB536A"/>
              </a:solidFill>
              <a:latin typeface="Arial"/>
              <a:cs typeface="Arial"/>
              <a:sym typeface="Arial"/>
            </a:endParaRPr>
          </a:p>
        </p:txBody>
      </p:sp>
      <p:sp>
        <p:nvSpPr>
          <p:cNvPr id="76" name="Google Shape;986;p90">
            <a:extLst>
              <a:ext uri="{FF2B5EF4-FFF2-40B4-BE49-F238E27FC236}">
                <a16:creationId xmlns:a16="http://schemas.microsoft.com/office/drawing/2014/main" id="{FF82AE94-AA89-448B-94F8-219620548C6A}"/>
              </a:ext>
            </a:extLst>
          </p:cNvPr>
          <p:cNvSpPr txBox="1"/>
          <p:nvPr/>
        </p:nvSpPr>
        <p:spPr>
          <a:xfrm>
            <a:off x="2296074" y="2585384"/>
            <a:ext cx="369162" cy="380194"/>
          </a:xfrm>
          <a:prstGeom prst="rect">
            <a:avLst/>
          </a:prstGeom>
          <a:noFill/>
          <a:ln>
            <a:noFill/>
          </a:ln>
        </p:spPr>
        <p:txBody>
          <a:bodyPr spcFirstLastPara="1" wrap="square" lIns="0" tIns="0" rIns="0" bIns="0" anchor="ctr" anchorCtr="0">
            <a:noAutofit/>
          </a:bodyPr>
          <a:lstStyle/>
          <a:p>
            <a:pPr defTabSz="806867">
              <a:buClr>
                <a:srgbClr val="000000"/>
              </a:buClr>
            </a:pPr>
            <a:r>
              <a:rPr lang="en-US" sz="2471" b="1" kern="0" dirty="0">
                <a:solidFill>
                  <a:schemeClr val="accent2"/>
                </a:solidFill>
                <a:latin typeface="Arial"/>
                <a:cs typeface="Arial"/>
                <a:sym typeface="Arial"/>
              </a:rPr>
              <a:t>11</a:t>
            </a:r>
            <a:endParaRPr sz="1235" b="1" kern="0" dirty="0">
              <a:solidFill>
                <a:schemeClr val="accent2"/>
              </a:solidFill>
              <a:latin typeface="Arial"/>
              <a:cs typeface="Arial"/>
              <a:sym typeface="Arial"/>
            </a:endParaRPr>
          </a:p>
        </p:txBody>
      </p:sp>
      <p:sp>
        <p:nvSpPr>
          <p:cNvPr id="77" name="Google Shape;987;p90">
            <a:extLst>
              <a:ext uri="{FF2B5EF4-FFF2-40B4-BE49-F238E27FC236}">
                <a16:creationId xmlns:a16="http://schemas.microsoft.com/office/drawing/2014/main" id="{558A3C64-5609-4C7B-A53F-05C30B56BCE5}"/>
              </a:ext>
            </a:extLst>
          </p:cNvPr>
          <p:cNvSpPr txBox="1"/>
          <p:nvPr/>
        </p:nvSpPr>
        <p:spPr>
          <a:xfrm>
            <a:off x="3225985" y="1649043"/>
            <a:ext cx="2520187" cy="380194"/>
          </a:xfrm>
          <a:prstGeom prst="rect">
            <a:avLst/>
          </a:prstGeom>
          <a:noFill/>
          <a:ln>
            <a:noFill/>
          </a:ln>
        </p:spPr>
        <p:txBody>
          <a:bodyPr spcFirstLastPara="1" wrap="square" lIns="0" tIns="0" rIns="0" bIns="0" anchor="ctr" anchorCtr="0">
            <a:noAutofit/>
          </a:bodyPr>
          <a:lstStyle/>
          <a:p>
            <a:pPr>
              <a:buClr>
                <a:srgbClr val="000000"/>
              </a:buClr>
            </a:pPr>
            <a:r>
              <a:rPr lang="en-US" sz="2470" b="1" dirty="0">
                <a:solidFill>
                  <a:srgbClr val="ED2A26"/>
                </a:solidFill>
                <a:sym typeface="Arial"/>
              </a:rPr>
              <a:t>Overall trends</a:t>
            </a:r>
            <a:endParaRPr sz="2470" b="1" dirty="0">
              <a:solidFill>
                <a:srgbClr val="ED2A26"/>
              </a:solidFill>
              <a:sym typeface="Arial"/>
            </a:endParaRPr>
          </a:p>
        </p:txBody>
      </p:sp>
      <p:sp>
        <p:nvSpPr>
          <p:cNvPr id="78" name="Google Shape;988;p90">
            <a:extLst>
              <a:ext uri="{FF2B5EF4-FFF2-40B4-BE49-F238E27FC236}">
                <a16:creationId xmlns:a16="http://schemas.microsoft.com/office/drawing/2014/main" id="{E29FF2D3-90DA-46E0-A3E4-B4FC4C5C5ECD}"/>
              </a:ext>
            </a:extLst>
          </p:cNvPr>
          <p:cNvSpPr txBox="1"/>
          <p:nvPr/>
        </p:nvSpPr>
        <p:spPr>
          <a:xfrm>
            <a:off x="3231416" y="5589582"/>
            <a:ext cx="4323731" cy="380194"/>
          </a:xfrm>
          <a:prstGeom prst="rect">
            <a:avLst/>
          </a:prstGeom>
          <a:noFill/>
          <a:ln>
            <a:noFill/>
          </a:ln>
        </p:spPr>
        <p:txBody>
          <a:bodyPr spcFirstLastPara="1" wrap="square" lIns="0" tIns="0" rIns="0" bIns="0" anchor="ctr" anchorCtr="0">
            <a:noAutofit/>
          </a:bodyPr>
          <a:lstStyle/>
          <a:p>
            <a:pPr defTabSz="806867">
              <a:buClr>
                <a:srgbClr val="000000"/>
              </a:buClr>
            </a:pPr>
            <a:r>
              <a:rPr lang="en-US" sz="2471" b="1" kern="0" dirty="0">
                <a:solidFill>
                  <a:srgbClr val="EB8C00"/>
                </a:solidFill>
                <a:latin typeface="Arial"/>
                <a:cs typeface="Arial"/>
                <a:sym typeface="Arial"/>
              </a:rPr>
              <a:t>Global trends</a:t>
            </a:r>
            <a:endParaRPr sz="1235" b="1" kern="0" dirty="0">
              <a:solidFill>
                <a:srgbClr val="EB8C00"/>
              </a:solidFill>
              <a:latin typeface="Arial"/>
              <a:cs typeface="Arial"/>
              <a:sym typeface="Arial"/>
            </a:endParaRPr>
          </a:p>
        </p:txBody>
      </p:sp>
      <p:sp>
        <p:nvSpPr>
          <p:cNvPr id="79" name="Google Shape;989;p90">
            <a:extLst>
              <a:ext uri="{FF2B5EF4-FFF2-40B4-BE49-F238E27FC236}">
                <a16:creationId xmlns:a16="http://schemas.microsoft.com/office/drawing/2014/main" id="{FCE5686D-F10E-4FA0-8C05-F3523B8C0878}"/>
              </a:ext>
            </a:extLst>
          </p:cNvPr>
          <p:cNvSpPr txBox="1"/>
          <p:nvPr/>
        </p:nvSpPr>
        <p:spPr>
          <a:xfrm>
            <a:off x="3231416" y="4593151"/>
            <a:ext cx="3870451" cy="380194"/>
          </a:xfrm>
          <a:prstGeom prst="rect">
            <a:avLst/>
          </a:prstGeom>
          <a:noFill/>
          <a:ln>
            <a:noFill/>
          </a:ln>
        </p:spPr>
        <p:txBody>
          <a:bodyPr spcFirstLastPara="1" wrap="square" lIns="0" tIns="0" rIns="0" bIns="0" anchor="ctr" anchorCtr="0">
            <a:noAutofit/>
          </a:bodyPr>
          <a:lstStyle/>
          <a:p>
            <a:pPr defTabSz="806867">
              <a:buClr>
                <a:srgbClr val="000000"/>
              </a:buClr>
            </a:pPr>
            <a:r>
              <a:rPr lang="en-US" sz="2600" b="1" dirty="0">
                <a:solidFill>
                  <a:srgbClr val="E998A6"/>
                </a:solidFill>
                <a:sym typeface="Arial"/>
              </a:rPr>
              <a:t>Movers</a:t>
            </a:r>
            <a:r>
              <a:rPr lang="en-US" sz="2471" b="1" kern="0" dirty="0">
                <a:solidFill>
                  <a:srgbClr val="E998A6"/>
                </a:solidFill>
                <a:cs typeface="Arial"/>
                <a:sym typeface="Arial"/>
              </a:rPr>
              <a:t> and shakers</a:t>
            </a:r>
            <a:endParaRPr sz="1235" b="1" kern="0" dirty="0">
              <a:solidFill>
                <a:srgbClr val="E998A6"/>
              </a:solidFill>
              <a:cs typeface="Arial"/>
              <a:sym typeface="Arial"/>
            </a:endParaRPr>
          </a:p>
        </p:txBody>
      </p:sp>
      <p:sp>
        <p:nvSpPr>
          <p:cNvPr id="80" name="Google Shape;990;p90">
            <a:extLst>
              <a:ext uri="{FF2B5EF4-FFF2-40B4-BE49-F238E27FC236}">
                <a16:creationId xmlns:a16="http://schemas.microsoft.com/office/drawing/2014/main" id="{B2DC4379-A967-4245-AFEB-622FC2A48B99}"/>
              </a:ext>
            </a:extLst>
          </p:cNvPr>
          <p:cNvSpPr txBox="1"/>
          <p:nvPr/>
        </p:nvSpPr>
        <p:spPr>
          <a:xfrm>
            <a:off x="3231416" y="3534207"/>
            <a:ext cx="3021189" cy="380194"/>
          </a:xfrm>
          <a:prstGeom prst="rect">
            <a:avLst/>
          </a:prstGeom>
          <a:noFill/>
          <a:ln>
            <a:noFill/>
          </a:ln>
        </p:spPr>
        <p:txBody>
          <a:bodyPr spcFirstLastPara="1" wrap="square" lIns="0" tIns="0" rIns="0" bIns="0" anchor="ctr" anchorCtr="0">
            <a:noAutofit/>
          </a:bodyPr>
          <a:lstStyle/>
          <a:p>
            <a:pPr defTabSz="806867">
              <a:buClr>
                <a:srgbClr val="000000"/>
              </a:buClr>
            </a:pPr>
            <a:r>
              <a:rPr lang="en-US" sz="2471" b="1" kern="0" dirty="0">
                <a:solidFill>
                  <a:srgbClr val="DB536A"/>
                </a:solidFill>
                <a:latin typeface="Arial"/>
                <a:cs typeface="Arial"/>
                <a:sym typeface="Arial"/>
              </a:rPr>
              <a:t>Places</a:t>
            </a:r>
            <a:endParaRPr sz="1235" b="1" kern="0" dirty="0">
              <a:solidFill>
                <a:srgbClr val="DB536A"/>
              </a:solidFill>
              <a:latin typeface="Arial"/>
              <a:cs typeface="Arial"/>
              <a:sym typeface="Arial"/>
            </a:endParaRPr>
          </a:p>
        </p:txBody>
      </p:sp>
      <p:sp>
        <p:nvSpPr>
          <p:cNvPr id="81" name="Google Shape;991;p90">
            <a:extLst>
              <a:ext uri="{FF2B5EF4-FFF2-40B4-BE49-F238E27FC236}">
                <a16:creationId xmlns:a16="http://schemas.microsoft.com/office/drawing/2014/main" id="{E165E459-75FF-4840-99D8-2A0E9BC2E23F}"/>
              </a:ext>
            </a:extLst>
          </p:cNvPr>
          <p:cNvSpPr txBox="1"/>
          <p:nvPr/>
        </p:nvSpPr>
        <p:spPr>
          <a:xfrm>
            <a:off x="3231416" y="2585384"/>
            <a:ext cx="4008421" cy="380194"/>
          </a:xfrm>
          <a:prstGeom prst="rect">
            <a:avLst/>
          </a:prstGeom>
          <a:noFill/>
        </p:spPr>
        <p:txBody>
          <a:bodyPr spcFirstLastPara="1" wrap="square" lIns="0" tIns="0" rIns="0" bIns="0" anchor="ctr" anchorCtr="0">
            <a:noAutofit/>
          </a:bodyPr>
          <a:lstStyle/>
          <a:p>
            <a:pPr defTabSz="806867">
              <a:buClr>
                <a:srgbClr val="000000"/>
              </a:buClr>
            </a:pPr>
            <a:r>
              <a:rPr lang="en-US" sz="2470" b="1" dirty="0">
                <a:solidFill>
                  <a:schemeClr val="accent2"/>
                </a:solidFill>
                <a:sym typeface="Arial"/>
              </a:rPr>
              <a:t>Thematic</a:t>
            </a:r>
            <a:r>
              <a:rPr lang="en-US" sz="2470" b="1" kern="0" dirty="0">
                <a:solidFill>
                  <a:srgbClr val="E0301E"/>
                </a:solidFill>
                <a:cs typeface="Arial"/>
                <a:sym typeface="Arial"/>
              </a:rPr>
              <a:t> </a:t>
            </a:r>
            <a:r>
              <a:rPr lang="en-US" sz="2470" b="1" dirty="0">
                <a:solidFill>
                  <a:schemeClr val="accent2"/>
                </a:solidFill>
                <a:sym typeface="Arial"/>
              </a:rPr>
              <a:t>areas</a:t>
            </a:r>
            <a:endParaRPr sz="2470" b="1" dirty="0">
              <a:solidFill>
                <a:schemeClr val="accent2"/>
              </a:solidFill>
              <a:sym typeface="Arial"/>
            </a:endParaRPr>
          </a:p>
        </p:txBody>
      </p:sp>
      <p:pic>
        <p:nvPicPr>
          <p:cNvPr id="90" name="Graphic 89">
            <a:extLst>
              <a:ext uri="{FF2B5EF4-FFF2-40B4-BE49-F238E27FC236}">
                <a16:creationId xmlns:a16="http://schemas.microsoft.com/office/drawing/2014/main" id="{E5EA025B-405C-476D-A705-530A713D9C8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023" y="2223728"/>
            <a:ext cx="1152525" cy="1152525"/>
          </a:xfrm>
          <a:prstGeom prst="rect">
            <a:avLst/>
          </a:prstGeom>
        </p:spPr>
      </p:pic>
    </p:spTree>
    <p:extLst>
      <p:ext uri="{BB962C8B-B14F-4D97-AF65-F5344CB8AC3E}">
        <p14:creationId xmlns:p14="http://schemas.microsoft.com/office/powerpoint/2010/main" val="1766985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ontent Placeholder 3">
            <a:extLst>
              <a:ext uri="{FF2B5EF4-FFF2-40B4-BE49-F238E27FC236}">
                <a16:creationId xmlns:a16="http://schemas.microsoft.com/office/drawing/2014/main" id="{3839C897-BE02-4B71-852D-0DF5ABB15BD5}"/>
              </a:ext>
            </a:extLst>
          </p:cNvPr>
          <p:cNvSpPr txBox="1">
            <a:spLocks/>
          </p:cNvSpPr>
          <p:nvPr/>
        </p:nvSpPr>
        <p:spPr>
          <a:xfrm>
            <a:off x="828458" y="1423701"/>
            <a:ext cx="843180" cy="584775"/>
          </a:xfrm>
          <a:prstGeom prst="rect">
            <a:avLst/>
          </a:prstGeom>
        </p:spPr>
        <p:txBody>
          <a:bodyPr wrap="none" lIns="0" tIns="0" rIns="0" bIns="0" anchor="ctr">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lgn="r" fontAlgn="auto">
              <a:buFont typeface="Georgia" pitchFamily="18" charset="0"/>
              <a:buNone/>
              <a:defRPr/>
            </a:pPr>
            <a:r>
              <a:rPr lang="en-US" sz="1400" b="1" dirty="0">
                <a:solidFill>
                  <a:srgbClr val="602320"/>
                </a:solidFill>
                <a:latin typeface="+mj-lt"/>
              </a:rPr>
              <a:t>$1,363M</a:t>
            </a:r>
            <a:br>
              <a:rPr lang="en-US" sz="2000" dirty="0">
                <a:solidFill>
                  <a:schemeClr val="tx1">
                    <a:lumMod val="65000"/>
                    <a:lumOff val="35000"/>
                  </a:schemeClr>
                </a:solidFill>
                <a:latin typeface="+mj-lt"/>
              </a:rPr>
            </a:br>
            <a:r>
              <a:rPr lang="en-US" dirty="0">
                <a:solidFill>
                  <a:srgbClr val="FFFFFF">
                    <a:lumMod val="65000"/>
                  </a:srgbClr>
                </a:solidFill>
                <a:latin typeface="+mj-lt"/>
              </a:rPr>
              <a:t>1% increase</a:t>
            </a:r>
            <a:br>
              <a:rPr lang="en-US" dirty="0">
                <a:solidFill>
                  <a:srgbClr val="FFFFFF">
                    <a:lumMod val="65000"/>
                  </a:srgbClr>
                </a:solidFill>
                <a:latin typeface="+mj-lt"/>
              </a:rPr>
            </a:br>
            <a:r>
              <a:rPr lang="en-US" dirty="0">
                <a:solidFill>
                  <a:srgbClr val="FFFFFF">
                    <a:lumMod val="65000"/>
                  </a:srgbClr>
                </a:solidFill>
                <a:latin typeface="+mj-lt"/>
              </a:rPr>
              <a:t>from 2018</a:t>
            </a:r>
            <a:endParaRPr lang="en-US" b="1" dirty="0">
              <a:solidFill>
                <a:schemeClr val="bg1">
                  <a:lumMod val="65000"/>
                </a:schemeClr>
              </a:solidFill>
              <a:latin typeface="+mj-lt"/>
            </a:endParaRPr>
          </a:p>
        </p:txBody>
      </p:sp>
      <p:graphicFrame>
        <p:nvGraphicFramePr>
          <p:cNvPr id="234499" name="Object 9" hidden="1">
            <a:extLst>
              <a:ext uri="{FF2B5EF4-FFF2-40B4-BE49-F238E27FC236}">
                <a16:creationId xmlns:a16="http://schemas.microsoft.com/office/drawing/2014/main" id="{C1CF1E16-FB43-45E7-8E9B-5A9ADC686ACE}"/>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2521" name="think-cell Slide" r:id="rId6" imgW="360" imgH="360" progId="TCLayout.ActiveDocument.1">
                  <p:embed/>
                </p:oleObj>
              </mc:Choice>
              <mc:Fallback>
                <p:oleObj name="think-cell Slide" r:id="rId6" imgW="360" imgH="360" progId="TCLayout.ActiveDocument.1">
                  <p:embed/>
                  <p:pic>
                    <p:nvPicPr>
                      <p:cNvPr id="234499" name="Object 9" hidden="1">
                        <a:extLst>
                          <a:ext uri="{FF2B5EF4-FFF2-40B4-BE49-F238E27FC236}">
                            <a16:creationId xmlns:a16="http://schemas.microsoft.com/office/drawing/2014/main" id="{C1CF1E16-FB43-45E7-8E9B-5A9ADC686A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4500" name="Slide Number Placeholder 1">
            <a:extLst>
              <a:ext uri="{FF2B5EF4-FFF2-40B4-BE49-F238E27FC236}">
                <a16:creationId xmlns:a16="http://schemas.microsoft.com/office/drawing/2014/main" id="{480E07B4-EFA5-4673-84B6-A1DE9F072E75}"/>
              </a:ext>
            </a:extLst>
          </p:cNvPr>
          <p:cNvSpPr>
            <a:spLocks noGrp="1" noChangeArrowheads="1"/>
          </p:cNvSpPr>
          <p:nvPr>
            <p:ph type="sldNum" sz="quarter" idx="10"/>
          </p:nvPr>
        </p:nvSpPr>
        <p:spPr bwMode="auto">
          <a:xfrm>
            <a:off x="7848600" y="7239000"/>
            <a:ext cx="1676400" cy="15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algn="r" defTabSz="1018824" rtl="0" eaLnBrk="1" fontAlgn="auto" hangingPunct="1">
              <a:spcBef>
                <a:spcPts val="0"/>
              </a:spcBef>
              <a:spcAft>
                <a:spcPts val="0"/>
              </a:spcAft>
              <a:defRPr sz="900" kern="1200" smtClean="0">
                <a:solidFill>
                  <a:schemeClr val="tx1"/>
                </a:solidFill>
                <a:latin typeface="Arial" pitchFamily="34" charset="0"/>
                <a:ea typeface="+mn-ea"/>
                <a:cs typeface="Arial" pitchFamily="34" charset="0"/>
              </a:defRPr>
            </a:lvl1pPr>
            <a:lvl2pPr marL="508000" indent="-50800"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17588" indent="-103188"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27175" indent="-155575"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36763" indent="-207963"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defTabSz="1017588" fontAlgn="base">
              <a:spcBef>
                <a:spcPct val="0"/>
              </a:spcBef>
              <a:spcAft>
                <a:spcPct val="0"/>
              </a:spcAft>
              <a:defRPr/>
            </a:pPr>
            <a:fld id="{C08697CE-0185-4652-9859-ACF634633975}" type="slidenum">
              <a:rPr lang="en-US" smtClean="0"/>
              <a:pPr defTabSz="1017588" fontAlgn="base">
                <a:spcBef>
                  <a:spcPct val="0"/>
                </a:spcBef>
                <a:spcAft>
                  <a:spcPct val="0"/>
                </a:spcAft>
                <a:defRPr/>
              </a:pPr>
              <a:t>30</a:t>
            </a:fld>
            <a:endParaRPr lang="en-US" altLang="en-US" sz="900"/>
          </a:p>
        </p:txBody>
      </p:sp>
      <p:graphicFrame>
        <p:nvGraphicFramePr>
          <p:cNvPr id="2" name="Chart 236">
            <a:extLst>
              <a:ext uri="{FF2B5EF4-FFF2-40B4-BE49-F238E27FC236}">
                <a16:creationId xmlns:a16="http://schemas.microsoft.com/office/drawing/2014/main" id="{75D6F6DD-94E2-44A0-ABA3-2E81AF74E8CC}"/>
              </a:ext>
            </a:extLst>
          </p:cNvPr>
          <p:cNvGraphicFramePr>
            <a:graphicFrameLocks/>
          </p:cNvGraphicFramePr>
          <p:nvPr>
            <p:extLst>
              <p:ext uri="{D42A27DB-BD31-4B8C-83A1-F6EECF244321}">
                <p14:modId xmlns:p14="http://schemas.microsoft.com/office/powerpoint/2010/main" val="1990164655"/>
              </p:ext>
            </p:extLst>
          </p:nvPr>
        </p:nvGraphicFramePr>
        <p:xfrm>
          <a:off x="2433638" y="1036638"/>
          <a:ext cx="7196137" cy="5776912"/>
        </p:xfrm>
        <a:graphic>
          <a:graphicData uri="http://schemas.openxmlformats.org/drawingml/2006/chart">
            <c:chart xmlns:c="http://schemas.openxmlformats.org/drawingml/2006/chart" xmlns:r="http://schemas.openxmlformats.org/officeDocument/2006/relationships" r:id="rId8"/>
          </a:graphicData>
        </a:graphic>
      </p:graphicFrame>
      <p:sp>
        <p:nvSpPr>
          <p:cNvPr id="257" name="Content Placeholder 3">
            <a:extLst>
              <a:ext uri="{FF2B5EF4-FFF2-40B4-BE49-F238E27FC236}">
                <a16:creationId xmlns:a16="http://schemas.microsoft.com/office/drawing/2014/main" id="{9D4447E8-E4E1-4B99-A606-10B983D603AC}"/>
              </a:ext>
            </a:extLst>
          </p:cNvPr>
          <p:cNvSpPr txBox="1">
            <a:spLocks/>
          </p:cNvSpPr>
          <p:nvPr/>
        </p:nvSpPr>
        <p:spPr>
          <a:xfrm>
            <a:off x="847725" y="1165225"/>
            <a:ext cx="854075" cy="277813"/>
          </a:xfrm>
          <a:prstGeom prst="rect">
            <a:avLst/>
          </a:prstGeom>
        </p:spPr>
        <p:txBody>
          <a:bodyPr wrap="none" lIns="0" tIns="0" rIns="0" bIns="0">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fontAlgn="auto">
              <a:buFont typeface="Georgia" pitchFamily="18" charset="0"/>
              <a:buNone/>
              <a:defRPr/>
            </a:pPr>
            <a:r>
              <a:rPr lang="en-US" sz="1800" b="1" dirty="0">
                <a:solidFill>
                  <a:srgbClr val="602320"/>
                </a:solidFill>
                <a:latin typeface="+mj-lt"/>
              </a:rPr>
              <a:t>Toronto</a:t>
            </a:r>
          </a:p>
        </p:txBody>
      </p:sp>
      <p:sp>
        <p:nvSpPr>
          <p:cNvPr id="150" name="Content Placeholder 3">
            <a:extLst>
              <a:ext uri="{FF2B5EF4-FFF2-40B4-BE49-F238E27FC236}">
                <a16:creationId xmlns:a16="http://schemas.microsoft.com/office/drawing/2014/main" id="{0578989D-B684-4915-A1FE-8420A905BB76}"/>
              </a:ext>
            </a:extLst>
          </p:cNvPr>
          <p:cNvSpPr txBox="1">
            <a:spLocks/>
          </p:cNvSpPr>
          <p:nvPr/>
        </p:nvSpPr>
        <p:spPr>
          <a:xfrm>
            <a:off x="775510" y="2413248"/>
            <a:ext cx="894540" cy="769441"/>
          </a:xfrm>
          <a:prstGeom prst="rect">
            <a:avLst/>
          </a:prstGeom>
        </p:spPr>
        <p:txBody>
          <a:bodyPr wrap="none" lIns="0" tIns="0" rIns="0" bIns="0" anchor="ctr">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lgn="r" defTabSz="1018824" fontAlgn="auto">
              <a:spcAft>
                <a:spcPts val="0"/>
              </a:spcAft>
              <a:buClrTx/>
              <a:buFont typeface="Georgia" pitchFamily="18" charset="0"/>
              <a:buNone/>
              <a:defRPr/>
            </a:pPr>
            <a:r>
              <a:rPr lang="en-US" sz="1400" b="1" dirty="0">
                <a:solidFill>
                  <a:srgbClr val="602320"/>
                </a:solidFill>
                <a:latin typeface="+mj-lt"/>
              </a:rPr>
              <a:t>$931M</a:t>
            </a:r>
            <a:br>
              <a:rPr lang="en-US" sz="2000" dirty="0">
                <a:solidFill>
                  <a:srgbClr val="A32020"/>
                </a:solidFill>
                <a:latin typeface="+mj-lt"/>
              </a:rPr>
            </a:br>
            <a:r>
              <a:rPr lang="en-US" dirty="0">
                <a:solidFill>
                  <a:srgbClr val="FFFFFF">
                    <a:lumMod val="65000"/>
                  </a:srgbClr>
                </a:solidFill>
                <a:latin typeface="+mj-lt"/>
              </a:rPr>
              <a:t>1% decrease</a:t>
            </a:r>
            <a:br>
              <a:rPr lang="en-US" dirty="0">
                <a:solidFill>
                  <a:srgbClr val="FFFFFF">
                    <a:lumMod val="65000"/>
                  </a:srgbClr>
                </a:solidFill>
                <a:latin typeface="+mj-lt"/>
              </a:rPr>
            </a:br>
            <a:r>
              <a:rPr lang="en-US" dirty="0">
                <a:solidFill>
                  <a:srgbClr val="FFFFFF">
                    <a:lumMod val="65000"/>
                  </a:srgbClr>
                </a:solidFill>
                <a:latin typeface="+mj-lt"/>
              </a:rPr>
              <a:t>from 2018</a:t>
            </a:r>
            <a:endParaRPr lang="en-US" sz="900" b="1" dirty="0">
              <a:solidFill>
                <a:schemeClr val="bg1">
                  <a:lumMod val="65000"/>
                </a:schemeClr>
              </a:solidFill>
              <a:latin typeface="+mj-lt"/>
            </a:endParaRPr>
          </a:p>
          <a:p>
            <a:pPr marL="0" lvl="1" indent="0" algn="r" defTabSz="1018824" fontAlgn="auto">
              <a:spcAft>
                <a:spcPts val="0"/>
              </a:spcAft>
              <a:buClrTx/>
              <a:buFont typeface="Georgia" pitchFamily="18" charset="0"/>
              <a:buNone/>
              <a:defRPr/>
            </a:pPr>
            <a:endParaRPr lang="en-US" b="1" dirty="0">
              <a:solidFill>
                <a:srgbClr val="FFFFFF">
                  <a:lumMod val="65000"/>
                </a:srgbClr>
              </a:solidFill>
              <a:latin typeface="Arial"/>
            </a:endParaRPr>
          </a:p>
        </p:txBody>
      </p:sp>
      <p:sp>
        <p:nvSpPr>
          <p:cNvPr id="151" name="Content Placeholder 3">
            <a:extLst>
              <a:ext uri="{FF2B5EF4-FFF2-40B4-BE49-F238E27FC236}">
                <a16:creationId xmlns:a16="http://schemas.microsoft.com/office/drawing/2014/main" id="{D0088309-1800-45AA-A278-1AD0F05636C7}"/>
              </a:ext>
            </a:extLst>
          </p:cNvPr>
          <p:cNvSpPr txBox="1">
            <a:spLocks/>
          </p:cNvSpPr>
          <p:nvPr/>
        </p:nvSpPr>
        <p:spPr>
          <a:xfrm>
            <a:off x="674352" y="3407023"/>
            <a:ext cx="1013161" cy="769441"/>
          </a:xfrm>
          <a:prstGeom prst="rect">
            <a:avLst/>
          </a:prstGeom>
        </p:spPr>
        <p:txBody>
          <a:bodyPr wrap="none" lIns="0" tIns="0" rIns="0" bIns="0" anchor="ctr">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lgn="r" defTabSz="1018824" fontAlgn="auto">
              <a:spcAft>
                <a:spcPts val="0"/>
              </a:spcAft>
              <a:buClrTx/>
              <a:buFont typeface="Georgia" pitchFamily="18" charset="0"/>
              <a:buNone/>
              <a:defRPr/>
            </a:pPr>
            <a:r>
              <a:rPr lang="en-US" sz="1400" b="1" dirty="0">
                <a:solidFill>
                  <a:srgbClr val="602320"/>
                </a:solidFill>
                <a:latin typeface="+mj-lt"/>
              </a:rPr>
              <a:t>$924M</a:t>
            </a:r>
            <a:br>
              <a:rPr lang="en-US" sz="2000" dirty="0">
                <a:solidFill>
                  <a:schemeClr val="tx1">
                    <a:lumMod val="65000"/>
                    <a:lumOff val="35000"/>
                  </a:schemeClr>
                </a:solidFill>
                <a:latin typeface="+mj-lt"/>
              </a:rPr>
            </a:br>
            <a:r>
              <a:rPr lang="en-US" dirty="0">
                <a:solidFill>
                  <a:srgbClr val="FFFFFF">
                    <a:lumMod val="65000"/>
                  </a:srgbClr>
                </a:solidFill>
                <a:latin typeface="+mj-lt"/>
              </a:rPr>
              <a:t>134% increase</a:t>
            </a:r>
            <a:br>
              <a:rPr lang="en-US" dirty="0">
                <a:solidFill>
                  <a:srgbClr val="FFFFFF">
                    <a:lumMod val="65000"/>
                  </a:srgbClr>
                </a:solidFill>
                <a:latin typeface="+mj-lt"/>
              </a:rPr>
            </a:br>
            <a:r>
              <a:rPr lang="en-US" dirty="0">
                <a:solidFill>
                  <a:srgbClr val="FFFFFF">
                    <a:lumMod val="65000"/>
                  </a:srgbClr>
                </a:solidFill>
                <a:latin typeface="+mj-lt"/>
              </a:rPr>
              <a:t>from 2018</a:t>
            </a:r>
            <a:endParaRPr lang="en-US" sz="900" b="1" dirty="0">
              <a:solidFill>
                <a:schemeClr val="bg1">
                  <a:lumMod val="65000"/>
                </a:schemeClr>
              </a:solidFill>
              <a:latin typeface="+mj-lt"/>
            </a:endParaRPr>
          </a:p>
          <a:p>
            <a:pPr marL="0" lvl="1" indent="0" algn="r" defTabSz="1018824" fontAlgn="auto">
              <a:spcAft>
                <a:spcPts val="0"/>
              </a:spcAft>
              <a:buClrTx/>
              <a:buFont typeface="Georgia" pitchFamily="18" charset="0"/>
              <a:buNone/>
              <a:defRPr/>
            </a:pPr>
            <a:endParaRPr lang="en-US" b="1" dirty="0">
              <a:solidFill>
                <a:srgbClr val="FFFFFF">
                  <a:lumMod val="65000"/>
                </a:srgbClr>
              </a:solidFill>
              <a:latin typeface="+mj-lt"/>
            </a:endParaRPr>
          </a:p>
        </p:txBody>
      </p:sp>
      <p:sp>
        <p:nvSpPr>
          <p:cNvPr id="152" name="Content Placeholder 3">
            <a:extLst>
              <a:ext uri="{FF2B5EF4-FFF2-40B4-BE49-F238E27FC236}">
                <a16:creationId xmlns:a16="http://schemas.microsoft.com/office/drawing/2014/main" id="{5ECC123D-5EFD-46FC-9D23-77D8AF8FA861}"/>
              </a:ext>
            </a:extLst>
          </p:cNvPr>
          <p:cNvSpPr txBox="1">
            <a:spLocks/>
          </p:cNvSpPr>
          <p:nvPr/>
        </p:nvSpPr>
        <p:spPr>
          <a:xfrm>
            <a:off x="743500" y="4348669"/>
            <a:ext cx="928138" cy="584775"/>
          </a:xfrm>
          <a:prstGeom prst="rect">
            <a:avLst/>
          </a:prstGeom>
        </p:spPr>
        <p:txBody>
          <a:bodyPr wrap="none" lIns="0" tIns="0" rIns="0" bIns="0" anchor="ctr">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lgn="r" defTabSz="1018824" fontAlgn="auto">
              <a:spcAft>
                <a:spcPts val="0"/>
              </a:spcAft>
              <a:buClrTx/>
              <a:buFont typeface="Georgia" pitchFamily="18" charset="0"/>
              <a:buNone/>
              <a:defRPr/>
            </a:pPr>
            <a:r>
              <a:rPr lang="en-US" sz="1400" b="1" dirty="0">
                <a:solidFill>
                  <a:srgbClr val="602320"/>
                </a:solidFill>
                <a:latin typeface="+mj-lt"/>
              </a:rPr>
              <a:t>$139M</a:t>
            </a:r>
            <a:br>
              <a:rPr lang="en-US" sz="2000" dirty="0">
                <a:solidFill>
                  <a:schemeClr val="tx1">
                    <a:lumMod val="65000"/>
                    <a:lumOff val="35000"/>
                  </a:schemeClr>
                </a:solidFill>
                <a:latin typeface="+mj-lt"/>
              </a:rPr>
            </a:br>
            <a:r>
              <a:rPr lang="en-US" dirty="0">
                <a:solidFill>
                  <a:srgbClr val="FFFFFF">
                    <a:lumMod val="65000"/>
                  </a:srgbClr>
                </a:solidFill>
                <a:latin typeface="+mj-lt"/>
              </a:rPr>
              <a:t>81% increase</a:t>
            </a:r>
            <a:br>
              <a:rPr lang="en-US" dirty="0">
                <a:solidFill>
                  <a:srgbClr val="FFFFFF">
                    <a:lumMod val="65000"/>
                  </a:srgbClr>
                </a:solidFill>
                <a:latin typeface="+mj-lt"/>
              </a:rPr>
            </a:br>
            <a:r>
              <a:rPr lang="en-US" dirty="0">
                <a:solidFill>
                  <a:srgbClr val="FFFFFF">
                    <a:lumMod val="65000"/>
                  </a:srgbClr>
                </a:solidFill>
                <a:latin typeface="+mj-lt"/>
              </a:rPr>
              <a:t>from 2018</a:t>
            </a:r>
            <a:endParaRPr lang="en-US" sz="900" b="1" dirty="0">
              <a:solidFill>
                <a:schemeClr val="bg1">
                  <a:lumMod val="65000"/>
                </a:schemeClr>
              </a:solidFill>
              <a:latin typeface="+mj-lt"/>
            </a:endParaRPr>
          </a:p>
        </p:txBody>
      </p:sp>
      <p:sp>
        <p:nvSpPr>
          <p:cNvPr id="153" name="Content Placeholder 3">
            <a:extLst>
              <a:ext uri="{FF2B5EF4-FFF2-40B4-BE49-F238E27FC236}">
                <a16:creationId xmlns:a16="http://schemas.microsoft.com/office/drawing/2014/main" id="{29438AAF-66BE-44FE-B346-9CEE6D52C166}"/>
              </a:ext>
            </a:extLst>
          </p:cNvPr>
          <p:cNvSpPr txBox="1">
            <a:spLocks/>
          </p:cNvSpPr>
          <p:nvPr/>
        </p:nvSpPr>
        <p:spPr>
          <a:xfrm>
            <a:off x="692138" y="6212501"/>
            <a:ext cx="979500" cy="723275"/>
          </a:xfrm>
          <a:prstGeom prst="rect">
            <a:avLst/>
          </a:prstGeom>
        </p:spPr>
        <p:txBody>
          <a:bodyPr wrap="none" lIns="0" tIns="0" rIns="0" bIns="0" anchor="ctr">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lgn="r" defTabSz="1018824">
              <a:spcAft>
                <a:spcPts val="0"/>
              </a:spcAft>
              <a:buClrTx/>
              <a:buNone/>
              <a:defRPr/>
            </a:pPr>
            <a:r>
              <a:rPr lang="en-US" sz="1400" b="1" dirty="0">
                <a:solidFill>
                  <a:srgbClr val="602320"/>
                </a:solidFill>
                <a:latin typeface="+mj-lt"/>
              </a:rPr>
              <a:t>$119M</a:t>
            </a:r>
            <a:br>
              <a:rPr lang="en-US" sz="900" dirty="0">
                <a:solidFill>
                  <a:srgbClr val="602320"/>
                </a:solidFill>
                <a:latin typeface="+mj-lt"/>
              </a:rPr>
            </a:br>
            <a:r>
              <a:rPr lang="en-US" dirty="0">
                <a:solidFill>
                  <a:srgbClr val="FFFFFF">
                    <a:lumMod val="65000"/>
                  </a:srgbClr>
                </a:solidFill>
                <a:latin typeface="+mj-lt"/>
              </a:rPr>
              <a:t>22% decrease</a:t>
            </a:r>
            <a:br>
              <a:rPr lang="en-US" dirty="0">
                <a:solidFill>
                  <a:srgbClr val="FFFFFF">
                    <a:lumMod val="65000"/>
                  </a:srgbClr>
                </a:solidFill>
                <a:latin typeface="+mj-lt"/>
              </a:rPr>
            </a:br>
            <a:r>
              <a:rPr lang="en-US" dirty="0">
                <a:solidFill>
                  <a:srgbClr val="FFFFFF">
                    <a:lumMod val="65000"/>
                  </a:srgbClr>
                </a:solidFill>
                <a:latin typeface="+mj-lt"/>
              </a:rPr>
              <a:t>from 2018</a:t>
            </a:r>
            <a:endParaRPr lang="en-US" b="1" dirty="0">
              <a:solidFill>
                <a:schemeClr val="bg1">
                  <a:lumMod val="65000"/>
                </a:schemeClr>
              </a:solidFill>
              <a:latin typeface="+mj-lt"/>
            </a:endParaRPr>
          </a:p>
          <a:p>
            <a:pPr marL="0" lvl="1" indent="0" algn="r" defTabSz="1018824" fontAlgn="auto">
              <a:spcAft>
                <a:spcPts val="0"/>
              </a:spcAft>
              <a:buClrTx/>
              <a:buFont typeface="Georgia" pitchFamily="18" charset="0"/>
              <a:buNone/>
              <a:defRPr/>
            </a:pPr>
            <a:endParaRPr lang="en-US" sz="900" b="1" dirty="0">
              <a:solidFill>
                <a:schemeClr val="bg1">
                  <a:lumMod val="65000"/>
                </a:schemeClr>
              </a:solidFill>
              <a:latin typeface="+mj-lt"/>
            </a:endParaRPr>
          </a:p>
        </p:txBody>
      </p:sp>
      <p:pic>
        <p:nvPicPr>
          <p:cNvPr id="184" name="Picture 183">
            <a:extLst>
              <a:ext uri="{FF2B5EF4-FFF2-40B4-BE49-F238E27FC236}">
                <a16:creationId xmlns:a16="http://schemas.microsoft.com/office/drawing/2014/main" id="{84F50C11-105A-4365-9B24-C7077A56BD9F}"/>
              </a:ext>
            </a:extLst>
          </p:cNvPr>
          <p:cNvPicPr>
            <a:picLocks/>
          </p:cNvPicPr>
          <p:nvPr/>
        </p:nvPicPr>
        <p:blipFill rotWithShape="1">
          <a:blip r:embed="rId9" cstate="print"/>
          <a:srcRect/>
          <a:stretch/>
        </p:blipFill>
        <p:spPr>
          <a:xfrm>
            <a:off x="1835800" y="1223579"/>
            <a:ext cx="850392" cy="850392"/>
          </a:xfrm>
          <a:prstGeom prst="ellipse">
            <a:avLst/>
          </a:prstGeom>
          <a:ln w="50800">
            <a:solidFill>
              <a:schemeClr val="bg1"/>
            </a:solidFill>
          </a:ln>
        </p:spPr>
      </p:pic>
      <p:sp>
        <p:nvSpPr>
          <p:cNvPr id="234508" name="Slide Number Placeholder 5">
            <a:extLst>
              <a:ext uri="{FF2B5EF4-FFF2-40B4-BE49-F238E27FC236}">
                <a16:creationId xmlns:a16="http://schemas.microsoft.com/office/drawing/2014/main" id="{07CFA699-1376-4957-A0BE-58256B7581B4}"/>
              </a:ext>
            </a:extLst>
          </p:cNvPr>
          <p:cNvSpPr txBox="1">
            <a:spLocks noChangeArrowheads="1"/>
          </p:cNvSpPr>
          <p:nvPr/>
        </p:nvSpPr>
        <p:spPr bwMode="auto">
          <a:xfrm>
            <a:off x="7504113" y="7239000"/>
            <a:ext cx="1676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algn="r" eaLnBrk="1" hangingPunct="1"/>
            <a:r>
              <a:rPr lang="en-US" altLang="en-US" sz="900">
                <a:cs typeface="Arial" panose="020B0604020202020204" pitchFamily="34" charset="0"/>
              </a:rPr>
              <a:t>All figures in USD</a:t>
            </a:r>
          </a:p>
        </p:txBody>
      </p:sp>
      <p:sp>
        <p:nvSpPr>
          <p:cNvPr id="41" name="Content Placeholder 3">
            <a:extLst>
              <a:ext uri="{FF2B5EF4-FFF2-40B4-BE49-F238E27FC236}">
                <a16:creationId xmlns:a16="http://schemas.microsoft.com/office/drawing/2014/main" id="{DFC17485-6D03-420B-8A49-3854193A6F4D}"/>
              </a:ext>
            </a:extLst>
          </p:cNvPr>
          <p:cNvSpPr txBox="1">
            <a:spLocks/>
          </p:cNvSpPr>
          <p:nvPr/>
        </p:nvSpPr>
        <p:spPr>
          <a:xfrm>
            <a:off x="704850" y="2147888"/>
            <a:ext cx="962025" cy="277812"/>
          </a:xfrm>
          <a:prstGeom prst="rect">
            <a:avLst/>
          </a:prstGeom>
        </p:spPr>
        <p:txBody>
          <a:bodyPr wrap="none" lIns="0" tIns="0" rIns="0" bIns="0">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fontAlgn="auto">
              <a:buFont typeface="Georgia" pitchFamily="18" charset="0"/>
              <a:buNone/>
              <a:defRPr/>
            </a:pPr>
            <a:r>
              <a:rPr lang="fr-CA" sz="1800" b="1" dirty="0">
                <a:solidFill>
                  <a:srgbClr val="602320"/>
                </a:solidFill>
                <a:latin typeface="+mj-lt"/>
              </a:rPr>
              <a:t>Montréal</a:t>
            </a:r>
          </a:p>
        </p:txBody>
      </p:sp>
      <p:sp>
        <p:nvSpPr>
          <p:cNvPr id="42" name="Content Placeholder 3">
            <a:extLst>
              <a:ext uri="{FF2B5EF4-FFF2-40B4-BE49-F238E27FC236}">
                <a16:creationId xmlns:a16="http://schemas.microsoft.com/office/drawing/2014/main" id="{0281FAD8-F957-4D3F-96A6-B03F6EE47BE8}"/>
              </a:ext>
            </a:extLst>
          </p:cNvPr>
          <p:cNvSpPr txBox="1">
            <a:spLocks/>
          </p:cNvSpPr>
          <p:nvPr/>
        </p:nvSpPr>
        <p:spPr>
          <a:xfrm>
            <a:off x="520700" y="3175000"/>
            <a:ext cx="1166813" cy="276225"/>
          </a:xfrm>
          <a:prstGeom prst="rect">
            <a:avLst/>
          </a:prstGeom>
        </p:spPr>
        <p:txBody>
          <a:bodyPr wrap="none" lIns="0" tIns="0" rIns="0" bIns="0">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fontAlgn="auto">
              <a:buFont typeface="Georgia" pitchFamily="18" charset="0"/>
              <a:buNone/>
              <a:defRPr/>
            </a:pPr>
            <a:r>
              <a:rPr lang="fr-CA" sz="1800" b="1" dirty="0">
                <a:solidFill>
                  <a:srgbClr val="602320"/>
                </a:solidFill>
                <a:latin typeface="+mj-lt"/>
              </a:rPr>
              <a:t>Vancouver</a:t>
            </a:r>
          </a:p>
        </p:txBody>
      </p:sp>
      <p:sp>
        <p:nvSpPr>
          <p:cNvPr id="43" name="Content Placeholder 3">
            <a:extLst>
              <a:ext uri="{FF2B5EF4-FFF2-40B4-BE49-F238E27FC236}">
                <a16:creationId xmlns:a16="http://schemas.microsoft.com/office/drawing/2014/main" id="{8797228D-9262-4E1D-AF9B-5058AF4B33F7}"/>
              </a:ext>
            </a:extLst>
          </p:cNvPr>
          <p:cNvSpPr txBox="1">
            <a:spLocks/>
          </p:cNvSpPr>
          <p:nvPr/>
        </p:nvSpPr>
        <p:spPr>
          <a:xfrm>
            <a:off x="715963" y="4089400"/>
            <a:ext cx="977900" cy="276225"/>
          </a:xfrm>
          <a:prstGeom prst="rect">
            <a:avLst/>
          </a:prstGeom>
        </p:spPr>
        <p:txBody>
          <a:bodyPr wrap="none" lIns="0" tIns="0" rIns="0" bIns="0">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fontAlgn="auto">
              <a:buFont typeface="Georgia" pitchFamily="18" charset="0"/>
              <a:buNone/>
              <a:defRPr/>
            </a:pPr>
            <a:r>
              <a:rPr lang="en-US" sz="1800" b="1" dirty="0">
                <a:solidFill>
                  <a:srgbClr val="602320"/>
                </a:solidFill>
                <a:latin typeface="+mj-lt"/>
              </a:rPr>
              <a:t>Waterloo</a:t>
            </a:r>
          </a:p>
        </p:txBody>
      </p:sp>
      <p:sp>
        <p:nvSpPr>
          <p:cNvPr id="44" name="Content Placeholder 3">
            <a:extLst>
              <a:ext uri="{FF2B5EF4-FFF2-40B4-BE49-F238E27FC236}">
                <a16:creationId xmlns:a16="http://schemas.microsoft.com/office/drawing/2014/main" id="{D59F4BEC-DC23-42D2-AD3D-DA0508DE684E}"/>
              </a:ext>
            </a:extLst>
          </p:cNvPr>
          <p:cNvSpPr txBox="1">
            <a:spLocks/>
          </p:cNvSpPr>
          <p:nvPr/>
        </p:nvSpPr>
        <p:spPr>
          <a:xfrm>
            <a:off x="896095" y="5972175"/>
            <a:ext cx="769441" cy="276999"/>
          </a:xfrm>
          <a:prstGeom prst="rect">
            <a:avLst/>
          </a:prstGeom>
        </p:spPr>
        <p:txBody>
          <a:bodyPr wrap="none" lIns="0" tIns="0" rIns="0" bIns="0">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fontAlgn="auto">
              <a:buFont typeface="Georgia" pitchFamily="18" charset="0"/>
              <a:buNone/>
              <a:defRPr/>
            </a:pPr>
            <a:r>
              <a:rPr lang="en-US" sz="1800" b="1" dirty="0">
                <a:solidFill>
                  <a:srgbClr val="602320"/>
                </a:solidFill>
                <a:latin typeface="+mj-lt"/>
              </a:rPr>
              <a:t>Ottawa</a:t>
            </a:r>
          </a:p>
        </p:txBody>
      </p:sp>
      <p:sp>
        <p:nvSpPr>
          <p:cNvPr id="234513" name="Content Placeholder 3">
            <a:extLst>
              <a:ext uri="{FF2B5EF4-FFF2-40B4-BE49-F238E27FC236}">
                <a16:creationId xmlns:a16="http://schemas.microsoft.com/office/drawing/2014/main" id="{5439F6B2-E866-4BCE-9E08-00C2EA96C773}"/>
              </a:ext>
            </a:extLst>
          </p:cNvPr>
          <p:cNvSpPr txBox="1">
            <a:spLocks noChangeArrowheads="1"/>
          </p:cNvSpPr>
          <p:nvPr/>
        </p:nvSpPr>
        <p:spPr bwMode="auto">
          <a:xfrm>
            <a:off x="3895725" y="2992438"/>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indent="-227013">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455613" indent="-227013">
              <a:defRPr sz="2000">
                <a:solidFill>
                  <a:schemeClr val="tx1"/>
                </a:solidFill>
                <a:latin typeface="Arial" panose="020B0604020202020204" pitchFamily="34" charset="0"/>
              </a:defRPr>
            </a:lvl3pPr>
            <a:lvl4pPr marL="684213" indent="-227013">
              <a:defRPr sz="2000">
                <a:solidFill>
                  <a:schemeClr val="tx1"/>
                </a:solidFill>
                <a:latin typeface="Arial" panose="020B0604020202020204" pitchFamily="34" charset="0"/>
              </a:defRPr>
            </a:lvl4pPr>
            <a:lvl5pPr marL="912813" indent="-227013">
              <a:defRPr sz="2000">
                <a:solidFill>
                  <a:schemeClr val="tx1"/>
                </a:solidFill>
                <a:latin typeface="Arial" panose="020B0604020202020204" pitchFamily="34" charset="0"/>
              </a:defRPr>
            </a:lvl5pPr>
            <a:lvl6pPr marL="1370013" indent="-227013" defTabSz="1017588" fontAlgn="base">
              <a:spcBef>
                <a:spcPct val="0"/>
              </a:spcBef>
              <a:spcAft>
                <a:spcPct val="0"/>
              </a:spcAft>
              <a:defRPr sz="2000">
                <a:solidFill>
                  <a:schemeClr val="tx1"/>
                </a:solidFill>
                <a:latin typeface="Arial" panose="020B0604020202020204" pitchFamily="34" charset="0"/>
              </a:defRPr>
            </a:lvl6pPr>
            <a:lvl7pPr marL="1827213" indent="-227013" defTabSz="1017588" fontAlgn="base">
              <a:spcBef>
                <a:spcPct val="0"/>
              </a:spcBef>
              <a:spcAft>
                <a:spcPct val="0"/>
              </a:spcAft>
              <a:defRPr sz="2000">
                <a:solidFill>
                  <a:schemeClr val="tx1"/>
                </a:solidFill>
                <a:latin typeface="Arial" panose="020B0604020202020204" pitchFamily="34" charset="0"/>
              </a:defRPr>
            </a:lvl7pPr>
            <a:lvl8pPr marL="2284413" indent="-227013" defTabSz="1017588" fontAlgn="base">
              <a:spcBef>
                <a:spcPct val="0"/>
              </a:spcBef>
              <a:spcAft>
                <a:spcPct val="0"/>
              </a:spcAft>
              <a:defRPr sz="2000">
                <a:solidFill>
                  <a:schemeClr val="tx1"/>
                </a:solidFill>
                <a:latin typeface="Arial" panose="020B0604020202020204" pitchFamily="34" charset="0"/>
              </a:defRPr>
            </a:lvl8pPr>
            <a:lvl9pPr marL="2741613" indent="-227013" defTabSz="1017588" fontAlgn="base">
              <a:spcBef>
                <a:spcPct val="0"/>
              </a:spcBef>
              <a:spcAft>
                <a:spcPct val="0"/>
              </a:spcAft>
              <a:defRPr sz="2000">
                <a:solidFill>
                  <a:schemeClr val="tx1"/>
                </a:solidFill>
                <a:latin typeface="Arial" panose="020B0604020202020204" pitchFamily="34" charset="0"/>
              </a:defRPr>
            </a:lvl9pPr>
          </a:lstStyle>
          <a:p>
            <a:pPr marL="0" lvl="1" indent="0" eaLnBrk="1" hangingPunct="1">
              <a:spcAft>
                <a:spcPts val="900"/>
              </a:spcAft>
              <a:buClr>
                <a:schemeClr val="tx1"/>
              </a:buClr>
              <a:buFont typeface="Georgia" panose="02040502050405020303" pitchFamily="18" charset="0"/>
              <a:buNone/>
            </a:pPr>
            <a:r>
              <a:rPr lang="en-US" altLang="en-US" sz="1800" b="1">
                <a:solidFill>
                  <a:schemeClr val="bg1"/>
                </a:solidFill>
                <a:latin typeface="Georgia" panose="02040502050405020303" pitchFamily="18" charset="0"/>
              </a:rPr>
              <a:t>60 deals</a:t>
            </a:r>
          </a:p>
        </p:txBody>
      </p:sp>
      <p:pic>
        <p:nvPicPr>
          <p:cNvPr id="27" name="Picture 26">
            <a:extLst>
              <a:ext uri="{FF2B5EF4-FFF2-40B4-BE49-F238E27FC236}">
                <a16:creationId xmlns:a16="http://schemas.microsoft.com/office/drawing/2014/main" id="{850C62A8-2819-47A4-AA48-8437DDCF8FD0}"/>
              </a:ext>
            </a:extLst>
          </p:cNvPr>
          <p:cNvPicPr>
            <a:picLocks noChangeAspect="1"/>
          </p:cNvPicPr>
          <p:nvPr>
            <p:custDataLst>
              <p:tags r:id="rId3"/>
            </p:custDataLst>
          </p:nvPr>
        </p:nvPicPr>
        <p:blipFill rotWithShape="1">
          <a:blip r:embed="rId10" cstate="print"/>
          <a:srcRect/>
          <a:stretch/>
        </p:blipFill>
        <p:spPr>
          <a:xfrm>
            <a:off x="1835800" y="2152586"/>
            <a:ext cx="850589" cy="850587"/>
          </a:xfrm>
          <a:prstGeom prst="ellipse">
            <a:avLst/>
          </a:prstGeom>
          <a:ln w="57150">
            <a:solidFill>
              <a:schemeClr val="bg1"/>
            </a:solidFill>
          </a:ln>
        </p:spPr>
      </p:pic>
      <p:pic>
        <p:nvPicPr>
          <p:cNvPr id="28" name="Picture 27">
            <a:extLst>
              <a:ext uri="{FF2B5EF4-FFF2-40B4-BE49-F238E27FC236}">
                <a16:creationId xmlns:a16="http://schemas.microsoft.com/office/drawing/2014/main" id="{5A655653-A7B3-4638-B455-F993DD79C7C7}"/>
              </a:ext>
            </a:extLst>
          </p:cNvPr>
          <p:cNvPicPr>
            <a:picLocks/>
          </p:cNvPicPr>
          <p:nvPr/>
        </p:nvPicPr>
        <p:blipFill rotWithShape="1">
          <a:blip r:embed="rId11" cstate="print"/>
          <a:srcRect/>
          <a:stretch/>
        </p:blipFill>
        <p:spPr>
          <a:xfrm>
            <a:off x="1818566" y="3139722"/>
            <a:ext cx="850587" cy="850587"/>
          </a:xfrm>
          <a:prstGeom prst="ellipse">
            <a:avLst/>
          </a:prstGeom>
          <a:ln w="50800">
            <a:solidFill>
              <a:schemeClr val="bg1"/>
            </a:solidFill>
          </a:ln>
        </p:spPr>
      </p:pic>
      <p:pic>
        <p:nvPicPr>
          <p:cNvPr id="49" name="Picture 48">
            <a:extLst>
              <a:ext uri="{FF2B5EF4-FFF2-40B4-BE49-F238E27FC236}">
                <a16:creationId xmlns:a16="http://schemas.microsoft.com/office/drawing/2014/main" id="{C90D9FA5-9A9D-470A-B88C-56B1A0BBFD00}"/>
              </a:ext>
            </a:extLst>
          </p:cNvPr>
          <p:cNvPicPr>
            <a:picLocks/>
          </p:cNvPicPr>
          <p:nvPr/>
        </p:nvPicPr>
        <p:blipFill rotWithShape="1">
          <a:blip r:embed="rId12" cstate="print"/>
          <a:srcRect/>
          <a:stretch/>
        </p:blipFill>
        <p:spPr>
          <a:xfrm>
            <a:off x="1821363" y="6041290"/>
            <a:ext cx="850392" cy="850392"/>
          </a:xfrm>
          <a:prstGeom prst="ellipse">
            <a:avLst/>
          </a:prstGeom>
          <a:ln w="57150">
            <a:solidFill>
              <a:schemeClr val="bg1"/>
            </a:solidFill>
          </a:ln>
        </p:spPr>
      </p:pic>
      <p:pic>
        <p:nvPicPr>
          <p:cNvPr id="52" name="Picture 51" descr="A large body of water with a city in the background&#10;&#10;Description generated with very high confidence">
            <a:extLst>
              <a:ext uri="{FF2B5EF4-FFF2-40B4-BE49-F238E27FC236}">
                <a16:creationId xmlns:a16="http://schemas.microsoft.com/office/drawing/2014/main" id="{E811EEB2-4B5F-4E9B-BC95-40E07191CD37}"/>
              </a:ext>
            </a:extLst>
          </p:cNvPr>
          <p:cNvPicPr>
            <a:picLocks noChangeAspect="1"/>
          </p:cNvPicPr>
          <p:nvPr/>
        </p:nvPicPr>
        <p:blipFill rotWithShape="1">
          <a:blip r:embed="rId13" cstate="print"/>
          <a:srcRect t="-511"/>
          <a:stretch/>
        </p:blipFill>
        <p:spPr>
          <a:xfrm>
            <a:off x="1818566" y="4135893"/>
            <a:ext cx="850392" cy="850392"/>
          </a:xfrm>
          <a:prstGeom prst="ellipse">
            <a:avLst/>
          </a:prstGeom>
          <a:ln w="57150">
            <a:solidFill>
              <a:schemeClr val="bg1"/>
            </a:solidFill>
          </a:ln>
        </p:spPr>
      </p:pic>
      <p:sp>
        <p:nvSpPr>
          <p:cNvPr id="234520" name="TextBox 52">
            <a:extLst>
              <a:ext uri="{FF2B5EF4-FFF2-40B4-BE49-F238E27FC236}">
                <a16:creationId xmlns:a16="http://schemas.microsoft.com/office/drawing/2014/main" id="{B25A0F74-8635-45CA-89E6-45FFD596DC98}"/>
              </a:ext>
            </a:extLst>
          </p:cNvPr>
          <p:cNvSpPr txBox="1">
            <a:spLocks noChangeArrowheads="1"/>
          </p:cNvSpPr>
          <p:nvPr/>
        </p:nvSpPr>
        <p:spPr bwMode="auto">
          <a:xfrm>
            <a:off x="625475" y="523875"/>
            <a:ext cx="632705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eaLnBrk="1" hangingPunct="1">
              <a:spcAft>
                <a:spcPts val="900"/>
              </a:spcAft>
            </a:pPr>
            <a:r>
              <a:rPr lang="en-US" altLang="en-US" sz="2600" b="1" dirty="0">
                <a:solidFill>
                  <a:srgbClr val="DB536A"/>
                </a:solidFill>
                <a:latin typeface="Georgia" panose="02040502050405020303" pitchFamily="18" charset="0"/>
              </a:rPr>
              <a:t>Top markets of 2019 vs 2018 by deals</a:t>
            </a:r>
            <a:endParaRPr lang="en-US" altLang="en-US" sz="2600" dirty="0">
              <a:solidFill>
                <a:srgbClr val="DB536A"/>
              </a:solidFill>
              <a:latin typeface="Georgia" panose="02040502050405020303" pitchFamily="18" charset="0"/>
            </a:endParaRPr>
          </a:p>
        </p:txBody>
      </p:sp>
      <p:sp>
        <p:nvSpPr>
          <p:cNvPr id="55" name="Content Placeholder 3">
            <a:extLst>
              <a:ext uri="{FF2B5EF4-FFF2-40B4-BE49-F238E27FC236}">
                <a16:creationId xmlns:a16="http://schemas.microsoft.com/office/drawing/2014/main" id="{5685F173-EBF0-4BFC-B3D2-D84FC9AD80AE}"/>
              </a:ext>
            </a:extLst>
          </p:cNvPr>
          <p:cNvSpPr txBox="1">
            <a:spLocks/>
          </p:cNvSpPr>
          <p:nvPr/>
        </p:nvSpPr>
        <p:spPr>
          <a:xfrm>
            <a:off x="823695" y="5293232"/>
            <a:ext cx="843180" cy="584775"/>
          </a:xfrm>
          <a:prstGeom prst="rect">
            <a:avLst/>
          </a:prstGeom>
        </p:spPr>
        <p:txBody>
          <a:bodyPr wrap="none" lIns="0" tIns="0" rIns="0" bIns="0" anchor="ctr">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lgn="r" defTabSz="1018824">
              <a:spcAft>
                <a:spcPts val="0"/>
              </a:spcAft>
              <a:buClrTx/>
              <a:buNone/>
              <a:defRPr/>
            </a:pPr>
            <a:r>
              <a:rPr lang="en-US" sz="1400" b="1" dirty="0">
                <a:solidFill>
                  <a:srgbClr val="602320"/>
                </a:solidFill>
                <a:latin typeface="+mj-lt"/>
              </a:rPr>
              <a:t>$132M</a:t>
            </a:r>
            <a:br>
              <a:rPr lang="en-US" sz="1400" dirty="0">
                <a:solidFill>
                  <a:schemeClr val="tx1">
                    <a:lumMod val="65000"/>
                    <a:lumOff val="35000"/>
                  </a:schemeClr>
                </a:solidFill>
                <a:latin typeface="+mj-lt"/>
              </a:rPr>
            </a:br>
            <a:r>
              <a:rPr lang="en-US" dirty="0">
                <a:solidFill>
                  <a:srgbClr val="FFFFFF">
                    <a:lumMod val="65000"/>
                  </a:srgbClr>
                </a:solidFill>
                <a:latin typeface="+mj-lt"/>
              </a:rPr>
              <a:t>6% increase</a:t>
            </a:r>
            <a:br>
              <a:rPr lang="en-US" dirty="0">
                <a:solidFill>
                  <a:srgbClr val="FFFFFF">
                    <a:lumMod val="65000"/>
                  </a:srgbClr>
                </a:solidFill>
                <a:latin typeface="+mj-lt"/>
              </a:rPr>
            </a:br>
            <a:r>
              <a:rPr lang="en-US" dirty="0">
                <a:solidFill>
                  <a:srgbClr val="FFFFFF">
                    <a:lumMod val="65000"/>
                  </a:srgbClr>
                </a:solidFill>
                <a:latin typeface="+mj-lt"/>
              </a:rPr>
              <a:t>from 2018</a:t>
            </a:r>
          </a:p>
        </p:txBody>
      </p:sp>
      <p:sp>
        <p:nvSpPr>
          <p:cNvPr id="56" name="Content Placeholder 3">
            <a:extLst>
              <a:ext uri="{FF2B5EF4-FFF2-40B4-BE49-F238E27FC236}">
                <a16:creationId xmlns:a16="http://schemas.microsoft.com/office/drawing/2014/main" id="{85322601-0556-40D1-A069-086B0C1B2514}"/>
              </a:ext>
            </a:extLst>
          </p:cNvPr>
          <p:cNvSpPr txBox="1">
            <a:spLocks/>
          </p:cNvSpPr>
          <p:nvPr/>
        </p:nvSpPr>
        <p:spPr>
          <a:xfrm>
            <a:off x="865140" y="5037138"/>
            <a:ext cx="846386" cy="276999"/>
          </a:xfrm>
          <a:prstGeom prst="rect">
            <a:avLst/>
          </a:prstGeom>
        </p:spPr>
        <p:txBody>
          <a:bodyPr wrap="none" lIns="0" tIns="0" rIns="0" bIns="0">
            <a:spAutoFit/>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fontAlgn="auto">
              <a:buFont typeface="Georgia" pitchFamily="18" charset="0"/>
              <a:buNone/>
              <a:defRPr/>
            </a:pPr>
            <a:r>
              <a:rPr lang="en-US" sz="1800" b="1" dirty="0">
                <a:solidFill>
                  <a:srgbClr val="602320"/>
                </a:solidFill>
                <a:latin typeface="+mj-lt"/>
              </a:rPr>
              <a:t>Calgary</a:t>
            </a:r>
          </a:p>
        </p:txBody>
      </p:sp>
      <p:pic>
        <p:nvPicPr>
          <p:cNvPr id="58" name="Picture 57">
            <a:extLst>
              <a:ext uri="{FF2B5EF4-FFF2-40B4-BE49-F238E27FC236}">
                <a16:creationId xmlns:a16="http://schemas.microsoft.com/office/drawing/2014/main" id="{59F535E5-E72E-498B-B4C2-B03CAB20AF63}"/>
              </a:ext>
            </a:extLst>
          </p:cNvPr>
          <p:cNvPicPr>
            <a:picLocks/>
          </p:cNvPicPr>
          <p:nvPr/>
        </p:nvPicPr>
        <p:blipFill rotWithShape="1">
          <a:blip r:embed="rId14" cstate="print"/>
          <a:srcRect/>
          <a:stretch/>
        </p:blipFill>
        <p:spPr>
          <a:xfrm>
            <a:off x="1818566" y="5066957"/>
            <a:ext cx="850392" cy="850392"/>
          </a:xfrm>
          <a:prstGeom prst="ellipse">
            <a:avLst/>
          </a:prstGeom>
          <a:ln w="57150">
            <a:solidFill>
              <a:schemeClr val="bg1"/>
            </a:solidFill>
          </a:ln>
        </p:spPr>
      </p:pic>
      <p:sp>
        <p:nvSpPr>
          <p:cNvPr id="29" name="TextBox 28">
            <a:extLst>
              <a:ext uri="{FF2B5EF4-FFF2-40B4-BE49-F238E27FC236}">
                <a16:creationId xmlns:a16="http://schemas.microsoft.com/office/drawing/2014/main" id="{7A5AD3FD-5FC3-4419-9223-30BF84DEE023}"/>
              </a:ext>
            </a:extLst>
          </p:cNvPr>
          <p:cNvSpPr txBox="1"/>
          <p:nvPr/>
        </p:nvSpPr>
        <p:spPr>
          <a:xfrm>
            <a:off x="520700" y="7113223"/>
            <a:ext cx="5299574" cy="138499"/>
          </a:xfrm>
          <a:prstGeom prst="rect">
            <a:avLst/>
          </a:prstGeom>
          <a:noFill/>
        </p:spPr>
        <p:txBody>
          <a:bodyPr vert="horz" wrap="square" lIns="0" tIns="0" rIns="0" bIns="0" rtlCol="0" anchor="t" anchorCtr="0">
            <a:spAutoFit/>
          </a:bodyPr>
          <a:lstStyle/>
          <a:p>
            <a:pPr>
              <a:spcAft>
                <a:spcPts val="400"/>
              </a:spcAft>
            </a:pPr>
            <a:r>
              <a:rPr lang="en-US" sz="900" i="1" dirty="0">
                <a:solidFill>
                  <a:schemeClr val="bg1">
                    <a:lumMod val="50000"/>
                  </a:schemeClr>
                </a:solidFill>
                <a:cs typeface="Arial" pitchFamily="34" charset="0"/>
              </a:rPr>
              <a:t>*Note: % increase / decrease is a comparison to total funding of each major market in FY2018</a:t>
            </a:r>
          </a:p>
        </p:txBody>
      </p:sp>
      <p:sp>
        <p:nvSpPr>
          <p:cNvPr id="39" name="Rectangle 38">
            <a:extLst>
              <a:ext uri="{FF2B5EF4-FFF2-40B4-BE49-F238E27FC236}">
                <a16:creationId xmlns:a16="http://schemas.microsoft.com/office/drawing/2014/main" id="{C26B1810-BAA8-4FD9-BEBB-2535B492A567}"/>
              </a:ext>
            </a:extLst>
          </p:cNvPr>
          <p:cNvSpPr/>
          <p:nvPr/>
        </p:nvSpPr>
        <p:spPr>
          <a:xfrm>
            <a:off x="5458530" y="6756564"/>
            <a:ext cx="105565" cy="108612"/>
          </a:xfrm>
          <a:prstGeom prst="rect">
            <a:avLst/>
          </a:prstGeom>
          <a:solidFill>
            <a:srgbClr val="60232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40" name="Rectangle 39">
            <a:extLst>
              <a:ext uri="{FF2B5EF4-FFF2-40B4-BE49-F238E27FC236}">
                <a16:creationId xmlns:a16="http://schemas.microsoft.com/office/drawing/2014/main" id="{FC8742CD-B748-4DBE-9B7B-C52D5A555F81}"/>
              </a:ext>
            </a:extLst>
          </p:cNvPr>
          <p:cNvSpPr/>
          <p:nvPr/>
        </p:nvSpPr>
        <p:spPr>
          <a:xfrm>
            <a:off x="4695361" y="6770051"/>
            <a:ext cx="105565" cy="108612"/>
          </a:xfrm>
          <a:prstGeom prst="rect">
            <a:avLst/>
          </a:prstGeom>
          <a:solidFill>
            <a:srgbClr val="C65853"/>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800">
              <a:solidFill>
                <a:srgbClr val="C65853"/>
              </a:solidFill>
            </a:endParaRPr>
          </a:p>
        </p:txBody>
      </p:sp>
      <p:sp>
        <p:nvSpPr>
          <p:cNvPr id="3" name="TextBox 2">
            <a:extLst>
              <a:ext uri="{FF2B5EF4-FFF2-40B4-BE49-F238E27FC236}">
                <a16:creationId xmlns:a16="http://schemas.microsoft.com/office/drawing/2014/main" id="{0DBE888E-DA92-4CA2-A75D-A39A98F21B8D}"/>
              </a:ext>
            </a:extLst>
          </p:cNvPr>
          <p:cNvSpPr txBox="1"/>
          <p:nvPr/>
        </p:nvSpPr>
        <p:spPr>
          <a:xfrm>
            <a:off x="5649913" y="6690439"/>
            <a:ext cx="485775" cy="246221"/>
          </a:xfrm>
          <a:prstGeom prst="rect">
            <a:avLst/>
          </a:prstGeom>
          <a:noFill/>
        </p:spPr>
        <p:txBody>
          <a:bodyPr wrap="square" lIns="0" tIns="0" rIns="0" bIns="0" rtlCol="0">
            <a:spAutoFit/>
          </a:bodyPr>
          <a:lstStyle/>
          <a:p>
            <a:pPr>
              <a:lnSpc>
                <a:spcPct val="100000"/>
              </a:lnSpc>
              <a:spcAft>
                <a:spcPts val="600"/>
              </a:spcAft>
              <a:buSzPct val="100000"/>
            </a:pPr>
            <a:r>
              <a:rPr lang="en-US" sz="1600" dirty="0"/>
              <a:t>2019</a:t>
            </a:r>
          </a:p>
        </p:txBody>
      </p:sp>
      <p:sp>
        <p:nvSpPr>
          <p:cNvPr id="45" name="TextBox 44">
            <a:extLst>
              <a:ext uri="{FF2B5EF4-FFF2-40B4-BE49-F238E27FC236}">
                <a16:creationId xmlns:a16="http://schemas.microsoft.com/office/drawing/2014/main" id="{39FBB4CB-0556-4579-8A47-3E657AB02A39}"/>
              </a:ext>
            </a:extLst>
          </p:cNvPr>
          <p:cNvSpPr txBox="1"/>
          <p:nvPr/>
        </p:nvSpPr>
        <p:spPr>
          <a:xfrm>
            <a:off x="4886325" y="6690439"/>
            <a:ext cx="485775" cy="246221"/>
          </a:xfrm>
          <a:prstGeom prst="rect">
            <a:avLst/>
          </a:prstGeom>
          <a:noFill/>
        </p:spPr>
        <p:txBody>
          <a:bodyPr wrap="square" lIns="0" tIns="0" rIns="0" bIns="0" rtlCol="0">
            <a:spAutoFit/>
          </a:bodyPr>
          <a:lstStyle/>
          <a:p>
            <a:pPr>
              <a:lnSpc>
                <a:spcPct val="100000"/>
              </a:lnSpc>
              <a:spcAft>
                <a:spcPts val="600"/>
              </a:spcAft>
              <a:buSzPct val="100000"/>
            </a:pPr>
            <a:r>
              <a:rPr lang="en-US" sz="1600" dirty="0"/>
              <a:t>2018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19"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31</a:t>
            </a:fld>
            <a:endParaRPr lang="en-US" dirty="0">
              <a:latin typeface="+mn-lt"/>
            </a:endParaRPr>
          </a:p>
        </p:txBody>
      </p:sp>
      <p:sp>
        <p:nvSpPr>
          <p:cNvPr id="15" name="Content Placeholder 3"/>
          <p:cNvSpPr txBox="1">
            <a:spLocks/>
          </p:cNvSpPr>
          <p:nvPr/>
        </p:nvSpPr>
        <p:spPr>
          <a:xfrm>
            <a:off x="612615" y="1185011"/>
            <a:ext cx="9017160" cy="153604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Toronto-based companies saw downtick in deal share in H2’19</a:t>
            </a:r>
          </a:p>
          <a:p>
            <a:pPr lvl="1"/>
            <a:r>
              <a:rPr lang="en-US" sz="1500" dirty="0">
                <a:latin typeface="+mn-lt"/>
              </a:rPr>
              <a:t>Companies based in Toronto continued to receive the most deals relative to other Canadian markets, though deals to the region saw a slight downtick in H2’19, returning to levels seen in H2’18. </a:t>
            </a:r>
          </a:p>
        </p:txBody>
      </p:sp>
      <p:sp>
        <p:nvSpPr>
          <p:cNvPr id="12" name="TextBox 11"/>
          <p:cNvSpPr txBox="1"/>
          <p:nvPr/>
        </p:nvSpPr>
        <p:spPr>
          <a:xfrm>
            <a:off x="656126" y="514387"/>
            <a:ext cx="5365251" cy="400110"/>
          </a:xfrm>
          <a:prstGeom prst="rect">
            <a:avLst/>
          </a:prstGeom>
          <a:solidFill>
            <a:schemeClr val="bg1"/>
          </a:solidFill>
        </p:spPr>
        <p:txBody>
          <a:bodyPr wrap="none" lIns="0" tIns="0" rIns="0" bIns="0" rtlCol="0">
            <a:spAutoFit/>
          </a:bodyPr>
          <a:lstStyle/>
          <a:p>
            <a:pPr>
              <a:spcAft>
                <a:spcPts val="900"/>
              </a:spcAft>
            </a:pPr>
            <a:r>
              <a:rPr lang="en-US" sz="2600" b="1" dirty="0">
                <a:solidFill>
                  <a:srgbClr val="DB536A"/>
                </a:solidFill>
                <a:latin typeface="Georgia" panose="02040502050405020303" pitchFamily="18" charset="0"/>
              </a:rPr>
              <a:t>Deal share by Canadian market</a:t>
            </a: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aphicFrame>
        <p:nvGraphicFramePr>
          <p:cNvPr id="17" name="Chart 16">
            <a:extLst>
              <a:ext uri="{FF2B5EF4-FFF2-40B4-BE49-F238E27FC236}">
                <a16:creationId xmlns:a16="http://schemas.microsoft.com/office/drawing/2014/main" id="{8E8800B4-CEE3-4073-995F-F60F33A2E643}"/>
              </a:ext>
            </a:extLst>
          </p:cNvPr>
          <p:cNvGraphicFramePr>
            <a:graphicFrameLocks/>
          </p:cNvGraphicFramePr>
          <p:nvPr>
            <p:extLst>
              <p:ext uri="{D42A27DB-BD31-4B8C-83A1-F6EECF244321}">
                <p14:modId xmlns:p14="http://schemas.microsoft.com/office/powerpoint/2010/main" val="1453560022"/>
              </p:ext>
            </p:extLst>
          </p:nvPr>
        </p:nvGraphicFramePr>
        <p:xfrm>
          <a:off x="769778" y="2721359"/>
          <a:ext cx="8755222" cy="4593842"/>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a:extLst>
              <a:ext uri="{FF2B5EF4-FFF2-40B4-BE49-F238E27FC236}">
                <a16:creationId xmlns:a16="http://schemas.microsoft.com/office/drawing/2014/main" id="{C4654C71-C333-43EF-A3D4-FFBDA58F4B5B}"/>
              </a:ext>
            </a:extLst>
          </p:cNvPr>
          <p:cNvSpPr/>
          <p:nvPr/>
        </p:nvSpPr>
        <p:spPr>
          <a:xfrm>
            <a:off x="7196584" y="3054598"/>
            <a:ext cx="781082" cy="3489242"/>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Rectangle 9">
            <a:extLst>
              <a:ext uri="{FF2B5EF4-FFF2-40B4-BE49-F238E27FC236}">
                <a16:creationId xmlns:a16="http://schemas.microsoft.com/office/drawing/2014/main" id="{5E18C35C-E57C-4606-92BE-834987314F10}"/>
              </a:ext>
            </a:extLst>
          </p:cNvPr>
          <p:cNvSpPr/>
          <p:nvPr/>
        </p:nvSpPr>
        <p:spPr>
          <a:xfrm>
            <a:off x="8231650" y="3053998"/>
            <a:ext cx="781082" cy="3489842"/>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767945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9670"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32</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201" name="TextBox 200"/>
          <p:cNvSpPr txBox="1"/>
          <p:nvPr/>
        </p:nvSpPr>
        <p:spPr>
          <a:xfrm>
            <a:off x="716039" y="514387"/>
            <a:ext cx="5182509"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Eight-quarter financing trend </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Toronto</a:t>
            </a:r>
          </a:p>
        </p:txBody>
      </p:sp>
      <p:sp>
        <p:nvSpPr>
          <p:cNvPr id="21" name="Content Placeholder 3"/>
          <p:cNvSpPr txBox="1">
            <a:spLocks/>
          </p:cNvSpPr>
          <p:nvPr/>
        </p:nvSpPr>
        <p:spPr>
          <a:xfrm>
            <a:off x="612615" y="1424199"/>
            <a:ext cx="8840224" cy="134650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Toronto sees larger deal sizes in H2’19</a:t>
            </a:r>
          </a:p>
          <a:p>
            <a:pPr lvl="1"/>
            <a:r>
              <a:rPr lang="en-US" sz="1500" dirty="0">
                <a:latin typeface="+mj-lt"/>
              </a:rPr>
              <a:t>Funding from Toronto-based companies increased 9% </a:t>
            </a:r>
            <a:r>
              <a:rPr lang="en-US" sz="1500" dirty="0" err="1">
                <a:latin typeface="+mj-lt"/>
              </a:rPr>
              <a:t>HoH</a:t>
            </a:r>
            <a:r>
              <a:rPr lang="en-US" sz="1500" dirty="0">
                <a:latin typeface="+mj-lt"/>
              </a:rPr>
              <a:t> to $777M in H2’19 compared to H2’18.</a:t>
            </a:r>
          </a:p>
          <a:p>
            <a:pPr lvl="1"/>
            <a:r>
              <a:rPr lang="en-US" sz="1500" dirty="0">
                <a:latin typeface="+mj-lt"/>
              </a:rPr>
              <a:t>Deal activity declined 12% over the same time period, suggesting larger funding rounds in the back half of the year.</a:t>
            </a:r>
          </a:p>
        </p:txBody>
      </p:sp>
      <p:sp>
        <p:nvSpPr>
          <p:cNvPr id="22"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25" name="Object 2">
            <a:extLst>
              <a:ext uri="{FF2B5EF4-FFF2-40B4-BE49-F238E27FC236}">
                <a16:creationId xmlns:a16="http://schemas.microsoft.com/office/drawing/2014/main" id="{735186E0-B1E2-469B-A917-12BAFAF4463C}"/>
              </a:ext>
            </a:extLst>
          </p:cNvPr>
          <p:cNvGraphicFramePr>
            <a:graphicFrameLocks/>
          </p:cNvGraphicFramePr>
          <p:nvPr>
            <p:extLst>
              <p:ext uri="{D42A27DB-BD31-4B8C-83A1-F6EECF244321}">
                <p14:modId xmlns:p14="http://schemas.microsoft.com/office/powerpoint/2010/main" val="3812400122"/>
              </p:ext>
            </p:extLst>
          </p:nvPr>
        </p:nvGraphicFramePr>
        <p:xfrm>
          <a:off x="507316" y="2770703"/>
          <a:ext cx="9217152" cy="446829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53023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0694"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33</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201" name="TextBox 200"/>
          <p:cNvSpPr txBox="1"/>
          <p:nvPr/>
        </p:nvSpPr>
        <p:spPr>
          <a:xfrm>
            <a:off x="716039" y="514387"/>
            <a:ext cx="4089261"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Annual financing trend </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Toronto</a:t>
            </a:r>
          </a:p>
        </p:txBody>
      </p:sp>
      <p:sp>
        <p:nvSpPr>
          <p:cNvPr id="21" name="Content Placeholder 3"/>
          <p:cNvSpPr txBox="1">
            <a:spLocks/>
          </p:cNvSpPr>
          <p:nvPr/>
        </p:nvSpPr>
        <p:spPr>
          <a:xfrm>
            <a:off x="612615" y="1435216"/>
            <a:ext cx="8840224" cy="134650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Toronto funding tops $1.3B for the second year in a row</a:t>
            </a:r>
          </a:p>
          <a:p>
            <a:pPr lvl="1"/>
            <a:r>
              <a:rPr lang="en-US" sz="1500" dirty="0">
                <a:latin typeface="+mj-lt"/>
              </a:rPr>
              <a:t>2019 funding to Toronto-based startups was fueled by larger deal sizes, particularly in H2’19.</a:t>
            </a:r>
          </a:p>
        </p:txBody>
      </p:sp>
      <p:sp>
        <p:nvSpPr>
          <p:cNvPr id="22"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10" name="Object 2">
            <a:extLst>
              <a:ext uri="{FF2B5EF4-FFF2-40B4-BE49-F238E27FC236}">
                <a16:creationId xmlns:a16="http://schemas.microsoft.com/office/drawing/2014/main" id="{735186E0-B1E2-469B-A917-12BAFAF4463C}"/>
              </a:ext>
            </a:extLst>
          </p:cNvPr>
          <p:cNvGraphicFramePr>
            <a:graphicFrameLocks noChangeAspect="1"/>
          </p:cNvGraphicFramePr>
          <p:nvPr>
            <p:extLst>
              <p:ext uri="{D42A27DB-BD31-4B8C-83A1-F6EECF244321}">
                <p14:modId xmlns:p14="http://schemas.microsoft.com/office/powerpoint/2010/main" val="4005792656"/>
              </p:ext>
            </p:extLst>
          </p:nvPr>
        </p:nvGraphicFramePr>
        <p:xfrm>
          <a:off x="420624" y="2781721"/>
          <a:ext cx="9217152" cy="445728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71340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1F1BF1D-BE3D-4E7F-9D04-AAC07E751638}"/>
              </a:ext>
            </a:extLst>
          </p:cNvPr>
          <p:cNvGraphicFramePr>
            <a:graphicFrameLocks/>
          </p:cNvGraphicFramePr>
          <p:nvPr>
            <p:extLst>
              <p:ext uri="{D42A27DB-BD31-4B8C-83A1-F6EECF244321}">
                <p14:modId xmlns:p14="http://schemas.microsoft.com/office/powerpoint/2010/main" val="1673254483"/>
              </p:ext>
            </p:extLst>
          </p:nvPr>
        </p:nvGraphicFramePr>
        <p:xfrm>
          <a:off x="498178" y="2912929"/>
          <a:ext cx="9111488" cy="4101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1111" name="think-cell Slide" r:id="rId6" imgW="270" imgH="270" progId="TCLayout.ActiveDocument.1">
                  <p:embed/>
                </p:oleObj>
              </mc:Choice>
              <mc:Fallback>
                <p:oleObj name="think-cell Slide" r:id="rId6" imgW="270" imgH="270" progId="TCLayout.ActiveDocument.1">
                  <p:embed/>
                  <p:pic>
                    <p:nvPicPr>
                      <p:cNvPr id="14" name="Object 1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34</a:t>
            </a:fld>
            <a:endParaRPr lang="en-US" dirty="0">
              <a:latin typeface="+mn-lt"/>
            </a:endParaRPr>
          </a:p>
        </p:txBody>
      </p:sp>
      <p:sp>
        <p:nvSpPr>
          <p:cNvPr id="15" name="Content Placeholder 3"/>
          <p:cNvSpPr txBox="1">
            <a:spLocks/>
          </p:cNvSpPr>
          <p:nvPr/>
        </p:nvSpPr>
        <p:spPr>
          <a:xfrm>
            <a:off x="716039" y="1376881"/>
            <a:ext cx="9017160" cy="153604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Toronto sees more funding going to early-stage vs. seed-stage deals in H2’19</a:t>
            </a:r>
          </a:p>
          <a:p>
            <a:pPr lvl="1"/>
            <a:r>
              <a:rPr lang="en-US" sz="1500" dirty="0">
                <a:latin typeface="+mn-lt"/>
              </a:rPr>
              <a:t>The share of investments in seed-stage rounds declined from 50% in H1’19 to 27% in H2’19.</a:t>
            </a:r>
          </a:p>
          <a:p>
            <a:pPr lvl="1"/>
            <a:r>
              <a:rPr lang="en-US" sz="1500" dirty="0">
                <a:latin typeface="+mn-lt"/>
              </a:rPr>
              <a:t>Early-stage deals gained share, rising from 15% of rounds in H1’19 to 30% in the back half of the year.</a:t>
            </a: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7">
            <a:extLst>
              <a:ext uri="{FF2B5EF4-FFF2-40B4-BE49-F238E27FC236}">
                <a16:creationId xmlns:a16="http://schemas.microsoft.com/office/drawing/2014/main" id="{7C9FDCE5-69B7-4E35-996C-429AB39EDADD}"/>
              </a:ext>
            </a:extLst>
          </p:cNvPr>
          <p:cNvSpPr/>
          <p:nvPr/>
        </p:nvSpPr>
        <p:spPr>
          <a:xfrm>
            <a:off x="7181254" y="3053999"/>
            <a:ext cx="868101" cy="3280700"/>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9" name="Rectangle 8">
            <a:extLst>
              <a:ext uri="{FF2B5EF4-FFF2-40B4-BE49-F238E27FC236}">
                <a16:creationId xmlns:a16="http://schemas.microsoft.com/office/drawing/2014/main" id="{E52724CB-04B0-4178-BB7B-1E3B1EA75D8B}"/>
              </a:ext>
            </a:extLst>
          </p:cNvPr>
          <p:cNvSpPr/>
          <p:nvPr/>
        </p:nvSpPr>
        <p:spPr>
          <a:xfrm>
            <a:off x="8243192" y="3053998"/>
            <a:ext cx="868101" cy="3280701"/>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TextBox 10">
            <a:extLst>
              <a:ext uri="{FF2B5EF4-FFF2-40B4-BE49-F238E27FC236}">
                <a16:creationId xmlns:a16="http://schemas.microsoft.com/office/drawing/2014/main" id="{83A11262-AE61-4A90-BC5A-4050218D3B3C}"/>
              </a:ext>
            </a:extLst>
          </p:cNvPr>
          <p:cNvSpPr txBox="1"/>
          <p:nvPr/>
        </p:nvSpPr>
        <p:spPr>
          <a:xfrm>
            <a:off x="497221" y="6943646"/>
            <a:ext cx="9063957" cy="276999"/>
          </a:xfrm>
          <a:prstGeom prst="rect">
            <a:avLst/>
          </a:prstGeom>
          <a:noFill/>
        </p:spPr>
        <p:txBody>
          <a:bodyPr vert="horz" wrap="square" lIns="0" tIns="0" rIns="0" bIns="0" rtlCol="0" anchor="t" anchorCtr="0">
            <a:spAutoFit/>
          </a:bodyPr>
          <a:lstStyle/>
          <a:p>
            <a:pPr lvl="0">
              <a:defRPr/>
            </a:pPr>
            <a:r>
              <a:rPr lang="en-US" sz="900" i="1" dirty="0">
                <a:solidFill>
                  <a:srgbClr val="FFFFFF">
                    <a:lumMod val="50000"/>
                  </a:srgbClr>
                </a:solidFill>
                <a:latin typeface="Georgia" panose="02040502050405020303" pitchFamily="18" charset="0"/>
                <a:cs typeface="Arial" pitchFamily="34" charset="0"/>
              </a:rPr>
              <a:t>Note: Toronto-based 1Password's Q4 mega-round of $200M is classified as Early Stage. If categorized as Late Stage given the size of the round, deal share by stage would be 34% for Early Stage and 3% for Later Stage in Q4 ‘19.</a:t>
            </a:r>
            <a:endParaRPr kumimoji="0" lang="en-US" sz="900" b="0" i="1" u="none" strike="noStrike" kern="1200" cap="none" spc="0" normalizeH="0" baseline="0" noProof="0" dirty="0">
              <a:ln>
                <a:noFill/>
              </a:ln>
              <a:solidFill>
                <a:srgbClr val="FFFFFF">
                  <a:lumMod val="50000"/>
                </a:srgbClr>
              </a:solidFill>
              <a:effectLst/>
              <a:uLnTx/>
              <a:uFillTx/>
              <a:latin typeface="Georgia" panose="02040502050405020303" pitchFamily="18" charset="0"/>
              <a:cs typeface="Arial" pitchFamily="34" charset="0"/>
            </a:endParaRPr>
          </a:p>
        </p:txBody>
      </p:sp>
      <p:sp>
        <p:nvSpPr>
          <p:cNvPr id="13" name="TextBox 12">
            <a:extLst>
              <a:ext uri="{FF2B5EF4-FFF2-40B4-BE49-F238E27FC236}">
                <a16:creationId xmlns:a16="http://schemas.microsoft.com/office/drawing/2014/main" id="{73095395-1F72-4991-89E5-F981FC7A0ABD}"/>
              </a:ext>
            </a:extLst>
          </p:cNvPr>
          <p:cNvSpPr txBox="1"/>
          <p:nvPr/>
        </p:nvSpPr>
        <p:spPr>
          <a:xfrm>
            <a:off x="716039" y="514387"/>
            <a:ext cx="3286156"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Deal share by stage</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Toronto</a:t>
            </a:r>
          </a:p>
        </p:txBody>
      </p:sp>
    </p:spTree>
    <p:extLst>
      <p:ext uri="{BB962C8B-B14F-4D97-AF65-F5344CB8AC3E}">
        <p14:creationId xmlns:p14="http://schemas.microsoft.com/office/powerpoint/2010/main" val="1446450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3766"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35</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7" name="TextBox 16"/>
          <p:cNvSpPr txBox="1"/>
          <p:nvPr/>
        </p:nvSpPr>
        <p:spPr>
          <a:xfrm>
            <a:off x="716039" y="514387"/>
            <a:ext cx="5182509"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Eight-quarter financing trend </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Vancouver</a:t>
            </a:r>
          </a:p>
        </p:txBody>
      </p:sp>
      <p:sp>
        <p:nvSpPr>
          <p:cNvPr id="18" name="Content Placeholder 3"/>
          <p:cNvSpPr txBox="1">
            <a:spLocks/>
          </p:cNvSpPr>
          <p:nvPr/>
        </p:nvSpPr>
        <p:spPr>
          <a:xfrm>
            <a:off x="612614" y="1424199"/>
            <a:ext cx="9174481"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Vancouver funding activity spikes in H2’19 driven largely by Q3 mega-round</a:t>
            </a:r>
            <a:endParaRPr lang="en-US" sz="1800" dirty="0">
              <a:solidFill>
                <a:srgbClr val="FF0000"/>
              </a:solidFill>
              <a:latin typeface="+mj-lt"/>
            </a:endParaRPr>
          </a:p>
          <a:p>
            <a:pPr lvl="1">
              <a:tabLst>
                <a:tab pos="7259638" algn="l"/>
              </a:tabLst>
            </a:pPr>
            <a:r>
              <a:rPr lang="en-US" sz="1500" dirty="0">
                <a:latin typeface="+mj-lt"/>
              </a:rPr>
              <a:t>Vancouver-based companies raised $575M in H2’19.</a:t>
            </a:r>
          </a:p>
          <a:p>
            <a:pPr lvl="1">
              <a:tabLst>
                <a:tab pos="7259638" algn="l"/>
              </a:tabLst>
            </a:pPr>
            <a:r>
              <a:rPr lang="en-US" sz="1500" dirty="0">
                <a:latin typeface="+mj-lt"/>
              </a:rPr>
              <a:t>Deal count declined 33% </a:t>
            </a:r>
            <a:r>
              <a:rPr lang="en-US" sz="1500" dirty="0" err="1">
                <a:latin typeface="+mj-lt"/>
              </a:rPr>
              <a:t>HoH</a:t>
            </a:r>
            <a:r>
              <a:rPr lang="en-US" sz="1500" dirty="0">
                <a:latin typeface="+mj-lt"/>
              </a:rPr>
              <a:t> from 49 deals in H2’18 to 33 deals in H2’19.</a:t>
            </a:r>
          </a:p>
        </p:txBody>
      </p:sp>
      <p:sp>
        <p:nvSpPr>
          <p:cNvPr id="19" name="Freeform 144"/>
          <p:cNvSpPr>
            <a:spLocks/>
          </p:cNvSpPr>
          <p:nvPr/>
        </p:nvSpPr>
        <p:spPr bwMode="auto">
          <a:xfrm>
            <a:off x="-648067" y="29657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10" name="Object 2">
            <a:extLst>
              <a:ext uri="{FF2B5EF4-FFF2-40B4-BE49-F238E27FC236}">
                <a16:creationId xmlns:a16="http://schemas.microsoft.com/office/drawing/2014/main" id="{D0CD7066-5263-41AD-9D3B-6A0B73107419}"/>
              </a:ext>
            </a:extLst>
          </p:cNvPr>
          <p:cNvGraphicFramePr>
            <a:graphicFrameLocks noChangeAspect="1"/>
          </p:cNvGraphicFramePr>
          <p:nvPr>
            <p:extLst>
              <p:ext uri="{D42A27DB-BD31-4B8C-83A1-F6EECF244321}">
                <p14:modId xmlns:p14="http://schemas.microsoft.com/office/powerpoint/2010/main" val="249267788"/>
              </p:ext>
            </p:extLst>
          </p:nvPr>
        </p:nvGraphicFramePr>
        <p:xfrm>
          <a:off x="345583" y="2823587"/>
          <a:ext cx="9250593" cy="438516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43351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4789"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36</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201" name="TextBox 200"/>
          <p:cNvSpPr txBox="1"/>
          <p:nvPr/>
        </p:nvSpPr>
        <p:spPr>
          <a:xfrm>
            <a:off x="716039" y="514387"/>
            <a:ext cx="4089261"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Annual financing trend </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Vancouver</a:t>
            </a:r>
          </a:p>
        </p:txBody>
      </p:sp>
      <p:sp>
        <p:nvSpPr>
          <p:cNvPr id="21" name="Content Placeholder 3"/>
          <p:cNvSpPr txBox="1">
            <a:spLocks/>
          </p:cNvSpPr>
          <p:nvPr/>
        </p:nvSpPr>
        <p:spPr>
          <a:xfrm>
            <a:off x="612615" y="1424199"/>
            <a:ext cx="8840224" cy="134650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Vancouver hits a six-year high for funding in 2019</a:t>
            </a:r>
          </a:p>
          <a:p>
            <a:pPr lvl="1"/>
            <a:r>
              <a:rPr lang="en-US" sz="1500" dirty="0">
                <a:latin typeface="+mj-lt"/>
              </a:rPr>
              <a:t>Vancouver-based startups raised $924M in 2019, a 134% increase over levels seen in 2018.</a:t>
            </a:r>
          </a:p>
          <a:p>
            <a:pPr lvl="1"/>
            <a:r>
              <a:rPr lang="en-US" sz="1500" dirty="0">
                <a:latin typeface="+mj-lt"/>
              </a:rPr>
              <a:t>2019 deal activity fell sharply to 72 deals vs. 109 in 2018, however activity remains above pre-2018 levels as larger average deal sizes drove gains in funding.</a:t>
            </a:r>
          </a:p>
        </p:txBody>
      </p:sp>
      <p:sp>
        <p:nvSpPr>
          <p:cNvPr id="22"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11" name="Object 2">
            <a:extLst>
              <a:ext uri="{FF2B5EF4-FFF2-40B4-BE49-F238E27FC236}">
                <a16:creationId xmlns:a16="http://schemas.microsoft.com/office/drawing/2014/main" id="{D0CD7066-5263-41AD-9D3B-6A0B73107419}"/>
              </a:ext>
            </a:extLst>
          </p:cNvPr>
          <p:cNvGraphicFramePr>
            <a:graphicFrameLocks noChangeAspect="1"/>
          </p:cNvGraphicFramePr>
          <p:nvPr>
            <p:extLst>
              <p:ext uri="{D42A27DB-BD31-4B8C-83A1-F6EECF244321}">
                <p14:modId xmlns:p14="http://schemas.microsoft.com/office/powerpoint/2010/main" val="568823926"/>
              </p:ext>
            </p:extLst>
          </p:nvPr>
        </p:nvGraphicFramePr>
        <p:xfrm>
          <a:off x="375283" y="2880297"/>
          <a:ext cx="9494735" cy="427412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76697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5812"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xfrm>
            <a:off x="7848600" y="7239001"/>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37</a:t>
            </a:fld>
            <a:endParaRPr lang="en-US" dirty="0">
              <a:latin typeface="+mn-lt"/>
            </a:endParaRPr>
          </a:p>
        </p:txBody>
      </p:sp>
      <p:sp>
        <p:nvSpPr>
          <p:cNvPr id="15" name="Content Placeholder 3"/>
          <p:cNvSpPr txBox="1">
            <a:spLocks/>
          </p:cNvSpPr>
          <p:nvPr/>
        </p:nvSpPr>
        <p:spPr>
          <a:xfrm>
            <a:off x="612615" y="1441389"/>
            <a:ext cx="9017160" cy="153604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Later-stage deals gain traction in Vancouver in H2’19</a:t>
            </a:r>
          </a:p>
          <a:p>
            <a:pPr lvl="1"/>
            <a:r>
              <a:rPr lang="en-US" sz="1500" dirty="0">
                <a:latin typeface="+mn-lt"/>
              </a:rPr>
              <a:t>Later-stage rounds jumped to 25% of overall deals in Q4’19, an 8-quarter high.</a:t>
            </a:r>
          </a:p>
          <a:p>
            <a:pPr lvl="1"/>
            <a:r>
              <a:rPr lang="en-US" sz="1500" dirty="0">
                <a:latin typeface="+mn-lt"/>
              </a:rPr>
              <a:t>Seed-stage deals also increased to 42% in the latest quarter, pointing to increased investment activity in both emerging and maturing companies.</a:t>
            </a:r>
          </a:p>
          <a:p>
            <a:pPr lvl="1"/>
            <a:endParaRPr lang="en-US" sz="1500" dirty="0">
              <a:latin typeface="+mn-lt"/>
            </a:endParaRP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aphicFrame>
        <p:nvGraphicFramePr>
          <p:cNvPr id="10" name="Chart 9">
            <a:extLst>
              <a:ext uri="{FF2B5EF4-FFF2-40B4-BE49-F238E27FC236}">
                <a16:creationId xmlns:a16="http://schemas.microsoft.com/office/drawing/2014/main" id="{83B1E0C7-1E49-44FE-9927-9947467CDB08}"/>
              </a:ext>
            </a:extLst>
          </p:cNvPr>
          <p:cNvGraphicFramePr>
            <a:graphicFrameLocks/>
          </p:cNvGraphicFramePr>
          <p:nvPr>
            <p:extLst>
              <p:ext uri="{D42A27DB-BD31-4B8C-83A1-F6EECF244321}">
                <p14:modId xmlns:p14="http://schemas.microsoft.com/office/powerpoint/2010/main" val="1504838632"/>
              </p:ext>
            </p:extLst>
          </p:nvPr>
        </p:nvGraphicFramePr>
        <p:xfrm>
          <a:off x="612615" y="2897053"/>
          <a:ext cx="9054904" cy="4199072"/>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angle 7">
            <a:extLst>
              <a:ext uri="{FF2B5EF4-FFF2-40B4-BE49-F238E27FC236}">
                <a16:creationId xmlns:a16="http://schemas.microsoft.com/office/drawing/2014/main" id="{16DE84E2-3D61-442F-A9CD-9D3A9186A1B6}"/>
              </a:ext>
            </a:extLst>
          </p:cNvPr>
          <p:cNvSpPr/>
          <p:nvPr/>
        </p:nvSpPr>
        <p:spPr>
          <a:xfrm>
            <a:off x="7265563" y="3063523"/>
            <a:ext cx="811281" cy="3337277"/>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9" name="Rectangle 8">
            <a:extLst>
              <a:ext uri="{FF2B5EF4-FFF2-40B4-BE49-F238E27FC236}">
                <a16:creationId xmlns:a16="http://schemas.microsoft.com/office/drawing/2014/main" id="{F95782EB-CC7B-4C78-8AE5-970B36AFE139}"/>
              </a:ext>
            </a:extLst>
          </p:cNvPr>
          <p:cNvSpPr/>
          <p:nvPr/>
        </p:nvSpPr>
        <p:spPr>
          <a:xfrm>
            <a:off x="8327501" y="3063523"/>
            <a:ext cx="797093" cy="3337277"/>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TextBox 10">
            <a:extLst>
              <a:ext uri="{FF2B5EF4-FFF2-40B4-BE49-F238E27FC236}">
                <a16:creationId xmlns:a16="http://schemas.microsoft.com/office/drawing/2014/main" id="{1C1E1DAE-6002-4168-B03C-C9E2FD8C1CDD}"/>
              </a:ext>
            </a:extLst>
          </p:cNvPr>
          <p:cNvSpPr txBox="1"/>
          <p:nvPr/>
        </p:nvSpPr>
        <p:spPr>
          <a:xfrm>
            <a:off x="716039" y="514387"/>
            <a:ext cx="3286156"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Deal share by stage</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Vancouver</a:t>
            </a:r>
          </a:p>
        </p:txBody>
      </p:sp>
    </p:spTree>
    <p:extLst>
      <p:ext uri="{BB962C8B-B14F-4D97-AF65-F5344CB8AC3E}">
        <p14:creationId xmlns:p14="http://schemas.microsoft.com/office/powerpoint/2010/main" val="3341654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6836"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38</a:t>
            </a:fld>
            <a:endParaRPr lang="en-US" dirty="0"/>
          </a:p>
        </p:txBody>
      </p:sp>
      <p:sp>
        <p:nvSpPr>
          <p:cNvPr id="12" name="Rectangle 11"/>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3" name="TextBox 12"/>
          <p:cNvSpPr txBox="1"/>
          <p:nvPr/>
        </p:nvSpPr>
        <p:spPr>
          <a:xfrm>
            <a:off x="716039" y="514387"/>
            <a:ext cx="5182509"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Eight-quarter financing trend </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Montréal</a:t>
            </a:r>
          </a:p>
        </p:txBody>
      </p:sp>
      <p:sp>
        <p:nvSpPr>
          <p:cNvPr id="15" name="Content Placeholder 3"/>
          <p:cNvSpPr txBox="1">
            <a:spLocks/>
          </p:cNvSpPr>
          <p:nvPr/>
        </p:nvSpPr>
        <p:spPr>
          <a:xfrm>
            <a:off x="612615" y="1424199"/>
            <a:ext cx="8840224"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Funding to Montréal-based companies nearly doubles in back half of the year</a:t>
            </a:r>
          </a:p>
          <a:p>
            <a:pPr lvl="1"/>
            <a:r>
              <a:rPr lang="en-US" sz="1500" dirty="0">
                <a:latin typeface="+mj-lt"/>
              </a:rPr>
              <a:t>Montréal-based companies raised $717M in H2’19 compared to $365M in H2’18.</a:t>
            </a:r>
          </a:p>
        </p:txBody>
      </p:sp>
      <p:sp>
        <p:nvSpPr>
          <p:cNvPr id="16"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10" name="Object 2">
            <a:extLst>
              <a:ext uri="{FF2B5EF4-FFF2-40B4-BE49-F238E27FC236}">
                <a16:creationId xmlns:a16="http://schemas.microsoft.com/office/drawing/2014/main" id="{D83CDA7E-32D1-4DE7-85B7-6889C006329A}"/>
              </a:ext>
            </a:extLst>
          </p:cNvPr>
          <p:cNvGraphicFramePr>
            <a:graphicFrameLocks noChangeAspect="1"/>
          </p:cNvGraphicFramePr>
          <p:nvPr>
            <p:extLst>
              <p:ext uri="{D42A27DB-BD31-4B8C-83A1-F6EECF244321}">
                <p14:modId xmlns:p14="http://schemas.microsoft.com/office/powerpoint/2010/main" val="1962619058"/>
              </p:ext>
            </p:extLst>
          </p:nvPr>
        </p:nvGraphicFramePr>
        <p:xfrm>
          <a:off x="773472" y="3015404"/>
          <a:ext cx="8751528" cy="406590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80921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7860"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39</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201" name="TextBox 200"/>
          <p:cNvSpPr txBox="1"/>
          <p:nvPr/>
        </p:nvSpPr>
        <p:spPr>
          <a:xfrm>
            <a:off x="716039" y="514387"/>
            <a:ext cx="4089261"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Annual financing trend </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Montréal</a:t>
            </a:r>
          </a:p>
        </p:txBody>
      </p:sp>
      <p:sp>
        <p:nvSpPr>
          <p:cNvPr id="21" name="Content Placeholder 3"/>
          <p:cNvSpPr txBox="1">
            <a:spLocks/>
          </p:cNvSpPr>
          <p:nvPr/>
        </p:nvSpPr>
        <p:spPr>
          <a:xfrm>
            <a:off x="612614" y="1369769"/>
            <a:ext cx="9064785" cy="134650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Montréal deals and dollars remain at healthy levels despite 2019 declines</a:t>
            </a:r>
          </a:p>
          <a:p>
            <a:pPr lvl="1"/>
            <a:r>
              <a:rPr lang="en-US" sz="1500" dirty="0">
                <a:latin typeface="+mj-lt"/>
              </a:rPr>
              <a:t>After a strong H2’19, total funding to Montréal-based companies in 2019 was $931M, only $11M below 2018 levels.</a:t>
            </a:r>
          </a:p>
          <a:p>
            <a:pPr lvl="1"/>
            <a:r>
              <a:rPr lang="en-US" sz="1500" dirty="0">
                <a:latin typeface="+mj-lt"/>
              </a:rPr>
              <a:t>2019 investment was still above annual funding levels seen before 2018, an exceptionally strong year.</a:t>
            </a:r>
          </a:p>
        </p:txBody>
      </p:sp>
      <p:sp>
        <p:nvSpPr>
          <p:cNvPr id="22"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10" name="Object 2">
            <a:extLst>
              <a:ext uri="{FF2B5EF4-FFF2-40B4-BE49-F238E27FC236}">
                <a16:creationId xmlns:a16="http://schemas.microsoft.com/office/drawing/2014/main" id="{D83CDA7E-32D1-4DE7-85B7-6889C006329A}"/>
              </a:ext>
            </a:extLst>
          </p:cNvPr>
          <p:cNvGraphicFramePr>
            <a:graphicFrameLocks noChangeAspect="1"/>
          </p:cNvGraphicFramePr>
          <p:nvPr>
            <p:extLst>
              <p:ext uri="{D42A27DB-BD31-4B8C-83A1-F6EECF244321}">
                <p14:modId xmlns:p14="http://schemas.microsoft.com/office/powerpoint/2010/main" val="2042877887"/>
              </p:ext>
            </p:extLst>
          </p:nvPr>
        </p:nvGraphicFramePr>
        <p:xfrm>
          <a:off x="298764" y="3162101"/>
          <a:ext cx="9460871" cy="377777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9045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3365"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2" name="TextBox 91"/>
          <p:cNvSpPr txBox="1"/>
          <p:nvPr/>
        </p:nvSpPr>
        <p:spPr>
          <a:xfrm>
            <a:off x="753233" y="1979012"/>
            <a:ext cx="6031665" cy="615553"/>
          </a:xfrm>
          <a:prstGeom prst="rect">
            <a:avLst/>
          </a:prstGeom>
          <a:noFill/>
        </p:spPr>
        <p:txBody>
          <a:bodyPr wrap="squar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FFFFFF"/>
                </a:solidFill>
                <a:effectLst/>
                <a:uLnTx/>
                <a:uFillTx/>
                <a:latin typeface="Georgia" panose="02040502050405020303" pitchFamily="18" charset="0"/>
              </a:rPr>
              <a:t>Overall trends</a:t>
            </a:r>
          </a:p>
        </p:txBody>
      </p:sp>
      <p:sp>
        <p:nvSpPr>
          <p:cNvPr id="93" name="TextBox 92"/>
          <p:cNvSpPr txBox="1"/>
          <p:nvPr/>
        </p:nvSpPr>
        <p:spPr>
          <a:xfrm>
            <a:off x="830554" y="1486442"/>
            <a:ext cx="455253" cy="492443"/>
          </a:xfrm>
          <a:prstGeom prst="rect">
            <a:avLst/>
          </a:prstGeom>
          <a:no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01</a:t>
            </a:r>
          </a:p>
        </p:txBody>
      </p:sp>
      <p:sp>
        <p:nvSpPr>
          <p:cNvPr id="29" name="TextBox 28"/>
          <p:cNvSpPr txBox="1"/>
          <p:nvPr/>
        </p:nvSpPr>
        <p:spPr>
          <a:xfrm>
            <a:off x="523876" y="7252902"/>
            <a:ext cx="3513782" cy="138499"/>
          </a:xfrm>
          <a:prstGeom prst="rect">
            <a:avLst/>
          </a:prstGeom>
          <a:noFill/>
        </p:spPr>
        <p:txBody>
          <a:bodyPr vert="horz" wrap="non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rPr>
              <a:t>PwC | CB Insights MoneyTree™ Canada Report </a:t>
            </a:r>
            <a:r>
              <a:rPr lang="en-US" sz="900" b="1" dirty="0">
                <a:solidFill>
                  <a:srgbClr val="FFFFFF"/>
                </a:solidFill>
                <a:latin typeface="Arial"/>
                <a:cs typeface="Arial" pitchFamily="34" charset="0"/>
              </a:rPr>
              <a:t>H2 and FY</a:t>
            </a:r>
            <a:r>
              <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rPr>
              <a:t> 2019 </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59620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D976785-8CFF-4659-BDD5-E8309EB38152}"/>
              </a:ext>
            </a:extLst>
          </p:cNvPr>
          <p:cNvGraphicFramePr>
            <a:graphicFrameLocks/>
          </p:cNvGraphicFramePr>
          <p:nvPr>
            <p:extLst>
              <p:ext uri="{D42A27DB-BD31-4B8C-83A1-F6EECF244321}">
                <p14:modId xmlns:p14="http://schemas.microsoft.com/office/powerpoint/2010/main" val="1196076033"/>
              </p:ext>
            </p:extLst>
          </p:nvPr>
        </p:nvGraphicFramePr>
        <p:xfrm>
          <a:off x="692183" y="2851465"/>
          <a:ext cx="8858024" cy="44029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8883" name="think-cell Slide" r:id="rId6" imgW="270" imgH="270" progId="TCLayout.ActiveDocument.1">
                  <p:embed/>
                </p:oleObj>
              </mc:Choice>
              <mc:Fallback>
                <p:oleObj name="think-cell Slide" r:id="rId6" imgW="270" imgH="270" progId="TCLayout.ActiveDocument.1">
                  <p:embed/>
                  <p:pic>
                    <p:nvPicPr>
                      <p:cNvPr id="14" name="Object 1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40</a:t>
            </a:fld>
            <a:endParaRPr lang="en-US" dirty="0">
              <a:latin typeface="+mn-lt"/>
            </a:endParaRPr>
          </a:p>
        </p:txBody>
      </p:sp>
      <p:sp>
        <p:nvSpPr>
          <p:cNvPr id="15" name="Content Placeholder 3"/>
          <p:cNvSpPr txBox="1">
            <a:spLocks/>
          </p:cNvSpPr>
          <p:nvPr/>
        </p:nvSpPr>
        <p:spPr>
          <a:xfrm>
            <a:off x="612615" y="1412472"/>
            <a:ext cx="9017160" cy="153604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Funding by stage in Montréal signals more mature deals in the back half of 2019</a:t>
            </a:r>
          </a:p>
          <a:p>
            <a:pPr lvl="1"/>
            <a:r>
              <a:rPr lang="en-US" sz="1500" dirty="0">
                <a:latin typeface="+mn-lt"/>
              </a:rPr>
              <a:t>Deal share to seed-stage companies declined to 32% in H2’19, down from 48% in H1’19.</a:t>
            </a:r>
          </a:p>
          <a:p>
            <a:pPr lvl="1"/>
            <a:r>
              <a:rPr lang="en-US" sz="1500" dirty="0">
                <a:latin typeface="+mn-lt"/>
              </a:rPr>
              <a:t>Later-stage deals gained share in the back half of the year, rising to 9% of total deals in H2’19 vs 3% in H1’19.</a:t>
            </a:r>
          </a:p>
          <a:p>
            <a:pPr lvl="1"/>
            <a:endParaRPr lang="en-US" sz="1500" dirty="0">
              <a:latin typeface="+mn-lt"/>
            </a:endParaRP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7">
            <a:extLst>
              <a:ext uri="{FF2B5EF4-FFF2-40B4-BE49-F238E27FC236}">
                <a16:creationId xmlns:a16="http://schemas.microsoft.com/office/drawing/2014/main" id="{18017166-E4AD-491D-9B75-C632F0294B17}"/>
              </a:ext>
            </a:extLst>
          </p:cNvPr>
          <p:cNvSpPr/>
          <p:nvPr/>
        </p:nvSpPr>
        <p:spPr>
          <a:xfrm>
            <a:off x="7197740" y="3018844"/>
            <a:ext cx="811281" cy="3458155"/>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9" name="Rectangle 8">
            <a:extLst>
              <a:ext uri="{FF2B5EF4-FFF2-40B4-BE49-F238E27FC236}">
                <a16:creationId xmlns:a16="http://schemas.microsoft.com/office/drawing/2014/main" id="{623F452C-80B8-4543-A7C0-54241C7A1DF1}"/>
              </a:ext>
            </a:extLst>
          </p:cNvPr>
          <p:cNvSpPr/>
          <p:nvPr/>
        </p:nvSpPr>
        <p:spPr>
          <a:xfrm>
            <a:off x="8245490" y="3018844"/>
            <a:ext cx="811281" cy="3458155"/>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TextBox 10">
            <a:extLst>
              <a:ext uri="{FF2B5EF4-FFF2-40B4-BE49-F238E27FC236}">
                <a16:creationId xmlns:a16="http://schemas.microsoft.com/office/drawing/2014/main" id="{221D843D-9894-4225-81A6-75440BD1030A}"/>
              </a:ext>
            </a:extLst>
          </p:cNvPr>
          <p:cNvSpPr txBox="1"/>
          <p:nvPr/>
        </p:nvSpPr>
        <p:spPr>
          <a:xfrm>
            <a:off x="716039" y="514387"/>
            <a:ext cx="3286156"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Deal share by stage</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Montréal</a:t>
            </a:r>
          </a:p>
        </p:txBody>
      </p:sp>
    </p:spTree>
    <p:extLst>
      <p:ext uri="{BB962C8B-B14F-4D97-AF65-F5344CB8AC3E}">
        <p14:creationId xmlns:p14="http://schemas.microsoft.com/office/powerpoint/2010/main" val="3307279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9907"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41</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7" name="TextBox 16"/>
          <p:cNvSpPr txBox="1"/>
          <p:nvPr/>
        </p:nvSpPr>
        <p:spPr>
          <a:xfrm>
            <a:off x="716039" y="514387"/>
            <a:ext cx="5182509"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itchFamily="18" charset="0"/>
              </a:rPr>
              <a:t>Eight-quarter financing trend </a:t>
            </a:r>
            <a:br>
              <a:rPr lang="en-US" sz="2600" b="1" dirty="0">
                <a:solidFill>
                  <a:schemeClr val="accent2"/>
                </a:solidFill>
                <a:latin typeface="Georgia" pitchFamily="18" charset="0"/>
              </a:rPr>
            </a:br>
            <a:r>
              <a:rPr lang="en-US" sz="2600" dirty="0">
                <a:solidFill>
                  <a:schemeClr val="bg1">
                    <a:lumMod val="65000"/>
                  </a:schemeClr>
                </a:solidFill>
                <a:latin typeface="Georgia" pitchFamily="18" charset="0"/>
              </a:rPr>
              <a:t>Waterloo</a:t>
            </a:r>
          </a:p>
        </p:txBody>
      </p:sp>
      <p:sp>
        <p:nvSpPr>
          <p:cNvPr id="18" name="Content Placeholder 3"/>
          <p:cNvSpPr txBox="1">
            <a:spLocks/>
          </p:cNvSpPr>
          <p:nvPr/>
        </p:nvSpPr>
        <p:spPr>
          <a:xfrm>
            <a:off x="612615" y="1424199"/>
            <a:ext cx="8840224"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Waterloo startups see substantial drop in funding in H2’19 after spike in H1’19</a:t>
            </a:r>
          </a:p>
          <a:p>
            <a:pPr lvl="1"/>
            <a:r>
              <a:rPr lang="en-US" sz="1500" dirty="0">
                <a:latin typeface="+mj-lt"/>
              </a:rPr>
              <a:t>Funding to Waterloo-based startups dropped to $9M in H2’19, substantially below the $131M raised in H1’19. </a:t>
            </a:r>
          </a:p>
          <a:p>
            <a:pPr lvl="1"/>
            <a:r>
              <a:rPr lang="en-US" sz="1500" dirty="0">
                <a:latin typeface="+mj-lt"/>
              </a:rPr>
              <a:t>Relative to H2’18, funding fell 52% but deal count was up 29% </a:t>
            </a:r>
            <a:r>
              <a:rPr lang="en-US" sz="1500" dirty="0" err="1">
                <a:latin typeface="+mj-lt"/>
              </a:rPr>
              <a:t>HoH</a:t>
            </a:r>
            <a:r>
              <a:rPr lang="en-US" sz="1500" dirty="0">
                <a:latin typeface="+mj-lt"/>
              </a:rPr>
              <a:t> compared to H2’18.</a:t>
            </a:r>
          </a:p>
          <a:p>
            <a:pPr lvl="1"/>
            <a:endParaRPr lang="en-US" sz="1500" dirty="0">
              <a:latin typeface="+mj-lt"/>
            </a:endParaRPr>
          </a:p>
        </p:txBody>
      </p:sp>
      <p:sp>
        <p:nvSpPr>
          <p:cNvPr id="20"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22" name="Object 2">
            <a:extLst>
              <a:ext uri="{FF2B5EF4-FFF2-40B4-BE49-F238E27FC236}">
                <a16:creationId xmlns:a16="http://schemas.microsoft.com/office/drawing/2014/main" id="{BD772655-25CA-4BD6-BED3-2C4579691B6E}"/>
              </a:ext>
            </a:extLst>
          </p:cNvPr>
          <p:cNvGraphicFramePr>
            <a:graphicFrameLocks/>
          </p:cNvGraphicFramePr>
          <p:nvPr>
            <p:extLst>
              <p:ext uri="{D42A27DB-BD31-4B8C-83A1-F6EECF244321}">
                <p14:modId xmlns:p14="http://schemas.microsoft.com/office/powerpoint/2010/main" val="4205982687"/>
              </p:ext>
            </p:extLst>
          </p:nvPr>
        </p:nvGraphicFramePr>
        <p:xfrm>
          <a:off x="605560" y="2932177"/>
          <a:ext cx="9144991" cy="422224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50496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0931"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42</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7" name="TextBox 16"/>
          <p:cNvSpPr txBox="1"/>
          <p:nvPr/>
        </p:nvSpPr>
        <p:spPr>
          <a:xfrm>
            <a:off x="716039" y="514387"/>
            <a:ext cx="4089261"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itchFamily="18" charset="0"/>
              </a:rPr>
              <a:t>Annual financing trend </a:t>
            </a:r>
            <a:br>
              <a:rPr lang="en-US" sz="2600" b="1" dirty="0">
                <a:solidFill>
                  <a:schemeClr val="accent2"/>
                </a:solidFill>
                <a:latin typeface="Georgia" pitchFamily="18" charset="0"/>
              </a:rPr>
            </a:br>
            <a:r>
              <a:rPr lang="en-US" sz="2600" dirty="0">
                <a:solidFill>
                  <a:schemeClr val="bg1">
                    <a:lumMod val="65000"/>
                  </a:schemeClr>
                </a:solidFill>
                <a:latin typeface="Georgia" pitchFamily="18" charset="0"/>
              </a:rPr>
              <a:t>Waterloo</a:t>
            </a:r>
          </a:p>
        </p:txBody>
      </p:sp>
      <p:sp>
        <p:nvSpPr>
          <p:cNvPr id="18" name="Content Placeholder 3"/>
          <p:cNvSpPr txBox="1">
            <a:spLocks/>
          </p:cNvSpPr>
          <p:nvPr/>
        </p:nvSpPr>
        <p:spPr>
          <a:xfrm>
            <a:off x="612615" y="1424199"/>
            <a:ext cx="8840224"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Strong funding levels in H1’19 offset weakness in the back half of the year</a:t>
            </a:r>
          </a:p>
          <a:p>
            <a:pPr lvl="1"/>
            <a:r>
              <a:rPr lang="en-US" sz="1500" dirty="0">
                <a:latin typeface="+mj-lt"/>
              </a:rPr>
              <a:t>Waterloo-based companies raised $139M in 2019, an 81% increase compared to 2018.</a:t>
            </a:r>
          </a:p>
          <a:p>
            <a:pPr lvl="1"/>
            <a:r>
              <a:rPr lang="en-US" sz="1500" dirty="0">
                <a:latin typeface="+mj-lt"/>
              </a:rPr>
              <a:t>2019 deal activity rose by 32% YoY to 25 deals.</a:t>
            </a:r>
          </a:p>
        </p:txBody>
      </p:sp>
      <p:sp>
        <p:nvSpPr>
          <p:cNvPr id="20"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9" name="Object 2">
            <a:extLst>
              <a:ext uri="{FF2B5EF4-FFF2-40B4-BE49-F238E27FC236}">
                <a16:creationId xmlns:a16="http://schemas.microsoft.com/office/drawing/2014/main" id="{20DDB39D-2FB4-4666-B510-BAFD02A59628}"/>
              </a:ext>
            </a:extLst>
          </p:cNvPr>
          <p:cNvGraphicFramePr>
            <a:graphicFrameLocks noChangeAspect="1"/>
          </p:cNvGraphicFramePr>
          <p:nvPr>
            <p:extLst>
              <p:ext uri="{D42A27DB-BD31-4B8C-83A1-F6EECF244321}">
                <p14:modId xmlns:p14="http://schemas.microsoft.com/office/powerpoint/2010/main" val="1055560928"/>
              </p:ext>
            </p:extLst>
          </p:nvPr>
        </p:nvGraphicFramePr>
        <p:xfrm>
          <a:off x="605561" y="2848025"/>
          <a:ext cx="9038276" cy="425103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1612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49"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43</a:t>
            </a:fld>
            <a:endParaRPr lang="en-US" dirty="0">
              <a:latin typeface="+mn-lt"/>
            </a:endParaRPr>
          </a:p>
        </p:txBody>
      </p:sp>
      <p:sp>
        <p:nvSpPr>
          <p:cNvPr id="15" name="Content Placeholder 3"/>
          <p:cNvSpPr txBox="1">
            <a:spLocks/>
          </p:cNvSpPr>
          <p:nvPr/>
        </p:nvSpPr>
        <p:spPr>
          <a:xfrm>
            <a:off x="612615" y="1416118"/>
            <a:ext cx="9017160" cy="153604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Seed-stage deals still make up most of the investments in Waterloo in H2’19</a:t>
            </a:r>
          </a:p>
          <a:p>
            <a:pPr lvl="1"/>
            <a:r>
              <a:rPr lang="en-US" sz="1500" dirty="0">
                <a:latin typeface="+mn-lt"/>
              </a:rPr>
              <a:t>Waterloo saw only seed-stage and early-stage rounds in H2’19, and a later-stage round has not taken place since Q1’19.</a:t>
            </a: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aphicFrame>
        <p:nvGraphicFramePr>
          <p:cNvPr id="13" name="Chart 12">
            <a:extLst>
              <a:ext uri="{FF2B5EF4-FFF2-40B4-BE49-F238E27FC236}">
                <a16:creationId xmlns:a16="http://schemas.microsoft.com/office/drawing/2014/main" id="{E1EF0FA2-201B-4AF9-9BB0-0E8593E3B1DA}"/>
              </a:ext>
            </a:extLst>
          </p:cNvPr>
          <p:cNvGraphicFramePr>
            <a:graphicFrameLocks/>
          </p:cNvGraphicFramePr>
          <p:nvPr>
            <p:extLst>
              <p:ext uri="{D42A27DB-BD31-4B8C-83A1-F6EECF244321}">
                <p14:modId xmlns:p14="http://schemas.microsoft.com/office/powerpoint/2010/main" val="1047347031"/>
              </p:ext>
            </p:extLst>
          </p:nvPr>
        </p:nvGraphicFramePr>
        <p:xfrm>
          <a:off x="930194" y="2887528"/>
          <a:ext cx="8328106" cy="4266193"/>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angle 7">
            <a:extLst>
              <a:ext uri="{FF2B5EF4-FFF2-40B4-BE49-F238E27FC236}">
                <a16:creationId xmlns:a16="http://schemas.microsoft.com/office/drawing/2014/main" id="{AE48AAA2-DA6D-4CC1-91C2-C7DADB3F8DE7}"/>
              </a:ext>
            </a:extLst>
          </p:cNvPr>
          <p:cNvSpPr/>
          <p:nvPr/>
        </p:nvSpPr>
        <p:spPr>
          <a:xfrm>
            <a:off x="7040880" y="3053998"/>
            <a:ext cx="800100" cy="3394427"/>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9" name="Rectangle 8">
            <a:extLst>
              <a:ext uri="{FF2B5EF4-FFF2-40B4-BE49-F238E27FC236}">
                <a16:creationId xmlns:a16="http://schemas.microsoft.com/office/drawing/2014/main" id="{8256E181-4FD8-4D2E-B394-3CD5DAD35409}"/>
              </a:ext>
            </a:extLst>
          </p:cNvPr>
          <p:cNvSpPr/>
          <p:nvPr/>
        </p:nvSpPr>
        <p:spPr>
          <a:xfrm>
            <a:off x="8042107" y="3053998"/>
            <a:ext cx="739943" cy="3394427"/>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TextBox 9">
            <a:extLst>
              <a:ext uri="{FF2B5EF4-FFF2-40B4-BE49-F238E27FC236}">
                <a16:creationId xmlns:a16="http://schemas.microsoft.com/office/drawing/2014/main" id="{33146CE9-2DB9-4146-9C27-C21A5D281A59}"/>
              </a:ext>
            </a:extLst>
          </p:cNvPr>
          <p:cNvSpPr txBox="1"/>
          <p:nvPr/>
        </p:nvSpPr>
        <p:spPr>
          <a:xfrm>
            <a:off x="716039" y="514387"/>
            <a:ext cx="3286156"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Deal share by stage</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Waterloo</a:t>
            </a:r>
          </a:p>
        </p:txBody>
      </p:sp>
    </p:spTree>
    <p:extLst>
      <p:ext uri="{BB962C8B-B14F-4D97-AF65-F5344CB8AC3E}">
        <p14:creationId xmlns:p14="http://schemas.microsoft.com/office/powerpoint/2010/main" val="4158194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6048"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44</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7" name="TextBox 16"/>
          <p:cNvSpPr txBox="1"/>
          <p:nvPr/>
        </p:nvSpPr>
        <p:spPr>
          <a:xfrm>
            <a:off x="716039" y="514387"/>
            <a:ext cx="5216172"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itchFamily="18" charset="0"/>
              </a:rPr>
              <a:t>Eight-quarter financing trend</a:t>
            </a:r>
            <a:br>
              <a:rPr lang="en-US" sz="2600" b="1" dirty="0">
                <a:solidFill>
                  <a:schemeClr val="accent2"/>
                </a:solidFill>
                <a:latin typeface="Georgia" pitchFamily="18" charset="0"/>
              </a:rPr>
            </a:br>
            <a:r>
              <a:rPr lang="en-US" sz="2600" dirty="0">
                <a:solidFill>
                  <a:schemeClr val="bg1">
                    <a:lumMod val="65000"/>
                  </a:schemeClr>
                </a:solidFill>
                <a:latin typeface="Georgia" pitchFamily="18" charset="0"/>
              </a:rPr>
              <a:t>Calgary</a:t>
            </a:r>
          </a:p>
        </p:txBody>
      </p:sp>
      <p:sp>
        <p:nvSpPr>
          <p:cNvPr id="18" name="Content Placeholder 3"/>
          <p:cNvSpPr txBox="1">
            <a:spLocks/>
          </p:cNvSpPr>
          <p:nvPr/>
        </p:nvSpPr>
        <p:spPr>
          <a:xfrm>
            <a:off x="612615" y="1424199"/>
            <a:ext cx="9216992"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Calgary deals and dollars increase in H2’19</a:t>
            </a:r>
          </a:p>
          <a:p>
            <a:pPr lvl="1"/>
            <a:r>
              <a:rPr lang="en-US" sz="1500" dirty="0">
                <a:latin typeface="+mj-lt"/>
              </a:rPr>
              <a:t>Startups in Calgary raised $117M in H2’19, driven by both larger average deal size and an increase in deal activity.</a:t>
            </a:r>
          </a:p>
          <a:p>
            <a:pPr lvl="1"/>
            <a:r>
              <a:rPr lang="en-US" sz="1500" dirty="0">
                <a:latin typeface="+mj-lt"/>
              </a:rPr>
              <a:t>Deals doubled compared to the same period last year.</a:t>
            </a:r>
          </a:p>
        </p:txBody>
      </p:sp>
      <p:sp>
        <p:nvSpPr>
          <p:cNvPr id="20"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10" name="Object 2">
            <a:extLst>
              <a:ext uri="{FF2B5EF4-FFF2-40B4-BE49-F238E27FC236}">
                <a16:creationId xmlns:a16="http://schemas.microsoft.com/office/drawing/2014/main" id="{7268771D-E17E-4B9F-9A64-7901C2EBBFCE}"/>
              </a:ext>
            </a:extLst>
          </p:cNvPr>
          <p:cNvGraphicFramePr>
            <a:graphicFrameLocks noChangeAspect="1"/>
          </p:cNvGraphicFramePr>
          <p:nvPr>
            <p:extLst>
              <p:ext uri="{D42A27DB-BD31-4B8C-83A1-F6EECF244321}">
                <p14:modId xmlns:p14="http://schemas.microsoft.com/office/powerpoint/2010/main" val="1689115938"/>
              </p:ext>
            </p:extLst>
          </p:nvPr>
        </p:nvGraphicFramePr>
        <p:xfrm>
          <a:off x="433568" y="2869749"/>
          <a:ext cx="9396039" cy="424611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46465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7071"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45</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7" name="TextBox 16"/>
          <p:cNvSpPr txBox="1"/>
          <p:nvPr/>
        </p:nvSpPr>
        <p:spPr>
          <a:xfrm>
            <a:off x="716039" y="514387"/>
            <a:ext cx="4004301"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itchFamily="18" charset="0"/>
              </a:rPr>
              <a:t>Annual financing trend</a:t>
            </a:r>
            <a:br>
              <a:rPr lang="en-US" sz="2600" b="1" dirty="0">
                <a:solidFill>
                  <a:schemeClr val="accent2"/>
                </a:solidFill>
                <a:latin typeface="Georgia" pitchFamily="18" charset="0"/>
              </a:rPr>
            </a:br>
            <a:r>
              <a:rPr lang="en-US" sz="2600" dirty="0">
                <a:solidFill>
                  <a:schemeClr val="bg1">
                    <a:lumMod val="65000"/>
                  </a:schemeClr>
                </a:solidFill>
                <a:latin typeface="Georgia" pitchFamily="18" charset="0"/>
              </a:rPr>
              <a:t>Calgary</a:t>
            </a:r>
          </a:p>
        </p:txBody>
      </p:sp>
      <p:sp>
        <p:nvSpPr>
          <p:cNvPr id="18" name="Content Placeholder 3"/>
          <p:cNvSpPr txBox="1">
            <a:spLocks/>
          </p:cNvSpPr>
          <p:nvPr/>
        </p:nvSpPr>
        <p:spPr>
          <a:xfrm>
            <a:off x="612614" y="1424199"/>
            <a:ext cx="9445785"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Deal activity continues to trend upward in Calgary </a:t>
            </a:r>
          </a:p>
          <a:p>
            <a:pPr lvl="1"/>
            <a:r>
              <a:rPr lang="en-US" sz="1500" dirty="0">
                <a:latin typeface="+mj-lt"/>
              </a:rPr>
              <a:t>2019 deal activity increased by 5 to 22 deals, while funding rose to $132M, a 6% increase compared to investment levels in 2018.</a:t>
            </a:r>
          </a:p>
        </p:txBody>
      </p:sp>
      <p:sp>
        <p:nvSpPr>
          <p:cNvPr id="20"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11" name="Object 2">
            <a:extLst>
              <a:ext uri="{FF2B5EF4-FFF2-40B4-BE49-F238E27FC236}">
                <a16:creationId xmlns:a16="http://schemas.microsoft.com/office/drawing/2014/main" id="{7268771D-E17E-4B9F-9A64-7901C2EBBFCE}"/>
              </a:ext>
            </a:extLst>
          </p:cNvPr>
          <p:cNvGraphicFramePr>
            <a:graphicFrameLocks noChangeAspect="1"/>
          </p:cNvGraphicFramePr>
          <p:nvPr>
            <p:extLst>
              <p:ext uri="{D42A27DB-BD31-4B8C-83A1-F6EECF244321}">
                <p14:modId xmlns:p14="http://schemas.microsoft.com/office/powerpoint/2010/main" val="3675683140"/>
              </p:ext>
            </p:extLst>
          </p:nvPr>
        </p:nvGraphicFramePr>
        <p:xfrm>
          <a:off x="438059" y="2586562"/>
          <a:ext cx="9182281" cy="45779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55185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8094"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46</a:t>
            </a:fld>
            <a:endParaRPr lang="en-US" dirty="0">
              <a:latin typeface="+mn-lt"/>
            </a:endParaRPr>
          </a:p>
        </p:txBody>
      </p:sp>
      <p:sp>
        <p:nvSpPr>
          <p:cNvPr id="15" name="Content Placeholder 3"/>
          <p:cNvSpPr txBox="1">
            <a:spLocks/>
          </p:cNvSpPr>
          <p:nvPr/>
        </p:nvSpPr>
        <p:spPr>
          <a:xfrm>
            <a:off x="612615" y="1431538"/>
            <a:ext cx="9017160" cy="153604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Early- and seed-stage deals make up 50% of Calgary funding rounds in H2'19</a:t>
            </a:r>
          </a:p>
          <a:p>
            <a:pPr lvl="1"/>
            <a:r>
              <a:rPr lang="en-US" sz="1500" dirty="0">
                <a:latin typeface="+mn-lt"/>
              </a:rPr>
              <a:t>Expansion-stage deals also gained share in the back half of the year, rising to 17% of deals in H2’19.</a:t>
            </a: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aphicFrame>
        <p:nvGraphicFramePr>
          <p:cNvPr id="8" name="Chart 7">
            <a:extLst>
              <a:ext uri="{FF2B5EF4-FFF2-40B4-BE49-F238E27FC236}">
                <a16:creationId xmlns:a16="http://schemas.microsoft.com/office/drawing/2014/main" id="{9A4A44B0-783B-428C-9497-DBF78F71B9D2}"/>
              </a:ext>
            </a:extLst>
          </p:cNvPr>
          <p:cNvGraphicFramePr>
            <a:graphicFrameLocks/>
          </p:cNvGraphicFramePr>
          <p:nvPr/>
        </p:nvGraphicFramePr>
        <p:xfrm>
          <a:off x="432035" y="3012608"/>
          <a:ext cx="9197740" cy="4185003"/>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a:extLst>
              <a:ext uri="{FF2B5EF4-FFF2-40B4-BE49-F238E27FC236}">
                <a16:creationId xmlns:a16="http://schemas.microsoft.com/office/drawing/2014/main" id="{790CBC6E-3874-4997-A3B2-A7613092BD73}"/>
              </a:ext>
            </a:extLst>
          </p:cNvPr>
          <p:cNvSpPr/>
          <p:nvPr/>
        </p:nvSpPr>
        <p:spPr>
          <a:xfrm>
            <a:off x="7187789" y="3183037"/>
            <a:ext cx="868101" cy="3275636"/>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Rectangle 9">
            <a:extLst>
              <a:ext uri="{FF2B5EF4-FFF2-40B4-BE49-F238E27FC236}">
                <a16:creationId xmlns:a16="http://schemas.microsoft.com/office/drawing/2014/main" id="{3F45CB1D-83BB-41CF-89C9-76BD784D8771}"/>
              </a:ext>
            </a:extLst>
          </p:cNvPr>
          <p:cNvSpPr/>
          <p:nvPr/>
        </p:nvSpPr>
        <p:spPr>
          <a:xfrm>
            <a:off x="8241174" y="3183037"/>
            <a:ext cx="868101" cy="3275636"/>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TextBox 10">
            <a:extLst>
              <a:ext uri="{FF2B5EF4-FFF2-40B4-BE49-F238E27FC236}">
                <a16:creationId xmlns:a16="http://schemas.microsoft.com/office/drawing/2014/main" id="{FF4858B9-B872-4B4C-9EBD-D8E1F48CC8D1}"/>
              </a:ext>
            </a:extLst>
          </p:cNvPr>
          <p:cNvSpPr txBox="1"/>
          <p:nvPr/>
        </p:nvSpPr>
        <p:spPr>
          <a:xfrm>
            <a:off x="716039" y="514387"/>
            <a:ext cx="3286156"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Deal share by stage</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Calgary</a:t>
            </a:r>
          </a:p>
        </p:txBody>
      </p:sp>
    </p:spTree>
    <p:extLst>
      <p:ext uri="{BB962C8B-B14F-4D97-AF65-F5344CB8AC3E}">
        <p14:creationId xmlns:p14="http://schemas.microsoft.com/office/powerpoint/2010/main" val="4279856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975"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47</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7" name="TextBox 16"/>
          <p:cNvSpPr txBox="1"/>
          <p:nvPr/>
        </p:nvSpPr>
        <p:spPr>
          <a:xfrm>
            <a:off x="716039" y="514387"/>
            <a:ext cx="5216172"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itchFamily="18" charset="0"/>
              </a:rPr>
              <a:t>Eight-quarter financing trend</a:t>
            </a:r>
            <a:br>
              <a:rPr lang="en-US" sz="2600" b="1" dirty="0">
                <a:solidFill>
                  <a:schemeClr val="accent2"/>
                </a:solidFill>
                <a:latin typeface="Georgia" pitchFamily="18" charset="0"/>
              </a:rPr>
            </a:br>
            <a:r>
              <a:rPr lang="en-US" sz="2600" dirty="0">
                <a:solidFill>
                  <a:schemeClr val="bg1">
                    <a:lumMod val="65000"/>
                  </a:schemeClr>
                </a:solidFill>
                <a:latin typeface="Georgia" pitchFamily="18" charset="0"/>
              </a:rPr>
              <a:t>Ottawa</a:t>
            </a:r>
          </a:p>
        </p:txBody>
      </p:sp>
      <p:sp>
        <p:nvSpPr>
          <p:cNvPr id="18" name="Content Placeholder 3"/>
          <p:cNvSpPr txBox="1">
            <a:spLocks/>
          </p:cNvSpPr>
          <p:nvPr/>
        </p:nvSpPr>
        <p:spPr>
          <a:xfrm>
            <a:off x="612614" y="1424199"/>
            <a:ext cx="9315157"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Ottawa H2’19 funding drops sharply in H2’19 despite increase in deal flow</a:t>
            </a:r>
          </a:p>
          <a:p>
            <a:pPr lvl="1"/>
            <a:r>
              <a:rPr lang="en-US" sz="1500" dirty="0">
                <a:latin typeface="+mj-lt"/>
              </a:rPr>
              <a:t>After a strong first half of the year, funding to Ottawa-based companies fell to $15M in H2’19, an 89% drop </a:t>
            </a:r>
            <a:r>
              <a:rPr lang="en-US" sz="1500" dirty="0" err="1">
                <a:latin typeface="+mj-lt"/>
              </a:rPr>
              <a:t>HoH</a:t>
            </a:r>
            <a:r>
              <a:rPr lang="en-US" sz="1500" dirty="0">
                <a:latin typeface="+mj-lt"/>
              </a:rPr>
              <a:t> compared to H2’18.</a:t>
            </a:r>
          </a:p>
          <a:p>
            <a:pPr lvl="1"/>
            <a:r>
              <a:rPr lang="en-US" sz="1500" dirty="0">
                <a:latin typeface="+mj-lt"/>
              </a:rPr>
              <a:t>Excluding a $100M Series C round in Q4’18, funding was still down 46% in H2’19 compared to H2’18.</a:t>
            </a:r>
          </a:p>
        </p:txBody>
      </p:sp>
      <p:sp>
        <p:nvSpPr>
          <p:cNvPr id="20"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10" name="Object 2">
            <a:extLst>
              <a:ext uri="{FF2B5EF4-FFF2-40B4-BE49-F238E27FC236}">
                <a16:creationId xmlns:a16="http://schemas.microsoft.com/office/drawing/2014/main" id="{BD772655-25CA-4BD6-BED3-2C4579691B6E}"/>
              </a:ext>
            </a:extLst>
          </p:cNvPr>
          <p:cNvGraphicFramePr>
            <a:graphicFrameLocks noChangeAspect="1"/>
          </p:cNvGraphicFramePr>
          <p:nvPr>
            <p:extLst>
              <p:ext uri="{D42A27DB-BD31-4B8C-83A1-F6EECF244321}">
                <p14:modId xmlns:p14="http://schemas.microsoft.com/office/powerpoint/2010/main" val="435311266"/>
              </p:ext>
            </p:extLst>
          </p:nvPr>
        </p:nvGraphicFramePr>
        <p:xfrm>
          <a:off x="890943" y="2686100"/>
          <a:ext cx="8634057" cy="44386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34238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3997"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48</a:t>
            </a:fld>
            <a:endParaRPr lang="en-US" dirty="0"/>
          </a:p>
        </p:txBody>
      </p:sp>
      <p:sp>
        <p:nvSpPr>
          <p:cNvPr id="16" name="Rectangle 15"/>
          <p:cNvSpPr/>
          <p:nvPr/>
        </p:nvSpPr>
        <p:spPr bwMode="ltGray">
          <a:xfrm>
            <a:off x="679048" y="416127"/>
            <a:ext cx="3035030" cy="9886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7" name="TextBox 16"/>
          <p:cNvSpPr txBox="1"/>
          <p:nvPr/>
        </p:nvSpPr>
        <p:spPr>
          <a:xfrm>
            <a:off x="716039" y="514387"/>
            <a:ext cx="4004301"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itchFamily="18" charset="0"/>
              </a:rPr>
              <a:t>Annual financing trend</a:t>
            </a:r>
            <a:br>
              <a:rPr lang="en-US" sz="2600" b="1" dirty="0">
                <a:solidFill>
                  <a:schemeClr val="accent2"/>
                </a:solidFill>
                <a:latin typeface="Georgia" pitchFamily="18" charset="0"/>
              </a:rPr>
            </a:br>
            <a:r>
              <a:rPr lang="en-US" sz="2600" dirty="0">
                <a:solidFill>
                  <a:schemeClr val="bg1">
                    <a:lumMod val="65000"/>
                  </a:schemeClr>
                </a:solidFill>
                <a:latin typeface="Georgia" pitchFamily="18" charset="0"/>
              </a:rPr>
              <a:t>Ottawa</a:t>
            </a:r>
          </a:p>
        </p:txBody>
      </p:sp>
      <p:sp>
        <p:nvSpPr>
          <p:cNvPr id="18" name="Content Placeholder 3"/>
          <p:cNvSpPr txBox="1">
            <a:spLocks/>
          </p:cNvSpPr>
          <p:nvPr/>
        </p:nvSpPr>
        <p:spPr>
          <a:xfrm>
            <a:off x="612615" y="1424199"/>
            <a:ext cx="8912386"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j-lt"/>
              </a:rPr>
              <a:t>Ottawa sees deals and dollars increase in 2019 after strong first half of the year</a:t>
            </a:r>
          </a:p>
          <a:p>
            <a:pPr lvl="1"/>
            <a:r>
              <a:rPr lang="en-US" sz="1500" dirty="0">
                <a:latin typeface="+mj-lt"/>
              </a:rPr>
              <a:t>Ottawa-based companies raised $105M in H1’19, which comprised the majority of the $119M raised in 2019.</a:t>
            </a:r>
          </a:p>
          <a:p>
            <a:pPr lvl="1"/>
            <a:r>
              <a:rPr lang="en-US" sz="1500" dirty="0">
                <a:latin typeface="+mj-lt"/>
              </a:rPr>
              <a:t>Deals rebounded to 21 in 2019, a 24% increase compared to 2018.</a:t>
            </a:r>
          </a:p>
        </p:txBody>
      </p:sp>
      <p:sp>
        <p:nvSpPr>
          <p:cNvPr id="20" name="Freeform 144"/>
          <p:cNvSpPr>
            <a:spLocks/>
          </p:cNvSpPr>
          <p:nvPr/>
        </p:nvSpPr>
        <p:spPr bwMode="auto">
          <a:xfrm>
            <a:off x="-671513" y="2848025"/>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11" name="Object 2">
            <a:extLst>
              <a:ext uri="{FF2B5EF4-FFF2-40B4-BE49-F238E27FC236}">
                <a16:creationId xmlns:a16="http://schemas.microsoft.com/office/drawing/2014/main" id="{BD772655-25CA-4BD6-BED3-2C4579691B6E}"/>
              </a:ext>
            </a:extLst>
          </p:cNvPr>
          <p:cNvGraphicFramePr>
            <a:graphicFrameLocks noChangeAspect="1"/>
          </p:cNvGraphicFramePr>
          <p:nvPr>
            <p:extLst>
              <p:ext uri="{D42A27DB-BD31-4B8C-83A1-F6EECF244321}">
                <p14:modId xmlns:p14="http://schemas.microsoft.com/office/powerpoint/2010/main" val="1510266257"/>
              </p:ext>
            </p:extLst>
          </p:nvPr>
        </p:nvGraphicFramePr>
        <p:xfrm>
          <a:off x="306307" y="2848025"/>
          <a:ext cx="9445785" cy="418625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98581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77481E8D-DBA4-4520-9765-919F56D38D67}"/>
              </a:ext>
            </a:extLst>
          </p:cNvPr>
          <p:cNvGraphicFramePr>
            <a:graphicFrameLocks/>
          </p:cNvGraphicFramePr>
          <p:nvPr>
            <p:extLst>
              <p:ext uri="{D42A27DB-BD31-4B8C-83A1-F6EECF244321}">
                <p14:modId xmlns:p14="http://schemas.microsoft.com/office/powerpoint/2010/main" val="2684526798"/>
              </p:ext>
            </p:extLst>
          </p:nvPr>
        </p:nvGraphicFramePr>
        <p:xfrm>
          <a:off x="666749" y="2942643"/>
          <a:ext cx="8924925" cy="41085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5022" name="think-cell Slide" r:id="rId6" imgW="270" imgH="270" progId="TCLayout.ActiveDocument.1">
                  <p:embed/>
                </p:oleObj>
              </mc:Choice>
              <mc:Fallback>
                <p:oleObj name="think-cell Slide" r:id="rId6" imgW="270" imgH="270" progId="TCLayout.ActiveDocument.1">
                  <p:embed/>
                  <p:pic>
                    <p:nvPicPr>
                      <p:cNvPr id="14" name="Object 1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49</a:t>
            </a:fld>
            <a:endParaRPr lang="en-US" dirty="0">
              <a:latin typeface="+mn-lt"/>
            </a:endParaRPr>
          </a:p>
        </p:txBody>
      </p:sp>
      <p:sp>
        <p:nvSpPr>
          <p:cNvPr id="15" name="Content Placeholder 3"/>
          <p:cNvSpPr txBox="1">
            <a:spLocks/>
          </p:cNvSpPr>
          <p:nvPr/>
        </p:nvSpPr>
        <p:spPr>
          <a:xfrm>
            <a:off x="620631" y="1445590"/>
            <a:ext cx="9017160" cy="153604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Expansion-stage deals decline in Ottawa in the back half of the year </a:t>
            </a:r>
          </a:p>
          <a:p>
            <a:pPr lvl="1"/>
            <a:r>
              <a:rPr lang="en-US" sz="1500" dirty="0">
                <a:latin typeface="+mn-lt"/>
              </a:rPr>
              <a:t>Funding to expansion stage startups fell to 10% of deals in H2’19 compared to 36% of deals in H1’19.</a:t>
            </a:r>
          </a:p>
          <a:p>
            <a:pPr lvl="1"/>
            <a:r>
              <a:rPr lang="en-US" sz="1500" dirty="0">
                <a:latin typeface="+mn-lt"/>
              </a:rPr>
              <a:t>Other funding rounds are gaining traction, rising to 40% of deals in the back half of the year.</a:t>
            </a: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7">
            <a:extLst>
              <a:ext uri="{FF2B5EF4-FFF2-40B4-BE49-F238E27FC236}">
                <a16:creationId xmlns:a16="http://schemas.microsoft.com/office/drawing/2014/main" id="{FFCCB7A2-7D54-4B6B-8361-279988EA001E}"/>
              </a:ext>
            </a:extLst>
          </p:cNvPr>
          <p:cNvSpPr/>
          <p:nvPr/>
        </p:nvSpPr>
        <p:spPr>
          <a:xfrm>
            <a:off x="7222602" y="3053997"/>
            <a:ext cx="849209" cy="3308703"/>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9" name="Rectangle 8">
            <a:extLst>
              <a:ext uri="{FF2B5EF4-FFF2-40B4-BE49-F238E27FC236}">
                <a16:creationId xmlns:a16="http://schemas.microsoft.com/office/drawing/2014/main" id="{8F1F0B5D-119D-42B7-802A-6E9C977803C5}"/>
              </a:ext>
            </a:extLst>
          </p:cNvPr>
          <p:cNvSpPr/>
          <p:nvPr/>
        </p:nvSpPr>
        <p:spPr>
          <a:xfrm>
            <a:off x="8245116" y="3053997"/>
            <a:ext cx="849209" cy="3308704"/>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TextBox 10">
            <a:extLst>
              <a:ext uri="{FF2B5EF4-FFF2-40B4-BE49-F238E27FC236}">
                <a16:creationId xmlns:a16="http://schemas.microsoft.com/office/drawing/2014/main" id="{922E2C80-002A-4287-BC8A-9FFDFAFFB98C}"/>
              </a:ext>
            </a:extLst>
          </p:cNvPr>
          <p:cNvSpPr txBox="1"/>
          <p:nvPr/>
        </p:nvSpPr>
        <p:spPr>
          <a:xfrm>
            <a:off x="716039" y="514387"/>
            <a:ext cx="3286156" cy="800219"/>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5"/>
                </a:solidFill>
                <a:latin typeface="Georgia" panose="02040502050405020303" pitchFamily="18" charset="0"/>
              </a:rPr>
              <a:t>Deal share by stage</a:t>
            </a:r>
            <a:br>
              <a:rPr lang="en-US" sz="2600" b="1" dirty="0">
                <a:solidFill>
                  <a:schemeClr val="accent2"/>
                </a:solidFill>
                <a:latin typeface="Georgia" panose="02040502050405020303" pitchFamily="18" charset="0"/>
              </a:rPr>
            </a:br>
            <a:r>
              <a:rPr lang="en-US" sz="2600" dirty="0">
                <a:solidFill>
                  <a:schemeClr val="bg1">
                    <a:lumMod val="65000"/>
                  </a:schemeClr>
                </a:solidFill>
                <a:latin typeface="Georgia" panose="02040502050405020303" pitchFamily="18" charset="0"/>
              </a:rPr>
              <a:t>Ottawa</a:t>
            </a:r>
          </a:p>
        </p:txBody>
      </p:sp>
    </p:spTree>
    <p:extLst>
      <p:ext uri="{BB962C8B-B14F-4D97-AF65-F5344CB8AC3E}">
        <p14:creationId xmlns:p14="http://schemas.microsoft.com/office/powerpoint/2010/main" val="13841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view of a city street&#10;&#10;Description automatically generated">
            <a:extLst>
              <a:ext uri="{FF2B5EF4-FFF2-40B4-BE49-F238E27FC236}">
                <a16:creationId xmlns:a16="http://schemas.microsoft.com/office/drawing/2014/main" id="{B48C2003-E7C9-465B-AE12-327F1854E9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3" y="-21677"/>
            <a:ext cx="10592151" cy="7794077"/>
          </a:xfrm>
          <a:prstGeom prst="rect">
            <a:avLst/>
          </a:prstGeom>
        </p:spPr>
      </p:pic>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496" name="think-cell Slide" r:id="rId5" imgW="216" imgH="216" progId="TCLayout.ActiveDocument.1">
                  <p:embed/>
                </p:oleObj>
              </mc:Choice>
              <mc:Fallback>
                <p:oleObj name="think-cell Slide" r:id="rId5" imgW="216" imgH="216"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Rectangle 9"/>
          <p:cNvSpPr/>
          <p:nvPr/>
        </p:nvSpPr>
        <p:spPr bwMode="ltGray">
          <a:xfrm>
            <a:off x="-25400" y="-21677"/>
            <a:ext cx="10083800" cy="7772400"/>
          </a:xfrm>
          <a:prstGeom prst="rect">
            <a:avLst/>
          </a:prstGeom>
          <a:solidFill>
            <a:schemeClr val="bg2">
              <a:lumMod val="50000"/>
              <a:alpha val="53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Georgia" pitchFamily="18" charset="0"/>
              <a:ea typeface="+mn-ea"/>
              <a:cs typeface="+mn-cs"/>
            </a:endParaRPr>
          </a:p>
        </p:txBody>
      </p:sp>
      <p:sp>
        <p:nvSpPr>
          <p:cNvPr id="2" name="Title 1"/>
          <p:cNvSpPr>
            <a:spLocks noGrp="1"/>
          </p:cNvSpPr>
          <p:nvPr>
            <p:ph type="title"/>
          </p:nvPr>
        </p:nvSpPr>
        <p:spPr>
          <a:xfrm>
            <a:off x="837272" y="3550591"/>
            <a:ext cx="3942164" cy="313932"/>
          </a:xfrm>
        </p:spPr>
        <p:txBody>
          <a:bodyPr/>
          <a:lstStyle/>
          <a:p>
            <a:pPr algn="ctr"/>
            <a:r>
              <a:rPr lang="en-US" sz="2400" dirty="0">
                <a:solidFill>
                  <a:schemeClr val="bg1"/>
                </a:solidFill>
                <a:latin typeface="Georgia" panose="02040502050405020303" pitchFamily="18" charset="0"/>
              </a:rPr>
              <a:t>In 2019</a:t>
            </a:r>
          </a:p>
        </p:txBody>
      </p:sp>
      <p:sp>
        <p:nvSpPr>
          <p:cNvPr id="3" name="Content Placeholder 2"/>
          <p:cNvSpPr>
            <a:spLocks noGrp="1"/>
          </p:cNvSpPr>
          <p:nvPr>
            <p:ph sz="quarter" idx="15"/>
          </p:nvPr>
        </p:nvSpPr>
        <p:spPr>
          <a:xfrm>
            <a:off x="-114800" y="3931590"/>
            <a:ext cx="5846308" cy="1890201"/>
          </a:xfrm>
          <a:noFill/>
        </p:spPr>
        <p:txBody>
          <a:bodyPr/>
          <a:lstStyle/>
          <a:p>
            <a:pPr algn="ctr">
              <a:lnSpc>
                <a:spcPts val="7500"/>
              </a:lnSpc>
              <a:spcAft>
                <a:spcPts val="0"/>
              </a:spcAft>
            </a:pPr>
            <a:r>
              <a:rPr lang="en-US" sz="6600" b="1" dirty="0">
                <a:solidFill>
                  <a:schemeClr val="bg1"/>
                </a:solidFill>
                <a:latin typeface="Georgia" panose="02040502050405020303" pitchFamily="18" charset="0"/>
              </a:rPr>
              <a:t>CANADIAN</a:t>
            </a:r>
          </a:p>
          <a:p>
            <a:pPr algn="ctr">
              <a:spcAft>
                <a:spcPts val="0"/>
              </a:spcAft>
            </a:pPr>
            <a:r>
              <a:rPr lang="en-US" sz="1800" i="1" dirty="0">
                <a:solidFill>
                  <a:srgbClr val="FFFFFF"/>
                </a:solidFill>
                <a:latin typeface="Georgia" panose="02040502050405020303" pitchFamily="18" charset="0"/>
                <a:ea typeface="+mj-ea"/>
                <a:cs typeface="+mj-cs"/>
              </a:rPr>
              <a:t>companies raised</a:t>
            </a:r>
          </a:p>
          <a:p>
            <a:pPr lvl="0" algn="ctr">
              <a:spcAft>
                <a:spcPts val="400"/>
              </a:spcAft>
              <a:buClr>
                <a:srgbClr val="000000"/>
              </a:buClr>
            </a:pPr>
            <a:r>
              <a:rPr lang="en-US" sz="4000" b="1" dirty="0">
                <a:solidFill>
                  <a:srgbClr val="FFFFFF"/>
                </a:solidFill>
                <a:latin typeface="Georgia" panose="02040502050405020303" pitchFamily="18" charset="0"/>
              </a:rPr>
              <a:t>$</a:t>
            </a:r>
            <a:r>
              <a:rPr lang="en-US" sz="3600" b="1" dirty="0">
                <a:solidFill>
                  <a:srgbClr val="FFFFFF"/>
                </a:solidFill>
                <a:latin typeface="Georgia" panose="02040502050405020303" pitchFamily="18" charset="0"/>
              </a:rPr>
              <a:t>4.1B</a:t>
            </a:r>
          </a:p>
          <a:p>
            <a:pPr algn="ctr"/>
            <a:endParaRPr lang="en-US" sz="5400" b="1" dirty="0">
              <a:latin typeface="Georgia" panose="02040502050405020303" pitchFamily="18" charset="0"/>
            </a:endParaRPr>
          </a:p>
        </p:txBody>
      </p:sp>
      <p:sp>
        <p:nvSpPr>
          <p:cNvPr id="4" name="Slide Number Placeholder 3"/>
          <p:cNvSpPr>
            <a:spLocks noGrp="1"/>
          </p:cNvSpPr>
          <p:nvPr>
            <p:ph type="sldNum" sz="quarter" idx="4"/>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FEBD7F86-1881-4698-8703-FB80B0800997}" type="slidenum">
              <a:rPr kumimoji="0" lang="en-US"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TextBox 7"/>
          <p:cNvSpPr txBox="1"/>
          <p:nvPr/>
        </p:nvSpPr>
        <p:spPr>
          <a:xfrm>
            <a:off x="523876" y="7252902"/>
            <a:ext cx="3481722" cy="138499"/>
          </a:xfrm>
          <a:prstGeom prst="rect">
            <a:avLst/>
          </a:prstGeom>
          <a:noFill/>
        </p:spPr>
        <p:txBody>
          <a:bodyPr vert="horz" wrap="non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rPr>
              <a:t>PwC | CB Insights MoneyTree™ Canada Report H2 and FY 2019</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5"/>
          <p:cNvSpPr txBox="1">
            <a:spLocks/>
          </p:cNvSpPr>
          <p:nvPr/>
        </p:nvSpPr>
        <p:spPr>
          <a:xfrm>
            <a:off x="-242987" y="7086713"/>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All figures in USD</a:t>
            </a:r>
          </a:p>
        </p:txBody>
      </p:sp>
      <p:sp>
        <p:nvSpPr>
          <p:cNvPr id="11" name="Title 1">
            <a:extLst>
              <a:ext uri="{FF2B5EF4-FFF2-40B4-BE49-F238E27FC236}">
                <a16:creationId xmlns:a16="http://schemas.microsoft.com/office/drawing/2014/main" id="{3539C081-EA7A-4BB5-8405-B85A5B43E273}"/>
              </a:ext>
            </a:extLst>
          </p:cNvPr>
          <p:cNvSpPr txBox="1">
            <a:spLocks/>
          </p:cNvSpPr>
          <p:nvPr/>
        </p:nvSpPr>
        <p:spPr>
          <a:xfrm>
            <a:off x="837272" y="6001132"/>
            <a:ext cx="3942164" cy="313932"/>
          </a:xfrm>
          <a:prstGeom prst="rect">
            <a:avLst/>
          </a:prstGeom>
        </p:spPr>
        <p:txBody>
          <a:bodyPr vert="horz" lIns="0" tIns="0" rIns="0" bIns="0" rtlCol="0" anchor="t" anchorCtr="0">
            <a:spAutoFit/>
          </a:bodyPr>
          <a:lstStyle>
            <a:lvl1pPr algn="l" defTabSz="754380" rtl="0" eaLnBrk="1" latinLnBrk="0" hangingPunct="1">
              <a:lnSpc>
                <a:spcPct val="85000"/>
              </a:lnSpc>
              <a:spcBef>
                <a:spcPct val="0"/>
              </a:spcBef>
              <a:buNone/>
              <a:defRPr sz="1800" kern="1200">
                <a:solidFill>
                  <a:schemeClr val="bg2"/>
                </a:solidFill>
                <a:latin typeface="+mn-lt"/>
                <a:ea typeface="+mj-ea"/>
                <a:cs typeface="+mj-cs"/>
              </a:defRPr>
            </a:lvl1pPr>
          </a:lstStyle>
          <a:p>
            <a:pPr algn="ctr"/>
            <a:r>
              <a:rPr lang="en-US" sz="2400" dirty="0">
                <a:solidFill>
                  <a:schemeClr val="bg1"/>
                </a:solidFill>
                <a:latin typeface="Georgia" panose="02040502050405020303" pitchFamily="18" charset="0"/>
              </a:rPr>
              <a:t>(with $2.5B raised in H2) </a:t>
            </a:r>
          </a:p>
        </p:txBody>
      </p:sp>
    </p:spTree>
    <p:extLst>
      <p:ext uri="{BB962C8B-B14F-4D97-AF65-F5344CB8AC3E}">
        <p14:creationId xmlns:p14="http://schemas.microsoft.com/office/powerpoint/2010/main" val="164451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998A6"/>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657"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8" name="TextBox 37"/>
          <p:cNvSpPr txBox="1"/>
          <p:nvPr/>
        </p:nvSpPr>
        <p:spPr>
          <a:xfrm>
            <a:off x="753233" y="1979012"/>
            <a:ext cx="5750463" cy="1231106"/>
          </a:xfrm>
          <a:prstGeom prst="rect">
            <a:avLst/>
          </a:prstGeom>
          <a:noFill/>
        </p:spPr>
        <p:txBody>
          <a:bodyPr wrap="squar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FFFFFF"/>
                </a:solidFill>
                <a:effectLst/>
                <a:uLnTx/>
                <a:uFillTx/>
                <a:latin typeface="Georgia" panose="02040502050405020303" pitchFamily="18" charset="0"/>
              </a:rPr>
              <a:t>Movers </a:t>
            </a:r>
            <a:br>
              <a:rPr kumimoji="0" lang="en-US" sz="4000" b="1" u="none" strike="noStrike" kern="1200" cap="none" spc="0" normalizeH="0" baseline="0" noProof="0" dirty="0">
                <a:ln>
                  <a:noFill/>
                </a:ln>
                <a:solidFill>
                  <a:srgbClr val="FFFFFF"/>
                </a:solidFill>
                <a:effectLst/>
                <a:uLnTx/>
                <a:uFillTx/>
                <a:latin typeface="Georgia" panose="02040502050405020303" pitchFamily="18" charset="0"/>
              </a:rPr>
            </a:br>
            <a:r>
              <a:rPr kumimoji="0" lang="en-US" sz="4000" b="1" u="none" strike="noStrike" kern="1200" cap="none" spc="0" normalizeH="0" baseline="0" noProof="0" dirty="0">
                <a:ln>
                  <a:noFill/>
                </a:ln>
                <a:solidFill>
                  <a:srgbClr val="FFFFFF"/>
                </a:solidFill>
                <a:effectLst/>
                <a:uLnTx/>
                <a:uFillTx/>
                <a:latin typeface="Georgia" panose="02040502050405020303" pitchFamily="18" charset="0"/>
              </a:rPr>
              <a:t>and shakers</a:t>
            </a:r>
          </a:p>
        </p:txBody>
      </p:sp>
      <p:sp>
        <p:nvSpPr>
          <p:cNvPr id="39" name="TextBox 38"/>
          <p:cNvSpPr txBox="1"/>
          <p:nvPr/>
        </p:nvSpPr>
        <p:spPr>
          <a:xfrm>
            <a:off x="852995" y="1486442"/>
            <a:ext cx="455254" cy="492443"/>
          </a:xfrm>
          <a:prstGeom prst="rect">
            <a:avLst/>
          </a:prstGeom>
          <a:noFill/>
        </p:spPr>
        <p:txBody>
          <a:bodyPr wrap="none" lIns="0" tIns="0" rIns="0" bIns="0" rtlCol="0">
            <a:spAutoFit/>
          </a:bodyPr>
          <a:lstStyle>
            <a:defPPr>
              <a:defRPr lang="en-US"/>
            </a:defPPr>
            <a:lvl1pPr algn="r">
              <a:defRPr sz="3200">
                <a:solidFill>
                  <a:schemeClr val="accent6"/>
                </a:solidFill>
                <a:latin typeface="Georgia" pitchFamily="18"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rial" panose="020B0604020202020204"/>
                <a:ea typeface="+mn-ea"/>
                <a:cs typeface="+mn-cs"/>
              </a:rPr>
              <a:t>04</a:t>
            </a:r>
          </a:p>
        </p:txBody>
      </p:sp>
      <p:sp>
        <p:nvSpPr>
          <p:cNvPr id="40" name="TextBox 39"/>
          <p:cNvSpPr txBox="1"/>
          <p:nvPr/>
        </p:nvSpPr>
        <p:spPr>
          <a:xfrm>
            <a:off x="523876" y="7252902"/>
            <a:ext cx="3404778" cy="138499"/>
          </a:xfrm>
          <a:prstGeom prst="rect">
            <a:avLst/>
          </a:prstGeom>
          <a:noFill/>
        </p:spPr>
        <p:txBody>
          <a:bodyPr vert="horz" wrap="non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Arial" pitchFamily="34" charset="0"/>
              </a:rPr>
              <a:t>PwC | CB Insights </a:t>
            </a: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Arial" pitchFamily="34" charset="0"/>
              </a:rPr>
              <a:t>MoneyTree™ Canada Report H2 and FY 2019</a:t>
            </a: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4250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3" name="Table 632"/>
          <p:cNvGraphicFramePr>
            <a:graphicFrameLocks noGrp="1"/>
          </p:cNvGraphicFramePr>
          <p:nvPr>
            <p:extLst>
              <p:ext uri="{D42A27DB-BD31-4B8C-83A1-F6EECF244321}">
                <p14:modId xmlns:p14="http://schemas.microsoft.com/office/powerpoint/2010/main" val="1235093129"/>
              </p:ext>
            </p:extLst>
          </p:nvPr>
        </p:nvGraphicFramePr>
        <p:xfrm>
          <a:off x="489686" y="1071368"/>
          <a:ext cx="9389106" cy="4736855"/>
        </p:xfrm>
        <a:graphic>
          <a:graphicData uri="http://schemas.openxmlformats.org/drawingml/2006/table">
            <a:tbl>
              <a:tblPr>
                <a:tableStyleId>{69D073F8-1565-44D7-B386-08B59EADF2EE}</a:tableStyleId>
              </a:tblPr>
              <a:tblGrid>
                <a:gridCol w="1682014">
                  <a:extLst>
                    <a:ext uri="{9D8B030D-6E8A-4147-A177-3AD203B41FA5}">
                      <a16:colId xmlns:a16="http://schemas.microsoft.com/office/drawing/2014/main" val="20000"/>
                    </a:ext>
                  </a:extLst>
                </a:gridCol>
                <a:gridCol w="1339819">
                  <a:extLst>
                    <a:ext uri="{9D8B030D-6E8A-4147-A177-3AD203B41FA5}">
                      <a16:colId xmlns:a16="http://schemas.microsoft.com/office/drawing/2014/main" val="20001"/>
                    </a:ext>
                  </a:extLst>
                </a:gridCol>
                <a:gridCol w="1071498">
                  <a:extLst>
                    <a:ext uri="{9D8B030D-6E8A-4147-A177-3AD203B41FA5}">
                      <a16:colId xmlns:a16="http://schemas.microsoft.com/office/drawing/2014/main" val="20002"/>
                    </a:ext>
                  </a:extLst>
                </a:gridCol>
                <a:gridCol w="1112703">
                  <a:extLst>
                    <a:ext uri="{9D8B030D-6E8A-4147-A177-3AD203B41FA5}">
                      <a16:colId xmlns:a16="http://schemas.microsoft.com/office/drawing/2014/main" val="1146442518"/>
                    </a:ext>
                  </a:extLst>
                </a:gridCol>
                <a:gridCol w="815249">
                  <a:extLst>
                    <a:ext uri="{9D8B030D-6E8A-4147-A177-3AD203B41FA5}">
                      <a16:colId xmlns:a16="http://schemas.microsoft.com/office/drawing/2014/main" val="20003"/>
                    </a:ext>
                  </a:extLst>
                </a:gridCol>
                <a:gridCol w="980501">
                  <a:extLst>
                    <a:ext uri="{9D8B030D-6E8A-4147-A177-3AD203B41FA5}">
                      <a16:colId xmlns:a16="http://schemas.microsoft.com/office/drawing/2014/main" val="20004"/>
                    </a:ext>
                  </a:extLst>
                </a:gridCol>
                <a:gridCol w="2387322">
                  <a:extLst>
                    <a:ext uri="{9D8B030D-6E8A-4147-A177-3AD203B41FA5}">
                      <a16:colId xmlns:a16="http://schemas.microsoft.com/office/drawing/2014/main" val="20005"/>
                    </a:ext>
                  </a:extLst>
                </a:gridCol>
              </a:tblGrid>
              <a:tr h="502929">
                <a:tc>
                  <a:txBody>
                    <a:bodyPr/>
                    <a:lstStyle/>
                    <a:p>
                      <a:pPr algn="l" fontAlgn="b"/>
                      <a:r>
                        <a:rPr lang="en-US" sz="1100" i="1" u="none" strike="noStrike" dirty="0">
                          <a:solidFill>
                            <a:schemeClr val="tx1"/>
                          </a:solidFill>
                          <a:effectLst/>
                        </a:rPr>
                        <a:t>Company</a:t>
                      </a:r>
                      <a:endParaRPr lang="en-US" sz="1100" b="0" i="1" u="none" strike="noStrike" dirty="0">
                        <a:solidFill>
                          <a:schemeClr val="tx1"/>
                        </a:solidFill>
                        <a:effectLst/>
                        <a:latin typeface="Arial" panose="020B0604020202020204" pitchFamily="34" charset="0"/>
                      </a:endParaRPr>
                    </a:p>
                  </a:txBody>
                  <a:tcPr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mj-lt"/>
                        </a:rPr>
                        <a:t>Location</a:t>
                      </a:r>
                    </a:p>
                  </a:txBody>
                  <a:tcPr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mj-lt"/>
                        </a:rPr>
                        <a:t>Sector</a:t>
                      </a:r>
                    </a:p>
                  </a:txBody>
                  <a:tcPr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mj-lt"/>
                        </a:rPr>
                        <a:t>Industry</a:t>
                      </a:r>
                    </a:p>
                  </a:txBody>
                  <a:tcPr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mj-lt"/>
                        </a:rPr>
                        <a:t>Stage of funding</a:t>
                      </a:r>
                    </a:p>
                  </a:txBody>
                  <a:tcPr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100" b="0" u="none" strike="noStrike" baseline="0" dirty="0">
                          <a:solidFill>
                            <a:schemeClr val="tx1"/>
                          </a:solidFill>
                          <a:effectLst/>
                        </a:rPr>
                        <a:t>V</a:t>
                      </a:r>
                      <a:r>
                        <a:rPr lang="en-US" sz="1100" b="0" u="none" strike="noStrike" dirty="0">
                          <a:solidFill>
                            <a:schemeClr val="tx1"/>
                          </a:solidFill>
                          <a:effectLst/>
                        </a:rPr>
                        <a:t>alue</a:t>
                      </a:r>
                      <a:r>
                        <a:rPr lang="en-US" sz="1100" b="0" u="none" strike="noStrike" baseline="0" dirty="0">
                          <a:solidFill>
                            <a:schemeClr val="tx1"/>
                          </a:solidFill>
                          <a:effectLst/>
                        </a:rPr>
                        <a:t> </a:t>
                      </a:r>
                      <a:br>
                        <a:rPr lang="en-US" sz="1100" b="0" u="none" strike="noStrike" baseline="0" dirty="0">
                          <a:solidFill>
                            <a:schemeClr val="tx1"/>
                          </a:solidFill>
                          <a:effectLst/>
                        </a:rPr>
                      </a:br>
                      <a:r>
                        <a:rPr lang="en-US" sz="1100" b="0" u="none" strike="noStrike" baseline="0" dirty="0">
                          <a:solidFill>
                            <a:schemeClr val="tx1"/>
                          </a:solidFill>
                          <a:effectLst/>
                        </a:rPr>
                        <a:t>of deal</a:t>
                      </a:r>
                      <a:endParaRPr lang="en-US" sz="1100" b="0" i="0" u="none" strike="noStrike" dirty="0">
                        <a:solidFill>
                          <a:schemeClr val="tx1"/>
                        </a:solidFill>
                        <a:effectLst/>
                        <a:latin typeface="Arial" panose="020B0604020202020204" pitchFamily="34" charset="0"/>
                      </a:endParaRPr>
                    </a:p>
                  </a:txBody>
                  <a:tcPr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100" u="none" strike="noStrike" dirty="0">
                          <a:solidFill>
                            <a:schemeClr val="tx1"/>
                          </a:solidFill>
                          <a:effectLst/>
                        </a:rPr>
                        <a:t>Disclosed Investor(s)</a:t>
                      </a:r>
                      <a:endParaRPr lang="en-US" sz="1100" b="0" i="0" u="none" strike="noStrike" dirty="0">
                        <a:solidFill>
                          <a:schemeClr val="tx1"/>
                        </a:solidFill>
                        <a:effectLst/>
                        <a:latin typeface="Arial" panose="020B0604020202020204" pitchFamily="34" charset="0"/>
                      </a:endParaRPr>
                    </a:p>
                  </a:txBody>
                  <a:tcPr marT="7620" marB="0"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756115">
                <a:tc>
                  <a:txBody>
                    <a:bodyPr/>
                    <a:lstStyle/>
                    <a:p>
                      <a:pPr marL="0" lvl="0" algn="l" defTabSz="1018705" rtl="0" eaLnBrk="1" fontAlgn="b" latinLnBrk="0" hangingPunct="1"/>
                      <a:r>
                        <a:rPr lang="en-US" sz="1600" b="0" i="0" u="none" strike="noStrike" kern="1200" dirty="0">
                          <a:solidFill>
                            <a:srgbClr val="DB536A"/>
                          </a:solidFill>
                          <a:effectLst/>
                          <a:latin typeface="+mj-lt"/>
                          <a:ea typeface="+mj-ea"/>
                          <a:cs typeface="+mj-cs"/>
                        </a:rPr>
                        <a:t>Clio</a:t>
                      </a:r>
                    </a:p>
                  </a:txBody>
                  <a:tcPr marL="9525" marR="9525" marT="9525" marB="0" anchor="ctr">
                    <a:lnT w="12700" cap="flat" cmpd="sng" algn="ctr">
                      <a:solidFill>
                        <a:schemeClr val="tx1">
                          <a:lumMod val="50000"/>
                          <a:lumOff val="50000"/>
                        </a:schemeClr>
                      </a:solidFill>
                      <a:prstDash val="solid"/>
                      <a:round/>
                      <a:headEnd type="none" w="med" len="med"/>
                      <a:tailEnd type="none" w="med" len="med"/>
                    </a:lnT>
                    <a:solidFill>
                      <a:schemeClr val="bg1">
                        <a:lumMod val="95000"/>
                      </a:schemeClr>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Burnaby, BC</a:t>
                      </a:r>
                    </a:p>
                  </a:txBody>
                  <a:tcPr marL="9525" marR="9525" marT="9525" marB="0" anchor="ctr">
                    <a:lnT w="12700" cap="flat" cmpd="sng" algn="ctr">
                      <a:solidFill>
                        <a:schemeClr val="tx1">
                          <a:lumMod val="50000"/>
                          <a:lumOff val="50000"/>
                        </a:schemeClr>
                      </a:solidFill>
                      <a:prstDash val="solid"/>
                      <a:round/>
                      <a:headEnd type="none" w="med" len="med"/>
                      <a:tailEnd type="none" w="med" len="med"/>
                    </a:lnT>
                    <a:solidFill>
                      <a:schemeClr val="bg1">
                        <a:lumMod val="95000"/>
                      </a:schemeClr>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Internet</a:t>
                      </a:r>
                    </a:p>
                  </a:txBody>
                  <a:tcPr marL="9525" marR="9525" marT="9525" marB="0" anchor="ctr">
                    <a:lnT w="12700" cap="flat" cmpd="sng" algn="ctr">
                      <a:solidFill>
                        <a:schemeClr val="tx1">
                          <a:lumMod val="50000"/>
                          <a:lumOff val="50000"/>
                        </a:schemeClr>
                      </a:solidFill>
                      <a:prstDash val="solid"/>
                      <a:round/>
                      <a:headEnd type="none" w="med" len="med"/>
                      <a:tailEnd type="none" w="med" len="med"/>
                    </a:lnT>
                    <a:solidFill>
                      <a:schemeClr val="bg1">
                        <a:lumMod val="95000"/>
                      </a:schemeClr>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Internet Software &amp; Services</a:t>
                      </a:r>
                    </a:p>
                  </a:txBody>
                  <a:tcPr marL="9525" marR="9525" marT="9525" marB="0" anchor="ctr">
                    <a:lnT w="12700" cap="flat" cmpd="sng" algn="ctr">
                      <a:solidFill>
                        <a:schemeClr val="tx1">
                          <a:lumMod val="50000"/>
                          <a:lumOff val="50000"/>
                        </a:schemeClr>
                      </a:solidFill>
                      <a:prstDash val="solid"/>
                      <a:round/>
                      <a:headEnd type="none" w="med" len="med"/>
                      <a:tailEnd type="none" w="med" len="med"/>
                    </a:lnT>
                    <a:solidFill>
                      <a:schemeClr val="bg1">
                        <a:lumMod val="95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T="7620" marB="0" anchor="ctr">
                    <a:lnT w="12700" cap="flat" cmpd="sng" algn="ctr">
                      <a:solidFill>
                        <a:schemeClr val="tx1">
                          <a:lumMod val="50000"/>
                          <a:lumOff val="50000"/>
                        </a:schemeClr>
                      </a:solidFill>
                      <a:prstDash val="solid"/>
                      <a:round/>
                      <a:headEnd type="none" w="med" len="med"/>
                      <a:tailEnd type="none" w="med" len="med"/>
                    </a:lnT>
                    <a:solidFill>
                      <a:schemeClr val="bg1">
                        <a:lumMod val="95000"/>
                      </a:schemeClr>
                    </a:solidFill>
                  </a:tcPr>
                </a:tc>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600" b="1" kern="1200" dirty="0">
                          <a:solidFill>
                            <a:schemeClr val="accent2"/>
                          </a:solidFill>
                          <a:latin typeface="+mj-lt"/>
                          <a:ea typeface="+mj-ea"/>
                          <a:cs typeface="+mj-cs"/>
                        </a:rPr>
                        <a:t>$250M</a:t>
                      </a:r>
                    </a:p>
                  </a:txBody>
                  <a:tcPr marL="9525" marR="9525" marT="9525" marB="0" anchor="ctr">
                    <a:lnT w="12700" cap="flat" cmpd="sng" algn="ctr">
                      <a:solidFill>
                        <a:schemeClr val="tx1">
                          <a:lumMod val="50000"/>
                          <a:lumOff val="50000"/>
                        </a:schemeClr>
                      </a:solidFill>
                      <a:prstDash val="solid"/>
                      <a:round/>
                      <a:headEnd type="none" w="med" len="med"/>
                      <a:tailEnd type="none" w="med" len="med"/>
                    </a:lnT>
                    <a:solidFill>
                      <a:schemeClr val="bg1">
                        <a:lumMod val="95000"/>
                      </a:schemeClr>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JMI Equity, Technology Crossover Ventures</a:t>
                      </a:r>
                    </a:p>
                  </a:txBody>
                  <a:tcPr marL="9525" marR="9525" marT="9525" marB="0" anchor="ctr">
                    <a:lnT w="12700" cap="flat" cmpd="sng" algn="ctr">
                      <a:solidFill>
                        <a:schemeClr val="tx1">
                          <a:lumMod val="50000"/>
                          <a:lumOff val="5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r h="797463">
                <a:tc>
                  <a:txBody>
                    <a:bodyPr/>
                    <a:lstStyle/>
                    <a:p>
                      <a:pPr marL="0" lvl="0" algn="l" defTabSz="1018705" rtl="0" eaLnBrk="1" fontAlgn="b" latinLnBrk="0" hangingPunct="1"/>
                      <a:r>
                        <a:rPr lang="en-US" sz="1600" b="0" i="0" u="none" strike="noStrike" kern="1200" dirty="0">
                          <a:solidFill>
                            <a:srgbClr val="DB536A"/>
                          </a:solidFill>
                          <a:effectLst/>
                          <a:latin typeface="+mj-lt"/>
                          <a:ea typeface="+mj-ea"/>
                          <a:cs typeface="+mj-cs"/>
                        </a:rPr>
                        <a:t>La Coop </a:t>
                      </a:r>
                      <a:r>
                        <a:rPr lang="en-US" sz="1600" b="0" i="0" u="none" strike="noStrike" kern="1200" dirty="0" err="1">
                          <a:solidFill>
                            <a:srgbClr val="DB536A"/>
                          </a:solidFill>
                          <a:effectLst/>
                          <a:latin typeface="+mj-lt"/>
                          <a:ea typeface="+mj-ea"/>
                          <a:cs typeface="+mj-cs"/>
                        </a:rPr>
                        <a:t>fédérée</a:t>
                      </a:r>
                      <a:endParaRPr lang="en-US" sz="1600" b="0" i="0" u="none" strike="noStrike" kern="1200" dirty="0">
                        <a:solidFill>
                          <a:srgbClr val="DB536A"/>
                        </a:solidFill>
                        <a:effectLst/>
                        <a:latin typeface="+mj-lt"/>
                        <a:ea typeface="+mj-ea"/>
                        <a:cs typeface="+mj-cs"/>
                      </a:endParaRPr>
                    </a:p>
                  </a:txBody>
                  <a:tcPr marL="9525" marR="9525" marT="9525" marB="0" anchor="ct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Montréal, QC</a:t>
                      </a:r>
                    </a:p>
                  </a:txBody>
                  <a:tcPr marL="9525" marR="9525" marT="9525" marB="0" anchor="ct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Food &amp; beverages</a:t>
                      </a:r>
                    </a:p>
                  </a:txBody>
                  <a:tcPr marL="9525" marR="9525" marT="9525" marB="0" anchor="ct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Arial" panose="020B0604020202020204" pitchFamily="34" charset="0"/>
                          <a:ea typeface="+mj-ea"/>
                          <a:cs typeface="+mj-cs"/>
                        </a:rPr>
                        <a:t>Wholesale food distributors</a:t>
                      </a:r>
                    </a:p>
                  </a:txBody>
                  <a:tcPr marL="9525" marR="9525" marT="9525" marB="0" anchor="ctr"/>
                </a:tc>
                <a:tc>
                  <a:txBody>
                    <a:bodyPr/>
                    <a:lstStyle/>
                    <a:p>
                      <a:pPr algn="l" fontAlgn="b"/>
                      <a:endParaRPr lang="en-US" sz="900" b="0" i="0" u="none" strike="noStrike" dirty="0">
                        <a:solidFill>
                          <a:srgbClr val="000000"/>
                        </a:solidFill>
                        <a:effectLst/>
                        <a:latin typeface="Arial" panose="020B0604020202020204" pitchFamily="34" charset="0"/>
                      </a:endParaRPr>
                    </a:p>
                  </a:txBody>
                  <a:tcPr marT="7620" marB="0" anchor="ctr"/>
                </a:tc>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600" b="1" kern="1200" dirty="0">
                          <a:solidFill>
                            <a:schemeClr val="accent2"/>
                          </a:solidFill>
                          <a:latin typeface="+mj-lt"/>
                          <a:ea typeface="+mj-ea"/>
                          <a:cs typeface="+mj-cs"/>
                        </a:rPr>
                        <a:t>$228M</a:t>
                      </a:r>
                    </a:p>
                  </a:txBody>
                  <a:tcPr marL="9525" marR="9525" marT="9525" marB="0" anchor="ctr"/>
                </a:tc>
                <a:tc>
                  <a:txBody>
                    <a:bodyPr/>
                    <a:lstStyle/>
                    <a:p>
                      <a:pPr marL="0" algn="l" defTabSz="1018705" rtl="0" eaLnBrk="1" fontAlgn="b" latinLnBrk="0" hangingPunct="1"/>
                      <a:r>
                        <a:rPr lang="fr-FR" sz="1200" b="0" i="0" u="none" strike="noStrike" kern="1200" dirty="0">
                          <a:solidFill>
                            <a:srgbClr val="000000"/>
                          </a:solidFill>
                          <a:effectLst/>
                          <a:latin typeface="Arial" panose="020B0604020202020204" pitchFamily="34" charset="0"/>
                          <a:ea typeface="+mj-ea"/>
                          <a:cs typeface="+mj-cs"/>
                        </a:rPr>
                        <a:t>Caisse de </a:t>
                      </a:r>
                      <a:r>
                        <a:rPr lang="fr-FR" sz="1200" b="0" i="0" u="none" strike="noStrike" kern="1200" dirty="0" err="1">
                          <a:solidFill>
                            <a:srgbClr val="000000"/>
                          </a:solidFill>
                          <a:effectLst/>
                          <a:latin typeface="Arial" panose="020B0604020202020204" pitchFamily="34" charset="0"/>
                          <a:ea typeface="+mj-ea"/>
                          <a:cs typeface="+mj-cs"/>
                        </a:rPr>
                        <a:t>depot</a:t>
                      </a:r>
                      <a:r>
                        <a:rPr lang="fr-FR" sz="1200" b="0" i="0" u="none" strike="noStrike" kern="1200" dirty="0">
                          <a:solidFill>
                            <a:srgbClr val="000000"/>
                          </a:solidFill>
                          <a:effectLst/>
                          <a:latin typeface="Arial" panose="020B0604020202020204" pitchFamily="34" charset="0"/>
                          <a:ea typeface="+mj-ea"/>
                          <a:cs typeface="+mj-cs"/>
                        </a:rPr>
                        <a:t> et placement du Québec, Desjardins Capital, </a:t>
                      </a:r>
                      <a:r>
                        <a:rPr lang="fr-FR" sz="1200" b="0" i="0" u="none" strike="noStrike" kern="1200" dirty="0" err="1">
                          <a:solidFill>
                            <a:srgbClr val="000000"/>
                          </a:solidFill>
                          <a:effectLst/>
                          <a:latin typeface="Arial" panose="020B0604020202020204" pitchFamily="34" charset="0"/>
                          <a:ea typeface="+mj-ea"/>
                          <a:cs typeface="+mj-cs"/>
                        </a:rPr>
                        <a:t>FondAction</a:t>
                      </a:r>
                      <a:r>
                        <a:rPr lang="fr-FR" sz="1200" b="0" i="0" u="none" strike="noStrike" kern="1200" dirty="0">
                          <a:solidFill>
                            <a:srgbClr val="000000"/>
                          </a:solidFill>
                          <a:effectLst/>
                          <a:latin typeface="Arial" panose="020B0604020202020204" pitchFamily="34" charset="0"/>
                          <a:ea typeface="+mj-ea"/>
                          <a:cs typeface="+mj-cs"/>
                        </a:rPr>
                        <a:t> CSN, Fonds de </a:t>
                      </a:r>
                      <a:r>
                        <a:rPr lang="fr-FR" sz="1200" b="0" i="0" u="none" strike="noStrike" kern="1200" dirty="0" err="1">
                          <a:solidFill>
                            <a:srgbClr val="000000"/>
                          </a:solidFill>
                          <a:effectLst/>
                          <a:latin typeface="Arial" panose="020B0604020202020204" pitchFamily="34" charset="0"/>
                          <a:ea typeface="+mj-ea"/>
                          <a:cs typeface="+mj-cs"/>
                        </a:rPr>
                        <a:t>Solidarite</a:t>
                      </a:r>
                      <a:r>
                        <a:rPr lang="fr-FR" sz="1200" b="0" i="0" u="none" strike="noStrike" kern="1200" dirty="0">
                          <a:solidFill>
                            <a:srgbClr val="000000"/>
                          </a:solidFill>
                          <a:effectLst/>
                          <a:latin typeface="Arial" panose="020B0604020202020204" pitchFamily="34" charset="0"/>
                          <a:ea typeface="+mj-ea"/>
                          <a:cs typeface="+mj-cs"/>
                        </a:rPr>
                        <a:t> FTQ</a:t>
                      </a:r>
                      <a:endParaRPr lang="en-US" sz="1200" b="0" i="0" u="none" strike="noStrike" kern="1200" dirty="0">
                        <a:solidFill>
                          <a:srgbClr val="000000"/>
                        </a:solidFill>
                        <a:effectLst/>
                        <a:latin typeface="Arial" panose="020B0604020202020204" pitchFamily="34" charset="0"/>
                        <a:ea typeface="+mj-ea"/>
                        <a:cs typeface="+mj-cs"/>
                      </a:endParaRPr>
                    </a:p>
                  </a:txBody>
                  <a:tcPr marL="9525" marR="9525" marT="9525" marB="0" anchor="ctr"/>
                </a:tc>
                <a:extLst>
                  <a:ext uri="{0D108BD9-81ED-4DB2-BD59-A6C34878D82A}">
                    <a16:rowId xmlns:a16="http://schemas.microsoft.com/office/drawing/2014/main" val="1663871491"/>
                  </a:ext>
                </a:extLst>
              </a:tr>
              <a:tr h="797463">
                <a:tc>
                  <a:txBody>
                    <a:bodyPr/>
                    <a:lstStyle/>
                    <a:p>
                      <a:pPr marL="0" lvl="0" algn="l" defTabSz="1018705" rtl="0" eaLnBrk="1" fontAlgn="b" latinLnBrk="0" hangingPunct="1"/>
                      <a:r>
                        <a:rPr lang="en-US" sz="1600" b="0" i="0" u="none" strike="noStrike" kern="1200" dirty="0">
                          <a:solidFill>
                            <a:srgbClr val="DB536A"/>
                          </a:solidFill>
                          <a:effectLst/>
                          <a:latin typeface="+mj-lt"/>
                          <a:ea typeface="+mj-ea"/>
                          <a:cs typeface="+mj-cs"/>
                        </a:rPr>
                        <a:t>1Password</a:t>
                      </a:r>
                    </a:p>
                  </a:txBody>
                  <a:tcPr marL="9525" marR="9525" marT="9525" marB="0" anchor="ctr">
                    <a:solidFill>
                      <a:schemeClr val="bg1">
                        <a:lumMod val="95000"/>
                      </a:schemeClr>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Toronto, ON</a:t>
                      </a:r>
                    </a:p>
                  </a:txBody>
                  <a:tcPr marL="9525" marR="9525" marT="9525" marB="0" anchor="ctr">
                    <a:solidFill>
                      <a:schemeClr val="bg1">
                        <a:lumMod val="95000"/>
                      </a:schemeClr>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Internet</a:t>
                      </a:r>
                    </a:p>
                  </a:txBody>
                  <a:tcPr marL="9525" marR="9525" marT="9525" marB="0" anchor="ctr">
                    <a:solidFill>
                      <a:schemeClr val="bg1">
                        <a:lumMod val="95000"/>
                      </a:schemeClr>
                    </a:solidFill>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Arial" panose="020B0604020202020204" pitchFamily="34" charset="0"/>
                          <a:ea typeface="+mj-ea"/>
                          <a:cs typeface="+mj-cs"/>
                        </a:rPr>
                        <a:t>Internet Software &amp; Services</a:t>
                      </a:r>
                    </a:p>
                  </a:txBody>
                  <a:tcPr marL="9525" marR="9525" marT="9525" marB="0" anchor="ctr">
                    <a:solidFill>
                      <a:schemeClr val="bg1">
                        <a:lumMod val="95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T="7620" marB="0" anchor="ctr">
                    <a:solidFill>
                      <a:schemeClr val="bg1">
                        <a:lumMod val="95000"/>
                      </a:schemeClr>
                    </a:solidFill>
                  </a:tcPr>
                </a:tc>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600" b="1" kern="1200" dirty="0">
                          <a:solidFill>
                            <a:schemeClr val="accent2"/>
                          </a:solidFill>
                          <a:latin typeface="+mj-lt"/>
                          <a:ea typeface="+mj-ea"/>
                          <a:cs typeface="+mj-cs"/>
                        </a:rPr>
                        <a:t>$200M</a:t>
                      </a:r>
                    </a:p>
                  </a:txBody>
                  <a:tcPr marL="9525" marR="9525" marT="9525" marB="0" anchor="ctr">
                    <a:solidFill>
                      <a:schemeClr val="bg1">
                        <a:lumMod val="95000"/>
                      </a:schemeClr>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Accel, Gerhard </a:t>
                      </a:r>
                      <a:r>
                        <a:rPr lang="en-US" sz="1200" b="0" i="0" u="none" strike="noStrike" kern="1200" dirty="0" err="1">
                          <a:solidFill>
                            <a:srgbClr val="000000"/>
                          </a:solidFill>
                          <a:effectLst/>
                          <a:latin typeface="Arial" panose="020B0604020202020204" pitchFamily="34" charset="0"/>
                          <a:ea typeface="+mj-ea"/>
                          <a:cs typeface="+mj-cs"/>
                        </a:rPr>
                        <a:t>Eschelbeck</a:t>
                      </a:r>
                      <a:r>
                        <a:rPr lang="en-US" sz="1200" b="0" i="0" u="none" strike="noStrike" kern="1200" dirty="0">
                          <a:solidFill>
                            <a:srgbClr val="000000"/>
                          </a:solidFill>
                          <a:effectLst/>
                          <a:latin typeface="Arial" panose="020B0604020202020204" pitchFamily="34" charset="0"/>
                          <a:ea typeface="+mj-ea"/>
                          <a:cs typeface="+mj-cs"/>
                        </a:rPr>
                        <a:t>, Jay Simons, Mike Cannon-Brookes, Scott Farquhar, Slack Fund, </a:t>
                      </a:r>
                      <a:r>
                        <a:rPr lang="en-US" sz="1200" b="0" i="0" u="none" strike="noStrike" kern="1200" dirty="0" err="1">
                          <a:solidFill>
                            <a:srgbClr val="000000"/>
                          </a:solidFill>
                          <a:effectLst/>
                          <a:latin typeface="Arial" panose="020B0604020202020204" pitchFamily="34" charset="0"/>
                          <a:ea typeface="+mj-ea"/>
                          <a:cs typeface="+mj-cs"/>
                        </a:rPr>
                        <a:t>WndrCo</a:t>
                      </a:r>
                      <a:endParaRPr lang="en-US" sz="1200" b="0" i="0" u="none" strike="noStrike" kern="1200" dirty="0">
                        <a:solidFill>
                          <a:srgbClr val="000000"/>
                        </a:solidFill>
                        <a:effectLst/>
                        <a:latin typeface="Arial" panose="020B0604020202020204" pitchFamily="34" charset="0"/>
                        <a:ea typeface="+mj-ea"/>
                        <a:cs typeface="+mj-cs"/>
                      </a:endParaRPr>
                    </a:p>
                  </a:txBody>
                  <a:tcPr marL="9525" marR="9525" marT="9525" marB="0" anchor="ctr">
                    <a:solidFill>
                      <a:schemeClr val="bg1">
                        <a:lumMod val="95000"/>
                      </a:schemeClr>
                    </a:solidFill>
                  </a:tcPr>
                </a:tc>
                <a:extLst>
                  <a:ext uri="{0D108BD9-81ED-4DB2-BD59-A6C34878D82A}">
                    <a16:rowId xmlns:a16="http://schemas.microsoft.com/office/drawing/2014/main" val="10003"/>
                  </a:ext>
                </a:extLst>
              </a:tr>
              <a:tr h="776080">
                <a:tc>
                  <a:txBody>
                    <a:bodyPr/>
                    <a:lstStyle/>
                    <a:p>
                      <a:pPr marL="0" lvl="0" algn="l" defTabSz="1018705" rtl="0" eaLnBrk="1" fontAlgn="b" latinLnBrk="0" hangingPunct="1"/>
                      <a:r>
                        <a:rPr lang="en-US" sz="1600" b="0" i="0" u="none" strike="noStrike" kern="1200" dirty="0" err="1">
                          <a:solidFill>
                            <a:srgbClr val="DB536A"/>
                          </a:solidFill>
                          <a:effectLst/>
                          <a:latin typeface="+mj-lt"/>
                          <a:ea typeface="+mj-ea"/>
                          <a:cs typeface="+mj-cs"/>
                        </a:rPr>
                        <a:t>Coveo</a:t>
                      </a:r>
                      <a:endParaRPr lang="en-US" sz="1600" b="0" i="0" u="none" strike="noStrike" kern="1200" dirty="0">
                        <a:solidFill>
                          <a:srgbClr val="DB536A"/>
                        </a:solidFill>
                        <a:effectLst/>
                        <a:latin typeface="+mj-lt"/>
                        <a:ea typeface="+mj-ea"/>
                        <a:cs typeface="+mj-cs"/>
                      </a:endParaRPr>
                    </a:p>
                  </a:txBody>
                  <a:tcPr marL="9525" marR="9525" marT="9525" marB="0" anchor="ctr">
                    <a:solidFill>
                      <a:schemeClr val="bg1"/>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Québec City, QC</a:t>
                      </a:r>
                    </a:p>
                  </a:txBody>
                  <a:tcPr marL="9525" marR="9525" marT="9525" marB="0" anchor="ctr">
                    <a:solidFill>
                      <a:schemeClr val="bg1"/>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Internet</a:t>
                      </a:r>
                    </a:p>
                  </a:txBody>
                  <a:tcPr marL="9525" marR="9525" marT="9525" marB="0" anchor="ctr">
                    <a:solidFill>
                      <a:schemeClr val="bg1"/>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Internet Software &amp; Services</a:t>
                      </a:r>
                    </a:p>
                  </a:txBody>
                  <a:tcPr marL="9525" marR="9525" marT="9525" marB="0" anchor="ctr">
                    <a:solidFill>
                      <a:schemeClr val="bg1"/>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T="7620" marB="0" anchor="ctr">
                    <a:solidFill>
                      <a:schemeClr val="bg1"/>
                    </a:solidFill>
                  </a:tcPr>
                </a:tc>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600" b="1" kern="1200" dirty="0">
                          <a:solidFill>
                            <a:schemeClr val="accent2"/>
                          </a:solidFill>
                          <a:latin typeface="+mj-lt"/>
                          <a:ea typeface="+mj-ea"/>
                          <a:cs typeface="+mj-cs"/>
                        </a:rPr>
                        <a:t>$155M</a:t>
                      </a:r>
                    </a:p>
                  </a:txBody>
                  <a:tcPr marL="9525" marR="9525" marT="9525" marB="0" anchor="ctr">
                    <a:solidFill>
                      <a:schemeClr val="bg1"/>
                    </a:solidFill>
                  </a:tcPr>
                </a:tc>
                <a:tc>
                  <a:txBody>
                    <a:bodyPr/>
                    <a:lstStyle/>
                    <a:p>
                      <a:pPr marL="0" algn="l" defTabSz="1018705" rtl="0" eaLnBrk="1" fontAlgn="b" latinLnBrk="0" hangingPunct="1"/>
                      <a:r>
                        <a:rPr lang="fr-FR" sz="1200" b="0" i="0" u="none" strike="noStrike" kern="1200" dirty="0">
                          <a:solidFill>
                            <a:srgbClr val="000000"/>
                          </a:solidFill>
                          <a:effectLst/>
                          <a:latin typeface="Arial" panose="020B0604020202020204" pitchFamily="34" charset="0"/>
                          <a:ea typeface="+mj-ea"/>
                          <a:cs typeface="+mj-cs"/>
                        </a:rPr>
                        <a:t>Evergreen </a:t>
                      </a:r>
                      <a:r>
                        <a:rPr lang="fr-FR" sz="1200" b="0" i="0" u="none" strike="noStrike" kern="1200" dirty="0" err="1">
                          <a:solidFill>
                            <a:srgbClr val="000000"/>
                          </a:solidFill>
                          <a:effectLst/>
                          <a:latin typeface="Arial" panose="020B0604020202020204" pitchFamily="34" charset="0"/>
                          <a:ea typeface="+mj-ea"/>
                          <a:cs typeface="+mj-cs"/>
                        </a:rPr>
                        <a:t>Coast</a:t>
                      </a:r>
                      <a:r>
                        <a:rPr lang="fr-FR" sz="1200" b="0" i="0" u="none" strike="noStrike" kern="1200" dirty="0">
                          <a:solidFill>
                            <a:srgbClr val="000000"/>
                          </a:solidFill>
                          <a:effectLst/>
                          <a:latin typeface="Arial" panose="020B0604020202020204" pitchFamily="34" charset="0"/>
                          <a:ea typeface="+mj-ea"/>
                          <a:cs typeface="+mj-cs"/>
                        </a:rPr>
                        <a:t> Capital, Fonds de </a:t>
                      </a:r>
                      <a:r>
                        <a:rPr lang="fr-FR" sz="1200" b="0" i="0" u="none" strike="noStrike" kern="1200" dirty="0" err="1">
                          <a:solidFill>
                            <a:srgbClr val="000000"/>
                          </a:solidFill>
                          <a:effectLst/>
                          <a:latin typeface="Arial" panose="020B0604020202020204" pitchFamily="34" charset="0"/>
                          <a:ea typeface="+mj-ea"/>
                          <a:cs typeface="+mj-cs"/>
                        </a:rPr>
                        <a:t>Solidarite</a:t>
                      </a:r>
                      <a:r>
                        <a:rPr lang="fr-FR" sz="1200" b="0" i="0" u="none" strike="noStrike" kern="1200" dirty="0">
                          <a:solidFill>
                            <a:srgbClr val="000000"/>
                          </a:solidFill>
                          <a:effectLst/>
                          <a:latin typeface="Arial" panose="020B0604020202020204" pitchFamily="34" charset="0"/>
                          <a:ea typeface="+mj-ea"/>
                          <a:cs typeface="+mj-cs"/>
                        </a:rPr>
                        <a:t> FTQ, Investissement Québec, OMERS </a:t>
                      </a:r>
                      <a:r>
                        <a:rPr lang="fr-FR" sz="1200" b="0" i="0" u="none" strike="noStrike" kern="1200" dirty="0" err="1">
                          <a:solidFill>
                            <a:srgbClr val="000000"/>
                          </a:solidFill>
                          <a:effectLst/>
                          <a:latin typeface="Arial" panose="020B0604020202020204" pitchFamily="34" charset="0"/>
                          <a:ea typeface="+mj-ea"/>
                          <a:cs typeface="+mj-cs"/>
                        </a:rPr>
                        <a:t>Private</a:t>
                      </a:r>
                      <a:r>
                        <a:rPr lang="fr-FR" sz="1200" b="0" i="0" u="none" strike="noStrike" kern="1200" dirty="0">
                          <a:solidFill>
                            <a:srgbClr val="000000"/>
                          </a:solidFill>
                          <a:effectLst/>
                          <a:latin typeface="Arial" panose="020B0604020202020204" pitchFamily="34" charset="0"/>
                          <a:ea typeface="+mj-ea"/>
                          <a:cs typeface="+mj-cs"/>
                        </a:rPr>
                        <a:t> </a:t>
                      </a:r>
                      <a:r>
                        <a:rPr lang="fr-FR" sz="1200" b="0" i="0" u="none" strike="noStrike" kern="1200" dirty="0" err="1">
                          <a:solidFill>
                            <a:srgbClr val="000000"/>
                          </a:solidFill>
                          <a:effectLst/>
                          <a:latin typeface="Arial" panose="020B0604020202020204" pitchFamily="34" charset="0"/>
                          <a:ea typeface="+mj-ea"/>
                          <a:cs typeface="+mj-cs"/>
                        </a:rPr>
                        <a:t>Equity</a:t>
                      </a:r>
                      <a:endParaRPr lang="en-US" sz="1200" b="0" i="0" u="none" strike="noStrike" kern="1200" dirty="0">
                        <a:solidFill>
                          <a:srgbClr val="000000"/>
                        </a:solidFill>
                        <a:effectLst/>
                        <a:latin typeface="Arial" panose="020B0604020202020204" pitchFamily="34" charset="0"/>
                        <a:ea typeface="+mj-ea"/>
                        <a:cs typeface="+mj-cs"/>
                      </a:endParaRPr>
                    </a:p>
                  </a:txBody>
                  <a:tcPr marL="9525" marR="9525" marT="9525" marB="0" anchor="ctr">
                    <a:solidFill>
                      <a:schemeClr val="bg1"/>
                    </a:solidFill>
                  </a:tcPr>
                </a:tc>
                <a:extLst>
                  <a:ext uri="{0D108BD9-81ED-4DB2-BD59-A6C34878D82A}">
                    <a16:rowId xmlns:a16="http://schemas.microsoft.com/office/drawing/2014/main" val="10004"/>
                  </a:ext>
                </a:extLst>
              </a:tr>
              <a:tr h="818862">
                <a:tc>
                  <a:txBody>
                    <a:bodyPr/>
                    <a:lstStyle/>
                    <a:p>
                      <a:pPr marL="0" lvl="0" algn="l" defTabSz="1018705" rtl="0" eaLnBrk="1" fontAlgn="b" latinLnBrk="0" hangingPunct="1"/>
                      <a:r>
                        <a:rPr lang="en-US" sz="1600" b="0" i="0" u="none" strike="noStrike" kern="1200" dirty="0">
                          <a:solidFill>
                            <a:srgbClr val="DB536A"/>
                          </a:solidFill>
                          <a:effectLst/>
                          <a:latin typeface="+mj-lt"/>
                          <a:ea typeface="+mj-ea"/>
                          <a:cs typeface="+mj-cs"/>
                        </a:rPr>
                        <a:t>Element AI</a:t>
                      </a:r>
                    </a:p>
                  </a:txBody>
                  <a:tcPr marL="9525" marR="9525" marT="9525" marB="0" anchor="ctr">
                    <a:solidFill>
                      <a:schemeClr val="bg1">
                        <a:lumMod val="95000"/>
                      </a:schemeClr>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Montréal, QC</a:t>
                      </a:r>
                    </a:p>
                  </a:txBody>
                  <a:tcPr marL="9525" marR="9525" marT="9525" marB="0" anchor="ctr">
                    <a:solidFill>
                      <a:schemeClr val="bg1">
                        <a:lumMod val="95000"/>
                      </a:schemeClr>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Software (non-internet / mobile)</a:t>
                      </a:r>
                    </a:p>
                  </a:txBody>
                  <a:tcPr marL="9525" marR="9525" marT="9525" marB="0" anchor="ctr">
                    <a:solidFill>
                      <a:schemeClr val="bg1">
                        <a:lumMod val="95000"/>
                      </a:schemeClr>
                    </a:solidFill>
                  </a:tcPr>
                </a:tc>
                <a:tc>
                  <a:txBody>
                    <a:bodyPr/>
                    <a:lstStyle/>
                    <a:p>
                      <a:pPr marL="0" algn="l" defTabSz="1018705" rtl="0" eaLnBrk="1" fontAlgn="b" latinLnBrk="0" hangingPunct="1"/>
                      <a:r>
                        <a:rPr lang="en-US" sz="1200" b="0" i="0" u="none" strike="noStrike" kern="1200" dirty="0">
                          <a:solidFill>
                            <a:srgbClr val="000000"/>
                          </a:solidFill>
                          <a:effectLst/>
                          <a:latin typeface="Arial" panose="020B0604020202020204" pitchFamily="34" charset="0"/>
                          <a:ea typeface="+mj-ea"/>
                          <a:cs typeface="+mj-cs"/>
                        </a:rPr>
                        <a:t>Business Intelligence, Analytics &amp; Performance </a:t>
                      </a:r>
                      <a:r>
                        <a:rPr lang="en-US" sz="1200" b="0" i="0" u="none" strike="noStrike" kern="1200" dirty="0" err="1">
                          <a:solidFill>
                            <a:srgbClr val="000000"/>
                          </a:solidFill>
                          <a:effectLst/>
                          <a:latin typeface="Arial" panose="020B0604020202020204" pitchFamily="34" charset="0"/>
                          <a:ea typeface="+mj-ea"/>
                          <a:cs typeface="+mj-cs"/>
                        </a:rPr>
                        <a:t>Mgmt</a:t>
                      </a:r>
                      <a:r>
                        <a:rPr lang="en-US" sz="1200" b="0" i="0" u="none" strike="noStrike" kern="1200" dirty="0">
                          <a:solidFill>
                            <a:srgbClr val="000000"/>
                          </a:solidFill>
                          <a:effectLst/>
                          <a:latin typeface="Arial" panose="020B0604020202020204" pitchFamily="34" charset="0"/>
                          <a:ea typeface="+mj-ea"/>
                          <a:cs typeface="+mj-cs"/>
                        </a:rPr>
                        <a:t> Software</a:t>
                      </a:r>
                    </a:p>
                  </a:txBody>
                  <a:tcPr marL="9525" marR="9525" marT="9525" marB="0" anchor="ctr">
                    <a:solidFill>
                      <a:schemeClr val="bg1">
                        <a:lumMod val="95000"/>
                      </a:schemeClr>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T="7620" marB="0" anchor="ctr">
                    <a:solidFill>
                      <a:schemeClr val="bg1">
                        <a:lumMod val="95000"/>
                      </a:schemeClr>
                    </a:solidFill>
                  </a:tcPr>
                </a:tc>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600" b="1" kern="1200" dirty="0">
                          <a:solidFill>
                            <a:schemeClr val="accent2"/>
                          </a:solidFill>
                          <a:latin typeface="+mj-lt"/>
                          <a:ea typeface="+mj-ea"/>
                          <a:cs typeface="+mj-cs"/>
                        </a:rPr>
                        <a:t>$151M</a:t>
                      </a:r>
                    </a:p>
                  </a:txBody>
                  <a:tcPr marL="9525" marR="9525" marT="9525" marB="0" anchor="ctr">
                    <a:solidFill>
                      <a:schemeClr val="bg1">
                        <a:lumMod val="95000"/>
                      </a:schemeClr>
                    </a:solidFill>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Arial" panose="020B0604020202020204" pitchFamily="34" charset="0"/>
                          <a:ea typeface="+mj-ea"/>
                          <a:cs typeface="+mj-cs"/>
                        </a:rPr>
                        <a:t>BDC Capital, </a:t>
                      </a:r>
                      <a:r>
                        <a:rPr lang="en-US" sz="1200" b="0" i="0" u="none" strike="noStrike" kern="1200" dirty="0" err="1">
                          <a:solidFill>
                            <a:srgbClr val="000000"/>
                          </a:solidFill>
                          <a:effectLst/>
                          <a:latin typeface="Arial" panose="020B0604020202020204" pitchFamily="34" charset="0"/>
                          <a:ea typeface="+mj-ea"/>
                          <a:cs typeface="+mj-cs"/>
                        </a:rPr>
                        <a:t>Caisse</a:t>
                      </a:r>
                      <a:r>
                        <a:rPr lang="en-US" sz="1200" b="0" i="0" u="none" strike="noStrike" kern="1200" dirty="0">
                          <a:solidFill>
                            <a:srgbClr val="000000"/>
                          </a:solidFill>
                          <a:effectLst/>
                          <a:latin typeface="Arial" panose="020B0604020202020204" pitchFamily="34" charset="0"/>
                          <a:ea typeface="+mj-ea"/>
                          <a:cs typeface="+mj-cs"/>
                        </a:rPr>
                        <a:t> de depot et placement du Québec, Data Collective, Government of Québec, Hanwha Asset Management, McKinsey &amp; Company, Pegasus Tech Ventures, Real Ventures</a:t>
                      </a:r>
                    </a:p>
                  </a:txBody>
                  <a:tcPr marL="9525" marR="9525" marT="9525" marB="0" anchor="ctr">
                    <a:solidFill>
                      <a:schemeClr val="bg1">
                        <a:lumMod val="95000"/>
                      </a:schemeClr>
                    </a:solidFill>
                  </a:tcPr>
                </a:tc>
                <a:extLst>
                  <a:ext uri="{0D108BD9-81ED-4DB2-BD59-A6C34878D82A}">
                    <a16:rowId xmlns:a16="http://schemas.microsoft.com/office/drawing/2014/main" val="2051141864"/>
                  </a:ext>
                </a:extLst>
              </a:tr>
            </a:tbl>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8125"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9" name="TextBox 98"/>
          <p:cNvSpPr txBox="1"/>
          <p:nvPr/>
        </p:nvSpPr>
        <p:spPr>
          <a:xfrm>
            <a:off x="638938" y="523709"/>
            <a:ext cx="3606757" cy="400110"/>
          </a:xfrm>
          <a:prstGeom prst="rect">
            <a:avLst/>
          </a:prstGeom>
          <a:solidFill>
            <a:schemeClr val="bg1"/>
          </a:solidFill>
        </p:spPr>
        <p:txBody>
          <a:bodyPr wrap="none" lIns="0" tIns="0" rIns="0" bIns="0" rtlCol="0">
            <a:spAutoFit/>
          </a:bodyPr>
          <a:lstStyle/>
          <a:p>
            <a:pPr>
              <a:spcAft>
                <a:spcPts val="900"/>
              </a:spcAft>
            </a:pPr>
            <a:r>
              <a:rPr lang="en-US" sz="2600" b="1" dirty="0">
                <a:solidFill>
                  <a:srgbClr val="DB536A"/>
                </a:solidFill>
                <a:latin typeface="Georgia" panose="02040502050405020303" pitchFamily="18" charset="0"/>
              </a:rPr>
              <a:t>Largest deals of 2019</a:t>
            </a:r>
            <a:endParaRPr lang="en-US" sz="2600" dirty="0">
              <a:solidFill>
                <a:srgbClr val="DB536A"/>
              </a:solidFill>
              <a:latin typeface="Georgia" panose="02040502050405020303" pitchFamily="18" charset="0"/>
            </a:endParaRPr>
          </a:p>
        </p:txBody>
      </p:sp>
      <p:grpSp>
        <p:nvGrpSpPr>
          <p:cNvPr id="576" name="Group 575">
            <a:extLst>
              <a:ext uri="{FF2B5EF4-FFF2-40B4-BE49-F238E27FC236}">
                <a16:creationId xmlns:a16="http://schemas.microsoft.com/office/drawing/2014/main" id="{BA17DF28-CFA8-4279-8379-29AE66C64BA0}"/>
              </a:ext>
            </a:extLst>
          </p:cNvPr>
          <p:cNvGrpSpPr/>
          <p:nvPr/>
        </p:nvGrpSpPr>
        <p:grpSpPr>
          <a:xfrm>
            <a:off x="5726064" y="4970309"/>
            <a:ext cx="569510" cy="548485"/>
            <a:chOff x="649330" y="4318676"/>
            <a:chExt cx="538484" cy="539079"/>
          </a:xfrm>
        </p:grpSpPr>
        <p:sp>
          <p:nvSpPr>
            <p:cNvPr id="577" name="Freeform 25">
              <a:extLst>
                <a:ext uri="{FF2B5EF4-FFF2-40B4-BE49-F238E27FC236}">
                  <a16:creationId xmlns:a16="http://schemas.microsoft.com/office/drawing/2014/main" id="{6A9504C0-3EC8-4CE3-9442-FA4152B18770}"/>
                </a:ext>
              </a:extLst>
            </p:cNvPr>
            <p:cNvSpPr>
              <a:spLocks/>
            </p:cNvSpPr>
            <p:nvPr/>
          </p:nvSpPr>
          <p:spPr bwMode="auto">
            <a:xfrm>
              <a:off x="664800" y="4334741"/>
              <a:ext cx="506948" cy="507544"/>
            </a:xfrm>
            <a:custGeom>
              <a:avLst/>
              <a:gdLst>
                <a:gd name="T0" fmla="*/ 426 w 852"/>
                <a:gd name="T1" fmla="*/ 0 h 853"/>
                <a:gd name="T2" fmla="*/ 480 w 852"/>
                <a:gd name="T3" fmla="*/ 4 h 853"/>
                <a:gd name="T4" fmla="*/ 531 w 852"/>
                <a:gd name="T5" fmla="*/ 13 h 853"/>
                <a:gd name="T6" fmla="*/ 580 w 852"/>
                <a:gd name="T7" fmla="*/ 28 h 853"/>
                <a:gd name="T8" fmla="*/ 626 w 852"/>
                <a:gd name="T9" fmla="*/ 50 h 853"/>
                <a:gd name="T10" fmla="*/ 670 w 852"/>
                <a:gd name="T11" fmla="*/ 76 h 853"/>
                <a:gd name="T12" fmla="*/ 709 w 852"/>
                <a:gd name="T13" fmla="*/ 108 h 853"/>
                <a:gd name="T14" fmla="*/ 745 w 852"/>
                <a:gd name="T15" fmla="*/ 143 h 853"/>
                <a:gd name="T16" fmla="*/ 777 w 852"/>
                <a:gd name="T17" fmla="*/ 182 h 853"/>
                <a:gd name="T18" fmla="*/ 803 w 852"/>
                <a:gd name="T19" fmla="*/ 226 h 853"/>
                <a:gd name="T20" fmla="*/ 824 w 852"/>
                <a:gd name="T21" fmla="*/ 273 h 853"/>
                <a:gd name="T22" fmla="*/ 840 w 852"/>
                <a:gd name="T23" fmla="*/ 322 h 853"/>
                <a:gd name="T24" fmla="*/ 850 w 852"/>
                <a:gd name="T25" fmla="*/ 373 h 853"/>
                <a:gd name="T26" fmla="*/ 852 w 852"/>
                <a:gd name="T27" fmla="*/ 427 h 853"/>
                <a:gd name="T28" fmla="*/ 850 w 852"/>
                <a:gd name="T29" fmla="*/ 480 h 853"/>
                <a:gd name="T30" fmla="*/ 840 w 852"/>
                <a:gd name="T31" fmla="*/ 532 h 853"/>
                <a:gd name="T32" fmla="*/ 824 w 852"/>
                <a:gd name="T33" fmla="*/ 581 h 853"/>
                <a:gd name="T34" fmla="*/ 803 w 852"/>
                <a:gd name="T35" fmla="*/ 627 h 853"/>
                <a:gd name="T36" fmla="*/ 777 w 852"/>
                <a:gd name="T37" fmla="*/ 670 h 853"/>
                <a:gd name="T38" fmla="*/ 745 w 852"/>
                <a:gd name="T39" fmla="*/ 709 h 853"/>
                <a:gd name="T40" fmla="*/ 709 w 852"/>
                <a:gd name="T41" fmla="*/ 746 h 853"/>
                <a:gd name="T42" fmla="*/ 670 w 852"/>
                <a:gd name="T43" fmla="*/ 776 h 853"/>
                <a:gd name="T44" fmla="*/ 626 w 852"/>
                <a:gd name="T45" fmla="*/ 803 h 853"/>
                <a:gd name="T46" fmla="*/ 580 w 852"/>
                <a:gd name="T47" fmla="*/ 824 h 853"/>
                <a:gd name="T48" fmla="*/ 531 w 852"/>
                <a:gd name="T49" fmla="*/ 840 h 853"/>
                <a:gd name="T50" fmla="*/ 480 w 852"/>
                <a:gd name="T51" fmla="*/ 850 h 853"/>
                <a:gd name="T52" fmla="*/ 426 w 852"/>
                <a:gd name="T53" fmla="*/ 853 h 853"/>
                <a:gd name="T54" fmla="*/ 372 w 852"/>
                <a:gd name="T55" fmla="*/ 850 h 853"/>
                <a:gd name="T56" fmla="*/ 321 w 852"/>
                <a:gd name="T57" fmla="*/ 840 h 853"/>
                <a:gd name="T58" fmla="*/ 272 w 852"/>
                <a:gd name="T59" fmla="*/ 824 h 853"/>
                <a:gd name="T60" fmla="*/ 226 w 852"/>
                <a:gd name="T61" fmla="*/ 803 h 853"/>
                <a:gd name="T62" fmla="*/ 183 w 852"/>
                <a:gd name="T63" fmla="*/ 776 h 853"/>
                <a:gd name="T64" fmla="*/ 142 w 852"/>
                <a:gd name="T65" fmla="*/ 746 h 853"/>
                <a:gd name="T66" fmla="*/ 107 w 852"/>
                <a:gd name="T67" fmla="*/ 709 h 853"/>
                <a:gd name="T68" fmla="*/ 77 w 852"/>
                <a:gd name="T69" fmla="*/ 670 h 853"/>
                <a:gd name="T70" fmla="*/ 50 w 852"/>
                <a:gd name="T71" fmla="*/ 627 h 853"/>
                <a:gd name="T72" fmla="*/ 28 w 852"/>
                <a:gd name="T73" fmla="*/ 581 h 853"/>
                <a:gd name="T74" fmla="*/ 13 w 852"/>
                <a:gd name="T75" fmla="*/ 532 h 853"/>
                <a:gd name="T76" fmla="*/ 3 w 852"/>
                <a:gd name="T77" fmla="*/ 480 h 853"/>
                <a:gd name="T78" fmla="*/ 0 w 852"/>
                <a:gd name="T79" fmla="*/ 427 h 853"/>
                <a:gd name="T80" fmla="*/ 3 w 852"/>
                <a:gd name="T81" fmla="*/ 373 h 853"/>
                <a:gd name="T82" fmla="*/ 13 w 852"/>
                <a:gd name="T83" fmla="*/ 322 h 853"/>
                <a:gd name="T84" fmla="*/ 28 w 852"/>
                <a:gd name="T85" fmla="*/ 273 h 853"/>
                <a:gd name="T86" fmla="*/ 50 w 852"/>
                <a:gd name="T87" fmla="*/ 226 h 853"/>
                <a:gd name="T88" fmla="*/ 77 w 852"/>
                <a:gd name="T89" fmla="*/ 182 h 853"/>
                <a:gd name="T90" fmla="*/ 107 w 852"/>
                <a:gd name="T91" fmla="*/ 143 h 853"/>
                <a:gd name="T92" fmla="*/ 142 w 852"/>
                <a:gd name="T93" fmla="*/ 108 h 853"/>
                <a:gd name="T94" fmla="*/ 183 w 852"/>
                <a:gd name="T95" fmla="*/ 76 h 853"/>
                <a:gd name="T96" fmla="*/ 226 w 852"/>
                <a:gd name="T97" fmla="*/ 50 h 853"/>
                <a:gd name="T98" fmla="*/ 272 w 852"/>
                <a:gd name="T99" fmla="*/ 28 h 853"/>
                <a:gd name="T100" fmla="*/ 321 w 852"/>
                <a:gd name="T101" fmla="*/ 13 h 853"/>
                <a:gd name="T102" fmla="*/ 372 w 852"/>
                <a:gd name="T103" fmla="*/ 4 h 853"/>
                <a:gd name="T104" fmla="*/ 426 w 852"/>
                <a:gd name="T105"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2" h="853">
                  <a:moveTo>
                    <a:pt x="426" y="0"/>
                  </a:moveTo>
                  <a:lnTo>
                    <a:pt x="480" y="4"/>
                  </a:lnTo>
                  <a:lnTo>
                    <a:pt x="531" y="13"/>
                  </a:lnTo>
                  <a:lnTo>
                    <a:pt x="580" y="28"/>
                  </a:lnTo>
                  <a:lnTo>
                    <a:pt x="626" y="50"/>
                  </a:lnTo>
                  <a:lnTo>
                    <a:pt x="670" y="76"/>
                  </a:lnTo>
                  <a:lnTo>
                    <a:pt x="709" y="108"/>
                  </a:lnTo>
                  <a:lnTo>
                    <a:pt x="745" y="143"/>
                  </a:lnTo>
                  <a:lnTo>
                    <a:pt x="777" y="182"/>
                  </a:lnTo>
                  <a:lnTo>
                    <a:pt x="803" y="226"/>
                  </a:lnTo>
                  <a:lnTo>
                    <a:pt x="824" y="273"/>
                  </a:lnTo>
                  <a:lnTo>
                    <a:pt x="840" y="322"/>
                  </a:lnTo>
                  <a:lnTo>
                    <a:pt x="850" y="373"/>
                  </a:lnTo>
                  <a:lnTo>
                    <a:pt x="852" y="427"/>
                  </a:lnTo>
                  <a:lnTo>
                    <a:pt x="850" y="480"/>
                  </a:lnTo>
                  <a:lnTo>
                    <a:pt x="840" y="532"/>
                  </a:lnTo>
                  <a:lnTo>
                    <a:pt x="824" y="581"/>
                  </a:lnTo>
                  <a:lnTo>
                    <a:pt x="803" y="627"/>
                  </a:lnTo>
                  <a:lnTo>
                    <a:pt x="777" y="670"/>
                  </a:lnTo>
                  <a:lnTo>
                    <a:pt x="745" y="709"/>
                  </a:lnTo>
                  <a:lnTo>
                    <a:pt x="709" y="746"/>
                  </a:lnTo>
                  <a:lnTo>
                    <a:pt x="670" y="776"/>
                  </a:lnTo>
                  <a:lnTo>
                    <a:pt x="626" y="803"/>
                  </a:lnTo>
                  <a:lnTo>
                    <a:pt x="580" y="824"/>
                  </a:lnTo>
                  <a:lnTo>
                    <a:pt x="531" y="840"/>
                  </a:lnTo>
                  <a:lnTo>
                    <a:pt x="480" y="850"/>
                  </a:lnTo>
                  <a:lnTo>
                    <a:pt x="426" y="853"/>
                  </a:lnTo>
                  <a:lnTo>
                    <a:pt x="372" y="850"/>
                  </a:lnTo>
                  <a:lnTo>
                    <a:pt x="321" y="840"/>
                  </a:lnTo>
                  <a:lnTo>
                    <a:pt x="272" y="824"/>
                  </a:lnTo>
                  <a:lnTo>
                    <a:pt x="226" y="803"/>
                  </a:lnTo>
                  <a:lnTo>
                    <a:pt x="183" y="776"/>
                  </a:lnTo>
                  <a:lnTo>
                    <a:pt x="142" y="746"/>
                  </a:lnTo>
                  <a:lnTo>
                    <a:pt x="107" y="709"/>
                  </a:lnTo>
                  <a:lnTo>
                    <a:pt x="77" y="670"/>
                  </a:lnTo>
                  <a:lnTo>
                    <a:pt x="50" y="627"/>
                  </a:lnTo>
                  <a:lnTo>
                    <a:pt x="28" y="581"/>
                  </a:lnTo>
                  <a:lnTo>
                    <a:pt x="13" y="532"/>
                  </a:lnTo>
                  <a:lnTo>
                    <a:pt x="3" y="480"/>
                  </a:lnTo>
                  <a:lnTo>
                    <a:pt x="0" y="427"/>
                  </a:lnTo>
                  <a:lnTo>
                    <a:pt x="3" y="373"/>
                  </a:lnTo>
                  <a:lnTo>
                    <a:pt x="13" y="322"/>
                  </a:lnTo>
                  <a:lnTo>
                    <a:pt x="28" y="273"/>
                  </a:lnTo>
                  <a:lnTo>
                    <a:pt x="50" y="226"/>
                  </a:lnTo>
                  <a:lnTo>
                    <a:pt x="77" y="182"/>
                  </a:lnTo>
                  <a:lnTo>
                    <a:pt x="107" y="143"/>
                  </a:lnTo>
                  <a:lnTo>
                    <a:pt x="142" y="108"/>
                  </a:lnTo>
                  <a:lnTo>
                    <a:pt x="183" y="76"/>
                  </a:lnTo>
                  <a:lnTo>
                    <a:pt x="226" y="50"/>
                  </a:lnTo>
                  <a:lnTo>
                    <a:pt x="272" y="28"/>
                  </a:lnTo>
                  <a:lnTo>
                    <a:pt x="321" y="13"/>
                  </a:lnTo>
                  <a:lnTo>
                    <a:pt x="372" y="4"/>
                  </a:lnTo>
                  <a:lnTo>
                    <a:pt x="4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8" name="Freeform 27">
              <a:extLst>
                <a:ext uri="{FF2B5EF4-FFF2-40B4-BE49-F238E27FC236}">
                  <a16:creationId xmlns:a16="http://schemas.microsoft.com/office/drawing/2014/main" id="{B56098A5-4C01-442F-B540-61A59E2CC724}"/>
                </a:ext>
              </a:extLst>
            </p:cNvPr>
            <p:cNvSpPr>
              <a:spLocks/>
            </p:cNvSpPr>
            <p:nvPr/>
          </p:nvSpPr>
          <p:spPr bwMode="auto">
            <a:xfrm>
              <a:off x="738581" y="4717333"/>
              <a:ext cx="368906" cy="95797"/>
            </a:xfrm>
            <a:custGeom>
              <a:avLst/>
              <a:gdLst>
                <a:gd name="T0" fmla="*/ 27 w 620"/>
                <a:gd name="T1" fmla="*/ 0 h 161"/>
                <a:gd name="T2" fmla="*/ 40 w 620"/>
                <a:gd name="T3" fmla="*/ 0 h 161"/>
                <a:gd name="T4" fmla="*/ 170 w 620"/>
                <a:gd name="T5" fmla="*/ 0 h 161"/>
                <a:gd name="T6" fmla="*/ 213 w 620"/>
                <a:gd name="T7" fmla="*/ 0 h 161"/>
                <a:gd name="T8" fmla="*/ 262 w 620"/>
                <a:gd name="T9" fmla="*/ 0 h 161"/>
                <a:gd name="T10" fmla="*/ 318 w 620"/>
                <a:gd name="T11" fmla="*/ 0 h 161"/>
                <a:gd name="T12" fmla="*/ 380 w 620"/>
                <a:gd name="T13" fmla="*/ 0 h 161"/>
                <a:gd name="T14" fmla="*/ 452 w 620"/>
                <a:gd name="T15" fmla="*/ 0 h 161"/>
                <a:gd name="T16" fmla="*/ 620 w 620"/>
                <a:gd name="T17" fmla="*/ 0 h 161"/>
                <a:gd name="T18" fmla="*/ 592 w 620"/>
                <a:gd name="T19" fmla="*/ 34 h 161"/>
                <a:gd name="T20" fmla="*/ 561 w 620"/>
                <a:gd name="T21" fmla="*/ 66 h 161"/>
                <a:gd name="T22" fmla="*/ 526 w 620"/>
                <a:gd name="T23" fmla="*/ 93 h 161"/>
                <a:gd name="T24" fmla="*/ 488 w 620"/>
                <a:gd name="T25" fmla="*/ 117 h 161"/>
                <a:gd name="T26" fmla="*/ 446 w 620"/>
                <a:gd name="T27" fmla="*/ 136 h 161"/>
                <a:gd name="T28" fmla="*/ 403 w 620"/>
                <a:gd name="T29" fmla="*/ 150 h 161"/>
                <a:gd name="T30" fmla="*/ 357 w 620"/>
                <a:gd name="T31" fmla="*/ 159 h 161"/>
                <a:gd name="T32" fmla="*/ 309 w 620"/>
                <a:gd name="T33" fmla="*/ 161 h 161"/>
                <a:gd name="T34" fmla="*/ 263 w 620"/>
                <a:gd name="T35" fmla="*/ 159 h 161"/>
                <a:gd name="T36" fmla="*/ 216 w 620"/>
                <a:gd name="T37" fmla="*/ 150 h 161"/>
                <a:gd name="T38" fmla="*/ 174 w 620"/>
                <a:gd name="T39" fmla="*/ 136 h 161"/>
                <a:gd name="T40" fmla="*/ 132 w 620"/>
                <a:gd name="T41" fmla="*/ 117 h 161"/>
                <a:gd name="T42" fmla="*/ 94 w 620"/>
                <a:gd name="T43" fmla="*/ 93 h 161"/>
                <a:gd name="T44" fmla="*/ 59 w 620"/>
                <a:gd name="T45" fmla="*/ 66 h 161"/>
                <a:gd name="T46" fmla="*/ 28 w 620"/>
                <a:gd name="T47" fmla="*/ 34 h 161"/>
                <a:gd name="T48" fmla="*/ 0 w 620"/>
                <a:gd name="T49" fmla="*/ 0 h 161"/>
                <a:gd name="T50" fmla="*/ 3 w 620"/>
                <a:gd name="T51" fmla="*/ 0 h 161"/>
                <a:gd name="T52" fmla="*/ 5 w 620"/>
                <a:gd name="T53" fmla="*/ 0 h 161"/>
                <a:gd name="T54" fmla="*/ 10 w 620"/>
                <a:gd name="T55" fmla="*/ 0 h 161"/>
                <a:gd name="T56" fmla="*/ 17 w 620"/>
                <a:gd name="T57" fmla="*/ 0 h 161"/>
                <a:gd name="T58" fmla="*/ 27 w 620"/>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0" h="161">
                  <a:moveTo>
                    <a:pt x="27" y="0"/>
                  </a:moveTo>
                  <a:lnTo>
                    <a:pt x="40" y="0"/>
                  </a:lnTo>
                  <a:lnTo>
                    <a:pt x="170" y="0"/>
                  </a:lnTo>
                  <a:lnTo>
                    <a:pt x="213" y="0"/>
                  </a:lnTo>
                  <a:lnTo>
                    <a:pt x="262" y="0"/>
                  </a:lnTo>
                  <a:lnTo>
                    <a:pt x="318" y="0"/>
                  </a:lnTo>
                  <a:lnTo>
                    <a:pt x="380" y="0"/>
                  </a:lnTo>
                  <a:lnTo>
                    <a:pt x="452" y="0"/>
                  </a:lnTo>
                  <a:lnTo>
                    <a:pt x="620" y="0"/>
                  </a:lnTo>
                  <a:lnTo>
                    <a:pt x="592" y="34"/>
                  </a:lnTo>
                  <a:lnTo>
                    <a:pt x="561" y="66"/>
                  </a:lnTo>
                  <a:lnTo>
                    <a:pt x="526" y="93"/>
                  </a:lnTo>
                  <a:lnTo>
                    <a:pt x="488" y="117"/>
                  </a:lnTo>
                  <a:lnTo>
                    <a:pt x="446" y="136"/>
                  </a:lnTo>
                  <a:lnTo>
                    <a:pt x="403" y="150"/>
                  </a:lnTo>
                  <a:lnTo>
                    <a:pt x="357" y="159"/>
                  </a:lnTo>
                  <a:lnTo>
                    <a:pt x="309" y="161"/>
                  </a:lnTo>
                  <a:lnTo>
                    <a:pt x="263" y="159"/>
                  </a:lnTo>
                  <a:lnTo>
                    <a:pt x="216" y="150"/>
                  </a:lnTo>
                  <a:lnTo>
                    <a:pt x="174" y="136"/>
                  </a:lnTo>
                  <a:lnTo>
                    <a:pt x="132" y="117"/>
                  </a:lnTo>
                  <a:lnTo>
                    <a:pt x="94" y="93"/>
                  </a:lnTo>
                  <a:lnTo>
                    <a:pt x="59" y="66"/>
                  </a:lnTo>
                  <a:lnTo>
                    <a:pt x="28" y="34"/>
                  </a:lnTo>
                  <a:lnTo>
                    <a:pt x="0" y="0"/>
                  </a:lnTo>
                  <a:lnTo>
                    <a:pt x="3" y="0"/>
                  </a:lnTo>
                  <a:lnTo>
                    <a:pt x="5" y="0"/>
                  </a:lnTo>
                  <a:lnTo>
                    <a:pt x="10" y="0"/>
                  </a:lnTo>
                  <a:lnTo>
                    <a:pt x="17" y="0"/>
                  </a:lnTo>
                  <a:lnTo>
                    <a:pt x="27"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79" name="Group 578">
              <a:extLst>
                <a:ext uri="{FF2B5EF4-FFF2-40B4-BE49-F238E27FC236}">
                  <a16:creationId xmlns:a16="http://schemas.microsoft.com/office/drawing/2014/main" id="{23611CA9-70D8-4D41-B4CA-74A4927B2F63}"/>
                </a:ext>
              </a:extLst>
            </p:cNvPr>
            <p:cNvGrpSpPr/>
            <p:nvPr/>
          </p:nvGrpSpPr>
          <p:grpSpPr>
            <a:xfrm>
              <a:off x="731441" y="4365087"/>
              <a:ext cx="383187" cy="364741"/>
              <a:chOff x="5125277" y="3418261"/>
              <a:chExt cx="383187" cy="364741"/>
            </a:xfrm>
            <a:solidFill>
              <a:schemeClr val="accent5">
                <a:lumMod val="60000"/>
                <a:lumOff val="40000"/>
              </a:schemeClr>
            </a:solidFill>
          </p:grpSpPr>
          <p:sp>
            <p:nvSpPr>
              <p:cNvPr id="581" name="Freeform 26">
                <a:extLst>
                  <a:ext uri="{FF2B5EF4-FFF2-40B4-BE49-F238E27FC236}">
                    <a16:creationId xmlns:a16="http://schemas.microsoft.com/office/drawing/2014/main" id="{F7B9CAEE-6E45-4261-94BD-3AA3170A1307}"/>
                  </a:ext>
                </a:extLst>
              </p:cNvPr>
              <p:cNvSpPr>
                <a:spLocks/>
              </p:cNvSpPr>
              <p:nvPr/>
            </p:nvSpPr>
            <p:spPr bwMode="auto">
              <a:xfrm>
                <a:off x="5282955" y="3586054"/>
                <a:ext cx="73186" cy="196948"/>
              </a:xfrm>
              <a:custGeom>
                <a:avLst/>
                <a:gdLst>
                  <a:gd name="T0" fmla="*/ 18 w 123"/>
                  <a:gd name="T1" fmla="*/ 0 h 331"/>
                  <a:gd name="T2" fmla="*/ 21 w 123"/>
                  <a:gd name="T3" fmla="*/ 2 h 331"/>
                  <a:gd name="T4" fmla="*/ 27 w 123"/>
                  <a:gd name="T5" fmla="*/ 12 h 331"/>
                  <a:gd name="T6" fmla="*/ 42 w 123"/>
                  <a:gd name="T7" fmla="*/ 34 h 331"/>
                  <a:gd name="T8" fmla="*/ 67 w 123"/>
                  <a:gd name="T9" fmla="*/ 73 h 331"/>
                  <a:gd name="T10" fmla="*/ 67 w 123"/>
                  <a:gd name="T11" fmla="*/ 72 h 331"/>
                  <a:gd name="T12" fmla="*/ 72 w 123"/>
                  <a:gd name="T13" fmla="*/ 66 h 331"/>
                  <a:gd name="T14" fmla="*/ 84 w 123"/>
                  <a:gd name="T15" fmla="*/ 48 h 331"/>
                  <a:gd name="T16" fmla="*/ 95 w 123"/>
                  <a:gd name="T17" fmla="*/ 34 h 331"/>
                  <a:gd name="T18" fmla="*/ 95 w 123"/>
                  <a:gd name="T19" fmla="*/ 45 h 331"/>
                  <a:gd name="T20" fmla="*/ 93 w 123"/>
                  <a:gd name="T21" fmla="*/ 61 h 331"/>
                  <a:gd name="T22" fmla="*/ 92 w 123"/>
                  <a:gd name="T23" fmla="*/ 68 h 331"/>
                  <a:gd name="T24" fmla="*/ 92 w 123"/>
                  <a:gd name="T25" fmla="*/ 72 h 331"/>
                  <a:gd name="T26" fmla="*/ 92 w 123"/>
                  <a:gd name="T27" fmla="*/ 73 h 331"/>
                  <a:gd name="T28" fmla="*/ 93 w 123"/>
                  <a:gd name="T29" fmla="*/ 72 h 331"/>
                  <a:gd name="T30" fmla="*/ 94 w 123"/>
                  <a:gd name="T31" fmla="*/ 72 h 331"/>
                  <a:gd name="T32" fmla="*/ 94 w 123"/>
                  <a:gd name="T33" fmla="*/ 73 h 331"/>
                  <a:gd name="T34" fmla="*/ 94 w 123"/>
                  <a:gd name="T35" fmla="*/ 113 h 331"/>
                  <a:gd name="T36" fmla="*/ 95 w 123"/>
                  <a:gd name="T37" fmla="*/ 174 h 331"/>
                  <a:gd name="T38" fmla="*/ 97 w 123"/>
                  <a:gd name="T39" fmla="*/ 259 h 331"/>
                  <a:gd name="T40" fmla="*/ 99 w 123"/>
                  <a:gd name="T41" fmla="*/ 298 h 331"/>
                  <a:gd name="T42" fmla="*/ 104 w 123"/>
                  <a:gd name="T43" fmla="*/ 317 h 331"/>
                  <a:gd name="T44" fmla="*/ 112 w 123"/>
                  <a:gd name="T45" fmla="*/ 325 h 331"/>
                  <a:gd name="T46" fmla="*/ 123 w 123"/>
                  <a:gd name="T47" fmla="*/ 331 h 331"/>
                  <a:gd name="T48" fmla="*/ 9 w 123"/>
                  <a:gd name="T49" fmla="*/ 320 h 331"/>
                  <a:gd name="T50" fmla="*/ 20 w 123"/>
                  <a:gd name="T51" fmla="*/ 298 h 331"/>
                  <a:gd name="T52" fmla="*/ 23 w 123"/>
                  <a:gd name="T53" fmla="*/ 265 h 331"/>
                  <a:gd name="T54" fmla="*/ 23 w 123"/>
                  <a:gd name="T55" fmla="*/ 238 h 331"/>
                  <a:gd name="T56" fmla="*/ 23 w 123"/>
                  <a:gd name="T57" fmla="*/ 191 h 331"/>
                  <a:gd name="T58" fmla="*/ 22 w 123"/>
                  <a:gd name="T59" fmla="*/ 135 h 331"/>
                  <a:gd name="T60" fmla="*/ 21 w 123"/>
                  <a:gd name="T61" fmla="*/ 78 h 331"/>
                  <a:gd name="T62" fmla="*/ 20 w 123"/>
                  <a:gd name="T63" fmla="*/ 31 h 331"/>
                  <a:gd name="T64" fmla="*/ 18 w 123"/>
                  <a:gd name="T65" fmla="*/ 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331">
                    <a:moveTo>
                      <a:pt x="18" y="0"/>
                    </a:moveTo>
                    <a:lnTo>
                      <a:pt x="18" y="0"/>
                    </a:lnTo>
                    <a:lnTo>
                      <a:pt x="20" y="0"/>
                    </a:lnTo>
                    <a:lnTo>
                      <a:pt x="21" y="2"/>
                    </a:lnTo>
                    <a:lnTo>
                      <a:pt x="23" y="6"/>
                    </a:lnTo>
                    <a:lnTo>
                      <a:pt x="27" y="12"/>
                    </a:lnTo>
                    <a:lnTo>
                      <a:pt x="33" y="22"/>
                    </a:lnTo>
                    <a:lnTo>
                      <a:pt x="42" y="34"/>
                    </a:lnTo>
                    <a:lnTo>
                      <a:pt x="53" y="51"/>
                    </a:lnTo>
                    <a:lnTo>
                      <a:pt x="67" y="73"/>
                    </a:lnTo>
                    <a:lnTo>
                      <a:pt x="67" y="73"/>
                    </a:lnTo>
                    <a:lnTo>
                      <a:pt x="67" y="72"/>
                    </a:lnTo>
                    <a:lnTo>
                      <a:pt x="69" y="70"/>
                    </a:lnTo>
                    <a:lnTo>
                      <a:pt x="72" y="66"/>
                    </a:lnTo>
                    <a:lnTo>
                      <a:pt x="77" y="58"/>
                    </a:lnTo>
                    <a:lnTo>
                      <a:pt x="84" y="48"/>
                    </a:lnTo>
                    <a:lnTo>
                      <a:pt x="94" y="33"/>
                    </a:lnTo>
                    <a:lnTo>
                      <a:pt x="95" y="34"/>
                    </a:lnTo>
                    <a:lnTo>
                      <a:pt x="95" y="39"/>
                    </a:lnTo>
                    <a:lnTo>
                      <a:pt x="95" y="45"/>
                    </a:lnTo>
                    <a:lnTo>
                      <a:pt x="94" y="55"/>
                    </a:lnTo>
                    <a:lnTo>
                      <a:pt x="93" y="61"/>
                    </a:lnTo>
                    <a:lnTo>
                      <a:pt x="92" y="64"/>
                    </a:lnTo>
                    <a:lnTo>
                      <a:pt x="92" y="68"/>
                    </a:lnTo>
                    <a:lnTo>
                      <a:pt x="92" y="70"/>
                    </a:lnTo>
                    <a:lnTo>
                      <a:pt x="92" y="72"/>
                    </a:lnTo>
                    <a:lnTo>
                      <a:pt x="92" y="72"/>
                    </a:lnTo>
                    <a:lnTo>
                      <a:pt x="92" y="73"/>
                    </a:lnTo>
                    <a:lnTo>
                      <a:pt x="93" y="72"/>
                    </a:lnTo>
                    <a:lnTo>
                      <a:pt x="93" y="72"/>
                    </a:lnTo>
                    <a:lnTo>
                      <a:pt x="93" y="72"/>
                    </a:lnTo>
                    <a:lnTo>
                      <a:pt x="94" y="72"/>
                    </a:lnTo>
                    <a:lnTo>
                      <a:pt x="94" y="72"/>
                    </a:lnTo>
                    <a:lnTo>
                      <a:pt x="94" y="73"/>
                    </a:lnTo>
                    <a:lnTo>
                      <a:pt x="94" y="91"/>
                    </a:lnTo>
                    <a:lnTo>
                      <a:pt x="94" y="113"/>
                    </a:lnTo>
                    <a:lnTo>
                      <a:pt x="94" y="141"/>
                    </a:lnTo>
                    <a:lnTo>
                      <a:pt x="95" y="174"/>
                    </a:lnTo>
                    <a:lnTo>
                      <a:pt x="95" y="213"/>
                    </a:lnTo>
                    <a:lnTo>
                      <a:pt x="97" y="259"/>
                    </a:lnTo>
                    <a:lnTo>
                      <a:pt x="98" y="282"/>
                    </a:lnTo>
                    <a:lnTo>
                      <a:pt x="99" y="298"/>
                    </a:lnTo>
                    <a:lnTo>
                      <a:pt x="101" y="309"/>
                    </a:lnTo>
                    <a:lnTo>
                      <a:pt x="104" y="317"/>
                    </a:lnTo>
                    <a:lnTo>
                      <a:pt x="108" y="322"/>
                    </a:lnTo>
                    <a:lnTo>
                      <a:pt x="112" y="325"/>
                    </a:lnTo>
                    <a:lnTo>
                      <a:pt x="117" y="327"/>
                    </a:lnTo>
                    <a:lnTo>
                      <a:pt x="123" y="331"/>
                    </a:lnTo>
                    <a:lnTo>
                      <a:pt x="0" y="326"/>
                    </a:lnTo>
                    <a:lnTo>
                      <a:pt x="9" y="320"/>
                    </a:lnTo>
                    <a:lnTo>
                      <a:pt x="16" y="310"/>
                    </a:lnTo>
                    <a:lnTo>
                      <a:pt x="20" y="298"/>
                    </a:lnTo>
                    <a:lnTo>
                      <a:pt x="21" y="283"/>
                    </a:lnTo>
                    <a:lnTo>
                      <a:pt x="23" y="265"/>
                    </a:lnTo>
                    <a:lnTo>
                      <a:pt x="23" y="255"/>
                    </a:lnTo>
                    <a:lnTo>
                      <a:pt x="23" y="238"/>
                    </a:lnTo>
                    <a:lnTo>
                      <a:pt x="23" y="216"/>
                    </a:lnTo>
                    <a:lnTo>
                      <a:pt x="23" y="191"/>
                    </a:lnTo>
                    <a:lnTo>
                      <a:pt x="22" y="163"/>
                    </a:lnTo>
                    <a:lnTo>
                      <a:pt x="22" y="135"/>
                    </a:lnTo>
                    <a:lnTo>
                      <a:pt x="21" y="106"/>
                    </a:lnTo>
                    <a:lnTo>
                      <a:pt x="21" y="78"/>
                    </a:lnTo>
                    <a:lnTo>
                      <a:pt x="20" y="53"/>
                    </a:lnTo>
                    <a:lnTo>
                      <a:pt x="20" y="31"/>
                    </a:lnTo>
                    <a:lnTo>
                      <a:pt x="20" y="14"/>
                    </a:lnTo>
                    <a:lnTo>
                      <a:pt x="18" y="3"/>
                    </a:lnTo>
                    <a:lnTo>
                      <a:pt x="1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2" name="Freeform 28">
                <a:extLst>
                  <a:ext uri="{FF2B5EF4-FFF2-40B4-BE49-F238E27FC236}">
                    <a16:creationId xmlns:a16="http://schemas.microsoft.com/office/drawing/2014/main" id="{224F879C-9AD0-477F-9928-7E01057D9FE4}"/>
                  </a:ext>
                </a:extLst>
              </p:cNvPr>
              <p:cNvSpPr>
                <a:spLocks/>
              </p:cNvSpPr>
              <p:nvPr/>
            </p:nvSpPr>
            <p:spPr bwMode="auto">
              <a:xfrm>
                <a:off x="5212744" y="3453961"/>
                <a:ext cx="107102" cy="182668"/>
              </a:xfrm>
              <a:custGeom>
                <a:avLst/>
                <a:gdLst>
                  <a:gd name="T0" fmla="*/ 0 w 180"/>
                  <a:gd name="T1" fmla="*/ 0 h 307"/>
                  <a:gd name="T2" fmla="*/ 2 w 180"/>
                  <a:gd name="T3" fmla="*/ 1 h 307"/>
                  <a:gd name="T4" fmla="*/ 9 w 180"/>
                  <a:gd name="T5" fmla="*/ 5 h 307"/>
                  <a:gd name="T6" fmla="*/ 22 w 180"/>
                  <a:gd name="T7" fmla="*/ 11 h 307"/>
                  <a:gd name="T8" fmla="*/ 35 w 180"/>
                  <a:gd name="T9" fmla="*/ 22 h 307"/>
                  <a:gd name="T10" fmla="*/ 52 w 180"/>
                  <a:gd name="T11" fmla="*/ 36 h 307"/>
                  <a:gd name="T12" fmla="*/ 64 w 180"/>
                  <a:gd name="T13" fmla="*/ 49 h 307"/>
                  <a:gd name="T14" fmla="*/ 77 w 180"/>
                  <a:gd name="T15" fmla="*/ 65 h 307"/>
                  <a:gd name="T16" fmla="*/ 89 w 180"/>
                  <a:gd name="T17" fmla="*/ 85 h 307"/>
                  <a:gd name="T18" fmla="*/ 101 w 180"/>
                  <a:gd name="T19" fmla="*/ 107 h 307"/>
                  <a:gd name="T20" fmla="*/ 113 w 180"/>
                  <a:gd name="T21" fmla="*/ 131 h 307"/>
                  <a:gd name="T22" fmla="*/ 125 w 180"/>
                  <a:gd name="T23" fmla="*/ 156 h 307"/>
                  <a:gd name="T24" fmla="*/ 136 w 180"/>
                  <a:gd name="T25" fmla="*/ 180 h 307"/>
                  <a:gd name="T26" fmla="*/ 147 w 180"/>
                  <a:gd name="T27" fmla="*/ 203 h 307"/>
                  <a:gd name="T28" fmla="*/ 156 w 180"/>
                  <a:gd name="T29" fmla="*/ 226 h 307"/>
                  <a:gd name="T30" fmla="*/ 165 w 180"/>
                  <a:gd name="T31" fmla="*/ 246 h 307"/>
                  <a:gd name="T32" fmla="*/ 171 w 180"/>
                  <a:gd name="T33" fmla="*/ 263 h 307"/>
                  <a:gd name="T34" fmla="*/ 176 w 180"/>
                  <a:gd name="T35" fmla="*/ 275 h 307"/>
                  <a:gd name="T36" fmla="*/ 179 w 180"/>
                  <a:gd name="T37" fmla="*/ 284 h 307"/>
                  <a:gd name="T38" fmla="*/ 180 w 180"/>
                  <a:gd name="T39" fmla="*/ 288 h 307"/>
                  <a:gd name="T40" fmla="*/ 179 w 180"/>
                  <a:gd name="T41" fmla="*/ 289 h 307"/>
                  <a:gd name="T42" fmla="*/ 174 w 180"/>
                  <a:gd name="T43" fmla="*/ 292 h 307"/>
                  <a:gd name="T44" fmla="*/ 169 w 180"/>
                  <a:gd name="T45" fmla="*/ 297 h 307"/>
                  <a:gd name="T46" fmla="*/ 163 w 180"/>
                  <a:gd name="T47" fmla="*/ 302 h 307"/>
                  <a:gd name="T48" fmla="*/ 157 w 180"/>
                  <a:gd name="T49" fmla="*/ 306 h 307"/>
                  <a:gd name="T50" fmla="*/ 151 w 180"/>
                  <a:gd name="T51" fmla="*/ 307 h 307"/>
                  <a:gd name="T52" fmla="*/ 146 w 180"/>
                  <a:gd name="T53" fmla="*/ 305 h 307"/>
                  <a:gd name="T54" fmla="*/ 145 w 180"/>
                  <a:gd name="T55" fmla="*/ 297 h 307"/>
                  <a:gd name="T56" fmla="*/ 143 w 180"/>
                  <a:gd name="T57" fmla="*/ 285 h 307"/>
                  <a:gd name="T58" fmla="*/ 139 w 180"/>
                  <a:gd name="T59" fmla="*/ 267 h 307"/>
                  <a:gd name="T60" fmla="*/ 133 w 180"/>
                  <a:gd name="T61" fmla="*/ 244 h 307"/>
                  <a:gd name="T62" fmla="*/ 124 w 180"/>
                  <a:gd name="T63" fmla="*/ 218 h 307"/>
                  <a:gd name="T64" fmla="*/ 113 w 180"/>
                  <a:gd name="T65" fmla="*/ 189 h 307"/>
                  <a:gd name="T66" fmla="*/ 101 w 180"/>
                  <a:gd name="T67" fmla="*/ 157 h 307"/>
                  <a:gd name="T68" fmla="*/ 86 w 180"/>
                  <a:gd name="T69" fmla="*/ 124 h 307"/>
                  <a:gd name="T70" fmla="*/ 69 w 180"/>
                  <a:gd name="T71" fmla="*/ 92 h 307"/>
                  <a:gd name="T72" fmla="*/ 50 w 180"/>
                  <a:gd name="T73" fmla="*/ 59 h 307"/>
                  <a:gd name="T74" fmla="*/ 39 w 180"/>
                  <a:gd name="T75" fmla="*/ 42 h 307"/>
                  <a:gd name="T76" fmla="*/ 26 w 180"/>
                  <a:gd name="T77" fmla="*/ 27 h 307"/>
                  <a:gd name="T78" fmla="*/ 17 w 180"/>
                  <a:gd name="T79" fmla="*/ 16 h 307"/>
                  <a:gd name="T80" fmla="*/ 8 w 180"/>
                  <a:gd name="T81" fmla="*/ 8 h 307"/>
                  <a:gd name="T82" fmla="*/ 2 w 180"/>
                  <a:gd name="T83" fmla="*/ 1 h 307"/>
                  <a:gd name="T84" fmla="*/ 0 w 180"/>
                  <a:gd name="T8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307">
                    <a:moveTo>
                      <a:pt x="0" y="0"/>
                    </a:moveTo>
                    <a:lnTo>
                      <a:pt x="2" y="1"/>
                    </a:lnTo>
                    <a:lnTo>
                      <a:pt x="9" y="5"/>
                    </a:lnTo>
                    <a:lnTo>
                      <a:pt x="22" y="11"/>
                    </a:lnTo>
                    <a:lnTo>
                      <a:pt x="35" y="22"/>
                    </a:lnTo>
                    <a:lnTo>
                      <a:pt x="52" y="36"/>
                    </a:lnTo>
                    <a:lnTo>
                      <a:pt x="64" y="49"/>
                    </a:lnTo>
                    <a:lnTo>
                      <a:pt x="77" y="65"/>
                    </a:lnTo>
                    <a:lnTo>
                      <a:pt x="89" y="85"/>
                    </a:lnTo>
                    <a:lnTo>
                      <a:pt x="101" y="107"/>
                    </a:lnTo>
                    <a:lnTo>
                      <a:pt x="113" y="131"/>
                    </a:lnTo>
                    <a:lnTo>
                      <a:pt x="125" y="156"/>
                    </a:lnTo>
                    <a:lnTo>
                      <a:pt x="136" y="180"/>
                    </a:lnTo>
                    <a:lnTo>
                      <a:pt x="147" y="203"/>
                    </a:lnTo>
                    <a:lnTo>
                      <a:pt x="156" y="226"/>
                    </a:lnTo>
                    <a:lnTo>
                      <a:pt x="165" y="246"/>
                    </a:lnTo>
                    <a:lnTo>
                      <a:pt x="171" y="263"/>
                    </a:lnTo>
                    <a:lnTo>
                      <a:pt x="176" y="275"/>
                    </a:lnTo>
                    <a:lnTo>
                      <a:pt x="179" y="284"/>
                    </a:lnTo>
                    <a:lnTo>
                      <a:pt x="180" y="288"/>
                    </a:lnTo>
                    <a:lnTo>
                      <a:pt x="179" y="289"/>
                    </a:lnTo>
                    <a:lnTo>
                      <a:pt x="174" y="292"/>
                    </a:lnTo>
                    <a:lnTo>
                      <a:pt x="169" y="297"/>
                    </a:lnTo>
                    <a:lnTo>
                      <a:pt x="163" y="302"/>
                    </a:lnTo>
                    <a:lnTo>
                      <a:pt x="157" y="306"/>
                    </a:lnTo>
                    <a:lnTo>
                      <a:pt x="151" y="307"/>
                    </a:lnTo>
                    <a:lnTo>
                      <a:pt x="146" y="305"/>
                    </a:lnTo>
                    <a:lnTo>
                      <a:pt x="145" y="297"/>
                    </a:lnTo>
                    <a:lnTo>
                      <a:pt x="143" y="285"/>
                    </a:lnTo>
                    <a:lnTo>
                      <a:pt x="139" y="267"/>
                    </a:lnTo>
                    <a:lnTo>
                      <a:pt x="133" y="244"/>
                    </a:lnTo>
                    <a:lnTo>
                      <a:pt x="124" y="218"/>
                    </a:lnTo>
                    <a:lnTo>
                      <a:pt x="113" y="189"/>
                    </a:lnTo>
                    <a:lnTo>
                      <a:pt x="101" y="157"/>
                    </a:lnTo>
                    <a:lnTo>
                      <a:pt x="86" y="124"/>
                    </a:lnTo>
                    <a:lnTo>
                      <a:pt x="69" y="92"/>
                    </a:lnTo>
                    <a:lnTo>
                      <a:pt x="50" y="59"/>
                    </a:lnTo>
                    <a:lnTo>
                      <a:pt x="39" y="42"/>
                    </a:lnTo>
                    <a:lnTo>
                      <a:pt x="26" y="27"/>
                    </a:lnTo>
                    <a:lnTo>
                      <a:pt x="17" y="16"/>
                    </a:lnTo>
                    <a:lnTo>
                      <a:pt x="8" y="8"/>
                    </a:lnTo>
                    <a:lnTo>
                      <a:pt x="2" y="1"/>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3" name="Freeform 29">
                <a:extLst>
                  <a:ext uri="{FF2B5EF4-FFF2-40B4-BE49-F238E27FC236}">
                    <a16:creationId xmlns:a16="http://schemas.microsoft.com/office/drawing/2014/main" id="{9ACA92D5-AE83-4C5D-BDF0-AFA569DAFDF2}"/>
                  </a:ext>
                </a:extLst>
              </p:cNvPr>
              <p:cNvSpPr>
                <a:spLocks/>
              </p:cNvSpPr>
              <p:nvPr/>
            </p:nvSpPr>
            <p:spPr bwMode="auto">
              <a:xfrm>
                <a:off x="5315680" y="3498587"/>
                <a:ext cx="156488" cy="176718"/>
              </a:xfrm>
              <a:custGeom>
                <a:avLst/>
                <a:gdLst>
                  <a:gd name="T0" fmla="*/ 263 w 263"/>
                  <a:gd name="T1" fmla="*/ 0 h 297"/>
                  <a:gd name="T2" fmla="*/ 259 w 263"/>
                  <a:gd name="T3" fmla="*/ 0 h 297"/>
                  <a:gd name="T4" fmla="*/ 252 w 263"/>
                  <a:gd name="T5" fmla="*/ 3 h 297"/>
                  <a:gd name="T6" fmla="*/ 240 w 263"/>
                  <a:gd name="T7" fmla="*/ 8 h 297"/>
                  <a:gd name="T8" fmla="*/ 224 w 263"/>
                  <a:gd name="T9" fmla="*/ 16 h 297"/>
                  <a:gd name="T10" fmla="*/ 207 w 263"/>
                  <a:gd name="T11" fmla="*/ 26 h 297"/>
                  <a:gd name="T12" fmla="*/ 188 w 263"/>
                  <a:gd name="T13" fmla="*/ 38 h 297"/>
                  <a:gd name="T14" fmla="*/ 170 w 263"/>
                  <a:gd name="T15" fmla="*/ 52 h 297"/>
                  <a:gd name="T16" fmla="*/ 145 w 263"/>
                  <a:gd name="T17" fmla="*/ 76 h 297"/>
                  <a:gd name="T18" fmla="*/ 123 w 263"/>
                  <a:gd name="T19" fmla="*/ 101 h 297"/>
                  <a:gd name="T20" fmla="*/ 103 w 263"/>
                  <a:gd name="T21" fmla="*/ 128 h 297"/>
                  <a:gd name="T22" fmla="*/ 84 w 263"/>
                  <a:gd name="T23" fmla="*/ 155 h 297"/>
                  <a:gd name="T24" fmla="*/ 68 w 263"/>
                  <a:gd name="T25" fmla="*/ 182 h 297"/>
                  <a:gd name="T26" fmla="*/ 55 w 263"/>
                  <a:gd name="T27" fmla="*/ 208 h 297"/>
                  <a:gd name="T28" fmla="*/ 43 w 263"/>
                  <a:gd name="T29" fmla="*/ 232 h 297"/>
                  <a:gd name="T30" fmla="*/ 33 w 263"/>
                  <a:gd name="T31" fmla="*/ 253 h 297"/>
                  <a:gd name="T32" fmla="*/ 26 w 263"/>
                  <a:gd name="T33" fmla="*/ 271 h 297"/>
                  <a:gd name="T34" fmla="*/ 21 w 263"/>
                  <a:gd name="T35" fmla="*/ 285 h 297"/>
                  <a:gd name="T36" fmla="*/ 17 w 263"/>
                  <a:gd name="T37" fmla="*/ 294 h 297"/>
                  <a:gd name="T38" fmla="*/ 17 w 263"/>
                  <a:gd name="T39" fmla="*/ 297 h 297"/>
                  <a:gd name="T40" fmla="*/ 16 w 263"/>
                  <a:gd name="T41" fmla="*/ 297 h 297"/>
                  <a:gd name="T42" fmla="*/ 16 w 263"/>
                  <a:gd name="T43" fmla="*/ 296 h 297"/>
                  <a:gd name="T44" fmla="*/ 14 w 263"/>
                  <a:gd name="T45" fmla="*/ 292 h 297"/>
                  <a:gd name="T46" fmla="*/ 10 w 263"/>
                  <a:gd name="T47" fmla="*/ 285 h 297"/>
                  <a:gd name="T48" fmla="*/ 4 w 263"/>
                  <a:gd name="T49" fmla="*/ 274 h 297"/>
                  <a:gd name="T50" fmla="*/ 3 w 263"/>
                  <a:gd name="T51" fmla="*/ 271 h 297"/>
                  <a:gd name="T52" fmla="*/ 1 w 263"/>
                  <a:gd name="T53" fmla="*/ 263 h 297"/>
                  <a:gd name="T54" fmla="*/ 0 w 263"/>
                  <a:gd name="T55" fmla="*/ 253 h 297"/>
                  <a:gd name="T56" fmla="*/ 4 w 263"/>
                  <a:gd name="T57" fmla="*/ 239 h 297"/>
                  <a:gd name="T58" fmla="*/ 9 w 263"/>
                  <a:gd name="T59" fmla="*/ 231 h 297"/>
                  <a:gd name="T60" fmla="*/ 16 w 263"/>
                  <a:gd name="T61" fmla="*/ 215 h 297"/>
                  <a:gd name="T62" fmla="*/ 24 w 263"/>
                  <a:gd name="T63" fmla="*/ 197 h 297"/>
                  <a:gd name="T64" fmla="*/ 37 w 263"/>
                  <a:gd name="T65" fmla="*/ 173 h 297"/>
                  <a:gd name="T66" fmla="*/ 51 w 263"/>
                  <a:gd name="T67" fmla="*/ 150 h 297"/>
                  <a:gd name="T68" fmla="*/ 68 w 263"/>
                  <a:gd name="T69" fmla="*/ 125 h 297"/>
                  <a:gd name="T70" fmla="*/ 87 w 263"/>
                  <a:gd name="T71" fmla="*/ 100 h 297"/>
                  <a:gd name="T72" fmla="*/ 108 w 263"/>
                  <a:gd name="T73" fmla="*/ 78 h 297"/>
                  <a:gd name="T74" fmla="*/ 130 w 263"/>
                  <a:gd name="T75" fmla="*/ 59 h 297"/>
                  <a:gd name="T76" fmla="*/ 153 w 263"/>
                  <a:gd name="T77" fmla="*/ 43 h 297"/>
                  <a:gd name="T78" fmla="*/ 176 w 263"/>
                  <a:gd name="T79" fmla="*/ 29 h 297"/>
                  <a:gd name="T80" fmla="*/ 199 w 263"/>
                  <a:gd name="T81" fmla="*/ 19 h 297"/>
                  <a:gd name="T82" fmla="*/ 219 w 263"/>
                  <a:gd name="T83" fmla="*/ 12 h 297"/>
                  <a:gd name="T84" fmla="*/ 237 w 263"/>
                  <a:gd name="T85" fmla="*/ 6 h 297"/>
                  <a:gd name="T86" fmla="*/ 251 w 263"/>
                  <a:gd name="T87" fmla="*/ 2 h 297"/>
                  <a:gd name="T88" fmla="*/ 259 w 263"/>
                  <a:gd name="T89" fmla="*/ 0 h 297"/>
                  <a:gd name="T90" fmla="*/ 263 w 263"/>
                  <a:gd name="T9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3" h="297">
                    <a:moveTo>
                      <a:pt x="263" y="0"/>
                    </a:moveTo>
                    <a:lnTo>
                      <a:pt x="259" y="0"/>
                    </a:lnTo>
                    <a:lnTo>
                      <a:pt x="252" y="3"/>
                    </a:lnTo>
                    <a:lnTo>
                      <a:pt x="240" y="8"/>
                    </a:lnTo>
                    <a:lnTo>
                      <a:pt x="224" y="16"/>
                    </a:lnTo>
                    <a:lnTo>
                      <a:pt x="207" y="26"/>
                    </a:lnTo>
                    <a:lnTo>
                      <a:pt x="188" y="38"/>
                    </a:lnTo>
                    <a:lnTo>
                      <a:pt x="170" y="52"/>
                    </a:lnTo>
                    <a:lnTo>
                      <a:pt x="145" y="76"/>
                    </a:lnTo>
                    <a:lnTo>
                      <a:pt x="123" y="101"/>
                    </a:lnTo>
                    <a:lnTo>
                      <a:pt x="103" y="128"/>
                    </a:lnTo>
                    <a:lnTo>
                      <a:pt x="84" y="155"/>
                    </a:lnTo>
                    <a:lnTo>
                      <a:pt x="68" y="182"/>
                    </a:lnTo>
                    <a:lnTo>
                      <a:pt x="55" y="208"/>
                    </a:lnTo>
                    <a:lnTo>
                      <a:pt x="43" y="232"/>
                    </a:lnTo>
                    <a:lnTo>
                      <a:pt x="33" y="253"/>
                    </a:lnTo>
                    <a:lnTo>
                      <a:pt x="26" y="271"/>
                    </a:lnTo>
                    <a:lnTo>
                      <a:pt x="21" y="285"/>
                    </a:lnTo>
                    <a:lnTo>
                      <a:pt x="17" y="294"/>
                    </a:lnTo>
                    <a:lnTo>
                      <a:pt x="17" y="297"/>
                    </a:lnTo>
                    <a:lnTo>
                      <a:pt x="16" y="297"/>
                    </a:lnTo>
                    <a:lnTo>
                      <a:pt x="16" y="296"/>
                    </a:lnTo>
                    <a:lnTo>
                      <a:pt x="14" y="292"/>
                    </a:lnTo>
                    <a:lnTo>
                      <a:pt x="10" y="285"/>
                    </a:lnTo>
                    <a:lnTo>
                      <a:pt x="4" y="274"/>
                    </a:lnTo>
                    <a:lnTo>
                      <a:pt x="3" y="271"/>
                    </a:lnTo>
                    <a:lnTo>
                      <a:pt x="1" y="263"/>
                    </a:lnTo>
                    <a:lnTo>
                      <a:pt x="0" y="253"/>
                    </a:lnTo>
                    <a:lnTo>
                      <a:pt x="4" y="239"/>
                    </a:lnTo>
                    <a:lnTo>
                      <a:pt x="9" y="231"/>
                    </a:lnTo>
                    <a:lnTo>
                      <a:pt x="16" y="215"/>
                    </a:lnTo>
                    <a:lnTo>
                      <a:pt x="24" y="197"/>
                    </a:lnTo>
                    <a:lnTo>
                      <a:pt x="37" y="173"/>
                    </a:lnTo>
                    <a:lnTo>
                      <a:pt x="51" y="150"/>
                    </a:lnTo>
                    <a:lnTo>
                      <a:pt x="68" y="125"/>
                    </a:lnTo>
                    <a:lnTo>
                      <a:pt x="87" y="100"/>
                    </a:lnTo>
                    <a:lnTo>
                      <a:pt x="108" y="78"/>
                    </a:lnTo>
                    <a:lnTo>
                      <a:pt x="130" y="59"/>
                    </a:lnTo>
                    <a:lnTo>
                      <a:pt x="153" y="43"/>
                    </a:lnTo>
                    <a:lnTo>
                      <a:pt x="176" y="29"/>
                    </a:lnTo>
                    <a:lnTo>
                      <a:pt x="199" y="19"/>
                    </a:lnTo>
                    <a:lnTo>
                      <a:pt x="219" y="12"/>
                    </a:lnTo>
                    <a:lnTo>
                      <a:pt x="237" y="6"/>
                    </a:lnTo>
                    <a:lnTo>
                      <a:pt x="251" y="2"/>
                    </a:lnTo>
                    <a:lnTo>
                      <a:pt x="259" y="0"/>
                    </a:lnTo>
                    <a:lnTo>
                      <a:pt x="26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7" name="Freeform 30">
                <a:extLst>
                  <a:ext uri="{FF2B5EF4-FFF2-40B4-BE49-F238E27FC236}">
                    <a16:creationId xmlns:a16="http://schemas.microsoft.com/office/drawing/2014/main" id="{7ED8F9DB-BD2F-4913-B43A-960BF1755953}"/>
                  </a:ext>
                </a:extLst>
              </p:cNvPr>
              <p:cNvSpPr>
                <a:spLocks/>
              </p:cNvSpPr>
              <p:nvPr/>
            </p:nvSpPr>
            <p:spPr bwMode="auto">
              <a:xfrm>
                <a:off x="5369231" y="3448011"/>
                <a:ext cx="19636" cy="109482"/>
              </a:xfrm>
              <a:custGeom>
                <a:avLst/>
                <a:gdLst>
                  <a:gd name="T0" fmla="*/ 0 w 33"/>
                  <a:gd name="T1" fmla="*/ 0 h 184"/>
                  <a:gd name="T2" fmla="*/ 2 w 33"/>
                  <a:gd name="T3" fmla="*/ 3 h 184"/>
                  <a:gd name="T4" fmla="*/ 5 w 33"/>
                  <a:gd name="T5" fmla="*/ 8 h 184"/>
                  <a:gd name="T6" fmla="*/ 10 w 33"/>
                  <a:gd name="T7" fmla="*/ 16 h 184"/>
                  <a:gd name="T8" fmla="*/ 15 w 33"/>
                  <a:gd name="T9" fmla="*/ 29 h 184"/>
                  <a:gd name="T10" fmla="*/ 21 w 33"/>
                  <a:gd name="T11" fmla="*/ 46 h 184"/>
                  <a:gd name="T12" fmla="*/ 26 w 33"/>
                  <a:gd name="T13" fmla="*/ 66 h 184"/>
                  <a:gd name="T14" fmla="*/ 31 w 33"/>
                  <a:gd name="T15" fmla="*/ 92 h 184"/>
                  <a:gd name="T16" fmla="*/ 33 w 33"/>
                  <a:gd name="T17" fmla="*/ 123 h 184"/>
                  <a:gd name="T18" fmla="*/ 33 w 33"/>
                  <a:gd name="T19" fmla="*/ 158 h 184"/>
                  <a:gd name="T20" fmla="*/ 30 w 33"/>
                  <a:gd name="T21" fmla="*/ 170 h 184"/>
                  <a:gd name="T22" fmla="*/ 25 w 33"/>
                  <a:gd name="T23" fmla="*/ 178 h 184"/>
                  <a:gd name="T24" fmla="*/ 18 w 33"/>
                  <a:gd name="T25" fmla="*/ 183 h 184"/>
                  <a:gd name="T26" fmla="*/ 11 w 33"/>
                  <a:gd name="T27" fmla="*/ 184 h 184"/>
                  <a:gd name="T28" fmla="*/ 7 w 33"/>
                  <a:gd name="T29" fmla="*/ 184 h 184"/>
                  <a:gd name="T30" fmla="*/ 4 w 33"/>
                  <a:gd name="T31" fmla="*/ 184 h 184"/>
                  <a:gd name="T32" fmla="*/ 5 w 33"/>
                  <a:gd name="T33" fmla="*/ 180 h 184"/>
                  <a:gd name="T34" fmla="*/ 8 w 33"/>
                  <a:gd name="T35" fmla="*/ 170 h 184"/>
                  <a:gd name="T36" fmla="*/ 10 w 33"/>
                  <a:gd name="T37" fmla="*/ 155 h 184"/>
                  <a:gd name="T38" fmla="*/ 14 w 33"/>
                  <a:gd name="T39" fmla="*/ 134 h 184"/>
                  <a:gd name="T40" fmla="*/ 16 w 33"/>
                  <a:gd name="T41" fmla="*/ 109 h 184"/>
                  <a:gd name="T42" fmla="*/ 16 w 33"/>
                  <a:gd name="T43" fmla="*/ 81 h 184"/>
                  <a:gd name="T44" fmla="*/ 16 w 33"/>
                  <a:gd name="T45" fmla="*/ 66 h 184"/>
                  <a:gd name="T46" fmla="*/ 14 w 33"/>
                  <a:gd name="T47" fmla="*/ 52 h 184"/>
                  <a:gd name="T48" fmla="*/ 10 w 33"/>
                  <a:gd name="T49" fmla="*/ 37 h 184"/>
                  <a:gd name="T50" fmla="*/ 7 w 33"/>
                  <a:gd name="T51" fmla="*/ 22 h 184"/>
                  <a:gd name="T52" fmla="*/ 4 w 33"/>
                  <a:gd name="T53" fmla="*/ 11 h 184"/>
                  <a:gd name="T54" fmla="*/ 2 w 33"/>
                  <a:gd name="T55" fmla="*/ 4 h 184"/>
                  <a:gd name="T56" fmla="*/ 0 w 33"/>
                  <a:gd name="T5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184">
                    <a:moveTo>
                      <a:pt x="0" y="0"/>
                    </a:moveTo>
                    <a:lnTo>
                      <a:pt x="2" y="3"/>
                    </a:lnTo>
                    <a:lnTo>
                      <a:pt x="5" y="8"/>
                    </a:lnTo>
                    <a:lnTo>
                      <a:pt x="10" y="16"/>
                    </a:lnTo>
                    <a:lnTo>
                      <a:pt x="15" y="29"/>
                    </a:lnTo>
                    <a:lnTo>
                      <a:pt x="21" y="46"/>
                    </a:lnTo>
                    <a:lnTo>
                      <a:pt x="26" y="66"/>
                    </a:lnTo>
                    <a:lnTo>
                      <a:pt x="31" y="92"/>
                    </a:lnTo>
                    <a:lnTo>
                      <a:pt x="33" y="123"/>
                    </a:lnTo>
                    <a:lnTo>
                      <a:pt x="33" y="158"/>
                    </a:lnTo>
                    <a:lnTo>
                      <a:pt x="30" y="170"/>
                    </a:lnTo>
                    <a:lnTo>
                      <a:pt x="25" y="178"/>
                    </a:lnTo>
                    <a:lnTo>
                      <a:pt x="18" y="183"/>
                    </a:lnTo>
                    <a:lnTo>
                      <a:pt x="11" y="184"/>
                    </a:lnTo>
                    <a:lnTo>
                      <a:pt x="7" y="184"/>
                    </a:lnTo>
                    <a:lnTo>
                      <a:pt x="4" y="184"/>
                    </a:lnTo>
                    <a:lnTo>
                      <a:pt x="5" y="180"/>
                    </a:lnTo>
                    <a:lnTo>
                      <a:pt x="8" y="170"/>
                    </a:lnTo>
                    <a:lnTo>
                      <a:pt x="10" y="155"/>
                    </a:lnTo>
                    <a:lnTo>
                      <a:pt x="14" y="134"/>
                    </a:lnTo>
                    <a:lnTo>
                      <a:pt x="16" y="109"/>
                    </a:lnTo>
                    <a:lnTo>
                      <a:pt x="16" y="81"/>
                    </a:lnTo>
                    <a:lnTo>
                      <a:pt x="16" y="66"/>
                    </a:lnTo>
                    <a:lnTo>
                      <a:pt x="14" y="52"/>
                    </a:lnTo>
                    <a:lnTo>
                      <a:pt x="10" y="37"/>
                    </a:lnTo>
                    <a:lnTo>
                      <a:pt x="7" y="22"/>
                    </a:lnTo>
                    <a:lnTo>
                      <a:pt x="4" y="11"/>
                    </a:lnTo>
                    <a:lnTo>
                      <a:pt x="2" y="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 name="Freeform 31">
                <a:extLst>
                  <a:ext uri="{FF2B5EF4-FFF2-40B4-BE49-F238E27FC236}">
                    <a16:creationId xmlns:a16="http://schemas.microsoft.com/office/drawing/2014/main" id="{97D42CA9-D8B6-47B8-9ED0-E4ACF97F85A0}"/>
                  </a:ext>
                </a:extLst>
              </p:cNvPr>
              <p:cNvSpPr>
                <a:spLocks/>
              </p:cNvSpPr>
              <p:nvPr/>
            </p:nvSpPr>
            <p:spPr bwMode="auto">
              <a:xfrm>
                <a:off x="5288310" y="3430161"/>
                <a:ext cx="24990" cy="142802"/>
              </a:xfrm>
              <a:custGeom>
                <a:avLst/>
                <a:gdLst>
                  <a:gd name="T0" fmla="*/ 31 w 42"/>
                  <a:gd name="T1" fmla="*/ 0 h 240"/>
                  <a:gd name="T2" fmla="*/ 33 w 42"/>
                  <a:gd name="T3" fmla="*/ 1 h 240"/>
                  <a:gd name="T4" fmla="*/ 35 w 42"/>
                  <a:gd name="T5" fmla="*/ 7 h 240"/>
                  <a:gd name="T6" fmla="*/ 36 w 42"/>
                  <a:gd name="T7" fmla="*/ 18 h 240"/>
                  <a:gd name="T8" fmla="*/ 39 w 42"/>
                  <a:gd name="T9" fmla="*/ 33 h 240"/>
                  <a:gd name="T10" fmla="*/ 40 w 42"/>
                  <a:gd name="T11" fmla="*/ 50 h 240"/>
                  <a:gd name="T12" fmla="*/ 41 w 42"/>
                  <a:gd name="T13" fmla="*/ 70 h 240"/>
                  <a:gd name="T14" fmla="*/ 42 w 42"/>
                  <a:gd name="T15" fmla="*/ 89 h 240"/>
                  <a:gd name="T16" fmla="*/ 41 w 42"/>
                  <a:gd name="T17" fmla="*/ 109 h 240"/>
                  <a:gd name="T18" fmla="*/ 39 w 42"/>
                  <a:gd name="T19" fmla="*/ 138 h 240"/>
                  <a:gd name="T20" fmla="*/ 34 w 42"/>
                  <a:gd name="T21" fmla="*/ 166 h 240"/>
                  <a:gd name="T22" fmla="*/ 29 w 42"/>
                  <a:gd name="T23" fmla="*/ 192 h 240"/>
                  <a:gd name="T24" fmla="*/ 23 w 42"/>
                  <a:gd name="T25" fmla="*/ 213 h 240"/>
                  <a:gd name="T26" fmla="*/ 18 w 42"/>
                  <a:gd name="T27" fmla="*/ 229 h 240"/>
                  <a:gd name="T28" fmla="*/ 14 w 42"/>
                  <a:gd name="T29" fmla="*/ 237 h 240"/>
                  <a:gd name="T30" fmla="*/ 11 w 42"/>
                  <a:gd name="T31" fmla="*/ 240 h 240"/>
                  <a:gd name="T32" fmla="*/ 7 w 42"/>
                  <a:gd name="T33" fmla="*/ 236 h 240"/>
                  <a:gd name="T34" fmla="*/ 5 w 42"/>
                  <a:gd name="T35" fmla="*/ 229 h 240"/>
                  <a:gd name="T36" fmla="*/ 2 w 42"/>
                  <a:gd name="T37" fmla="*/ 220 h 240"/>
                  <a:gd name="T38" fmla="*/ 0 w 42"/>
                  <a:gd name="T39" fmla="*/ 213 h 240"/>
                  <a:gd name="T40" fmla="*/ 0 w 42"/>
                  <a:gd name="T41" fmla="*/ 210 h 240"/>
                  <a:gd name="T42" fmla="*/ 1 w 42"/>
                  <a:gd name="T43" fmla="*/ 208 h 240"/>
                  <a:gd name="T44" fmla="*/ 5 w 42"/>
                  <a:gd name="T45" fmla="*/ 200 h 240"/>
                  <a:gd name="T46" fmla="*/ 9 w 42"/>
                  <a:gd name="T47" fmla="*/ 188 h 240"/>
                  <a:gd name="T48" fmla="*/ 14 w 42"/>
                  <a:gd name="T49" fmla="*/ 171 h 240"/>
                  <a:gd name="T50" fmla="*/ 20 w 42"/>
                  <a:gd name="T51" fmla="*/ 149 h 240"/>
                  <a:gd name="T52" fmla="*/ 25 w 42"/>
                  <a:gd name="T53" fmla="*/ 122 h 240"/>
                  <a:gd name="T54" fmla="*/ 29 w 42"/>
                  <a:gd name="T55" fmla="*/ 89 h 240"/>
                  <a:gd name="T56" fmla="*/ 31 w 42"/>
                  <a:gd name="T57" fmla="*/ 50 h 240"/>
                  <a:gd name="T58" fmla="*/ 31 w 42"/>
                  <a:gd name="T59" fmla="*/ 5 h 240"/>
                  <a:gd name="T60" fmla="*/ 31 w 42"/>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240">
                    <a:moveTo>
                      <a:pt x="31" y="0"/>
                    </a:moveTo>
                    <a:lnTo>
                      <a:pt x="33" y="1"/>
                    </a:lnTo>
                    <a:lnTo>
                      <a:pt x="35" y="7"/>
                    </a:lnTo>
                    <a:lnTo>
                      <a:pt x="36" y="18"/>
                    </a:lnTo>
                    <a:lnTo>
                      <a:pt x="39" y="33"/>
                    </a:lnTo>
                    <a:lnTo>
                      <a:pt x="40" y="50"/>
                    </a:lnTo>
                    <a:lnTo>
                      <a:pt x="41" y="70"/>
                    </a:lnTo>
                    <a:lnTo>
                      <a:pt x="42" y="89"/>
                    </a:lnTo>
                    <a:lnTo>
                      <a:pt x="41" y="109"/>
                    </a:lnTo>
                    <a:lnTo>
                      <a:pt x="39" y="138"/>
                    </a:lnTo>
                    <a:lnTo>
                      <a:pt x="34" y="166"/>
                    </a:lnTo>
                    <a:lnTo>
                      <a:pt x="29" y="192"/>
                    </a:lnTo>
                    <a:lnTo>
                      <a:pt x="23" y="213"/>
                    </a:lnTo>
                    <a:lnTo>
                      <a:pt x="18" y="229"/>
                    </a:lnTo>
                    <a:lnTo>
                      <a:pt x="14" y="237"/>
                    </a:lnTo>
                    <a:lnTo>
                      <a:pt x="11" y="240"/>
                    </a:lnTo>
                    <a:lnTo>
                      <a:pt x="7" y="236"/>
                    </a:lnTo>
                    <a:lnTo>
                      <a:pt x="5" y="229"/>
                    </a:lnTo>
                    <a:lnTo>
                      <a:pt x="2" y="220"/>
                    </a:lnTo>
                    <a:lnTo>
                      <a:pt x="0" y="213"/>
                    </a:lnTo>
                    <a:lnTo>
                      <a:pt x="0" y="210"/>
                    </a:lnTo>
                    <a:lnTo>
                      <a:pt x="1" y="208"/>
                    </a:lnTo>
                    <a:lnTo>
                      <a:pt x="5" y="200"/>
                    </a:lnTo>
                    <a:lnTo>
                      <a:pt x="9" y="188"/>
                    </a:lnTo>
                    <a:lnTo>
                      <a:pt x="14" y="171"/>
                    </a:lnTo>
                    <a:lnTo>
                      <a:pt x="20" y="149"/>
                    </a:lnTo>
                    <a:lnTo>
                      <a:pt x="25" y="122"/>
                    </a:lnTo>
                    <a:lnTo>
                      <a:pt x="29" y="89"/>
                    </a:lnTo>
                    <a:lnTo>
                      <a:pt x="31" y="50"/>
                    </a:lnTo>
                    <a:lnTo>
                      <a:pt x="31" y="5"/>
                    </a:lnTo>
                    <a:lnTo>
                      <a:pt x="31"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 name="Freeform 32">
                <a:extLst>
                  <a:ext uri="{FF2B5EF4-FFF2-40B4-BE49-F238E27FC236}">
                    <a16:creationId xmlns:a16="http://schemas.microsoft.com/office/drawing/2014/main" id="{F3B82CDF-ACCA-4440-827F-C009F869B9C1}"/>
                  </a:ext>
                </a:extLst>
              </p:cNvPr>
              <p:cNvSpPr>
                <a:spLocks/>
              </p:cNvSpPr>
              <p:nvPr/>
            </p:nvSpPr>
            <p:spPr bwMode="auto">
              <a:xfrm>
                <a:off x="5125277" y="3527743"/>
                <a:ext cx="174933" cy="139232"/>
              </a:xfrm>
              <a:custGeom>
                <a:avLst/>
                <a:gdLst>
                  <a:gd name="T0" fmla="*/ 0 w 294"/>
                  <a:gd name="T1" fmla="*/ 0 h 234"/>
                  <a:gd name="T2" fmla="*/ 4 w 294"/>
                  <a:gd name="T3" fmla="*/ 1 h 234"/>
                  <a:gd name="T4" fmla="*/ 12 w 294"/>
                  <a:gd name="T5" fmla="*/ 3 h 234"/>
                  <a:gd name="T6" fmla="*/ 26 w 294"/>
                  <a:gd name="T7" fmla="*/ 7 h 234"/>
                  <a:gd name="T8" fmla="*/ 41 w 294"/>
                  <a:gd name="T9" fmla="*/ 12 h 234"/>
                  <a:gd name="T10" fmla="*/ 60 w 294"/>
                  <a:gd name="T11" fmla="*/ 18 h 234"/>
                  <a:gd name="T12" fmla="*/ 79 w 294"/>
                  <a:gd name="T13" fmla="*/ 23 h 234"/>
                  <a:gd name="T14" fmla="*/ 99 w 294"/>
                  <a:gd name="T15" fmla="*/ 29 h 234"/>
                  <a:gd name="T16" fmla="*/ 117 w 294"/>
                  <a:gd name="T17" fmla="*/ 35 h 234"/>
                  <a:gd name="T18" fmla="*/ 132 w 294"/>
                  <a:gd name="T19" fmla="*/ 40 h 234"/>
                  <a:gd name="T20" fmla="*/ 143 w 294"/>
                  <a:gd name="T21" fmla="*/ 45 h 234"/>
                  <a:gd name="T22" fmla="*/ 151 w 294"/>
                  <a:gd name="T23" fmla="*/ 50 h 234"/>
                  <a:gd name="T24" fmla="*/ 161 w 294"/>
                  <a:gd name="T25" fmla="*/ 60 h 234"/>
                  <a:gd name="T26" fmla="*/ 175 w 294"/>
                  <a:gd name="T27" fmla="*/ 71 h 234"/>
                  <a:gd name="T28" fmla="*/ 189 w 294"/>
                  <a:gd name="T29" fmla="*/ 85 h 234"/>
                  <a:gd name="T30" fmla="*/ 205 w 294"/>
                  <a:gd name="T31" fmla="*/ 101 h 234"/>
                  <a:gd name="T32" fmla="*/ 221 w 294"/>
                  <a:gd name="T33" fmla="*/ 118 h 234"/>
                  <a:gd name="T34" fmla="*/ 237 w 294"/>
                  <a:gd name="T35" fmla="*/ 134 h 234"/>
                  <a:gd name="T36" fmla="*/ 252 w 294"/>
                  <a:gd name="T37" fmla="*/ 150 h 234"/>
                  <a:gd name="T38" fmla="*/ 265 w 294"/>
                  <a:gd name="T39" fmla="*/ 165 h 234"/>
                  <a:gd name="T40" fmla="*/ 277 w 294"/>
                  <a:gd name="T41" fmla="*/ 178 h 234"/>
                  <a:gd name="T42" fmla="*/ 287 w 294"/>
                  <a:gd name="T43" fmla="*/ 187 h 234"/>
                  <a:gd name="T44" fmla="*/ 292 w 294"/>
                  <a:gd name="T45" fmla="*/ 194 h 234"/>
                  <a:gd name="T46" fmla="*/ 294 w 294"/>
                  <a:gd name="T47" fmla="*/ 197 h 234"/>
                  <a:gd name="T48" fmla="*/ 294 w 294"/>
                  <a:gd name="T49" fmla="*/ 234 h 234"/>
                  <a:gd name="T50" fmla="*/ 292 w 294"/>
                  <a:gd name="T51" fmla="*/ 232 h 234"/>
                  <a:gd name="T52" fmla="*/ 286 w 294"/>
                  <a:gd name="T53" fmla="*/ 226 h 234"/>
                  <a:gd name="T54" fmla="*/ 276 w 294"/>
                  <a:gd name="T55" fmla="*/ 216 h 234"/>
                  <a:gd name="T56" fmla="*/ 265 w 294"/>
                  <a:gd name="T57" fmla="*/ 204 h 234"/>
                  <a:gd name="T58" fmla="*/ 252 w 294"/>
                  <a:gd name="T59" fmla="*/ 189 h 234"/>
                  <a:gd name="T60" fmla="*/ 237 w 294"/>
                  <a:gd name="T61" fmla="*/ 175 h 234"/>
                  <a:gd name="T62" fmla="*/ 222 w 294"/>
                  <a:gd name="T63" fmla="*/ 159 h 234"/>
                  <a:gd name="T64" fmla="*/ 209 w 294"/>
                  <a:gd name="T65" fmla="*/ 143 h 234"/>
                  <a:gd name="T66" fmla="*/ 197 w 294"/>
                  <a:gd name="T67" fmla="*/ 129 h 234"/>
                  <a:gd name="T68" fmla="*/ 187 w 294"/>
                  <a:gd name="T69" fmla="*/ 116 h 234"/>
                  <a:gd name="T70" fmla="*/ 176 w 294"/>
                  <a:gd name="T71" fmla="*/ 100 h 234"/>
                  <a:gd name="T72" fmla="*/ 166 w 294"/>
                  <a:gd name="T73" fmla="*/ 88 h 234"/>
                  <a:gd name="T74" fmla="*/ 156 w 294"/>
                  <a:gd name="T75" fmla="*/ 79 h 234"/>
                  <a:gd name="T76" fmla="*/ 145 w 294"/>
                  <a:gd name="T77" fmla="*/ 71 h 234"/>
                  <a:gd name="T78" fmla="*/ 131 w 294"/>
                  <a:gd name="T79" fmla="*/ 62 h 234"/>
                  <a:gd name="T80" fmla="*/ 114 w 294"/>
                  <a:gd name="T81" fmla="*/ 51 h 234"/>
                  <a:gd name="T82" fmla="*/ 98 w 294"/>
                  <a:gd name="T83" fmla="*/ 41 h 234"/>
                  <a:gd name="T84" fmla="*/ 79 w 294"/>
                  <a:gd name="T85" fmla="*/ 32 h 234"/>
                  <a:gd name="T86" fmla="*/ 60 w 294"/>
                  <a:gd name="T87" fmla="*/ 23 h 234"/>
                  <a:gd name="T88" fmla="*/ 41 w 294"/>
                  <a:gd name="T89" fmla="*/ 16 h 234"/>
                  <a:gd name="T90" fmla="*/ 26 w 294"/>
                  <a:gd name="T91" fmla="*/ 10 h 234"/>
                  <a:gd name="T92" fmla="*/ 12 w 294"/>
                  <a:gd name="T93" fmla="*/ 5 h 234"/>
                  <a:gd name="T94" fmla="*/ 4 w 294"/>
                  <a:gd name="T95" fmla="*/ 1 h 234"/>
                  <a:gd name="T96" fmla="*/ 0 w 294"/>
                  <a:gd name="T9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234">
                    <a:moveTo>
                      <a:pt x="0" y="0"/>
                    </a:moveTo>
                    <a:lnTo>
                      <a:pt x="4" y="1"/>
                    </a:lnTo>
                    <a:lnTo>
                      <a:pt x="12" y="3"/>
                    </a:lnTo>
                    <a:lnTo>
                      <a:pt x="26" y="7"/>
                    </a:lnTo>
                    <a:lnTo>
                      <a:pt x="41" y="12"/>
                    </a:lnTo>
                    <a:lnTo>
                      <a:pt x="60" y="18"/>
                    </a:lnTo>
                    <a:lnTo>
                      <a:pt x="79" y="23"/>
                    </a:lnTo>
                    <a:lnTo>
                      <a:pt x="99" y="29"/>
                    </a:lnTo>
                    <a:lnTo>
                      <a:pt x="117" y="35"/>
                    </a:lnTo>
                    <a:lnTo>
                      <a:pt x="132" y="40"/>
                    </a:lnTo>
                    <a:lnTo>
                      <a:pt x="143" y="45"/>
                    </a:lnTo>
                    <a:lnTo>
                      <a:pt x="151" y="50"/>
                    </a:lnTo>
                    <a:lnTo>
                      <a:pt x="161" y="60"/>
                    </a:lnTo>
                    <a:lnTo>
                      <a:pt x="175" y="71"/>
                    </a:lnTo>
                    <a:lnTo>
                      <a:pt x="189" y="85"/>
                    </a:lnTo>
                    <a:lnTo>
                      <a:pt x="205" y="101"/>
                    </a:lnTo>
                    <a:lnTo>
                      <a:pt x="221" y="118"/>
                    </a:lnTo>
                    <a:lnTo>
                      <a:pt x="237" y="134"/>
                    </a:lnTo>
                    <a:lnTo>
                      <a:pt x="252" y="150"/>
                    </a:lnTo>
                    <a:lnTo>
                      <a:pt x="265" y="165"/>
                    </a:lnTo>
                    <a:lnTo>
                      <a:pt x="277" y="178"/>
                    </a:lnTo>
                    <a:lnTo>
                      <a:pt x="287" y="187"/>
                    </a:lnTo>
                    <a:lnTo>
                      <a:pt x="292" y="194"/>
                    </a:lnTo>
                    <a:lnTo>
                      <a:pt x="294" y="197"/>
                    </a:lnTo>
                    <a:lnTo>
                      <a:pt x="294" y="234"/>
                    </a:lnTo>
                    <a:lnTo>
                      <a:pt x="292" y="232"/>
                    </a:lnTo>
                    <a:lnTo>
                      <a:pt x="286" y="226"/>
                    </a:lnTo>
                    <a:lnTo>
                      <a:pt x="276" y="216"/>
                    </a:lnTo>
                    <a:lnTo>
                      <a:pt x="265" y="204"/>
                    </a:lnTo>
                    <a:lnTo>
                      <a:pt x="252" y="189"/>
                    </a:lnTo>
                    <a:lnTo>
                      <a:pt x="237" y="175"/>
                    </a:lnTo>
                    <a:lnTo>
                      <a:pt x="222" y="159"/>
                    </a:lnTo>
                    <a:lnTo>
                      <a:pt x="209" y="143"/>
                    </a:lnTo>
                    <a:lnTo>
                      <a:pt x="197" y="129"/>
                    </a:lnTo>
                    <a:lnTo>
                      <a:pt x="187" y="116"/>
                    </a:lnTo>
                    <a:lnTo>
                      <a:pt x="176" y="100"/>
                    </a:lnTo>
                    <a:lnTo>
                      <a:pt x="166" y="88"/>
                    </a:lnTo>
                    <a:lnTo>
                      <a:pt x="156" y="79"/>
                    </a:lnTo>
                    <a:lnTo>
                      <a:pt x="145" y="71"/>
                    </a:lnTo>
                    <a:lnTo>
                      <a:pt x="131" y="62"/>
                    </a:lnTo>
                    <a:lnTo>
                      <a:pt x="114" y="51"/>
                    </a:lnTo>
                    <a:lnTo>
                      <a:pt x="98" y="41"/>
                    </a:lnTo>
                    <a:lnTo>
                      <a:pt x="79" y="32"/>
                    </a:lnTo>
                    <a:lnTo>
                      <a:pt x="60" y="23"/>
                    </a:lnTo>
                    <a:lnTo>
                      <a:pt x="41" y="16"/>
                    </a:lnTo>
                    <a:lnTo>
                      <a:pt x="26" y="10"/>
                    </a:lnTo>
                    <a:lnTo>
                      <a:pt x="12" y="5"/>
                    </a:lnTo>
                    <a:lnTo>
                      <a:pt x="4" y="1"/>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0" name="Freeform 33">
                <a:extLst>
                  <a:ext uri="{FF2B5EF4-FFF2-40B4-BE49-F238E27FC236}">
                    <a16:creationId xmlns:a16="http://schemas.microsoft.com/office/drawing/2014/main" id="{985DFBFD-8132-4EAE-85FB-D4D799D3A01F}"/>
                  </a:ext>
                </a:extLst>
              </p:cNvPr>
              <p:cNvSpPr>
                <a:spLocks/>
              </p:cNvSpPr>
              <p:nvPr/>
            </p:nvSpPr>
            <p:spPr bwMode="auto">
              <a:xfrm>
                <a:off x="5208579" y="3498587"/>
                <a:ext cx="15470" cy="73186"/>
              </a:xfrm>
              <a:custGeom>
                <a:avLst/>
                <a:gdLst>
                  <a:gd name="T0" fmla="*/ 7 w 26"/>
                  <a:gd name="T1" fmla="*/ 0 h 123"/>
                  <a:gd name="T2" fmla="*/ 8 w 26"/>
                  <a:gd name="T3" fmla="*/ 15 h 123"/>
                  <a:gd name="T4" fmla="*/ 9 w 26"/>
                  <a:gd name="T5" fmla="*/ 32 h 123"/>
                  <a:gd name="T6" fmla="*/ 11 w 26"/>
                  <a:gd name="T7" fmla="*/ 49 h 123"/>
                  <a:gd name="T8" fmla="*/ 14 w 26"/>
                  <a:gd name="T9" fmla="*/ 67 h 123"/>
                  <a:gd name="T10" fmla="*/ 18 w 26"/>
                  <a:gd name="T11" fmla="*/ 84 h 123"/>
                  <a:gd name="T12" fmla="*/ 20 w 26"/>
                  <a:gd name="T13" fmla="*/ 100 h 123"/>
                  <a:gd name="T14" fmla="*/ 24 w 26"/>
                  <a:gd name="T15" fmla="*/ 112 h 123"/>
                  <a:gd name="T16" fmla="*/ 25 w 26"/>
                  <a:gd name="T17" fmla="*/ 121 h 123"/>
                  <a:gd name="T18" fmla="*/ 26 w 26"/>
                  <a:gd name="T19" fmla="*/ 123 h 123"/>
                  <a:gd name="T20" fmla="*/ 26 w 26"/>
                  <a:gd name="T21" fmla="*/ 123 h 123"/>
                  <a:gd name="T22" fmla="*/ 25 w 26"/>
                  <a:gd name="T23" fmla="*/ 122 h 123"/>
                  <a:gd name="T24" fmla="*/ 22 w 26"/>
                  <a:gd name="T25" fmla="*/ 121 h 123"/>
                  <a:gd name="T26" fmla="*/ 19 w 26"/>
                  <a:gd name="T27" fmla="*/ 116 h 123"/>
                  <a:gd name="T28" fmla="*/ 11 w 26"/>
                  <a:gd name="T29" fmla="*/ 110 h 123"/>
                  <a:gd name="T30" fmla="*/ 0 w 26"/>
                  <a:gd name="T31" fmla="*/ 100 h 123"/>
                  <a:gd name="T32" fmla="*/ 0 w 26"/>
                  <a:gd name="T33" fmla="*/ 100 h 123"/>
                  <a:gd name="T34" fmla="*/ 0 w 26"/>
                  <a:gd name="T35" fmla="*/ 99 h 123"/>
                  <a:gd name="T36" fmla="*/ 2 w 26"/>
                  <a:gd name="T37" fmla="*/ 96 h 123"/>
                  <a:gd name="T38" fmla="*/ 2 w 26"/>
                  <a:gd name="T39" fmla="*/ 92 h 123"/>
                  <a:gd name="T40" fmla="*/ 2 w 26"/>
                  <a:gd name="T41" fmla="*/ 83 h 123"/>
                  <a:gd name="T42" fmla="*/ 3 w 26"/>
                  <a:gd name="T43" fmla="*/ 71 h 123"/>
                  <a:gd name="T44" fmla="*/ 4 w 26"/>
                  <a:gd name="T45" fmla="*/ 52 h 123"/>
                  <a:gd name="T46" fmla="*/ 5 w 26"/>
                  <a:gd name="T47" fmla="*/ 29 h 123"/>
                  <a:gd name="T48" fmla="*/ 7 w 26"/>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23">
                    <a:moveTo>
                      <a:pt x="7" y="0"/>
                    </a:moveTo>
                    <a:lnTo>
                      <a:pt x="8" y="15"/>
                    </a:lnTo>
                    <a:lnTo>
                      <a:pt x="9" y="32"/>
                    </a:lnTo>
                    <a:lnTo>
                      <a:pt x="11" y="49"/>
                    </a:lnTo>
                    <a:lnTo>
                      <a:pt x="14" y="67"/>
                    </a:lnTo>
                    <a:lnTo>
                      <a:pt x="18" y="84"/>
                    </a:lnTo>
                    <a:lnTo>
                      <a:pt x="20" y="100"/>
                    </a:lnTo>
                    <a:lnTo>
                      <a:pt x="24" y="112"/>
                    </a:lnTo>
                    <a:lnTo>
                      <a:pt x="25" y="121"/>
                    </a:lnTo>
                    <a:lnTo>
                      <a:pt x="26" y="123"/>
                    </a:lnTo>
                    <a:lnTo>
                      <a:pt x="26" y="123"/>
                    </a:lnTo>
                    <a:lnTo>
                      <a:pt x="25" y="122"/>
                    </a:lnTo>
                    <a:lnTo>
                      <a:pt x="22" y="121"/>
                    </a:lnTo>
                    <a:lnTo>
                      <a:pt x="19" y="116"/>
                    </a:lnTo>
                    <a:lnTo>
                      <a:pt x="11" y="110"/>
                    </a:lnTo>
                    <a:lnTo>
                      <a:pt x="0" y="100"/>
                    </a:lnTo>
                    <a:lnTo>
                      <a:pt x="0" y="100"/>
                    </a:lnTo>
                    <a:lnTo>
                      <a:pt x="0" y="99"/>
                    </a:lnTo>
                    <a:lnTo>
                      <a:pt x="2" y="96"/>
                    </a:lnTo>
                    <a:lnTo>
                      <a:pt x="2" y="92"/>
                    </a:lnTo>
                    <a:lnTo>
                      <a:pt x="2" y="83"/>
                    </a:lnTo>
                    <a:lnTo>
                      <a:pt x="3" y="71"/>
                    </a:lnTo>
                    <a:lnTo>
                      <a:pt x="4" y="52"/>
                    </a:lnTo>
                    <a:lnTo>
                      <a:pt x="5" y="29"/>
                    </a:lnTo>
                    <a:lnTo>
                      <a:pt x="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1" name="Freeform 34">
                <a:extLst>
                  <a:ext uri="{FF2B5EF4-FFF2-40B4-BE49-F238E27FC236}">
                    <a16:creationId xmlns:a16="http://schemas.microsoft.com/office/drawing/2014/main" id="{D5581A2E-1E71-4B0A-BE6A-1F394DF3C0D7}"/>
                  </a:ext>
                </a:extLst>
              </p:cNvPr>
              <p:cNvSpPr>
                <a:spLocks/>
              </p:cNvSpPr>
              <p:nvPr/>
            </p:nvSpPr>
            <p:spPr bwMode="auto">
              <a:xfrm>
                <a:off x="5356141" y="3548568"/>
                <a:ext cx="130307" cy="41651"/>
              </a:xfrm>
              <a:custGeom>
                <a:avLst/>
                <a:gdLst>
                  <a:gd name="T0" fmla="*/ 219 w 219"/>
                  <a:gd name="T1" fmla="*/ 0 h 70"/>
                  <a:gd name="T2" fmla="*/ 219 w 219"/>
                  <a:gd name="T3" fmla="*/ 0 h 70"/>
                  <a:gd name="T4" fmla="*/ 218 w 219"/>
                  <a:gd name="T5" fmla="*/ 1 h 70"/>
                  <a:gd name="T6" fmla="*/ 216 w 219"/>
                  <a:gd name="T7" fmla="*/ 4 h 70"/>
                  <a:gd name="T8" fmla="*/ 213 w 219"/>
                  <a:gd name="T9" fmla="*/ 6 h 70"/>
                  <a:gd name="T10" fmla="*/ 211 w 219"/>
                  <a:gd name="T11" fmla="*/ 10 h 70"/>
                  <a:gd name="T12" fmla="*/ 208 w 219"/>
                  <a:gd name="T13" fmla="*/ 12 h 70"/>
                  <a:gd name="T14" fmla="*/ 206 w 219"/>
                  <a:gd name="T15" fmla="*/ 15 h 70"/>
                  <a:gd name="T16" fmla="*/ 202 w 219"/>
                  <a:gd name="T17" fmla="*/ 17 h 70"/>
                  <a:gd name="T18" fmla="*/ 198 w 219"/>
                  <a:gd name="T19" fmla="*/ 20 h 70"/>
                  <a:gd name="T20" fmla="*/ 191 w 219"/>
                  <a:gd name="T21" fmla="*/ 25 h 70"/>
                  <a:gd name="T22" fmla="*/ 181 w 219"/>
                  <a:gd name="T23" fmla="*/ 32 h 70"/>
                  <a:gd name="T24" fmla="*/ 168 w 219"/>
                  <a:gd name="T25" fmla="*/ 39 h 70"/>
                  <a:gd name="T26" fmla="*/ 150 w 219"/>
                  <a:gd name="T27" fmla="*/ 47 h 70"/>
                  <a:gd name="T28" fmla="*/ 128 w 219"/>
                  <a:gd name="T29" fmla="*/ 53 h 70"/>
                  <a:gd name="T30" fmla="*/ 102 w 219"/>
                  <a:gd name="T31" fmla="*/ 58 h 70"/>
                  <a:gd name="T32" fmla="*/ 84 w 219"/>
                  <a:gd name="T33" fmla="*/ 59 h 70"/>
                  <a:gd name="T34" fmla="*/ 65 w 219"/>
                  <a:gd name="T35" fmla="*/ 61 h 70"/>
                  <a:gd name="T36" fmla="*/ 46 w 219"/>
                  <a:gd name="T37" fmla="*/ 64 h 70"/>
                  <a:gd name="T38" fmla="*/ 29 w 219"/>
                  <a:gd name="T39" fmla="*/ 66 h 70"/>
                  <a:gd name="T40" fmla="*/ 14 w 219"/>
                  <a:gd name="T41" fmla="*/ 69 h 70"/>
                  <a:gd name="T42" fmla="*/ 4 w 219"/>
                  <a:gd name="T43" fmla="*/ 70 h 70"/>
                  <a:gd name="T44" fmla="*/ 0 w 219"/>
                  <a:gd name="T45" fmla="*/ 70 h 70"/>
                  <a:gd name="T46" fmla="*/ 0 w 219"/>
                  <a:gd name="T47" fmla="*/ 70 h 70"/>
                  <a:gd name="T48" fmla="*/ 2 w 219"/>
                  <a:gd name="T49" fmla="*/ 69 h 70"/>
                  <a:gd name="T50" fmla="*/ 4 w 219"/>
                  <a:gd name="T51" fmla="*/ 65 h 70"/>
                  <a:gd name="T52" fmla="*/ 10 w 219"/>
                  <a:gd name="T53" fmla="*/ 59 h 70"/>
                  <a:gd name="T54" fmla="*/ 20 w 219"/>
                  <a:gd name="T55" fmla="*/ 49 h 70"/>
                  <a:gd name="T56" fmla="*/ 24 w 219"/>
                  <a:gd name="T57" fmla="*/ 49 h 70"/>
                  <a:gd name="T58" fmla="*/ 35 w 219"/>
                  <a:gd name="T59" fmla="*/ 48 h 70"/>
                  <a:gd name="T60" fmla="*/ 51 w 219"/>
                  <a:gd name="T61" fmla="*/ 47 h 70"/>
                  <a:gd name="T62" fmla="*/ 69 w 219"/>
                  <a:gd name="T63" fmla="*/ 45 h 70"/>
                  <a:gd name="T64" fmla="*/ 88 w 219"/>
                  <a:gd name="T65" fmla="*/ 43 h 70"/>
                  <a:gd name="T66" fmla="*/ 108 w 219"/>
                  <a:gd name="T67" fmla="*/ 41 h 70"/>
                  <a:gd name="T68" fmla="*/ 129 w 219"/>
                  <a:gd name="T69" fmla="*/ 36 h 70"/>
                  <a:gd name="T70" fmla="*/ 148 w 219"/>
                  <a:gd name="T71" fmla="*/ 31 h 70"/>
                  <a:gd name="T72" fmla="*/ 168 w 219"/>
                  <a:gd name="T73" fmla="*/ 23 h 70"/>
                  <a:gd name="T74" fmla="*/ 184 w 219"/>
                  <a:gd name="T75" fmla="*/ 17 h 70"/>
                  <a:gd name="T76" fmla="*/ 198 w 219"/>
                  <a:gd name="T77" fmla="*/ 10 h 70"/>
                  <a:gd name="T78" fmla="*/ 209 w 219"/>
                  <a:gd name="T79" fmla="*/ 5 h 70"/>
                  <a:gd name="T80" fmla="*/ 217 w 219"/>
                  <a:gd name="T81" fmla="*/ 1 h 70"/>
                  <a:gd name="T82" fmla="*/ 219 w 219"/>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 h="70">
                    <a:moveTo>
                      <a:pt x="219" y="0"/>
                    </a:moveTo>
                    <a:lnTo>
                      <a:pt x="219" y="0"/>
                    </a:lnTo>
                    <a:lnTo>
                      <a:pt x="218" y="1"/>
                    </a:lnTo>
                    <a:lnTo>
                      <a:pt x="216" y="4"/>
                    </a:lnTo>
                    <a:lnTo>
                      <a:pt x="213" y="6"/>
                    </a:lnTo>
                    <a:lnTo>
                      <a:pt x="211" y="10"/>
                    </a:lnTo>
                    <a:lnTo>
                      <a:pt x="208" y="12"/>
                    </a:lnTo>
                    <a:lnTo>
                      <a:pt x="206" y="15"/>
                    </a:lnTo>
                    <a:lnTo>
                      <a:pt x="202" y="17"/>
                    </a:lnTo>
                    <a:lnTo>
                      <a:pt x="198" y="20"/>
                    </a:lnTo>
                    <a:lnTo>
                      <a:pt x="191" y="25"/>
                    </a:lnTo>
                    <a:lnTo>
                      <a:pt x="181" y="32"/>
                    </a:lnTo>
                    <a:lnTo>
                      <a:pt x="168" y="39"/>
                    </a:lnTo>
                    <a:lnTo>
                      <a:pt x="150" y="47"/>
                    </a:lnTo>
                    <a:lnTo>
                      <a:pt x="128" y="53"/>
                    </a:lnTo>
                    <a:lnTo>
                      <a:pt x="102" y="58"/>
                    </a:lnTo>
                    <a:lnTo>
                      <a:pt x="84" y="59"/>
                    </a:lnTo>
                    <a:lnTo>
                      <a:pt x="65" y="61"/>
                    </a:lnTo>
                    <a:lnTo>
                      <a:pt x="46" y="64"/>
                    </a:lnTo>
                    <a:lnTo>
                      <a:pt x="29" y="66"/>
                    </a:lnTo>
                    <a:lnTo>
                      <a:pt x="14" y="69"/>
                    </a:lnTo>
                    <a:lnTo>
                      <a:pt x="4" y="70"/>
                    </a:lnTo>
                    <a:lnTo>
                      <a:pt x="0" y="70"/>
                    </a:lnTo>
                    <a:lnTo>
                      <a:pt x="0" y="70"/>
                    </a:lnTo>
                    <a:lnTo>
                      <a:pt x="2" y="69"/>
                    </a:lnTo>
                    <a:lnTo>
                      <a:pt x="4" y="65"/>
                    </a:lnTo>
                    <a:lnTo>
                      <a:pt x="10" y="59"/>
                    </a:lnTo>
                    <a:lnTo>
                      <a:pt x="20" y="49"/>
                    </a:lnTo>
                    <a:lnTo>
                      <a:pt x="24" y="49"/>
                    </a:lnTo>
                    <a:lnTo>
                      <a:pt x="35" y="48"/>
                    </a:lnTo>
                    <a:lnTo>
                      <a:pt x="51" y="47"/>
                    </a:lnTo>
                    <a:lnTo>
                      <a:pt x="69" y="45"/>
                    </a:lnTo>
                    <a:lnTo>
                      <a:pt x="88" y="43"/>
                    </a:lnTo>
                    <a:lnTo>
                      <a:pt x="108" y="41"/>
                    </a:lnTo>
                    <a:lnTo>
                      <a:pt x="129" y="36"/>
                    </a:lnTo>
                    <a:lnTo>
                      <a:pt x="148" y="31"/>
                    </a:lnTo>
                    <a:lnTo>
                      <a:pt x="168" y="23"/>
                    </a:lnTo>
                    <a:lnTo>
                      <a:pt x="184" y="17"/>
                    </a:lnTo>
                    <a:lnTo>
                      <a:pt x="198" y="10"/>
                    </a:lnTo>
                    <a:lnTo>
                      <a:pt x="209" y="5"/>
                    </a:lnTo>
                    <a:lnTo>
                      <a:pt x="217" y="1"/>
                    </a:lnTo>
                    <a:lnTo>
                      <a:pt x="219"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2" name="Freeform 35">
                <a:extLst>
                  <a:ext uri="{FF2B5EF4-FFF2-40B4-BE49-F238E27FC236}">
                    <a16:creationId xmlns:a16="http://schemas.microsoft.com/office/drawing/2014/main" id="{092B13B8-69E3-4BAB-97C5-29DEF486944C}"/>
                  </a:ext>
                </a:extLst>
              </p:cNvPr>
              <p:cNvSpPr>
                <a:spLocks/>
              </p:cNvSpPr>
              <p:nvPr/>
            </p:nvSpPr>
            <p:spPr bwMode="auto">
              <a:xfrm>
                <a:off x="5188348" y="3514652"/>
                <a:ext cx="20230" cy="14280"/>
              </a:xfrm>
              <a:custGeom>
                <a:avLst/>
                <a:gdLst>
                  <a:gd name="T0" fmla="*/ 14 w 34"/>
                  <a:gd name="T1" fmla="*/ 0 h 24"/>
                  <a:gd name="T2" fmla="*/ 25 w 34"/>
                  <a:gd name="T3" fmla="*/ 1 h 24"/>
                  <a:gd name="T4" fmla="*/ 28 w 34"/>
                  <a:gd name="T5" fmla="*/ 2 h 24"/>
                  <a:gd name="T6" fmla="*/ 31 w 34"/>
                  <a:gd name="T7" fmla="*/ 5 h 24"/>
                  <a:gd name="T8" fmla="*/ 33 w 34"/>
                  <a:gd name="T9" fmla="*/ 7 h 24"/>
                  <a:gd name="T10" fmla="*/ 34 w 34"/>
                  <a:gd name="T11" fmla="*/ 10 h 24"/>
                  <a:gd name="T12" fmla="*/ 34 w 34"/>
                  <a:gd name="T13" fmla="*/ 12 h 24"/>
                  <a:gd name="T14" fmla="*/ 34 w 34"/>
                  <a:gd name="T15" fmla="*/ 14 h 24"/>
                  <a:gd name="T16" fmla="*/ 34 w 34"/>
                  <a:gd name="T17" fmla="*/ 16 h 24"/>
                  <a:gd name="T18" fmla="*/ 34 w 34"/>
                  <a:gd name="T19" fmla="*/ 18 h 24"/>
                  <a:gd name="T20" fmla="*/ 34 w 34"/>
                  <a:gd name="T21" fmla="*/ 19 h 24"/>
                  <a:gd name="T22" fmla="*/ 34 w 34"/>
                  <a:gd name="T23" fmla="*/ 22 h 24"/>
                  <a:gd name="T24" fmla="*/ 33 w 34"/>
                  <a:gd name="T25" fmla="*/ 23 h 24"/>
                  <a:gd name="T26" fmla="*/ 31 w 34"/>
                  <a:gd name="T27" fmla="*/ 24 h 24"/>
                  <a:gd name="T28" fmla="*/ 28 w 34"/>
                  <a:gd name="T29" fmla="*/ 24 h 24"/>
                  <a:gd name="T30" fmla="*/ 25 w 34"/>
                  <a:gd name="T31" fmla="*/ 24 h 24"/>
                  <a:gd name="T32" fmla="*/ 21 w 34"/>
                  <a:gd name="T33" fmla="*/ 23 h 24"/>
                  <a:gd name="T34" fmla="*/ 19 w 34"/>
                  <a:gd name="T35" fmla="*/ 22 h 24"/>
                  <a:gd name="T36" fmla="*/ 15 w 34"/>
                  <a:gd name="T37" fmla="*/ 21 h 24"/>
                  <a:gd name="T38" fmla="*/ 14 w 34"/>
                  <a:gd name="T39" fmla="*/ 18 h 24"/>
                  <a:gd name="T40" fmla="*/ 12 w 34"/>
                  <a:gd name="T41" fmla="*/ 14 h 24"/>
                  <a:gd name="T42" fmla="*/ 11 w 34"/>
                  <a:gd name="T43" fmla="*/ 12 h 24"/>
                  <a:gd name="T44" fmla="*/ 11 w 34"/>
                  <a:gd name="T45" fmla="*/ 10 h 24"/>
                  <a:gd name="T46" fmla="*/ 10 w 34"/>
                  <a:gd name="T47" fmla="*/ 8 h 24"/>
                  <a:gd name="T48" fmla="*/ 8 w 34"/>
                  <a:gd name="T49" fmla="*/ 7 h 24"/>
                  <a:gd name="T50" fmla="*/ 5 w 34"/>
                  <a:gd name="T51" fmla="*/ 6 h 24"/>
                  <a:gd name="T52" fmla="*/ 3 w 34"/>
                  <a:gd name="T53" fmla="*/ 5 h 24"/>
                  <a:gd name="T54" fmla="*/ 1 w 34"/>
                  <a:gd name="T55" fmla="*/ 3 h 24"/>
                  <a:gd name="T56" fmla="*/ 0 w 34"/>
                  <a:gd name="T57" fmla="*/ 3 h 24"/>
                  <a:gd name="T58" fmla="*/ 1 w 34"/>
                  <a:gd name="T59" fmla="*/ 2 h 24"/>
                  <a:gd name="T60" fmla="*/ 6 w 34"/>
                  <a:gd name="T61" fmla="*/ 1 h 24"/>
                  <a:gd name="T62" fmla="*/ 14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14" y="0"/>
                    </a:moveTo>
                    <a:lnTo>
                      <a:pt x="25" y="1"/>
                    </a:lnTo>
                    <a:lnTo>
                      <a:pt x="28" y="2"/>
                    </a:lnTo>
                    <a:lnTo>
                      <a:pt x="31" y="5"/>
                    </a:lnTo>
                    <a:lnTo>
                      <a:pt x="33" y="7"/>
                    </a:lnTo>
                    <a:lnTo>
                      <a:pt x="34" y="10"/>
                    </a:lnTo>
                    <a:lnTo>
                      <a:pt x="34" y="12"/>
                    </a:lnTo>
                    <a:lnTo>
                      <a:pt x="34" y="14"/>
                    </a:lnTo>
                    <a:lnTo>
                      <a:pt x="34" y="16"/>
                    </a:lnTo>
                    <a:lnTo>
                      <a:pt x="34" y="18"/>
                    </a:lnTo>
                    <a:lnTo>
                      <a:pt x="34" y="19"/>
                    </a:lnTo>
                    <a:lnTo>
                      <a:pt x="34" y="22"/>
                    </a:lnTo>
                    <a:lnTo>
                      <a:pt x="33" y="23"/>
                    </a:lnTo>
                    <a:lnTo>
                      <a:pt x="31" y="24"/>
                    </a:lnTo>
                    <a:lnTo>
                      <a:pt x="28" y="24"/>
                    </a:lnTo>
                    <a:lnTo>
                      <a:pt x="25" y="24"/>
                    </a:lnTo>
                    <a:lnTo>
                      <a:pt x="21" y="23"/>
                    </a:lnTo>
                    <a:lnTo>
                      <a:pt x="19" y="22"/>
                    </a:lnTo>
                    <a:lnTo>
                      <a:pt x="15" y="21"/>
                    </a:lnTo>
                    <a:lnTo>
                      <a:pt x="14" y="18"/>
                    </a:lnTo>
                    <a:lnTo>
                      <a:pt x="12" y="14"/>
                    </a:lnTo>
                    <a:lnTo>
                      <a:pt x="11" y="12"/>
                    </a:lnTo>
                    <a:lnTo>
                      <a:pt x="11" y="10"/>
                    </a:lnTo>
                    <a:lnTo>
                      <a:pt x="10" y="8"/>
                    </a:lnTo>
                    <a:lnTo>
                      <a:pt x="8" y="7"/>
                    </a:lnTo>
                    <a:lnTo>
                      <a:pt x="5" y="6"/>
                    </a:lnTo>
                    <a:lnTo>
                      <a:pt x="3" y="5"/>
                    </a:lnTo>
                    <a:lnTo>
                      <a:pt x="1" y="3"/>
                    </a:lnTo>
                    <a:lnTo>
                      <a:pt x="0" y="3"/>
                    </a:lnTo>
                    <a:lnTo>
                      <a:pt x="1" y="2"/>
                    </a:lnTo>
                    <a:lnTo>
                      <a:pt x="6" y="1"/>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3" name="Freeform 36">
                <a:extLst>
                  <a:ext uri="{FF2B5EF4-FFF2-40B4-BE49-F238E27FC236}">
                    <a16:creationId xmlns:a16="http://schemas.microsoft.com/office/drawing/2014/main" id="{8018A1BD-2CE9-4E99-9D9A-F3A622274C8D}"/>
                  </a:ext>
                </a:extLst>
              </p:cNvPr>
              <p:cNvSpPr>
                <a:spLocks/>
              </p:cNvSpPr>
              <p:nvPr/>
            </p:nvSpPr>
            <p:spPr bwMode="auto">
              <a:xfrm>
                <a:off x="5356141" y="3480737"/>
                <a:ext cx="19040" cy="14875"/>
              </a:xfrm>
              <a:custGeom>
                <a:avLst/>
                <a:gdLst>
                  <a:gd name="T0" fmla="*/ 18 w 32"/>
                  <a:gd name="T1" fmla="*/ 0 h 25"/>
                  <a:gd name="T2" fmla="*/ 20 w 32"/>
                  <a:gd name="T3" fmla="*/ 0 h 25"/>
                  <a:gd name="T4" fmla="*/ 24 w 32"/>
                  <a:gd name="T5" fmla="*/ 2 h 25"/>
                  <a:gd name="T6" fmla="*/ 25 w 32"/>
                  <a:gd name="T7" fmla="*/ 2 h 25"/>
                  <a:gd name="T8" fmla="*/ 26 w 32"/>
                  <a:gd name="T9" fmla="*/ 2 h 25"/>
                  <a:gd name="T10" fmla="*/ 29 w 32"/>
                  <a:gd name="T11" fmla="*/ 4 h 25"/>
                  <a:gd name="T12" fmla="*/ 31 w 32"/>
                  <a:gd name="T13" fmla="*/ 7 h 25"/>
                  <a:gd name="T14" fmla="*/ 32 w 32"/>
                  <a:gd name="T15" fmla="*/ 10 h 25"/>
                  <a:gd name="T16" fmla="*/ 32 w 32"/>
                  <a:gd name="T17" fmla="*/ 13 h 25"/>
                  <a:gd name="T18" fmla="*/ 30 w 32"/>
                  <a:gd name="T19" fmla="*/ 16 h 25"/>
                  <a:gd name="T20" fmla="*/ 26 w 32"/>
                  <a:gd name="T21" fmla="*/ 19 h 25"/>
                  <a:gd name="T22" fmla="*/ 21 w 32"/>
                  <a:gd name="T23" fmla="*/ 20 h 25"/>
                  <a:gd name="T24" fmla="*/ 18 w 32"/>
                  <a:gd name="T25" fmla="*/ 21 h 25"/>
                  <a:gd name="T26" fmla="*/ 14 w 32"/>
                  <a:gd name="T27" fmla="*/ 21 h 25"/>
                  <a:gd name="T28" fmla="*/ 11 w 32"/>
                  <a:gd name="T29" fmla="*/ 21 h 25"/>
                  <a:gd name="T30" fmla="*/ 8 w 32"/>
                  <a:gd name="T31" fmla="*/ 22 h 25"/>
                  <a:gd name="T32" fmla="*/ 5 w 32"/>
                  <a:gd name="T33" fmla="*/ 22 h 25"/>
                  <a:gd name="T34" fmla="*/ 3 w 32"/>
                  <a:gd name="T35" fmla="*/ 24 h 25"/>
                  <a:gd name="T36" fmla="*/ 2 w 32"/>
                  <a:gd name="T37" fmla="*/ 24 h 25"/>
                  <a:gd name="T38" fmla="*/ 0 w 32"/>
                  <a:gd name="T39" fmla="*/ 25 h 25"/>
                  <a:gd name="T40" fmla="*/ 0 w 32"/>
                  <a:gd name="T41" fmla="*/ 24 h 25"/>
                  <a:gd name="T42" fmla="*/ 0 w 32"/>
                  <a:gd name="T43" fmla="*/ 24 h 25"/>
                  <a:gd name="T44" fmla="*/ 2 w 32"/>
                  <a:gd name="T45" fmla="*/ 20 h 25"/>
                  <a:gd name="T46" fmla="*/ 3 w 32"/>
                  <a:gd name="T47" fmla="*/ 15 h 25"/>
                  <a:gd name="T48" fmla="*/ 4 w 32"/>
                  <a:gd name="T49" fmla="*/ 10 h 25"/>
                  <a:gd name="T50" fmla="*/ 7 w 32"/>
                  <a:gd name="T51" fmla="*/ 4 h 25"/>
                  <a:gd name="T52" fmla="*/ 10 w 32"/>
                  <a:gd name="T53" fmla="*/ 2 h 25"/>
                  <a:gd name="T54" fmla="*/ 14 w 32"/>
                  <a:gd name="T55" fmla="*/ 0 h 25"/>
                  <a:gd name="T56" fmla="*/ 18 w 3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5">
                    <a:moveTo>
                      <a:pt x="18" y="0"/>
                    </a:moveTo>
                    <a:lnTo>
                      <a:pt x="20" y="0"/>
                    </a:lnTo>
                    <a:lnTo>
                      <a:pt x="24" y="2"/>
                    </a:lnTo>
                    <a:lnTo>
                      <a:pt x="25" y="2"/>
                    </a:lnTo>
                    <a:lnTo>
                      <a:pt x="26" y="2"/>
                    </a:lnTo>
                    <a:lnTo>
                      <a:pt x="29" y="4"/>
                    </a:lnTo>
                    <a:lnTo>
                      <a:pt x="31" y="7"/>
                    </a:lnTo>
                    <a:lnTo>
                      <a:pt x="32" y="10"/>
                    </a:lnTo>
                    <a:lnTo>
                      <a:pt x="32" y="13"/>
                    </a:lnTo>
                    <a:lnTo>
                      <a:pt x="30" y="16"/>
                    </a:lnTo>
                    <a:lnTo>
                      <a:pt x="26" y="19"/>
                    </a:lnTo>
                    <a:lnTo>
                      <a:pt x="21" y="20"/>
                    </a:lnTo>
                    <a:lnTo>
                      <a:pt x="18" y="21"/>
                    </a:lnTo>
                    <a:lnTo>
                      <a:pt x="14" y="21"/>
                    </a:lnTo>
                    <a:lnTo>
                      <a:pt x="11" y="21"/>
                    </a:lnTo>
                    <a:lnTo>
                      <a:pt x="8" y="22"/>
                    </a:lnTo>
                    <a:lnTo>
                      <a:pt x="5" y="22"/>
                    </a:lnTo>
                    <a:lnTo>
                      <a:pt x="3" y="24"/>
                    </a:lnTo>
                    <a:lnTo>
                      <a:pt x="2" y="24"/>
                    </a:lnTo>
                    <a:lnTo>
                      <a:pt x="0" y="25"/>
                    </a:lnTo>
                    <a:lnTo>
                      <a:pt x="0" y="24"/>
                    </a:lnTo>
                    <a:lnTo>
                      <a:pt x="0" y="24"/>
                    </a:lnTo>
                    <a:lnTo>
                      <a:pt x="2" y="20"/>
                    </a:lnTo>
                    <a:lnTo>
                      <a:pt x="3" y="15"/>
                    </a:lnTo>
                    <a:lnTo>
                      <a:pt x="4" y="10"/>
                    </a:lnTo>
                    <a:lnTo>
                      <a:pt x="7" y="4"/>
                    </a:lnTo>
                    <a:lnTo>
                      <a:pt x="10" y="2"/>
                    </a:lnTo>
                    <a:lnTo>
                      <a:pt x="14"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4" name="Freeform 37">
                <a:extLst>
                  <a:ext uri="{FF2B5EF4-FFF2-40B4-BE49-F238E27FC236}">
                    <a16:creationId xmlns:a16="http://schemas.microsoft.com/office/drawing/2014/main" id="{34837CB1-F79B-44A3-B630-96304FAC0DF8}"/>
                  </a:ext>
                </a:extLst>
              </p:cNvPr>
              <p:cNvSpPr>
                <a:spLocks/>
              </p:cNvSpPr>
              <p:nvPr/>
            </p:nvSpPr>
            <p:spPr bwMode="auto">
              <a:xfrm>
                <a:off x="5182398" y="3564038"/>
                <a:ext cx="21420" cy="14280"/>
              </a:xfrm>
              <a:custGeom>
                <a:avLst/>
                <a:gdLst>
                  <a:gd name="T0" fmla="*/ 24 w 36"/>
                  <a:gd name="T1" fmla="*/ 0 h 24"/>
                  <a:gd name="T2" fmla="*/ 26 w 36"/>
                  <a:gd name="T3" fmla="*/ 0 h 24"/>
                  <a:gd name="T4" fmla="*/ 29 w 36"/>
                  <a:gd name="T5" fmla="*/ 1 h 24"/>
                  <a:gd name="T6" fmla="*/ 32 w 36"/>
                  <a:gd name="T7" fmla="*/ 4 h 24"/>
                  <a:gd name="T8" fmla="*/ 35 w 36"/>
                  <a:gd name="T9" fmla="*/ 6 h 24"/>
                  <a:gd name="T10" fmla="*/ 36 w 36"/>
                  <a:gd name="T11" fmla="*/ 8 h 24"/>
                  <a:gd name="T12" fmla="*/ 36 w 36"/>
                  <a:gd name="T13" fmla="*/ 10 h 24"/>
                  <a:gd name="T14" fmla="*/ 36 w 36"/>
                  <a:gd name="T15" fmla="*/ 10 h 24"/>
                  <a:gd name="T16" fmla="*/ 36 w 36"/>
                  <a:gd name="T17" fmla="*/ 10 h 24"/>
                  <a:gd name="T18" fmla="*/ 36 w 36"/>
                  <a:gd name="T19" fmla="*/ 12 h 24"/>
                  <a:gd name="T20" fmla="*/ 35 w 36"/>
                  <a:gd name="T21" fmla="*/ 13 h 24"/>
                  <a:gd name="T22" fmla="*/ 33 w 36"/>
                  <a:gd name="T23" fmla="*/ 16 h 24"/>
                  <a:gd name="T24" fmla="*/ 32 w 36"/>
                  <a:gd name="T25" fmla="*/ 18 h 24"/>
                  <a:gd name="T26" fmla="*/ 30 w 36"/>
                  <a:gd name="T27" fmla="*/ 21 h 24"/>
                  <a:gd name="T28" fmla="*/ 26 w 36"/>
                  <a:gd name="T29" fmla="*/ 23 h 24"/>
                  <a:gd name="T30" fmla="*/ 22 w 36"/>
                  <a:gd name="T31" fmla="*/ 24 h 24"/>
                  <a:gd name="T32" fmla="*/ 18 w 36"/>
                  <a:gd name="T33" fmla="*/ 24 h 24"/>
                  <a:gd name="T34" fmla="*/ 13 w 36"/>
                  <a:gd name="T35" fmla="*/ 23 h 24"/>
                  <a:gd name="T36" fmla="*/ 9 w 36"/>
                  <a:gd name="T37" fmla="*/ 21 h 24"/>
                  <a:gd name="T38" fmla="*/ 7 w 36"/>
                  <a:gd name="T39" fmla="*/ 18 h 24"/>
                  <a:gd name="T40" fmla="*/ 4 w 36"/>
                  <a:gd name="T41" fmla="*/ 16 h 24"/>
                  <a:gd name="T42" fmla="*/ 3 w 36"/>
                  <a:gd name="T43" fmla="*/ 12 h 24"/>
                  <a:gd name="T44" fmla="*/ 2 w 36"/>
                  <a:gd name="T45" fmla="*/ 10 h 24"/>
                  <a:gd name="T46" fmla="*/ 0 w 36"/>
                  <a:gd name="T47" fmla="*/ 8 h 24"/>
                  <a:gd name="T48" fmla="*/ 0 w 36"/>
                  <a:gd name="T49" fmla="*/ 7 h 24"/>
                  <a:gd name="T50" fmla="*/ 7 w 36"/>
                  <a:gd name="T51" fmla="*/ 7 h 24"/>
                  <a:gd name="T52" fmla="*/ 8 w 36"/>
                  <a:gd name="T53" fmla="*/ 7 h 24"/>
                  <a:gd name="T54" fmla="*/ 10 w 36"/>
                  <a:gd name="T55" fmla="*/ 6 h 24"/>
                  <a:gd name="T56" fmla="*/ 11 w 36"/>
                  <a:gd name="T57" fmla="*/ 5 h 24"/>
                  <a:gd name="T58" fmla="*/ 14 w 36"/>
                  <a:gd name="T59" fmla="*/ 2 h 24"/>
                  <a:gd name="T60" fmla="*/ 15 w 36"/>
                  <a:gd name="T61" fmla="*/ 1 h 24"/>
                  <a:gd name="T62" fmla="*/ 15 w 36"/>
                  <a:gd name="T63" fmla="*/ 1 h 24"/>
                  <a:gd name="T64" fmla="*/ 20 w 36"/>
                  <a:gd name="T65" fmla="*/ 0 h 24"/>
                  <a:gd name="T66" fmla="*/ 24 w 36"/>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24">
                    <a:moveTo>
                      <a:pt x="24" y="0"/>
                    </a:moveTo>
                    <a:lnTo>
                      <a:pt x="26" y="0"/>
                    </a:lnTo>
                    <a:lnTo>
                      <a:pt x="29" y="1"/>
                    </a:lnTo>
                    <a:lnTo>
                      <a:pt x="32" y="4"/>
                    </a:lnTo>
                    <a:lnTo>
                      <a:pt x="35" y="6"/>
                    </a:lnTo>
                    <a:lnTo>
                      <a:pt x="36" y="8"/>
                    </a:lnTo>
                    <a:lnTo>
                      <a:pt x="36" y="10"/>
                    </a:lnTo>
                    <a:lnTo>
                      <a:pt x="36" y="10"/>
                    </a:lnTo>
                    <a:lnTo>
                      <a:pt x="36" y="10"/>
                    </a:lnTo>
                    <a:lnTo>
                      <a:pt x="36" y="12"/>
                    </a:lnTo>
                    <a:lnTo>
                      <a:pt x="35" y="13"/>
                    </a:lnTo>
                    <a:lnTo>
                      <a:pt x="33" y="16"/>
                    </a:lnTo>
                    <a:lnTo>
                      <a:pt x="32" y="18"/>
                    </a:lnTo>
                    <a:lnTo>
                      <a:pt x="30" y="21"/>
                    </a:lnTo>
                    <a:lnTo>
                      <a:pt x="26" y="23"/>
                    </a:lnTo>
                    <a:lnTo>
                      <a:pt x="22" y="24"/>
                    </a:lnTo>
                    <a:lnTo>
                      <a:pt x="18" y="24"/>
                    </a:lnTo>
                    <a:lnTo>
                      <a:pt x="13" y="23"/>
                    </a:lnTo>
                    <a:lnTo>
                      <a:pt x="9" y="21"/>
                    </a:lnTo>
                    <a:lnTo>
                      <a:pt x="7" y="18"/>
                    </a:lnTo>
                    <a:lnTo>
                      <a:pt x="4" y="16"/>
                    </a:lnTo>
                    <a:lnTo>
                      <a:pt x="3" y="12"/>
                    </a:lnTo>
                    <a:lnTo>
                      <a:pt x="2" y="10"/>
                    </a:lnTo>
                    <a:lnTo>
                      <a:pt x="0" y="8"/>
                    </a:lnTo>
                    <a:lnTo>
                      <a:pt x="0" y="7"/>
                    </a:lnTo>
                    <a:lnTo>
                      <a:pt x="7" y="7"/>
                    </a:lnTo>
                    <a:lnTo>
                      <a:pt x="8" y="7"/>
                    </a:lnTo>
                    <a:lnTo>
                      <a:pt x="10" y="6"/>
                    </a:lnTo>
                    <a:lnTo>
                      <a:pt x="11" y="5"/>
                    </a:lnTo>
                    <a:lnTo>
                      <a:pt x="14" y="2"/>
                    </a:lnTo>
                    <a:lnTo>
                      <a:pt x="15" y="1"/>
                    </a:lnTo>
                    <a:lnTo>
                      <a:pt x="15" y="1"/>
                    </a:lnTo>
                    <a:lnTo>
                      <a:pt x="20" y="0"/>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5" name="Freeform 38">
                <a:extLst>
                  <a:ext uri="{FF2B5EF4-FFF2-40B4-BE49-F238E27FC236}">
                    <a16:creationId xmlns:a16="http://schemas.microsoft.com/office/drawing/2014/main" id="{1E8EE9AF-BA23-4F06-80C4-E4ABBE9736DA}"/>
                  </a:ext>
                </a:extLst>
              </p:cNvPr>
              <p:cNvSpPr>
                <a:spLocks/>
              </p:cNvSpPr>
              <p:nvPr/>
            </p:nvSpPr>
            <p:spPr bwMode="auto">
              <a:xfrm>
                <a:off x="5404337" y="3584269"/>
                <a:ext cx="17255" cy="23206"/>
              </a:xfrm>
              <a:custGeom>
                <a:avLst/>
                <a:gdLst>
                  <a:gd name="T0" fmla="*/ 18 w 29"/>
                  <a:gd name="T1" fmla="*/ 0 h 39"/>
                  <a:gd name="T2" fmla="*/ 22 w 29"/>
                  <a:gd name="T3" fmla="*/ 0 h 39"/>
                  <a:gd name="T4" fmla="*/ 26 w 29"/>
                  <a:gd name="T5" fmla="*/ 3 h 39"/>
                  <a:gd name="T6" fmla="*/ 26 w 29"/>
                  <a:gd name="T7" fmla="*/ 3 h 39"/>
                  <a:gd name="T8" fmla="*/ 27 w 29"/>
                  <a:gd name="T9" fmla="*/ 4 h 39"/>
                  <a:gd name="T10" fmla="*/ 27 w 29"/>
                  <a:gd name="T11" fmla="*/ 5 h 39"/>
                  <a:gd name="T12" fmla="*/ 28 w 29"/>
                  <a:gd name="T13" fmla="*/ 7 h 39"/>
                  <a:gd name="T14" fmla="*/ 29 w 29"/>
                  <a:gd name="T15" fmla="*/ 10 h 39"/>
                  <a:gd name="T16" fmla="*/ 29 w 29"/>
                  <a:gd name="T17" fmla="*/ 14 h 39"/>
                  <a:gd name="T18" fmla="*/ 29 w 29"/>
                  <a:gd name="T19" fmla="*/ 17 h 39"/>
                  <a:gd name="T20" fmla="*/ 27 w 29"/>
                  <a:gd name="T21" fmla="*/ 22 h 39"/>
                  <a:gd name="T22" fmla="*/ 21 w 29"/>
                  <a:gd name="T23" fmla="*/ 29 h 39"/>
                  <a:gd name="T24" fmla="*/ 12 w 29"/>
                  <a:gd name="T25" fmla="*/ 33 h 39"/>
                  <a:gd name="T26" fmla="*/ 5 w 29"/>
                  <a:gd name="T27" fmla="*/ 36 h 39"/>
                  <a:gd name="T28" fmla="*/ 1 w 29"/>
                  <a:gd name="T29" fmla="*/ 38 h 39"/>
                  <a:gd name="T30" fmla="*/ 0 w 29"/>
                  <a:gd name="T31" fmla="*/ 39 h 39"/>
                  <a:gd name="T32" fmla="*/ 0 w 29"/>
                  <a:gd name="T33" fmla="*/ 38 h 39"/>
                  <a:gd name="T34" fmla="*/ 0 w 29"/>
                  <a:gd name="T35" fmla="*/ 36 h 39"/>
                  <a:gd name="T36" fmla="*/ 0 w 29"/>
                  <a:gd name="T37" fmla="*/ 32 h 39"/>
                  <a:gd name="T38" fmla="*/ 0 w 29"/>
                  <a:gd name="T39" fmla="*/ 28 h 39"/>
                  <a:gd name="T40" fmla="*/ 1 w 29"/>
                  <a:gd name="T41" fmla="*/ 23 h 39"/>
                  <a:gd name="T42" fmla="*/ 3 w 29"/>
                  <a:gd name="T43" fmla="*/ 21 h 39"/>
                  <a:gd name="T44" fmla="*/ 3 w 29"/>
                  <a:gd name="T45" fmla="*/ 18 h 39"/>
                  <a:gd name="T46" fmla="*/ 3 w 29"/>
                  <a:gd name="T47" fmla="*/ 16 h 39"/>
                  <a:gd name="T48" fmla="*/ 3 w 29"/>
                  <a:gd name="T49" fmla="*/ 14 h 39"/>
                  <a:gd name="T50" fmla="*/ 4 w 29"/>
                  <a:gd name="T51" fmla="*/ 11 h 39"/>
                  <a:gd name="T52" fmla="*/ 5 w 29"/>
                  <a:gd name="T53" fmla="*/ 9 h 39"/>
                  <a:gd name="T54" fmla="*/ 7 w 29"/>
                  <a:gd name="T55" fmla="*/ 5 h 39"/>
                  <a:gd name="T56" fmla="*/ 10 w 29"/>
                  <a:gd name="T57" fmla="*/ 3 h 39"/>
                  <a:gd name="T58" fmla="*/ 12 w 29"/>
                  <a:gd name="T59" fmla="*/ 1 h 39"/>
                  <a:gd name="T60" fmla="*/ 16 w 29"/>
                  <a:gd name="T61" fmla="*/ 0 h 39"/>
                  <a:gd name="T62" fmla="*/ 18 w 29"/>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39">
                    <a:moveTo>
                      <a:pt x="18" y="0"/>
                    </a:moveTo>
                    <a:lnTo>
                      <a:pt x="22" y="0"/>
                    </a:lnTo>
                    <a:lnTo>
                      <a:pt x="26" y="3"/>
                    </a:lnTo>
                    <a:lnTo>
                      <a:pt x="26" y="3"/>
                    </a:lnTo>
                    <a:lnTo>
                      <a:pt x="27" y="4"/>
                    </a:lnTo>
                    <a:lnTo>
                      <a:pt x="27" y="5"/>
                    </a:lnTo>
                    <a:lnTo>
                      <a:pt x="28" y="7"/>
                    </a:lnTo>
                    <a:lnTo>
                      <a:pt x="29" y="10"/>
                    </a:lnTo>
                    <a:lnTo>
                      <a:pt x="29" y="14"/>
                    </a:lnTo>
                    <a:lnTo>
                      <a:pt x="29" y="17"/>
                    </a:lnTo>
                    <a:lnTo>
                      <a:pt x="27" y="22"/>
                    </a:lnTo>
                    <a:lnTo>
                      <a:pt x="21" y="29"/>
                    </a:lnTo>
                    <a:lnTo>
                      <a:pt x="12" y="33"/>
                    </a:lnTo>
                    <a:lnTo>
                      <a:pt x="5" y="36"/>
                    </a:lnTo>
                    <a:lnTo>
                      <a:pt x="1" y="38"/>
                    </a:lnTo>
                    <a:lnTo>
                      <a:pt x="0" y="39"/>
                    </a:lnTo>
                    <a:lnTo>
                      <a:pt x="0" y="38"/>
                    </a:lnTo>
                    <a:lnTo>
                      <a:pt x="0" y="36"/>
                    </a:lnTo>
                    <a:lnTo>
                      <a:pt x="0" y="32"/>
                    </a:lnTo>
                    <a:lnTo>
                      <a:pt x="0" y="28"/>
                    </a:lnTo>
                    <a:lnTo>
                      <a:pt x="1" y="23"/>
                    </a:lnTo>
                    <a:lnTo>
                      <a:pt x="3" y="21"/>
                    </a:lnTo>
                    <a:lnTo>
                      <a:pt x="3" y="18"/>
                    </a:lnTo>
                    <a:lnTo>
                      <a:pt x="3" y="16"/>
                    </a:lnTo>
                    <a:lnTo>
                      <a:pt x="3" y="14"/>
                    </a:lnTo>
                    <a:lnTo>
                      <a:pt x="4" y="11"/>
                    </a:lnTo>
                    <a:lnTo>
                      <a:pt x="5" y="9"/>
                    </a:lnTo>
                    <a:lnTo>
                      <a:pt x="7" y="5"/>
                    </a:lnTo>
                    <a:lnTo>
                      <a:pt x="10" y="3"/>
                    </a:lnTo>
                    <a:lnTo>
                      <a:pt x="12" y="1"/>
                    </a:lnTo>
                    <a:lnTo>
                      <a:pt x="16"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6" name="Freeform 39">
                <a:extLst>
                  <a:ext uri="{FF2B5EF4-FFF2-40B4-BE49-F238E27FC236}">
                    <a16:creationId xmlns:a16="http://schemas.microsoft.com/office/drawing/2014/main" id="{B2E77E2B-1343-4FC8-B26B-E194B04C6F56}"/>
                  </a:ext>
                </a:extLst>
              </p:cNvPr>
              <p:cNvSpPr>
                <a:spLocks/>
              </p:cNvSpPr>
              <p:nvPr/>
            </p:nvSpPr>
            <p:spPr bwMode="auto">
              <a:xfrm>
                <a:off x="5141342" y="3537858"/>
                <a:ext cx="8330" cy="23206"/>
              </a:xfrm>
              <a:custGeom>
                <a:avLst/>
                <a:gdLst>
                  <a:gd name="T0" fmla="*/ 6 w 14"/>
                  <a:gd name="T1" fmla="*/ 0 h 39"/>
                  <a:gd name="T2" fmla="*/ 7 w 14"/>
                  <a:gd name="T3" fmla="*/ 0 h 39"/>
                  <a:gd name="T4" fmla="*/ 7 w 14"/>
                  <a:gd name="T5" fmla="*/ 1 h 39"/>
                  <a:gd name="T6" fmla="*/ 8 w 14"/>
                  <a:gd name="T7" fmla="*/ 1 h 39"/>
                  <a:gd name="T8" fmla="*/ 11 w 14"/>
                  <a:gd name="T9" fmla="*/ 1 h 39"/>
                  <a:gd name="T10" fmla="*/ 12 w 14"/>
                  <a:gd name="T11" fmla="*/ 4 h 39"/>
                  <a:gd name="T12" fmla="*/ 13 w 14"/>
                  <a:gd name="T13" fmla="*/ 7 h 39"/>
                  <a:gd name="T14" fmla="*/ 14 w 14"/>
                  <a:gd name="T15" fmla="*/ 11 h 39"/>
                  <a:gd name="T16" fmla="*/ 14 w 14"/>
                  <a:gd name="T17" fmla="*/ 16 h 39"/>
                  <a:gd name="T18" fmla="*/ 13 w 14"/>
                  <a:gd name="T19" fmla="*/ 19 h 39"/>
                  <a:gd name="T20" fmla="*/ 13 w 14"/>
                  <a:gd name="T21" fmla="*/ 23 h 39"/>
                  <a:gd name="T22" fmla="*/ 12 w 14"/>
                  <a:gd name="T23" fmla="*/ 26 h 39"/>
                  <a:gd name="T24" fmla="*/ 11 w 14"/>
                  <a:gd name="T25" fmla="*/ 28 h 39"/>
                  <a:gd name="T26" fmla="*/ 10 w 14"/>
                  <a:gd name="T27" fmla="*/ 30 h 39"/>
                  <a:gd name="T28" fmla="*/ 8 w 14"/>
                  <a:gd name="T29" fmla="*/ 34 h 39"/>
                  <a:gd name="T30" fmla="*/ 6 w 14"/>
                  <a:gd name="T31" fmla="*/ 37 h 39"/>
                  <a:gd name="T32" fmla="*/ 5 w 14"/>
                  <a:gd name="T33" fmla="*/ 39 h 39"/>
                  <a:gd name="T34" fmla="*/ 5 w 14"/>
                  <a:gd name="T35" fmla="*/ 39 h 39"/>
                  <a:gd name="T36" fmla="*/ 3 w 14"/>
                  <a:gd name="T37" fmla="*/ 39 h 39"/>
                  <a:gd name="T38" fmla="*/ 2 w 14"/>
                  <a:gd name="T39" fmla="*/ 32 h 39"/>
                  <a:gd name="T40" fmla="*/ 0 w 14"/>
                  <a:gd name="T41" fmla="*/ 22 h 39"/>
                  <a:gd name="T42" fmla="*/ 0 w 14"/>
                  <a:gd name="T43" fmla="*/ 10 h 39"/>
                  <a:gd name="T44" fmla="*/ 1 w 14"/>
                  <a:gd name="T45" fmla="*/ 5 h 39"/>
                  <a:gd name="T46" fmla="*/ 2 w 14"/>
                  <a:gd name="T47" fmla="*/ 2 h 39"/>
                  <a:gd name="T48" fmla="*/ 3 w 14"/>
                  <a:gd name="T49" fmla="*/ 1 h 39"/>
                  <a:gd name="T50" fmla="*/ 5 w 14"/>
                  <a:gd name="T51" fmla="*/ 0 h 39"/>
                  <a:gd name="T52" fmla="*/ 6 w 14"/>
                  <a:gd name="T5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9">
                    <a:moveTo>
                      <a:pt x="6" y="0"/>
                    </a:moveTo>
                    <a:lnTo>
                      <a:pt x="7" y="0"/>
                    </a:lnTo>
                    <a:lnTo>
                      <a:pt x="7" y="1"/>
                    </a:lnTo>
                    <a:lnTo>
                      <a:pt x="8" y="1"/>
                    </a:lnTo>
                    <a:lnTo>
                      <a:pt x="11" y="1"/>
                    </a:lnTo>
                    <a:lnTo>
                      <a:pt x="12" y="4"/>
                    </a:lnTo>
                    <a:lnTo>
                      <a:pt x="13" y="7"/>
                    </a:lnTo>
                    <a:lnTo>
                      <a:pt x="14" y="11"/>
                    </a:lnTo>
                    <a:lnTo>
                      <a:pt x="14" y="16"/>
                    </a:lnTo>
                    <a:lnTo>
                      <a:pt x="13" y="19"/>
                    </a:lnTo>
                    <a:lnTo>
                      <a:pt x="13" y="23"/>
                    </a:lnTo>
                    <a:lnTo>
                      <a:pt x="12" y="26"/>
                    </a:lnTo>
                    <a:lnTo>
                      <a:pt x="11" y="28"/>
                    </a:lnTo>
                    <a:lnTo>
                      <a:pt x="10" y="30"/>
                    </a:lnTo>
                    <a:lnTo>
                      <a:pt x="8" y="34"/>
                    </a:lnTo>
                    <a:lnTo>
                      <a:pt x="6" y="37"/>
                    </a:lnTo>
                    <a:lnTo>
                      <a:pt x="5" y="39"/>
                    </a:lnTo>
                    <a:lnTo>
                      <a:pt x="5" y="39"/>
                    </a:lnTo>
                    <a:lnTo>
                      <a:pt x="3" y="39"/>
                    </a:lnTo>
                    <a:lnTo>
                      <a:pt x="2" y="32"/>
                    </a:lnTo>
                    <a:lnTo>
                      <a:pt x="0" y="22"/>
                    </a:lnTo>
                    <a:lnTo>
                      <a:pt x="0" y="10"/>
                    </a:lnTo>
                    <a:lnTo>
                      <a:pt x="1" y="5"/>
                    </a:lnTo>
                    <a:lnTo>
                      <a:pt x="2" y="2"/>
                    </a:lnTo>
                    <a:lnTo>
                      <a:pt x="3" y="1"/>
                    </a:lnTo>
                    <a:lnTo>
                      <a:pt x="5"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7" name="Freeform 40">
                <a:extLst>
                  <a:ext uri="{FF2B5EF4-FFF2-40B4-BE49-F238E27FC236}">
                    <a16:creationId xmlns:a16="http://schemas.microsoft.com/office/drawing/2014/main" id="{9D9834CC-C075-411C-B544-F3131CFA1728}"/>
                  </a:ext>
                </a:extLst>
              </p:cNvPr>
              <p:cNvSpPr>
                <a:spLocks/>
              </p:cNvSpPr>
              <p:nvPr/>
            </p:nvSpPr>
            <p:spPr bwMode="auto">
              <a:xfrm>
                <a:off x="5245469" y="3453961"/>
                <a:ext cx="21420" cy="25586"/>
              </a:xfrm>
              <a:custGeom>
                <a:avLst/>
                <a:gdLst>
                  <a:gd name="T0" fmla="*/ 23 w 36"/>
                  <a:gd name="T1" fmla="*/ 0 h 43"/>
                  <a:gd name="T2" fmla="*/ 29 w 36"/>
                  <a:gd name="T3" fmla="*/ 1 h 43"/>
                  <a:gd name="T4" fmla="*/ 34 w 36"/>
                  <a:gd name="T5" fmla="*/ 1 h 43"/>
                  <a:gd name="T6" fmla="*/ 36 w 36"/>
                  <a:gd name="T7" fmla="*/ 3 h 43"/>
                  <a:gd name="T8" fmla="*/ 35 w 36"/>
                  <a:gd name="T9" fmla="*/ 3 h 43"/>
                  <a:gd name="T10" fmla="*/ 34 w 36"/>
                  <a:gd name="T11" fmla="*/ 3 h 43"/>
                  <a:gd name="T12" fmla="*/ 31 w 36"/>
                  <a:gd name="T13" fmla="*/ 4 h 43"/>
                  <a:gd name="T14" fmla="*/ 28 w 36"/>
                  <a:gd name="T15" fmla="*/ 5 h 43"/>
                  <a:gd name="T16" fmla="*/ 25 w 36"/>
                  <a:gd name="T17" fmla="*/ 8 h 43"/>
                  <a:gd name="T18" fmla="*/ 23 w 36"/>
                  <a:gd name="T19" fmla="*/ 11 h 43"/>
                  <a:gd name="T20" fmla="*/ 23 w 36"/>
                  <a:gd name="T21" fmla="*/ 15 h 43"/>
                  <a:gd name="T22" fmla="*/ 24 w 36"/>
                  <a:gd name="T23" fmla="*/ 19 h 43"/>
                  <a:gd name="T24" fmla="*/ 24 w 36"/>
                  <a:gd name="T25" fmla="*/ 23 h 43"/>
                  <a:gd name="T26" fmla="*/ 23 w 36"/>
                  <a:gd name="T27" fmla="*/ 32 h 43"/>
                  <a:gd name="T28" fmla="*/ 22 w 36"/>
                  <a:gd name="T29" fmla="*/ 36 h 43"/>
                  <a:gd name="T30" fmla="*/ 20 w 36"/>
                  <a:gd name="T31" fmla="*/ 39 h 43"/>
                  <a:gd name="T32" fmla="*/ 18 w 36"/>
                  <a:gd name="T33" fmla="*/ 41 h 43"/>
                  <a:gd name="T34" fmla="*/ 15 w 36"/>
                  <a:gd name="T35" fmla="*/ 42 h 43"/>
                  <a:gd name="T36" fmla="*/ 12 w 36"/>
                  <a:gd name="T37" fmla="*/ 43 h 43"/>
                  <a:gd name="T38" fmla="*/ 12 w 36"/>
                  <a:gd name="T39" fmla="*/ 43 h 43"/>
                  <a:gd name="T40" fmla="*/ 11 w 36"/>
                  <a:gd name="T41" fmla="*/ 42 h 43"/>
                  <a:gd name="T42" fmla="*/ 8 w 36"/>
                  <a:gd name="T43" fmla="*/ 42 h 43"/>
                  <a:gd name="T44" fmla="*/ 6 w 36"/>
                  <a:gd name="T45" fmla="*/ 41 h 43"/>
                  <a:gd name="T46" fmla="*/ 3 w 36"/>
                  <a:gd name="T47" fmla="*/ 38 h 43"/>
                  <a:gd name="T48" fmla="*/ 2 w 36"/>
                  <a:gd name="T49" fmla="*/ 37 h 43"/>
                  <a:gd name="T50" fmla="*/ 0 w 36"/>
                  <a:gd name="T51" fmla="*/ 33 h 43"/>
                  <a:gd name="T52" fmla="*/ 0 w 36"/>
                  <a:gd name="T53" fmla="*/ 30 h 43"/>
                  <a:gd name="T54" fmla="*/ 1 w 36"/>
                  <a:gd name="T55" fmla="*/ 22 h 43"/>
                  <a:gd name="T56" fmla="*/ 3 w 36"/>
                  <a:gd name="T57" fmla="*/ 14 h 43"/>
                  <a:gd name="T58" fmla="*/ 8 w 36"/>
                  <a:gd name="T59" fmla="*/ 8 h 43"/>
                  <a:gd name="T60" fmla="*/ 14 w 36"/>
                  <a:gd name="T61" fmla="*/ 3 h 43"/>
                  <a:gd name="T62" fmla="*/ 23 w 36"/>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23" y="0"/>
                    </a:moveTo>
                    <a:lnTo>
                      <a:pt x="29" y="1"/>
                    </a:lnTo>
                    <a:lnTo>
                      <a:pt x="34" y="1"/>
                    </a:lnTo>
                    <a:lnTo>
                      <a:pt x="36" y="3"/>
                    </a:lnTo>
                    <a:lnTo>
                      <a:pt x="35" y="3"/>
                    </a:lnTo>
                    <a:lnTo>
                      <a:pt x="34" y="3"/>
                    </a:lnTo>
                    <a:lnTo>
                      <a:pt x="31" y="4"/>
                    </a:lnTo>
                    <a:lnTo>
                      <a:pt x="28" y="5"/>
                    </a:lnTo>
                    <a:lnTo>
                      <a:pt x="25" y="8"/>
                    </a:lnTo>
                    <a:lnTo>
                      <a:pt x="23" y="11"/>
                    </a:lnTo>
                    <a:lnTo>
                      <a:pt x="23" y="15"/>
                    </a:lnTo>
                    <a:lnTo>
                      <a:pt x="24" y="19"/>
                    </a:lnTo>
                    <a:lnTo>
                      <a:pt x="24" y="23"/>
                    </a:lnTo>
                    <a:lnTo>
                      <a:pt x="23" y="32"/>
                    </a:lnTo>
                    <a:lnTo>
                      <a:pt x="22" y="36"/>
                    </a:lnTo>
                    <a:lnTo>
                      <a:pt x="20" y="39"/>
                    </a:lnTo>
                    <a:lnTo>
                      <a:pt x="18" y="41"/>
                    </a:lnTo>
                    <a:lnTo>
                      <a:pt x="15" y="42"/>
                    </a:lnTo>
                    <a:lnTo>
                      <a:pt x="12" y="43"/>
                    </a:lnTo>
                    <a:lnTo>
                      <a:pt x="12" y="43"/>
                    </a:lnTo>
                    <a:lnTo>
                      <a:pt x="11" y="42"/>
                    </a:lnTo>
                    <a:lnTo>
                      <a:pt x="8" y="42"/>
                    </a:lnTo>
                    <a:lnTo>
                      <a:pt x="6" y="41"/>
                    </a:lnTo>
                    <a:lnTo>
                      <a:pt x="3" y="38"/>
                    </a:lnTo>
                    <a:lnTo>
                      <a:pt x="2" y="37"/>
                    </a:lnTo>
                    <a:lnTo>
                      <a:pt x="0" y="33"/>
                    </a:lnTo>
                    <a:lnTo>
                      <a:pt x="0" y="30"/>
                    </a:lnTo>
                    <a:lnTo>
                      <a:pt x="1" y="22"/>
                    </a:lnTo>
                    <a:lnTo>
                      <a:pt x="3" y="14"/>
                    </a:lnTo>
                    <a:lnTo>
                      <a:pt x="8" y="8"/>
                    </a:lnTo>
                    <a:lnTo>
                      <a:pt x="14" y="3"/>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8" name="Freeform 41">
                <a:extLst>
                  <a:ext uri="{FF2B5EF4-FFF2-40B4-BE49-F238E27FC236}">
                    <a16:creationId xmlns:a16="http://schemas.microsoft.com/office/drawing/2014/main" id="{676AD818-4480-4CF2-88FD-7A9B98B83447}"/>
                  </a:ext>
                </a:extLst>
              </p:cNvPr>
              <p:cNvSpPr>
                <a:spLocks/>
              </p:cNvSpPr>
              <p:nvPr/>
            </p:nvSpPr>
            <p:spPr bwMode="auto">
              <a:xfrm>
                <a:off x="5415047" y="3484902"/>
                <a:ext cx="13090" cy="30941"/>
              </a:xfrm>
              <a:custGeom>
                <a:avLst/>
                <a:gdLst>
                  <a:gd name="T0" fmla="*/ 11 w 22"/>
                  <a:gd name="T1" fmla="*/ 0 h 52"/>
                  <a:gd name="T2" fmla="*/ 14 w 22"/>
                  <a:gd name="T3" fmla="*/ 2 h 52"/>
                  <a:gd name="T4" fmla="*/ 18 w 22"/>
                  <a:gd name="T5" fmla="*/ 8 h 52"/>
                  <a:gd name="T6" fmla="*/ 21 w 22"/>
                  <a:gd name="T7" fmla="*/ 17 h 52"/>
                  <a:gd name="T8" fmla="*/ 22 w 22"/>
                  <a:gd name="T9" fmla="*/ 29 h 52"/>
                  <a:gd name="T10" fmla="*/ 19 w 22"/>
                  <a:gd name="T11" fmla="*/ 41 h 52"/>
                  <a:gd name="T12" fmla="*/ 14 w 22"/>
                  <a:gd name="T13" fmla="*/ 47 h 52"/>
                  <a:gd name="T14" fmla="*/ 10 w 22"/>
                  <a:gd name="T15" fmla="*/ 51 h 52"/>
                  <a:gd name="T16" fmla="*/ 7 w 22"/>
                  <a:gd name="T17" fmla="*/ 52 h 52"/>
                  <a:gd name="T18" fmla="*/ 5 w 22"/>
                  <a:gd name="T19" fmla="*/ 52 h 52"/>
                  <a:gd name="T20" fmla="*/ 4 w 22"/>
                  <a:gd name="T21" fmla="*/ 52 h 52"/>
                  <a:gd name="T22" fmla="*/ 3 w 22"/>
                  <a:gd name="T23" fmla="*/ 51 h 52"/>
                  <a:gd name="T24" fmla="*/ 2 w 22"/>
                  <a:gd name="T25" fmla="*/ 50 h 52"/>
                  <a:gd name="T26" fmla="*/ 0 w 22"/>
                  <a:gd name="T27" fmla="*/ 47 h 52"/>
                  <a:gd name="T28" fmla="*/ 0 w 22"/>
                  <a:gd name="T29" fmla="*/ 44 h 52"/>
                  <a:gd name="T30" fmla="*/ 2 w 22"/>
                  <a:gd name="T31" fmla="*/ 34 h 52"/>
                  <a:gd name="T32" fmla="*/ 4 w 22"/>
                  <a:gd name="T33" fmla="*/ 29 h 52"/>
                  <a:gd name="T34" fmla="*/ 7 w 22"/>
                  <a:gd name="T35" fmla="*/ 25 h 52"/>
                  <a:gd name="T36" fmla="*/ 9 w 22"/>
                  <a:gd name="T37" fmla="*/ 22 h 52"/>
                  <a:gd name="T38" fmla="*/ 11 w 22"/>
                  <a:gd name="T39" fmla="*/ 15 h 52"/>
                  <a:gd name="T40" fmla="*/ 11 w 22"/>
                  <a:gd name="T41" fmla="*/ 13 h 52"/>
                  <a:gd name="T42" fmla="*/ 11 w 22"/>
                  <a:gd name="T43" fmla="*/ 9 h 52"/>
                  <a:gd name="T44" fmla="*/ 11 w 22"/>
                  <a:gd name="T45" fmla="*/ 6 h 52"/>
                  <a:gd name="T46" fmla="*/ 11 w 22"/>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2">
                    <a:moveTo>
                      <a:pt x="11" y="0"/>
                    </a:moveTo>
                    <a:lnTo>
                      <a:pt x="14" y="2"/>
                    </a:lnTo>
                    <a:lnTo>
                      <a:pt x="18" y="8"/>
                    </a:lnTo>
                    <a:lnTo>
                      <a:pt x="21" y="17"/>
                    </a:lnTo>
                    <a:lnTo>
                      <a:pt x="22" y="29"/>
                    </a:lnTo>
                    <a:lnTo>
                      <a:pt x="19" y="41"/>
                    </a:lnTo>
                    <a:lnTo>
                      <a:pt x="14" y="47"/>
                    </a:lnTo>
                    <a:lnTo>
                      <a:pt x="10" y="51"/>
                    </a:lnTo>
                    <a:lnTo>
                      <a:pt x="7" y="52"/>
                    </a:lnTo>
                    <a:lnTo>
                      <a:pt x="5" y="52"/>
                    </a:lnTo>
                    <a:lnTo>
                      <a:pt x="4" y="52"/>
                    </a:lnTo>
                    <a:lnTo>
                      <a:pt x="3" y="51"/>
                    </a:lnTo>
                    <a:lnTo>
                      <a:pt x="2" y="50"/>
                    </a:lnTo>
                    <a:lnTo>
                      <a:pt x="0" y="47"/>
                    </a:lnTo>
                    <a:lnTo>
                      <a:pt x="0" y="44"/>
                    </a:lnTo>
                    <a:lnTo>
                      <a:pt x="2" y="34"/>
                    </a:lnTo>
                    <a:lnTo>
                      <a:pt x="4" y="29"/>
                    </a:lnTo>
                    <a:lnTo>
                      <a:pt x="7" y="25"/>
                    </a:lnTo>
                    <a:lnTo>
                      <a:pt x="9" y="22"/>
                    </a:lnTo>
                    <a:lnTo>
                      <a:pt x="11" y="15"/>
                    </a:lnTo>
                    <a:lnTo>
                      <a:pt x="11" y="13"/>
                    </a:lnTo>
                    <a:lnTo>
                      <a:pt x="11" y="9"/>
                    </a:lnTo>
                    <a:lnTo>
                      <a:pt x="11" y="6"/>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9" name="Freeform 42">
                <a:extLst>
                  <a:ext uri="{FF2B5EF4-FFF2-40B4-BE49-F238E27FC236}">
                    <a16:creationId xmlns:a16="http://schemas.microsoft.com/office/drawing/2014/main" id="{8B984AB8-E067-484C-83B9-7E38B849E800}"/>
                  </a:ext>
                </a:extLst>
              </p:cNvPr>
              <p:cNvSpPr>
                <a:spLocks/>
              </p:cNvSpPr>
              <p:nvPr/>
            </p:nvSpPr>
            <p:spPr bwMode="auto">
              <a:xfrm>
                <a:off x="5313300" y="3418261"/>
                <a:ext cx="21420" cy="20826"/>
              </a:xfrm>
              <a:custGeom>
                <a:avLst/>
                <a:gdLst>
                  <a:gd name="T0" fmla="*/ 36 w 36"/>
                  <a:gd name="T1" fmla="*/ 0 h 35"/>
                  <a:gd name="T2" fmla="*/ 36 w 36"/>
                  <a:gd name="T3" fmla="*/ 3 h 35"/>
                  <a:gd name="T4" fmla="*/ 36 w 36"/>
                  <a:gd name="T5" fmla="*/ 10 h 35"/>
                  <a:gd name="T6" fmla="*/ 33 w 36"/>
                  <a:gd name="T7" fmla="*/ 20 h 35"/>
                  <a:gd name="T8" fmla="*/ 27 w 36"/>
                  <a:gd name="T9" fmla="*/ 28 h 35"/>
                  <a:gd name="T10" fmla="*/ 19 w 36"/>
                  <a:gd name="T11" fmla="*/ 33 h 35"/>
                  <a:gd name="T12" fmla="*/ 11 w 36"/>
                  <a:gd name="T13" fmla="*/ 35 h 35"/>
                  <a:gd name="T14" fmla="*/ 7 w 36"/>
                  <a:gd name="T15" fmla="*/ 32 h 35"/>
                  <a:gd name="T16" fmla="*/ 3 w 36"/>
                  <a:gd name="T17" fmla="*/ 30 h 35"/>
                  <a:gd name="T18" fmla="*/ 2 w 36"/>
                  <a:gd name="T19" fmla="*/ 28 h 35"/>
                  <a:gd name="T20" fmla="*/ 2 w 36"/>
                  <a:gd name="T21" fmla="*/ 28 h 35"/>
                  <a:gd name="T22" fmla="*/ 2 w 36"/>
                  <a:gd name="T23" fmla="*/ 27 h 35"/>
                  <a:gd name="T24" fmla="*/ 0 w 36"/>
                  <a:gd name="T25" fmla="*/ 26 h 35"/>
                  <a:gd name="T26" fmla="*/ 0 w 36"/>
                  <a:gd name="T27" fmla="*/ 24 h 35"/>
                  <a:gd name="T28" fmla="*/ 2 w 36"/>
                  <a:gd name="T29" fmla="*/ 20 h 35"/>
                  <a:gd name="T30" fmla="*/ 4 w 36"/>
                  <a:gd name="T31" fmla="*/ 16 h 35"/>
                  <a:gd name="T32" fmla="*/ 7 w 36"/>
                  <a:gd name="T33" fmla="*/ 13 h 35"/>
                  <a:gd name="T34" fmla="*/ 9 w 36"/>
                  <a:gd name="T35" fmla="*/ 10 h 35"/>
                  <a:gd name="T36" fmla="*/ 13 w 36"/>
                  <a:gd name="T37" fmla="*/ 8 h 35"/>
                  <a:gd name="T38" fmla="*/ 16 w 36"/>
                  <a:gd name="T39" fmla="*/ 6 h 35"/>
                  <a:gd name="T40" fmla="*/ 19 w 36"/>
                  <a:gd name="T41" fmla="*/ 6 h 35"/>
                  <a:gd name="T42" fmla="*/ 20 w 36"/>
                  <a:gd name="T43" fmla="*/ 6 h 35"/>
                  <a:gd name="T44" fmla="*/ 22 w 36"/>
                  <a:gd name="T45" fmla="*/ 6 h 35"/>
                  <a:gd name="T46" fmla="*/ 26 w 36"/>
                  <a:gd name="T47" fmla="*/ 6 h 35"/>
                  <a:gd name="T48" fmla="*/ 27 w 36"/>
                  <a:gd name="T49" fmla="*/ 6 h 35"/>
                  <a:gd name="T50" fmla="*/ 30 w 36"/>
                  <a:gd name="T51" fmla="*/ 6 h 35"/>
                  <a:gd name="T52" fmla="*/ 32 w 36"/>
                  <a:gd name="T53" fmla="*/ 4 h 35"/>
                  <a:gd name="T54" fmla="*/ 35 w 36"/>
                  <a:gd name="T55" fmla="*/ 2 h 35"/>
                  <a:gd name="T56" fmla="*/ 36 w 36"/>
                  <a:gd name="T57" fmla="*/ 0 h 35"/>
                  <a:gd name="T58" fmla="*/ 36 w 36"/>
                  <a:gd name="T5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35">
                    <a:moveTo>
                      <a:pt x="36" y="0"/>
                    </a:moveTo>
                    <a:lnTo>
                      <a:pt x="36" y="3"/>
                    </a:lnTo>
                    <a:lnTo>
                      <a:pt x="36" y="10"/>
                    </a:lnTo>
                    <a:lnTo>
                      <a:pt x="33" y="20"/>
                    </a:lnTo>
                    <a:lnTo>
                      <a:pt x="27" y="28"/>
                    </a:lnTo>
                    <a:lnTo>
                      <a:pt x="19" y="33"/>
                    </a:lnTo>
                    <a:lnTo>
                      <a:pt x="11" y="35"/>
                    </a:lnTo>
                    <a:lnTo>
                      <a:pt x="7" y="32"/>
                    </a:lnTo>
                    <a:lnTo>
                      <a:pt x="3" y="30"/>
                    </a:lnTo>
                    <a:lnTo>
                      <a:pt x="2" y="28"/>
                    </a:lnTo>
                    <a:lnTo>
                      <a:pt x="2" y="28"/>
                    </a:lnTo>
                    <a:lnTo>
                      <a:pt x="2" y="27"/>
                    </a:lnTo>
                    <a:lnTo>
                      <a:pt x="0" y="26"/>
                    </a:lnTo>
                    <a:lnTo>
                      <a:pt x="0" y="24"/>
                    </a:lnTo>
                    <a:lnTo>
                      <a:pt x="2" y="20"/>
                    </a:lnTo>
                    <a:lnTo>
                      <a:pt x="4" y="16"/>
                    </a:lnTo>
                    <a:lnTo>
                      <a:pt x="7" y="13"/>
                    </a:lnTo>
                    <a:lnTo>
                      <a:pt x="9" y="10"/>
                    </a:lnTo>
                    <a:lnTo>
                      <a:pt x="13" y="8"/>
                    </a:lnTo>
                    <a:lnTo>
                      <a:pt x="16" y="6"/>
                    </a:lnTo>
                    <a:lnTo>
                      <a:pt x="19" y="6"/>
                    </a:lnTo>
                    <a:lnTo>
                      <a:pt x="20" y="6"/>
                    </a:lnTo>
                    <a:lnTo>
                      <a:pt x="22" y="6"/>
                    </a:lnTo>
                    <a:lnTo>
                      <a:pt x="26" y="6"/>
                    </a:lnTo>
                    <a:lnTo>
                      <a:pt x="27" y="6"/>
                    </a:lnTo>
                    <a:lnTo>
                      <a:pt x="30" y="6"/>
                    </a:lnTo>
                    <a:lnTo>
                      <a:pt x="32" y="4"/>
                    </a:lnTo>
                    <a:lnTo>
                      <a:pt x="35" y="2"/>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0" name="Freeform 43">
                <a:extLst>
                  <a:ext uri="{FF2B5EF4-FFF2-40B4-BE49-F238E27FC236}">
                    <a16:creationId xmlns:a16="http://schemas.microsoft.com/office/drawing/2014/main" id="{35B51714-70C1-4852-8C30-462BDF9E4903}"/>
                  </a:ext>
                </a:extLst>
              </p:cNvPr>
              <p:cNvSpPr>
                <a:spLocks/>
              </p:cNvSpPr>
              <p:nvPr/>
            </p:nvSpPr>
            <p:spPr bwMode="auto">
              <a:xfrm>
                <a:off x="5450153" y="3508702"/>
                <a:ext cx="20230" cy="28560"/>
              </a:xfrm>
              <a:custGeom>
                <a:avLst/>
                <a:gdLst>
                  <a:gd name="T0" fmla="*/ 12 w 34"/>
                  <a:gd name="T1" fmla="*/ 0 h 48"/>
                  <a:gd name="T2" fmla="*/ 16 w 34"/>
                  <a:gd name="T3" fmla="*/ 0 h 48"/>
                  <a:gd name="T4" fmla="*/ 20 w 34"/>
                  <a:gd name="T5" fmla="*/ 1 h 48"/>
                  <a:gd name="T6" fmla="*/ 28 w 34"/>
                  <a:gd name="T7" fmla="*/ 7 h 48"/>
                  <a:gd name="T8" fmla="*/ 33 w 34"/>
                  <a:gd name="T9" fmla="*/ 17 h 48"/>
                  <a:gd name="T10" fmla="*/ 34 w 34"/>
                  <a:gd name="T11" fmla="*/ 28 h 48"/>
                  <a:gd name="T12" fmla="*/ 33 w 34"/>
                  <a:gd name="T13" fmla="*/ 33 h 48"/>
                  <a:gd name="T14" fmla="*/ 32 w 34"/>
                  <a:gd name="T15" fmla="*/ 37 h 48"/>
                  <a:gd name="T16" fmla="*/ 29 w 34"/>
                  <a:gd name="T17" fmla="*/ 40 h 48"/>
                  <a:gd name="T18" fmla="*/ 27 w 34"/>
                  <a:gd name="T19" fmla="*/ 44 h 48"/>
                  <a:gd name="T20" fmla="*/ 26 w 34"/>
                  <a:gd name="T21" fmla="*/ 45 h 48"/>
                  <a:gd name="T22" fmla="*/ 25 w 34"/>
                  <a:gd name="T23" fmla="*/ 48 h 48"/>
                  <a:gd name="T24" fmla="*/ 23 w 34"/>
                  <a:gd name="T25" fmla="*/ 48 h 48"/>
                  <a:gd name="T26" fmla="*/ 25 w 34"/>
                  <a:gd name="T27" fmla="*/ 46 h 48"/>
                  <a:gd name="T28" fmla="*/ 25 w 34"/>
                  <a:gd name="T29" fmla="*/ 45 h 48"/>
                  <a:gd name="T30" fmla="*/ 26 w 34"/>
                  <a:gd name="T31" fmla="*/ 43 h 48"/>
                  <a:gd name="T32" fmla="*/ 26 w 34"/>
                  <a:gd name="T33" fmla="*/ 39 h 48"/>
                  <a:gd name="T34" fmla="*/ 26 w 34"/>
                  <a:gd name="T35" fmla="*/ 35 h 48"/>
                  <a:gd name="T36" fmla="*/ 23 w 34"/>
                  <a:gd name="T37" fmla="*/ 31 h 48"/>
                  <a:gd name="T38" fmla="*/ 22 w 34"/>
                  <a:gd name="T39" fmla="*/ 29 h 48"/>
                  <a:gd name="T40" fmla="*/ 20 w 34"/>
                  <a:gd name="T41" fmla="*/ 28 h 48"/>
                  <a:gd name="T42" fmla="*/ 16 w 34"/>
                  <a:gd name="T43" fmla="*/ 27 h 48"/>
                  <a:gd name="T44" fmla="*/ 12 w 34"/>
                  <a:gd name="T45" fmla="*/ 27 h 48"/>
                  <a:gd name="T46" fmla="*/ 9 w 34"/>
                  <a:gd name="T47" fmla="*/ 24 h 48"/>
                  <a:gd name="T48" fmla="*/ 5 w 34"/>
                  <a:gd name="T49" fmla="*/ 22 h 48"/>
                  <a:gd name="T50" fmla="*/ 3 w 34"/>
                  <a:gd name="T51" fmla="*/ 20 h 48"/>
                  <a:gd name="T52" fmla="*/ 0 w 34"/>
                  <a:gd name="T53" fmla="*/ 17 h 48"/>
                  <a:gd name="T54" fmla="*/ 0 w 34"/>
                  <a:gd name="T55" fmla="*/ 15 h 48"/>
                  <a:gd name="T56" fmla="*/ 0 w 34"/>
                  <a:gd name="T57" fmla="*/ 12 h 48"/>
                  <a:gd name="T58" fmla="*/ 0 w 34"/>
                  <a:gd name="T59" fmla="*/ 10 h 48"/>
                  <a:gd name="T60" fmla="*/ 0 w 34"/>
                  <a:gd name="T61" fmla="*/ 7 h 48"/>
                  <a:gd name="T62" fmla="*/ 0 w 34"/>
                  <a:gd name="T63" fmla="*/ 7 h 48"/>
                  <a:gd name="T64" fmla="*/ 1 w 34"/>
                  <a:gd name="T65" fmla="*/ 6 h 48"/>
                  <a:gd name="T66" fmla="*/ 4 w 34"/>
                  <a:gd name="T67" fmla="*/ 4 h 48"/>
                  <a:gd name="T68" fmla="*/ 6 w 34"/>
                  <a:gd name="T69" fmla="*/ 2 h 48"/>
                  <a:gd name="T70" fmla="*/ 9 w 34"/>
                  <a:gd name="T71" fmla="*/ 0 h 48"/>
                  <a:gd name="T72" fmla="*/ 12 w 34"/>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48">
                    <a:moveTo>
                      <a:pt x="12" y="0"/>
                    </a:moveTo>
                    <a:lnTo>
                      <a:pt x="16" y="0"/>
                    </a:lnTo>
                    <a:lnTo>
                      <a:pt x="20" y="1"/>
                    </a:lnTo>
                    <a:lnTo>
                      <a:pt x="28" y="7"/>
                    </a:lnTo>
                    <a:lnTo>
                      <a:pt x="33" y="17"/>
                    </a:lnTo>
                    <a:lnTo>
                      <a:pt x="34" y="28"/>
                    </a:lnTo>
                    <a:lnTo>
                      <a:pt x="33" y="33"/>
                    </a:lnTo>
                    <a:lnTo>
                      <a:pt x="32" y="37"/>
                    </a:lnTo>
                    <a:lnTo>
                      <a:pt x="29" y="40"/>
                    </a:lnTo>
                    <a:lnTo>
                      <a:pt x="27" y="44"/>
                    </a:lnTo>
                    <a:lnTo>
                      <a:pt x="26" y="45"/>
                    </a:lnTo>
                    <a:lnTo>
                      <a:pt x="25" y="48"/>
                    </a:lnTo>
                    <a:lnTo>
                      <a:pt x="23" y="48"/>
                    </a:lnTo>
                    <a:lnTo>
                      <a:pt x="25" y="46"/>
                    </a:lnTo>
                    <a:lnTo>
                      <a:pt x="25" y="45"/>
                    </a:lnTo>
                    <a:lnTo>
                      <a:pt x="26" y="43"/>
                    </a:lnTo>
                    <a:lnTo>
                      <a:pt x="26" y="39"/>
                    </a:lnTo>
                    <a:lnTo>
                      <a:pt x="26" y="35"/>
                    </a:lnTo>
                    <a:lnTo>
                      <a:pt x="23" y="31"/>
                    </a:lnTo>
                    <a:lnTo>
                      <a:pt x="22" y="29"/>
                    </a:lnTo>
                    <a:lnTo>
                      <a:pt x="20" y="28"/>
                    </a:lnTo>
                    <a:lnTo>
                      <a:pt x="16" y="27"/>
                    </a:lnTo>
                    <a:lnTo>
                      <a:pt x="12" y="27"/>
                    </a:lnTo>
                    <a:lnTo>
                      <a:pt x="9" y="24"/>
                    </a:lnTo>
                    <a:lnTo>
                      <a:pt x="5" y="22"/>
                    </a:lnTo>
                    <a:lnTo>
                      <a:pt x="3" y="20"/>
                    </a:lnTo>
                    <a:lnTo>
                      <a:pt x="0" y="17"/>
                    </a:lnTo>
                    <a:lnTo>
                      <a:pt x="0" y="15"/>
                    </a:lnTo>
                    <a:lnTo>
                      <a:pt x="0" y="12"/>
                    </a:lnTo>
                    <a:lnTo>
                      <a:pt x="0" y="10"/>
                    </a:lnTo>
                    <a:lnTo>
                      <a:pt x="0" y="7"/>
                    </a:lnTo>
                    <a:lnTo>
                      <a:pt x="0" y="7"/>
                    </a:lnTo>
                    <a:lnTo>
                      <a:pt x="1" y="6"/>
                    </a:lnTo>
                    <a:lnTo>
                      <a:pt x="4" y="4"/>
                    </a:lnTo>
                    <a:lnTo>
                      <a:pt x="6" y="2"/>
                    </a:lnTo>
                    <a:lnTo>
                      <a:pt x="9"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1" name="Freeform 44">
                <a:extLst>
                  <a:ext uri="{FF2B5EF4-FFF2-40B4-BE49-F238E27FC236}">
                    <a16:creationId xmlns:a16="http://schemas.microsoft.com/office/drawing/2014/main" id="{57A895F0-C22A-458F-AEED-2652B25253DE}"/>
                  </a:ext>
                </a:extLst>
              </p:cNvPr>
              <p:cNvSpPr>
                <a:spLocks noEditPoints="1"/>
              </p:cNvSpPr>
              <p:nvPr/>
            </p:nvSpPr>
            <p:spPr bwMode="auto">
              <a:xfrm>
                <a:off x="5475738" y="3563443"/>
                <a:ext cx="32726" cy="17850"/>
              </a:xfrm>
              <a:custGeom>
                <a:avLst/>
                <a:gdLst>
                  <a:gd name="T0" fmla="*/ 55 w 55"/>
                  <a:gd name="T1" fmla="*/ 19 h 30"/>
                  <a:gd name="T2" fmla="*/ 55 w 55"/>
                  <a:gd name="T3" fmla="*/ 19 h 30"/>
                  <a:gd name="T4" fmla="*/ 55 w 55"/>
                  <a:gd name="T5" fmla="*/ 19 h 30"/>
                  <a:gd name="T6" fmla="*/ 55 w 55"/>
                  <a:gd name="T7" fmla="*/ 19 h 30"/>
                  <a:gd name="T8" fmla="*/ 54 w 55"/>
                  <a:gd name="T9" fmla="*/ 20 h 30"/>
                  <a:gd name="T10" fmla="*/ 54 w 55"/>
                  <a:gd name="T11" fmla="*/ 20 h 30"/>
                  <a:gd name="T12" fmla="*/ 55 w 55"/>
                  <a:gd name="T13" fmla="*/ 19 h 30"/>
                  <a:gd name="T14" fmla="*/ 55 w 55"/>
                  <a:gd name="T15" fmla="*/ 19 h 30"/>
                  <a:gd name="T16" fmla="*/ 7 w 55"/>
                  <a:gd name="T17" fmla="*/ 0 h 30"/>
                  <a:gd name="T18" fmla="*/ 15 w 55"/>
                  <a:gd name="T19" fmla="*/ 0 h 30"/>
                  <a:gd name="T20" fmla="*/ 21 w 55"/>
                  <a:gd name="T21" fmla="*/ 2 h 30"/>
                  <a:gd name="T22" fmla="*/ 24 w 55"/>
                  <a:gd name="T23" fmla="*/ 5 h 30"/>
                  <a:gd name="T24" fmla="*/ 29 w 55"/>
                  <a:gd name="T25" fmla="*/ 8 h 30"/>
                  <a:gd name="T26" fmla="*/ 34 w 55"/>
                  <a:gd name="T27" fmla="*/ 11 h 30"/>
                  <a:gd name="T28" fmla="*/ 40 w 55"/>
                  <a:gd name="T29" fmla="*/ 14 h 30"/>
                  <a:gd name="T30" fmla="*/ 44 w 55"/>
                  <a:gd name="T31" fmla="*/ 17 h 30"/>
                  <a:gd name="T32" fmla="*/ 48 w 55"/>
                  <a:gd name="T33" fmla="*/ 19 h 30"/>
                  <a:gd name="T34" fmla="*/ 50 w 55"/>
                  <a:gd name="T35" fmla="*/ 19 h 30"/>
                  <a:gd name="T36" fmla="*/ 52 w 55"/>
                  <a:gd name="T37" fmla="*/ 20 h 30"/>
                  <a:gd name="T38" fmla="*/ 54 w 55"/>
                  <a:gd name="T39" fmla="*/ 20 h 30"/>
                  <a:gd name="T40" fmla="*/ 52 w 55"/>
                  <a:gd name="T41" fmla="*/ 20 h 30"/>
                  <a:gd name="T42" fmla="*/ 50 w 55"/>
                  <a:gd name="T43" fmla="*/ 22 h 30"/>
                  <a:gd name="T44" fmla="*/ 48 w 55"/>
                  <a:gd name="T45" fmla="*/ 24 h 30"/>
                  <a:gd name="T46" fmla="*/ 44 w 55"/>
                  <a:gd name="T47" fmla="*/ 27 h 30"/>
                  <a:gd name="T48" fmla="*/ 40 w 55"/>
                  <a:gd name="T49" fmla="*/ 28 h 30"/>
                  <a:gd name="T50" fmla="*/ 38 w 55"/>
                  <a:gd name="T51" fmla="*/ 29 h 30"/>
                  <a:gd name="T52" fmla="*/ 35 w 55"/>
                  <a:gd name="T53" fmla="*/ 29 h 30"/>
                  <a:gd name="T54" fmla="*/ 34 w 55"/>
                  <a:gd name="T55" fmla="*/ 29 h 30"/>
                  <a:gd name="T56" fmla="*/ 32 w 55"/>
                  <a:gd name="T57" fmla="*/ 30 h 30"/>
                  <a:gd name="T58" fmla="*/ 28 w 55"/>
                  <a:gd name="T59" fmla="*/ 30 h 30"/>
                  <a:gd name="T60" fmla="*/ 26 w 55"/>
                  <a:gd name="T61" fmla="*/ 30 h 30"/>
                  <a:gd name="T62" fmla="*/ 22 w 55"/>
                  <a:gd name="T63" fmla="*/ 29 h 30"/>
                  <a:gd name="T64" fmla="*/ 17 w 55"/>
                  <a:gd name="T65" fmla="*/ 28 h 30"/>
                  <a:gd name="T66" fmla="*/ 6 w 55"/>
                  <a:gd name="T67" fmla="*/ 22 h 30"/>
                  <a:gd name="T68" fmla="*/ 1 w 55"/>
                  <a:gd name="T69" fmla="*/ 14 h 30"/>
                  <a:gd name="T70" fmla="*/ 0 w 55"/>
                  <a:gd name="T71" fmla="*/ 6 h 30"/>
                  <a:gd name="T72" fmla="*/ 2 w 55"/>
                  <a:gd name="T73" fmla="*/ 2 h 30"/>
                  <a:gd name="T74" fmla="*/ 7 w 55"/>
                  <a:gd name="T7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30">
                    <a:moveTo>
                      <a:pt x="55" y="19"/>
                    </a:moveTo>
                    <a:lnTo>
                      <a:pt x="55" y="19"/>
                    </a:lnTo>
                    <a:lnTo>
                      <a:pt x="55" y="19"/>
                    </a:lnTo>
                    <a:lnTo>
                      <a:pt x="55" y="19"/>
                    </a:lnTo>
                    <a:lnTo>
                      <a:pt x="54" y="20"/>
                    </a:lnTo>
                    <a:lnTo>
                      <a:pt x="54" y="20"/>
                    </a:lnTo>
                    <a:lnTo>
                      <a:pt x="55" y="19"/>
                    </a:lnTo>
                    <a:lnTo>
                      <a:pt x="55" y="19"/>
                    </a:lnTo>
                    <a:close/>
                    <a:moveTo>
                      <a:pt x="7" y="0"/>
                    </a:moveTo>
                    <a:lnTo>
                      <a:pt x="15" y="0"/>
                    </a:lnTo>
                    <a:lnTo>
                      <a:pt x="21" y="2"/>
                    </a:lnTo>
                    <a:lnTo>
                      <a:pt x="24" y="5"/>
                    </a:lnTo>
                    <a:lnTo>
                      <a:pt x="29" y="8"/>
                    </a:lnTo>
                    <a:lnTo>
                      <a:pt x="34" y="11"/>
                    </a:lnTo>
                    <a:lnTo>
                      <a:pt x="40" y="14"/>
                    </a:lnTo>
                    <a:lnTo>
                      <a:pt x="44" y="17"/>
                    </a:lnTo>
                    <a:lnTo>
                      <a:pt x="48" y="19"/>
                    </a:lnTo>
                    <a:lnTo>
                      <a:pt x="50" y="19"/>
                    </a:lnTo>
                    <a:lnTo>
                      <a:pt x="52" y="20"/>
                    </a:lnTo>
                    <a:lnTo>
                      <a:pt x="54" y="20"/>
                    </a:lnTo>
                    <a:lnTo>
                      <a:pt x="52" y="20"/>
                    </a:lnTo>
                    <a:lnTo>
                      <a:pt x="50" y="22"/>
                    </a:lnTo>
                    <a:lnTo>
                      <a:pt x="48" y="24"/>
                    </a:lnTo>
                    <a:lnTo>
                      <a:pt x="44" y="27"/>
                    </a:lnTo>
                    <a:lnTo>
                      <a:pt x="40" y="28"/>
                    </a:lnTo>
                    <a:lnTo>
                      <a:pt x="38" y="29"/>
                    </a:lnTo>
                    <a:lnTo>
                      <a:pt x="35" y="29"/>
                    </a:lnTo>
                    <a:lnTo>
                      <a:pt x="34" y="29"/>
                    </a:lnTo>
                    <a:lnTo>
                      <a:pt x="32" y="30"/>
                    </a:lnTo>
                    <a:lnTo>
                      <a:pt x="28" y="30"/>
                    </a:lnTo>
                    <a:lnTo>
                      <a:pt x="26" y="30"/>
                    </a:lnTo>
                    <a:lnTo>
                      <a:pt x="22" y="29"/>
                    </a:lnTo>
                    <a:lnTo>
                      <a:pt x="17" y="28"/>
                    </a:lnTo>
                    <a:lnTo>
                      <a:pt x="6" y="22"/>
                    </a:lnTo>
                    <a:lnTo>
                      <a:pt x="1" y="14"/>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80" name="Freeform 104">
              <a:extLst>
                <a:ext uri="{FF2B5EF4-FFF2-40B4-BE49-F238E27FC236}">
                  <a16:creationId xmlns:a16="http://schemas.microsoft.com/office/drawing/2014/main" id="{59619D9B-FE12-41A2-A355-6FB07C8102EC}"/>
                </a:ext>
              </a:extLst>
            </p:cNvPr>
            <p:cNvSpPr>
              <a:spLocks noEditPoints="1"/>
            </p:cNvSpPr>
            <p:nvPr/>
          </p:nvSpPr>
          <p:spPr bwMode="auto">
            <a:xfrm>
              <a:off x="649330" y="4318676"/>
              <a:ext cx="538484" cy="539079"/>
            </a:xfrm>
            <a:custGeom>
              <a:avLst/>
              <a:gdLst>
                <a:gd name="T0" fmla="*/ 397 w 905"/>
                <a:gd name="T1" fmla="*/ 53 h 906"/>
                <a:gd name="T2" fmla="*/ 296 w 905"/>
                <a:gd name="T3" fmla="*/ 81 h 906"/>
                <a:gd name="T4" fmla="*/ 205 w 905"/>
                <a:gd name="T5" fmla="*/ 133 h 906"/>
                <a:gd name="T6" fmla="*/ 132 w 905"/>
                <a:gd name="T7" fmla="*/ 207 h 906"/>
                <a:gd name="T8" fmla="*/ 79 w 905"/>
                <a:gd name="T9" fmla="*/ 296 h 906"/>
                <a:gd name="T10" fmla="*/ 51 w 905"/>
                <a:gd name="T11" fmla="*/ 399 h 906"/>
                <a:gd name="T12" fmla="*/ 51 w 905"/>
                <a:gd name="T13" fmla="*/ 509 h 906"/>
                <a:gd name="T14" fmla="*/ 79 w 905"/>
                <a:gd name="T15" fmla="*/ 611 h 906"/>
                <a:gd name="T16" fmla="*/ 132 w 905"/>
                <a:gd name="T17" fmla="*/ 701 h 906"/>
                <a:gd name="T18" fmla="*/ 205 w 905"/>
                <a:gd name="T19" fmla="*/ 774 h 906"/>
                <a:gd name="T20" fmla="*/ 296 w 905"/>
                <a:gd name="T21" fmla="*/ 827 h 906"/>
                <a:gd name="T22" fmla="*/ 397 w 905"/>
                <a:gd name="T23" fmla="*/ 855 h 906"/>
                <a:gd name="T24" fmla="*/ 507 w 905"/>
                <a:gd name="T25" fmla="*/ 855 h 906"/>
                <a:gd name="T26" fmla="*/ 610 w 905"/>
                <a:gd name="T27" fmla="*/ 827 h 906"/>
                <a:gd name="T28" fmla="*/ 700 w 905"/>
                <a:gd name="T29" fmla="*/ 774 h 906"/>
                <a:gd name="T30" fmla="*/ 772 w 905"/>
                <a:gd name="T31" fmla="*/ 701 h 906"/>
                <a:gd name="T32" fmla="*/ 825 w 905"/>
                <a:gd name="T33" fmla="*/ 611 h 906"/>
                <a:gd name="T34" fmla="*/ 853 w 905"/>
                <a:gd name="T35" fmla="*/ 509 h 906"/>
                <a:gd name="T36" fmla="*/ 853 w 905"/>
                <a:gd name="T37" fmla="*/ 399 h 906"/>
                <a:gd name="T38" fmla="*/ 825 w 905"/>
                <a:gd name="T39" fmla="*/ 296 h 906"/>
                <a:gd name="T40" fmla="*/ 772 w 905"/>
                <a:gd name="T41" fmla="*/ 207 h 906"/>
                <a:gd name="T42" fmla="*/ 700 w 905"/>
                <a:gd name="T43" fmla="*/ 133 h 906"/>
                <a:gd name="T44" fmla="*/ 610 w 905"/>
                <a:gd name="T45" fmla="*/ 81 h 906"/>
                <a:gd name="T46" fmla="*/ 507 w 905"/>
                <a:gd name="T47" fmla="*/ 53 h 906"/>
                <a:gd name="T48" fmla="*/ 452 w 905"/>
                <a:gd name="T49" fmla="*/ 0 h 906"/>
                <a:gd name="T50" fmla="*/ 563 w 905"/>
                <a:gd name="T51" fmla="*/ 15 h 906"/>
                <a:gd name="T52" fmla="*/ 665 w 905"/>
                <a:gd name="T53" fmla="*/ 54 h 906"/>
                <a:gd name="T54" fmla="*/ 753 w 905"/>
                <a:gd name="T55" fmla="*/ 115 h 906"/>
                <a:gd name="T56" fmla="*/ 823 w 905"/>
                <a:gd name="T57" fmla="*/ 194 h 906"/>
                <a:gd name="T58" fmla="*/ 875 w 905"/>
                <a:gd name="T59" fmla="*/ 290 h 906"/>
                <a:gd name="T60" fmla="*/ 902 w 905"/>
                <a:gd name="T61" fmla="*/ 396 h 906"/>
                <a:gd name="T62" fmla="*/ 902 w 905"/>
                <a:gd name="T63" fmla="*/ 510 h 906"/>
                <a:gd name="T64" fmla="*/ 875 w 905"/>
                <a:gd name="T65" fmla="*/ 617 h 906"/>
                <a:gd name="T66" fmla="*/ 823 w 905"/>
                <a:gd name="T67" fmla="*/ 712 h 906"/>
                <a:gd name="T68" fmla="*/ 753 w 905"/>
                <a:gd name="T69" fmla="*/ 792 h 906"/>
                <a:gd name="T70" fmla="*/ 665 w 905"/>
                <a:gd name="T71" fmla="*/ 853 h 906"/>
                <a:gd name="T72" fmla="*/ 563 w 905"/>
                <a:gd name="T73" fmla="*/ 893 h 906"/>
                <a:gd name="T74" fmla="*/ 452 w 905"/>
                <a:gd name="T75" fmla="*/ 906 h 906"/>
                <a:gd name="T76" fmla="*/ 341 w 905"/>
                <a:gd name="T77" fmla="*/ 893 h 906"/>
                <a:gd name="T78" fmla="*/ 239 w 905"/>
                <a:gd name="T79" fmla="*/ 853 h 906"/>
                <a:gd name="T80" fmla="*/ 151 w 905"/>
                <a:gd name="T81" fmla="*/ 792 h 906"/>
                <a:gd name="T82" fmla="*/ 81 w 905"/>
                <a:gd name="T83" fmla="*/ 712 h 906"/>
                <a:gd name="T84" fmla="*/ 30 w 905"/>
                <a:gd name="T85" fmla="*/ 617 h 906"/>
                <a:gd name="T86" fmla="*/ 4 w 905"/>
                <a:gd name="T87" fmla="*/ 510 h 906"/>
                <a:gd name="T88" fmla="*/ 4 w 905"/>
                <a:gd name="T89" fmla="*/ 396 h 906"/>
                <a:gd name="T90" fmla="*/ 30 w 905"/>
                <a:gd name="T91" fmla="*/ 290 h 906"/>
                <a:gd name="T92" fmla="*/ 81 w 905"/>
                <a:gd name="T93" fmla="*/ 194 h 906"/>
                <a:gd name="T94" fmla="*/ 151 w 905"/>
                <a:gd name="T95" fmla="*/ 115 h 906"/>
                <a:gd name="T96" fmla="*/ 239 w 905"/>
                <a:gd name="T97" fmla="*/ 54 h 906"/>
                <a:gd name="T98" fmla="*/ 341 w 905"/>
                <a:gd name="T99" fmla="*/ 15 h 906"/>
                <a:gd name="T100" fmla="*/ 452 w 905"/>
                <a:gd name="T10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906">
                  <a:moveTo>
                    <a:pt x="452" y="49"/>
                  </a:moveTo>
                  <a:lnTo>
                    <a:pt x="397" y="53"/>
                  </a:lnTo>
                  <a:lnTo>
                    <a:pt x="344" y="62"/>
                  </a:lnTo>
                  <a:lnTo>
                    <a:pt x="296" y="81"/>
                  </a:lnTo>
                  <a:lnTo>
                    <a:pt x="248" y="104"/>
                  </a:lnTo>
                  <a:lnTo>
                    <a:pt x="205" y="133"/>
                  </a:lnTo>
                  <a:lnTo>
                    <a:pt x="166" y="168"/>
                  </a:lnTo>
                  <a:lnTo>
                    <a:pt x="132" y="207"/>
                  </a:lnTo>
                  <a:lnTo>
                    <a:pt x="103" y="250"/>
                  </a:lnTo>
                  <a:lnTo>
                    <a:pt x="79" y="296"/>
                  </a:lnTo>
                  <a:lnTo>
                    <a:pt x="62" y="346"/>
                  </a:lnTo>
                  <a:lnTo>
                    <a:pt x="51" y="399"/>
                  </a:lnTo>
                  <a:lnTo>
                    <a:pt x="48" y="454"/>
                  </a:lnTo>
                  <a:lnTo>
                    <a:pt x="51" y="509"/>
                  </a:lnTo>
                  <a:lnTo>
                    <a:pt x="62" y="561"/>
                  </a:lnTo>
                  <a:lnTo>
                    <a:pt x="79" y="611"/>
                  </a:lnTo>
                  <a:lnTo>
                    <a:pt x="103" y="658"/>
                  </a:lnTo>
                  <a:lnTo>
                    <a:pt x="132" y="701"/>
                  </a:lnTo>
                  <a:lnTo>
                    <a:pt x="166" y="740"/>
                  </a:lnTo>
                  <a:lnTo>
                    <a:pt x="205" y="774"/>
                  </a:lnTo>
                  <a:lnTo>
                    <a:pt x="248" y="803"/>
                  </a:lnTo>
                  <a:lnTo>
                    <a:pt x="296" y="827"/>
                  </a:lnTo>
                  <a:lnTo>
                    <a:pt x="344" y="844"/>
                  </a:lnTo>
                  <a:lnTo>
                    <a:pt x="397" y="855"/>
                  </a:lnTo>
                  <a:lnTo>
                    <a:pt x="452" y="858"/>
                  </a:lnTo>
                  <a:lnTo>
                    <a:pt x="507" y="855"/>
                  </a:lnTo>
                  <a:lnTo>
                    <a:pt x="559" y="844"/>
                  </a:lnTo>
                  <a:lnTo>
                    <a:pt x="610" y="827"/>
                  </a:lnTo>
                  <a:lnTo>
                    <a:pt x="656" y="803"/>
                  </a:lnTo>
                  <a:lnTo>
                    <a:pt x="700" y="774"/>
                  </a:lnTo>
                  <a:lnTo>
                    <a:pt x="738" y="740"/>
                  </a:lnTo>
                  <a:lnTo>
                    <a:pt x="772" y="701"/>
                  </a:lnTo>
                  <a:lnTo>
                    <a:pt x="801" y="658"/>
                  </a:lnTo>
                  <a:lnTo>
                    <a:pt x="825" y="611"/>
                  </a:lnTo>
                  <a:lnTo>
                    <a:pt x="843" y="561"/>
                  </a:lnTo>
                  <a:lnTo>
                    <a:pt x="853" y="509"/>
                  </a:lnTo>
                  <a:lnTo>
                    <a:pt x="856" y="454"/>
                  </a:lnTo>
                  <a:lnTo>
                    <a:pt x="853" y="399"/>
                  </a:lnTo>
                  <a:lnTo>
                    <a:pt x="843" y="346"/>
                  </a:lnTo>
                  <a:lnTo>
                    <a:pt x="825" y="296"/>
                  </a:lnTo>
                  <a:lnTo>
                    <a:pt x="801" y="250"/>
                  </a:lnTo>
                  <a:lnTo>
                    <a:pt x="772" y="207"/>
                  </a:lnTo>
                  <a:lnTo>
                    <a:pt x="738" y="168"/>
                  </a:lnTo>
                  <a:lnTo>
                    <a:pt x="700" y="133"/>
                  </a:lnTo>
                  <a:lnTo>
                    <a:pt x="656" y="104"/>
                  </a:lnTo>
                  <a:lnTo>
                    <a:pt x="610" y="81"/>
                  </a:lnTo>
                  <a:lnTo>
                    <a:pt x="559" y="62"/>
                  </a:lnTo>
                  <a:lnTo>
                    <a:pt x="507" y="53"/>
                  </a:lnTo>
                  <a:lnTo>
                    <a:pt x="452" y="49"/>
                  </a:lnTo>
                  <a:close/>
                  <a:moveTo>
                    <a:pt x="452" y="0"/>
                  </a:moveTo>
                  <a:lnTo>
                    <a:pt x="509" y="4"/>
                  </a:lnTo>
                  <a:lnTo>
                    <a:pt x="563" y="15"/>
                  </a:lnTo>
                  <a:lnTo>
                    <a:pt x="616" y="31"/>
                  </a:lnTo>
                  <a:lnTo>
                    <a:pt x="665" y="54"/>
                  </a:lnTo>
                  <a:lnTo>
                    <a:pt x="711" y="82"/>
                  </a:lnTo>
                  <a:lnTo>
                    <a:pt x="753" y="115"/>
                  </a:lnTo>
                  <a:lnTo>
                    <a:pt x="790" y="153"/>
                  </a:lnTo>
                  <a:lnTo>
                    <a:pt x="823" y="194"/>
                  </a:lnTo>
                  <a:lnTo>
                    <a:pt x="851" y="241"/>
                  </a:lnTo>
                  <a:lnTo>
                    <a:pt x="875" y="290"/>
                  </a:lnTo>
                  <a:lnTo>
                    <a:pt x="891" y="342"/>
                  </a:lnTo>
                  <a:lnTo>
                    <a:pt x="902" y="396"/>
                  </a:lnTo>
                  <a:lnTo>
                    <a:pt x="905" y="454"/>
                  </a:lnTo>
                  <a:lnTo>
                    <a:pt x="902" y="510"/>
                  </a:lnTo>
                  <a:lnTo>
                    <a:pt x="891" y="565"/>
                  </a:lnTo>
                  <a:lnTo>
                    <a:pt x="875" y="617"/>
                  </a:lnTo>
                  <a:lnTo>
                    <a:pt x="851" y="666"/>
                  </a:lnTo>
                  <a:lnTo>
                    <a:pt x="823" y="712"/>
                  </a:lnTo>
                  <a:lnTo>
                    <a:pt x="790" y="754"/>
                  </a:lnTo>
                  <a:lnTo>
                    <a:pt x="753" y="792"/>
                  </a:lnTo>
                  <a:lnTo>
                    <a:pt x="711" y="825"/>
                  </a:lnTo>
                  <a:lnTo>
                    <a:pt x="665" y="853"/>
                  </a:lnTo>
                  <a:lnTo>
                    <a:pt x="616" y="875"/>
                  </a:lnTo>
                  <a:lnTo>
                    <a:pt x="563" y="893"/>
                  </a:lnTo>
                  <a:lnTo>
                    <a:pt x="509" y="902"/>
                  </a:lnTo>
                  <a:lnTo>
                    <a:pt x="452" y="906"/>
                  </a:lnTo>
                  <a:lnTo>
                    <a:pt x="396" y="902"/>
                  </a:lnTo>
                  <a:lnTo>
                    <a:pt x="341" y="893"/>
                  </a:lnTo>
                  <a:lnTo>
                    <a:pt x="289" y="875"/>
                  </a:lnTo>
                  <a:lnTo>
                    <a:pt x="239" y="853"/>
                  </a:lnTo>
                  <a:lnTo>
                    <a:pt x="194" y="825"/>
                  </a:lnTo>
                  <a:lnTo>
                    <a:pt x="151" y="792"/>
                  </a:lnTo>
                  <a:lnTo>
                    <a:pt x="114" y="754"/>
                  </a:lnTo>
                  <a:lnTo>
                    <a:pt x="81" y="712"/>
                  </a:lnTo>
                  <a:lnTo>
                    <a:pt x="52" y="666"/>
                  </a:lnTo>
                  <a:lnTo>
                    <a:pt x="30" y="617"/>
                  </a:lnTo>
                  <a:lnTo>
                    <a:pt x="13" y="565"/>
                  </a:lnTo>
                  <a:lnTo>
                    <a:pt x="4" y="510"/>
                  </a:lnTo>
                  <a:lnTo>
                    <a:pt x="0" y="454"/>
                  </a:lnTo>
                  <a:lnTo>
                    <a:pt x="4" y="396"/>
                  </a:lnTo>
                  <a:lnTo>
                    <a:pt x="13" y="342"/>
                  </a:lnTo>
                  <a:lnTo>
                    <a:pt x="30" y="290"/>
                  </a:lnTo>
                  <a:lnTo>
                    <a:pt x="52" y="241"/>
                  </a:lnTo>
                  <a:lnTo>
                    <a:pt x="81" y="194"/>
                  </a:lnTo>
                  <a:lnTo>
                    <a:pt x="114" y="153"/>
                  </a:lnTo>
                  <a:lnTo>
                    <a:pt x="151" y="115"/>
                  </a:lnTo>
                  <a:lnTo>
                    <a:pt x="194" y="82"/>
                  </a:lnTo>
                  <a:lnTo>
                    <a:pt x="239" y="54"/>
                  </a:lnTo>
                  <a:lnTo>
                    <a:pt x="289" y="31"/>
                  </a:lnTo>
                  <a:lnTo>
                    <a:pt x="341" y="15"/>
                  </a:lnTo>
                  <a:lnTo>
                    <a:pt x="396" y="4"/>
                  </a:lnTo>
                  <a:lnTo>
                    <a:pt x="45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08" name="Group 707">
            <a:extLst>
              <a:ext uri="{FF2B5EF4-FFF2-40B4-BE49-F238E27FC236}">
                <a16:creationId xmlns:a16="http://schemas.microsoft.com/office/drawing/2014/main" id="{DEBD25BE-C786-498A-8D69-65EA8C3EF8B4}"/>
              </a:ext>
            </a:extLst>
          </p:cNvPr>
          <p:cNvGrpSpPr/>
          <p:nvPr/>
        </p:nvGrpSpPr>
        <p:grpSpPr>
          <a:xfrm>
            <a:off x="5726064" y="4066953"/>
            <a:ext cx="569510" cy="548485"/>
            <a:chOff x="649330" y="5133917"/>
            <a:chExt cx="538484" cy="539079"/>
          </a:xfrm>
        </p:grpSpPr>
        <p:sp>
          <p:nvSpPr>
            <p:cNvPr id="709" name="Freeform 45">
              <a:extLst>
                <a:ext uri="{FF2B5EF4-FFF2-40B4-BE49-F238E27FC236}">
                  <a16:creationId xmlns:a16="http://schemas.microsoft.com/office/drawing/2014/main" id="{C812CDB5-5764-4A1A-A62D-D7FBD72C9C5A}"/>
                </a:ext>
              </a:extLst>
            </p:cNvPr>
            <p:cNvSpPr>
              <a:spLocks/>
            </p:cNvSpPr>
            <p:nvPr/>
          </p:nvSpPr>
          <p:spPr bwMode="auto">
            <a:xfrm>
              <a:off x="665990" y="5149983"/>
              <a:ext cx="508734" cy="507544"/>
            </a:xfrm>
            <a:custGeom>
              <a:avLst/>
              <a:gdLst>
                <a:gd name="T0" fmla="*/ 427 w 855"/>
                <a:gd name="T1" fmla="*/ 0 h 853"/>
                <a:gd name="T2" fmla="*/ 480 w 855"/>
                <a:gd name="T3" fmla="*/ 4 h 853"/>
                <a:gd name="T4" fmla="*/ 533 w 855"/>
                <a:gd name="T5" fmla="*/ 13 h 853"/>
                <a:gd name="T6" fmla="*/ 581 w 855"/>
                <a:gd name="T7" fmla="*/ 28 h 853"/>
                <a:gd name="T8" fmla="*/ 628 w 855"/>
                <a:gd name="T9" fmla="*/ 50 h 853"/>
                <a:gd name="T10" fmla="*/ 672 w 855"/>
                <a:gd name="T11" fmla="*/ 76 h 853"/>
                <a:gd name="T12" fmla="*/ 711 w 855"/>
                <a:gd name="T13" fmla="*/ 108 h 853"/>
                <a:gd name="T14" fmla="*/ 746 w 855"/>
                <a:gd name="T15" fmla="*/ 143 h 853"/>
                <a:gd name="T16" fmla="*/ 778 w 855"/>
                <a:gd name="T17" fmla="*/ 182 h 853"/>
                <a:gd name="T18" fmla="*/ 805 w 855"/>
                <a:gd name="T19" fmla="*/ 226 h 853"/>
                <a:gd name="T20" fmla="*/ 826 w 855"/>
                <a:gd name="T21" fmla="*/ 273 h 853"/>
                <a:gd name="T22" fmla="*/ 842 w 855"/>
                <a:gd name="T23" fmla="*/ 322 h 853"/>
                <a:gd name="T24" fmla="*/ 851 w 855"/>
                <a:gd name="T25" fmla="*/ 373 h 853"/>
                <a:gd name="T26" fmla="*/ 855 w 855"/>
                <a:gd name="T27" fmla="*/ 427 h 853"/>
                <a:gd name="T28" fmla="*/ 851 w 855"/>
                <a:gd name="T29" fmla="*/ 480 h 853"/>
                <a:gd name="T30" fmla="*/ 842 w 855"/>
                <a:gd name="T31" fmla="*/ 532 h 853"/>
                <a:gd name="T32" fmla="*/ 826 w 855"/>
                <a:gd name="T33" fmla="*/ 581 h 853"/>
                <a:gd name="T34" fmla="*/ 805 w 855"/>
                <a:gd name="T35" fmla="*/ 627 h 853"/>
                <a:gd name="T36" fmla="*/ 778 w 855"/>
                <a:gd name="T37" fmla="*/ 670 h 853"/>
                <a:gd name="T38" fmla="*/ 746 w 855"/>
                <a:gd name="T39" fmla="*/ 709 h 853"/>
                <a:gd name="T40" fmla="*/ 711 w 855"/>
                <a:gd name="T41" fmla="*/ 746 h 853"/>
                <a:gd name="T42" fmla="*/ 672 w 855"/>
                <a:gd name="T43" fmla="*/ 776 h 853"/>
                <a:gd name="T44" fmla="*/ 628 w 855"/>
                <a:gd name="T45" fmla="*/ 803 h 853"/>
                <a:gd name="T46" fmla="*/ 581 w 855"/>
                <a:gd name="T47" fmla="*/ 824 h 853"/>
                <a:gd name="T48" fmla="*/ 533 w 855"/>
                <a:gd name="T49" fmla="*/ 840 h 853"/>
                <a:gd name="T50" fmla="*/ 480 w 855"/>
                <a:gd name="T51" fmla="*/ 850 h 853"/>
                <a:gd name="T52" fmla="*/ 427 w 855"/>
                <a:gd name="T53" fmla="*/ 853 h 853"/>
                <a:gd name="T54" fmla="*/ 374 w 855"/>
                <a:gd name="T55" fmla="*/ 850 h 853"/>
                <a:gd name="T56" fmla="*/ 321 w 855"/>
                <a:gd name="T57" fmla="*/ 840 h 853"/>
                <a:gd name="T58" fmla="*/ 272 w 855"/>
                <a:gd name="T59" fmla="*/ 824 h 853"/>
                <a:gd name="T60" fmla="*/ 226 w 855"/>
                <a:gd name="T61" fmla="*/ 803 h 853"/>
                <a:gd name="T62" fmla="*/ 183 w 855"/>
                <a:gd name="T63" fmla="*/ 776 h 853"/>
                <a:gd name="T64" fmla="*/ 143 w 855"/>
                <a:gd name="T65" fmla="*/ 746 h 853"/>
                <a:gd name="T66" fmla="*/ 107 w 855"/>
                <a:gd name="T67" fmla="*/ 709 h 853"/>
                <a:gd name="T68" fmla="*/ 76 w 855"/>
                <a:gd name="T69" fmla="*/ 670 h 853"/>
                <a:gd name="T70" fmla="*/ 50 w 855"/>
                <a:gd name="T71" fmla="*/ 627 h 853"/>
                <a:gd name="T72" fmla="*/ 28 w 855"/>
                <a:gd name="T73" fmla="*/ 581 h 853"/>
                <a:gd name="T74" fmla="*/ 12 w 855"/>
                <a:gd name="T75" fmla="*/ 532 h 853"/>
                <a:gd name="T76" fmla="*/ 2 w 855"/>
                <a:gd name="T77" fmla="*/ 480 h 853"/>
                <a:gd name="T78" fmla="*/ 0 w 855"/>
                <a:gd name="T79" fmla="*/ 427 h 853"/>
                <a:gd name="T80" fmla="*/ 2 w 855"/>
                <a:gd name="T81" fmla="*/ 373 h 853"/>
                <a:gd name="T82" fmla="*/ 12 w 855"/>
                <a:gd name="T83" fmla="*/ 322 h 853"/>
                <a:gd name="T84" fmla="*/ 28 w 855"/>
                <a:gd name="T85" fmla="*/ 273 h 853"/>
                <a:gd name="T86" fmla="*/ 50 w 855"/>
                <a:gd name="T87" fmla="*/ 226 h 853"/>
                <a:gd name="T88" fmla="*/ 76 w 855"/>
                <a:gd name="T89" fmla="*/ 182 h 853"/>
                <a:gd name="T90" fmla="*/ 107 w 855"/>
                <a:gd name="T91" fmla="*/ 143 h 853"/>
                <a:gd name="T92" fmla="*/ 143 w 855"/>
                <a:gd name="T93" fmla="*/ 108 h 853"/>
                <a:gd name="T94" fmla="*/ 183 w 855"/>
                <a:gd name="T95" fmla="*/ 76 h 853"/>
                <a:gd name="T96" fmla="*/ 226 w 855"/>
                <a:gd name="T97" fmla="*/ 50 h 853"/>
                <a:gd name="T98" fmla="*/ 272 w 855"/>
                <a:gd name="T99" fmla="*/ 28 h 853"/>
                <a:gd name="T100" fmla="*/ 321 w 855"/>
                <a:gd name="T101" fmla="*/ 13 h 853"/>
                <a:gd name="T102" fmla="*/ 374 w 855"/>
                <a:gd name="T103" fmla="*/ 4 h 853"/>
                <a:gd name="T104" fmla="*/ 427 w 855"/>
                <a:gd name="T105"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5" h="853">
                  <a:moveTo>
                    <a:pt x="427" y="0"/>
                  </a:moveTo>
                  <a:lnTo>
                    <a:pt x="480" y="4"/>
                  </a:lnTo>
                  <a:lnTo>
                    <a:pt x="533" y="13"/>
                  </a:lnTo>
                  <a:lnTo>
                    <a:pt x="581" y="28"/>
                  </a:lnTo>
                  <a:lnTo>
                    <a:pt x="628" y="50"/>
                  </a:lnTo>
                  <a:lnTo>
                    <a:pt x="672" y="76"/>
                  </a:lnTo>
                  <a:lnTo>
                    <a:pt x="711" y="108"/>
                  </a:lnTo>
                  <a:lnTo>
                    <a:pt x="746" y="143"/>
                  </a:lnTo>
                  <a:lnTo>
                    <a:pt x="778" y="182"/>
                  </a:lnTo>
                  <a:lnTo>
                    <a:pt x="805" y="226"/>
                  </a:lnTo>
                  <a:lnTo>
                    <a:pt x="826" y="273"/>
                  </a:lnTo>
                  <a:lnTo>
                    <a:pt x="842" y="322"/>
                  </a:lnTo>
                  <a:lnTo>
                    <a:pt x="851" y="373"/>
                  </a:lnTo>
                  <a:lnTo>
                    <a:pt x="855" y="427"/>
                  </a:lnTo>
                  <a:lnTo>
                    <a:pt x="851" y="480"/>
                  </a:lnTo>
                  <a:lnTo>
                    <a:pt x="842" y="532"/>
                  </a:lnTo>
                  <a:lnTo>
                    <a:pt x="826" y="581"/>
                  </a:lnTo>
                  <a:lnTo>
                    <a:pt x="805" y="627"/>
                  </a:lnTo>
                  <a:lnTo>
                    <a:pt x="778" y="670"/>
                  </a:lnTo>
                  <a:lnTo>
                    <a:pt x="746" y="709"/>
                  </a:lnTo>
                  <a:lnTo>
                    <a:pt x="711" y="746"/>
                  </a:lnTo>
                  <a:lnTo>
                    <a:pt x="672" y="776"/>
                  </a:lnTo>
                  <a:lnTo>
                    <a:pt x="628" y="803"/>
                  </a:lnTo>
                  <a:lnTo>
                    <a:pt x="581" y="824"/>
                  </a:lnTo>
                  <a:lnTo>
                    <a:pt x="533" y="840"/>
                  </a:lnTo>
                  <a:lnTo>
                    <a:pt x="480" y="850"/>
                  </a:lnTo>
                  <a:lnTo>
                    <a:pt x="427" y="853"/>
                  </a:lnTo>
                  <a:lnTo>
                    <a:pt x="374" y="850"/>
                  </a:lnTo>
                  <a:lnTo>
                    <a:pt x="321" y="840"/>
                  </a:lnTo>
                  <a:lnTo>
                    <a:pt x="272" y="824"/>
                  </a:lnTo>
                  <a:lnTo>
                    <a:pt x="226" y="803"/>
                  </a:lnTo>
                  <a:lnTo>
                    <a:pt x="183" y="776"/>
                  </a:lnTo>
                  <a:lnTo>
                    <a:pt x="143" y="746"/>
                  </a:lnTo>
                  <a:lnTo>
                    <a:pt x="107" y="709"/>
                  </a:lnTo>
                  <a:lnTo>
                    <a:pt x="76" y="670"/>
                  </a:lnTo>
                  <a:lnTo>
                    <a:pt x="50" y="627"/>
                  </a:lnTo>
                  <a:lnTo>
                    <a:pt x="28" y="581"/>
                  </a:lnTo>
                  <a:lnTo>
                    <a:pt x="12" y="532"/>
                  </a:lnTo>
                  <a:lnTo>
                    <a:pt x="2" y="480"/>
                  </a:lnTo>
                  <a:lnTo>
                    <a:pt x="0" y="427"/>
                  </a:lnTo>
                  <a:lnTo>
                    <a:pt x="2" y="373"/>
                  </a:lnTo>
                  <a:lnTo>
                    <a:pt x="12" y="322"/>
                  </a:lnTo>
                  <a:lnTo>
                    <a:pt x="28" y="273"/>
                  </a:lnTo>
                  <a:lnTo>
                    <a:pt x="50" y="226"/>
                  </a:lnTo>
                  <a:lnTo>
                    <a:pt x="76" y="182"/>
                  </a:lnTo>
                  <a:lnTo>
                    <a:pt x="107" y="143"/>
                  </a:lnTo>
                  <a:lnTo>
                    <a:pt x="143" y="108"/>
                  </a:lnTo>
                  <a:lnTo>
                    <a:pt x="183" y="76"/>
                  </a:lnTo>
                  <a:lnTo>
                    <a:pt x="226" y="50"/>
                  </a:lnTo>
                  <a:lnTo>
                    <a:pt x="272" y="28"/>
                  </a:lnTo>
                  <a:lnTo>
                    <a:pt x="321" y="13"/>
                  </a:lnTo>
                  <a:lnTo>
                    <a:pt x="374" y="4"/>
                  </a:lnTo>
                  <a:lnTo>
                    <a:pt x="4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10" name="Group 709">
              <a:extLst>
                <a:ext uri="{FF2B5EF4-FFF2-40B4-BE49-F238E27FC236}">
                  <a16:creationId xmlns:a16="http://schemas.microsoft.com/office/drawing/2014/main" id="{6BEBD31E-55C7-41EA-8879-F76098894D31}"/>
                </a:ext>
              </a:extLst>
            </p:cNvPr>
            <p:cNvGrpSpPr/>
            <p:nvPr/>
          </p:nvGrpSpPr>
          <p:grpSpPr>
            <a:xfrm>
              <a:off x="709953" y="5189725"/>
              <a:ext cx="405865" cy="355345"/>
              <a:chOff x="13270672" y="2979966"/>
              <a:chExt cx="528873" cy="463041"/>
            </a:xfrm>
            <a:solidFill>
              <a:schemeClr val="accent5">
                <a:lumMod val="60000"/>
                <a:lumOff val="40000"/>
              </a:schemeClr>
            </a:solidFill>
          </p:grpSpPr>
          <p:sp>
            <p:nvSpPr>
              <p:cNvPr id="713" name="Freeform 46">
                <a:extLst>
                  <a:ext uri="{FF2B5EF4-FFF2-40B4-BE49-F238E27FC236}">
                    <a16:creationId xmlns:a16="http://schemas.microsoft.com/office/drawing/2014/main" id="{F6861DF2-B43F-4B7F-A29C-A9F396523B1B}"/>
                  </a:ext>
                </a:extLst>
              </p:cNvPr>
              <p:cNvSpPr>
                <a:spLocks/>
              </p:cNvSpPr>
              <p:nvPr/>
            </p:nvSpPr>
            <p:spPr bwMode="auto">
              <a:xfrm>
                <a:off x="13477043" y="3198172"/>
                <a:ext cx="167908" cy="244835"/>
              </a:xfrm>
              <a:custGeom>
                <a:avLst/>
                <a:gdLst>
                  <a:gd name="T0" fmla="*/ 32 w 227"/>
                  <a:gd name="T1" fmla="*/ 0 h 331"/>
                  <a:gd name="T2" fmla="*/ 34 w 227"/>
                  <a:gd name="T3" fmla="*/ 1 h 331"/>
                  <a:gd name="T4" fmla="*/ 42 w 227"/>
                  <a:gd name="T5" fmla="*/ 7 h 331"/>
                  <a:gd name="T6" fmla="*/ 60 w 227"/>
                  <a:gd name="T7" fmla="*/ 19 h 331"/>
                  <a:gd name="T8" fmla="*/ 93 w 227"/>
                  <a:gd name="T9" fmla="*/ 42 h 331"/>
                  <a:gd name="T10" fmla="*/ 116 w 227"/>
                  <a:gd name="T11" fmla="*/ 58 h 331"/>
                  <a:gd name="T12" fmla="*/ 118 w 227"/>
                  <a:gd name="T13" fmla="*/ 57 h 331"/>
                  <a:gd name="T14" fmla="*/ 129 w 227"/>
                  <a:gd name="T15" fmla="*/ 52 h 331"/>
                  <a:gd name="T16" fmla="*/ 154 w 227"/>
                  <a:gd name="T17" fmla="*/ 41 h 331"/>
                  <a:gd name="T18" fmla="*/ 173 w 227"/>
                  <a:gd name="T19" fmla="*/ 34 h 331"/>
                  <a:gd name="T20" fmla="*/ 176 w 227"/>
                  <a:gd name="T21" fmla="*/ 45 h 331"/>
                  <a:gd name="T22" fmla="*/ 170 w 227"/>
                  <a:gd name="T23" fmla="*/ 59 h 331"/>
                  <a:gd name="T24" fmla="*/ 167 w 227"/>
                  <a:gd name="T25" fmla="*/ 68 h 331"/>
                  <a:gd name="T26" fmla="*/ 167 w 227"/>
                  <a:gd name="T27" fmla="*/ 72 h 331"/>
                  <a:gd name="T28" fmla="*/ 167 w 227"/>
                  <a:gd name="T29" fmla="*/ 73 h 331"/>
                  <a:gd name="T30" fmla="*/ 170 w 227"/>
                  <a:gd name="T31" fmla="*/ 72 h 331"/>
                  <a:gd name="T32" fmla="*/ 171 w 227"/>
                  <a:gd name="T33" fmla="*/ 72 h 331"/>
                  <a:gd name="T34" fmla="*/ 172 w 227"/>
                  <a:gd name="T35" fmla="*/ 72 h 331"/>
                  <a:gd name="T36" fmla="*/ 172 w 227"/>
                  <a:gd name="T37" fmla="*/ 95 h 331"/>
                  <a:gd name="T38" fmla="*/ 172 w 227"/>
                  <a:gd name="T39" fmla="*/ 161 h 331"/>
                  <a:gd name="T40" fmla="*/ 175 w 227"/>
                  <a:gd name="T41" fmla="*/ 259 h 331"/>
                  <a:gd name="T42" fmla="*/ 181 w 227"/>
                  <a:gd name="T43" fmla="*/ 298 h 331"/>
                  <a:gd name="T44" fmla="*/ 191 w 227"/>
                  <a:gd name="T45" fmla="*/ 317 h 331"/>
                  <a:gd name="T46" fmla="*/ 206 w 227"/>
                  <a:gd name="T47" fmla="*/ 325 h 331"/>
                  <a:gd name="T48" fmla="*/ 227 w 227"/>
                  <a:gd name="T49" fmla="*/ 331 h 331"/>
                  <a:gd name="T50" fmla="*/ 15 w 227"/>
                  <a:gd name="T51" fmla="*/ 321 h 331"/>
                  <a:gd name="T52" fmla="*/ 32 w 227"/>
                  <a:gd name="T53" fmla="*/ 304 h 331"/>
                  <a:gd name="T54" fmla="*/ 39 w 227"/>
                  <a:gd name="T55" fmla="*/ 281 h 331"/>
                  <a:gd name="T56" fmla="*/ 40 w 227"/>
                  <a:gd name="T57" fmla="*/ 255 h 331"/>
                  <a:gd name="T58" fmla="*/ 40 w 227"/>
                  <a:gd name="T59" fmla="*/ 216 h 331"/>
                  <a:gd name="T60" fmla="*/ 38 w 227"/>
                  <a:gd name="T61" fmla="*/ 163 h 331"/>
                  <a:gd name="T62" fmla="*/ 35 w 227"/>
                  <a:gd name="T63" fmla="*/ 106 h 331"/>
                  <a:gd name="T64" fmla="*/ 34 w 227"/>
                  <a:gd name="T65" fmla="*/ 53 h 331"/>
                  <a:gd name="T66" fmla="*/ 32 w 227"/>
                  <a:gd name="T67" fmla="*/ 14 h 331"/>
                  <a:gd name="T68" fmla="*/ 32 w 227"/>
                  <a:gd name="T6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331">
                    <a:moveTo>
                      <a:pt x="32" y="0"/>
                    </a:moveTo>
                    <a:lnTo>
                      <a:pt x="32" y="0"/>
                    </a:lnTo>
                    <a:lnTo>
                      <a:pt x="32" y="0"/>
                    </a:lnTo>
                    <a:lnTo>
                      <a:pt x="34" y="1"/>
                    </a:lnTo>
                    <a:lnTo>
                      <a:pt x="37" y="3"/>
                    </a:lnTo>
                    <a:lnTo>
                      <a:pt x="42" y="7"/>
                    </a:lnTo>
                    <a:lnTo>
                      <a:pt x="50" y="12"/>
                    </a:lnTo>
                    <a:lnTo>
                      <a:pt x="60" y="19"/>
                    </a:lnTo>
                    <a:lnTo>
                      <a:pt x="74" y="30"/>
                    </a:lnTo>
                    <a:lnTo>
                      <a:pt x="93" y="42"/>
                    </a:lnTo>
                    <a:lnTo>
                      <a:pt x="116" y="58"/>
                    </a:lnTo>
                    <a:lnTo>
                      <a:pt x="116" y="58"/>
                    </a:lnTo>
                    <a:lnTo>
                      <a:pt x="117" y="58"/>
                    </a:lnTo>
                    <a:lnTo>
                      <a:pt x="118" y="57"/>
                    </a:lnTo>
                    <a:lnTo>
                      <a:pt x="123" y="56"/>
                    </a:lnTo>
                    <a:lnTo>
                      <a:pt x="129" y="52"/>
                    </a:lnTo>
                    <a:lnTo>
                      <a:pt x="139" y="47"/>
                    </a:lnTo>
                    <a:lnTo>
                      <a:pt x="154" y="41"/>
                    </a:lnTo>
                    <a:lnTo>
                      <a:pt x="172" y="33"/>
                    </a:lnTo>
                    <a:lnTo>
                      <a:pt x="173" y="34"/>
                    </a:lnTo>
                    <a:lnTo>
                      <a:pt x="175" y="39"/>
                    </a:lnTo>
                    <a:lnTo>
                      <a:pt x="176" y="45"/>
                    </a:lnTo>
                    <a:lnTo>
                      <a:pt x="172" y="55"/>
                    </a:lnTo>
                    <a:lnTo>
                      <a:pt x="170" y="59"/>
                    </a:lnTo>
                    <a:lnTo>
                      <a:pt x="169" y="64"/>
                    </a:lnTo>
                    <a:lnTo>
                      <a:pt x="167" y="68"/>
                    </a:lnTo>
                    <a:lnTo>
                      <a:pt x="167" y="69"/>
                    </a:lnTo>
                    <a:lnTo>
                      <a:pt x="167" y="72"/>
                    </a:lnTo>
                    <a:lnTo>
                      <a:pt x="167" y="72"/>
                    </a:lnTo>
                    <a:lnTo>
                      <a:pt x="167" y="73"/>
                    </a:lnTo>
                    <a:lnTo>
                      <a:pt x="169" y="73"/>
                    </a:lnTo>
                    <a:lnTo>
                      <a:pt x="170" y="72"/>
                    </a:lnTo>
                    <a:lnTo>
                      <a:pt x="171" y="72"/>
                    </a:lnTo>
                    <a:lnTo>
                      <a:pt x="171" y="72"/>
                    </a:lnTo>
                    <a:lnTo>
                      <a:pt x="172" y="72"/>
                    </a:lnTo>
                    <a:lnTo>
                      <a:pt x="172" y="72"/>
                    </a:lnTo>
                    <a:lnTo>
                      <a:pt x="172" y="73"/>
                    </a:lnTo>
                    <a:lnTo>
                      <a:pt x="172" y="95"/>
                    </a:lnTo>
                    <a:lnTo>
                      <a:pt x="172" y="124"/>
                    </a:lnTo>
                    <a:lnTo>
                      <a:pt x="172" y="161"/>
                    </a:lnTo>
                    <a:lnTo>
                      <a:pt x="173" y="205"/>
                    </a:lnTo>
                    <a:lnTo>
                      <a:pt x="175" y="259"/>
                    </a:lnTo>
                    <a:lnTo>
                      <a:pt x="177" y="282"/>
                    </a:lnTo>
                    <a:lnTo>
                      <a:pt x="181" y="298"/>
                    </a:lnTo>
                    <a:lnTo>
                      <a:pt x="184" y="309"/>
                    </a:lnTo>
                    <a:lnTo>
                      <a:pt x="191" y="317"/>
                    </a:lnTo>
                    <a:lnTo>
                      <a:pt x="198" y="322"/>
                    </a:lnTo>
                    <a:lnTo>
                      <a:pt x="206" y="325"/>
                    </a:lnTo>
                    <a:lnTo>
                      <a:pt x="216" y="327"/>
                    </a:lnTo>
                    <a:lnTo>
                      <a:pt x="227" y="331"/>
                    </a:lnTo>
                    <a:lnTo>
                      <a:pt x="0" y="326"/>
                    </a:lnTo>
                    <a:lnTo>
                      <a:pt x="15" y="321"/>
                    </a:lnTo>
                    <a:lnTo>
                      <a:pt x="24" y="314"/>
                    </a:lnTo>
                    <a:lnTo>
                      <a:pt x="32" y="304"/>
                    </a:lnTo>
                    <a:lnTo>
                      <a:pt x="37" y="293"/>
                    </a:lnTo>
                    <a:lnTo>
                      <a:pt x="39" y="281"/>
                    </a:lnTo>
                    <a:lnTo>
                      <a:pt x="40" y="265"/>
                    </a:lnTo>
                    <a:lnTo>
                      <a:pt x="40" y="255"/>
                    </a:lnTo>
                    <a:lnTo>
                      <a:pt x="40" y="238"/>
                    </a:lnTo>
                    <a:lnTo>
                      <a:pt x="40" y="216"/>
                    </a:lnTo>
                    <a:lnTo>
                      <a:pt x="39" y="191"/>
                    </a:lnTo>
                    <a:lnTo>
                      <a:pt x="38" y="163"/>
                    </a:lnTo>
                    <a:lnTo>
                      <a:pt x="37" y="135"/>
                    </a:lnTo>
                    <a:lnTo>
                      <a:pt x="35" y="106"/>
                    </a:lnTo>
                    <a:lnTo>
                      <a:pt x="35" y="78"/>
                    </a:lnTo>
                    <a:lnTo>
                      <a:pt x="34" y="53"/>
                    </a:lnTo>
                    <a:lnTo>
                      <a:pt x="33" y="31"/>
                    </a:lnTo>
                    <a:lnTo>
                      <a:pt x="32" y="14"/>
                    </a:lnTo>
                    <a:lnTo>
                      <a:pt x="32" y="3"/>
                    </a:lnTo>
                    <a:lnTo>
                      <a:pt x="3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4" name="Freeform 47">
                <a:extLst>
                  <a:ext uri="{FF2B5EF4-FFF2-40B4-BE49-F238E27FC236}">
                    <a16:creationId xmlns:a16="http://schemas.microsoft.com/office/drawing/2014/main" id="{8DE3CD26-A128-410A-A584-1893921BDCD4}"/>
                  </a:ext>
                </a:extLst>
              </p:cNvPr>
              <p:cNvSpPr>
                <a:spLocks/>
              </p:cNvSpPr>
              <p:nvPr/>
            </p:nvSpPr>
            <p:spPr bwMode="auto">
              <a:xfrm>
                <a:off x="13400116" y="3042838"/>
                <a:ext cx="147197" cy="188619"/>
              </a:xfrm>
              <a:custGeom>
                <a:avLst/>
                <a:gdLst>
                  <a:gd name="T0" fmla="*/ 67 w 199"/>
                  <a:gd name="T1" fmla="*/ 0 h 255"/>
                  <a:gd name="T2" fmla="*/ 91 w 199"/>
                  <a:gd name="T3" fmla="*/ 3 h 255"/>
                  <a:gd name="T4" fmla="*/ 117 w 199"/>
                  <a:gd name="T5" fmla="*/ 9 h 255"/>
                  <a:gd name="T6" fmla="*/ 143 w 199"/>
                  <a:gd name="T7" fmla="*/ 20 h 255"/>
                  <a:gd name="T8" fmla="*/ 158 w 199"/>
                  <a:gd name="T9" fmla="*/ 31 h 255"/>
                  <a:gd name="T10" fmla="*/ 171 w 199"/>
                  <a:gd name="T11" fmla="*/ 47 h 255"/>
                  <a:gd name="T12" fmla="*/ 182 w 199"/>
                  <a:gd name="T13" fmla="*/ 66 h 255"/>
                  <a:gd name="T14" fmla="*/ 191 w 199"/>
                  <a:gd name="T15" fmla="*/ 90 h 255"/>
                  <a:gd name="T16" fmla="*/ 197 w 199"/>
                  <a:gd name="T17" fmla="*/ 115 h 255"/>
                  <a:gd name="T18" fmla="*/ 198 w 199"/>
                  <a:gd name="T19" fmla="*/ 141 h 255"/>
                  <a:gd name="T20" fmla="*/ 199 w 199"/>
                  <a:gd name="T21" fmla="*/ 167 h 255"/>
                  <a:gd name="T22" fmla="*/ 198 w 199"/>
                  <a:gd name="T23" fmla="*/ 190 h 255"/>
                  <a:gd name="T24" fmla="*/ 197 w 199"/>
                  <a:gd name="T25" fmla="*/ 211 h 255"/>
                  <a:gd name="T26" fmla="*/ 196 w 199"/>
                  <a:gd name="T27" fmla="*/ 229 h 255"/>
                  <a:gd name="T28" fmla="*/ 194 w 199"/>
                  <a:gd name="T29" fmla="*/ 243 h 255"/>
                  <a:gd name="T30" fmla="*/ 197 w 199"/>
                  <a:gd name="T31" fmla="*/ 250 h 255"/>
                  <a:gd name="T32" fmla="*/ 196 w 199"/>
                  <a:gd name="T33" fmla="*/ 254 h 255"/>
                  <a:gd name="T34" fmla="*/ 192 w 199"/>
                  <a:gd name="T35" fmla="*/ 255 h 255"/>
                  <a:gd name="T36" fmla="*/ 186 w 199"/>
                  <a:gd name="T37" fmla="*/ 254 h 255"/>
                  <a:gd name="T38" fmla="*/ 177 w 199"/>
                  <a:gd name="T39" fmla="*/ 252 h 255"/>
                  <a:gd name="T40" fmla="*/ 170 w 199"/>
                  <a:gd name="T41" fmla="*/ 250 h 255"/>
                  <a:gd name="T42" fmla="*/ 163 w 199"/>
                  <a:gd name="T43" fmla="*/ 247 h 255"/>
                  <a:gd name="T44" fmla="*/ 158 w 199"/>
                  <a:gd name="T45" fmla="*/ 245 h 255"/>
                  <a:gd name="T46" fmla="*/ 157 w 199"/>
                  <a:gd name="T47" fmla="*/ 244 h 255"/>
                  <a:gd name="T48" fmla="*/ 157 w 199"/>
                  <a:gd name="T49" fmla="*/ 240 h 255"/>
                  <a:gd name="T50" fmla="*/ 159 w 199"/>
                  <a:gd name="T51" fmla="*/ 230 h 255"/>
                  <a:gd name="T52" fmla="*/ 163 w 199"/>
                  <a:gd name="T53" fmla="*/ 217 h 255"/>
                  <a:gd name="T54" fmla="*/ 166 w 199"/>
                  <a:gd name="T55" fmla="*/ 199 h 255"/>
                  <a:gd name="T56" fmla="*/ 170 w 199"/>
                  <a:gd name="T57" fmla="*/ 178 h 255"/>
                  <a:gd name="T58" fmla="*/ 174 w 199"/>
                  <a:gd name="T59" fmla="*/ 157 h 255"/>
                  <a:gd name="T60" fmla="*/ 175 w 199"/>
                  <a:gd name="T61" fmla="*/ 136 h 255"/>
                  <a:gd name="T62" fmla="*/ 176 w 199"/>
                  <a:gd name="T63" fmla="*/ 117 h 255"/>
                  <a:gd name="T64" fmla="*/ 175 w 199"/>
                  <a:gd name="T65" fmla="*/ 101 h 255"/>
                  <a:gd name="T66" fmla="*/ 172 w 199"/>
                  <a:gd name="T67" fmla="*/ 82 h 255"/>
                  <a:gd name="T68" fmla="*/ 167 w 199"/>
                  <a:gd name="T69" fmla="*/ 68 h 255"/>
                  <a:gd name="T70" fmla="*/ 161 w 199"/>
                  <a:gd name="T71" fmla="*/ 57 h 255"/>
                  <a:gd name="T72" fmla="*/ 154 w 199"/>
                  <a:gd name="T73" fmla="*/ 46 h 255"/>
                  <a:gd name="T74" fmla="*/ 146 w 199"/>
                  <a:gd name="T75" fmla="*/ 35 h 255"/>
                  <a:gd name="T76" fmla="*/ 133 w 199"/>
                  <a:gd name="T77" fmla="*/ 25 h 255"/>
                  <a:gd name="T78" fmla="*/ 117 w 199"/>
                  <a:gd name="T79" fmla="*/ 18 h 255"/>
                  <a:gd name="T80" fmla="*/ 99 w 199"/>
                  <a:gd name="T81" fmla="*/ 13 h 255"/>
                  <a:gd name="T82" fmla="*/ 80 w 199"/>
                  <a:gd name="T83" fmla="*/ 9 h 255"/>
                  <a:gd name="T84" fmla="*/ 60 w 199"/>
                  <a:gd name="T85" fmla="*/ 8 h 255"/>
                  <a:gd name="T86" fmla="*/ 42 w 199"/>
                  <a:gd name="T87" fmla="*/ 8 h 255"/>
                  <a:gd name="T88" fmla="*/ 26 w 199"/>
                  <a:gd name="T89" fmla="*/ 8 h 255"/>
                  <a:gd name="T90" fmla="*/ 12 w 199"/>
                  <a:gd name="T91" fmla="*/ 9 h 255"/>
                  <a:gd name="T92" fmla="*/ 4 w 199"/>
                  <a:gd name="T93" fmla="*/ 9 h 255"/>
                  <a:gd name="T94" fmla="*/ 0 w 199"/>
                  <a:gd name="T95" fmla="*/ 10 h 255"/>
                  <a:gd name="T96" fmla="*/ 4 w 199"/>
                  <a:gd name="T97" fmla="*/ 9 h 255"/>
                  <a:gd name="T98" fmla="*/ 12 w 199"/>
                  <a:gd name="T99" fmla="*/ 7 h 255"/>
                  <a:gd name="T100" fmla="*/ 27 w 199"/>
                  <a:gd name="T101" fmla="*/ 3 h 255"/>
                  <a:gd name="T102" fmla="*/ 45 w 199"/>
                  <a:gd name="T103" fmla="*/ 0 h 255"/>
                  <a:gd name="T104" fmla="*/ 67 w 199"/>
                  <a:gd name="T10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255">
                    <a:moveTo>
                      <a:pt x="67" y="0"/>
                    </a:moveTo>
                    <a:lnTo>
                      <a:pt x="91" y="3"/>
                    </a:lnTo>
                    <a:lnTo>
                      <a:pt x="117" y="9"/>
                    </a:lnTo>
                    <a:lnTo>
                      <a:pt x="143" y="20"/>
                    </a:lnTo>
                    <a:lnTo>
                      <a:pt x="158" y="31"/>
                    </a:lnTo>
                    <a:lnTo>
                      <a:pt x="171" y="47"/>
                    </a:lnTo>
                    <a:lnTo>
                      <a:pt x="182" y="66"/>
                    </a:lnTo>
                    <a:lnTo>
                      <a:pt x="191" y="90"/>
                    </a:lnTo>
                    <a:lnTo>
                      <a:pt x="197" y="115"/>
                    </a:lnTo>
                    <a:lnTo>
                      <a:pt x="198" y="141"/>
                    </a:lnTo>
                    <a:lnTo>
                      <a:pt x="199" y="167"/>
                    </a:lnTo>
                    <a:lnTo>
                      <a:pt x="198" y="190"/>
                    </a:lnTo>
                    <a:lnTo>
                      <a:pt x="197" y="211"/>
                    </a:lnTo>
                    <a:lnTo>
                      <a:pt x="196" y="229"/>
                    </a:lnTo>
                    <a:lnTo>
                      <a:pt x="194" y="243"/>
                    </a:lnTo>
                    <a:lnTo>
                      <a:pt x="197" y="250"/>
                    </a:lnTo>
                    <a:lnTo>
                      <a:pt x="196" y="254"/>
                    </a:lnTo>
                    <a:lnTo>
                      <a:pt x="192" y="255"/>
                    </a:lnTo>
                    <a:lnTo>
                      <a:pt x="186" y="254"/>
                    </a:lnTo>
                    <a:lnTo>
                      <a:pt x="177" y="252"/>
                    </a:lnTo>
                    <a:lnTo>
                      <a:pt x="170" y="250"/>
                    </a:lnTo>
                    <a:lnTo>
                      <a:pt x="163" y="247"/>
                    </a:lnTo>
                    <a:lnTo>
                      <a:pt x="158" y="245"/>
                    </a:lnTo>
                    <a:lnTo>
                      <a:pt x="157" y="244"/>
                    </a:lnTo>
                    <a:lnTo>
                      <a:pt x="157" y="240"/>
                    </a:lnTo>
                    <a:lnTo>
                      <a:pt x="159" y="230"/>
                    </a:lnTo>
                    <a:lnTo>
                      <a:pt x="163" y="217"/>
                    </a:lnTo>
                    <a:lnTo>
                      <a:pt x="166" y="199"/>
                    </a:lnTo>
                    <a:lnTo>
                      <a:pt x="170" y="178"/>
                    </a:lnTo>
                    <a:lnTo>
                      <a:pt x="174" y="157"/>
                    </a:lnTo>
                    <a:lnTo>
                      <a:pt x="175" y="136"/>
                    </a:lnTo>
                    <a:lnTo>
                      <a:pt x="176" y="117"/>
                    </a:lnTo>
                    <a:lnTo>
                      <a:pt x="175" y="101"/>
                    </a:lnTo>
                    <a:lnTo>
                      <a:pt x="172" y="82"/>
                    </a:lnTo>
                    <a:lnTo>
                      <a:pt x="167" y="68"/>
                    </a:lnTo>
                    <a:lnTo>
                      <a:pt x="161" y="57"/>
                    </a:lnTo>
                    <a:lnTo>
                      <a:pt x="154" y="46"/>
                    </a:lnTo>
                    <a:lnTo>
                      <a:pt x="146" y="35"/>
                    </a:lnTo>
                    <a:lnTo>
                      <a:pt x="133" y="25"/>
                    </a:lnTo>
                    <a:lnTo>
                      <a:pt x="117" y="18"/>
                    </a:lnTo>
                    <a:lnTo>
                      <a:pt x="99" y="13"/>
                    </a:lnTo>
                    <a:lnTo>
                      <a:pt x="80" y="9"/>
                    </a:lnTo>
                    <a:lnTo>
                      <a:pt x="60" y="8"/>
                    </a:lnTo>
                    <a:lnTo>
                      <a:pt x="42" y="8"/>
                    </a:lnTo>
                    <a:lnTo>
                      <a:pt x="26" y="8"/>
                    </a:lnTo>
                    <a:lnTo>
                      <a:pt x="12" y="9"/>
                    </a:lnTo>
                    <a:lnTo>
                      <a:pt x="4" y="9"/>
                    </a:lnTo>
                    <a:lnTo>
                      <a:pt x="0" y="10"/>
                    </a:lnTo>
                    <a:lnTo>
                      <a:pt x="4" y="9"/>
                    </a:lnTo>
                    <a:lnTo>
                      <a:pt x="12" y="7"/>
                    </a:lnTo>
                    <a:lnTo>
                      <a:pt x="27" y="3"/>
                    </a:lnTo>
                    <a:lnTo>
                      <a:pt x="45" y="0"/>
                    </a:lnTo>
                    <a:lnTo>
                      <a:pt x="6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5" name="Freeform 48">
                <a:extLst>
                  <a:ext uri="{FF2B5EF4-FFF2-40B4-BE49-F238E27FC236}">
                    <a16:creationId xmlns:a16="http://schemas.microsoft.com/office/drawing/2014/main" id="{BE144AB6-2DC4-4795-80BC-88605DF7DB1A}"/>
                  </a:ext>
                </a:extLst>
              </p:cNvPr>
              <p:cNvSpPr>
                <a:spLocks/>
              </p:cNvSpPr>
              <p:nvPr/>
            </p:nvSpPr>
            <p:spPr bwMode="auto">
              <a:xfrm>
                <a:off x="13304698" y="3162667"/>
                <a:ext cx="230781" cy="121308"/>
              </a:xfrm>
              <a:custGeom>
                <a:avLst/>
                <a:gdLst>
                  <a:gd name="T0" fmla="*/ 154 w 312"/>
                  <a:gd name="T1" fmla="*/ 0 h 164"/>
                  <a:gd name="T2" fmla="*/ 180 w 312"/>
                  <a:gd name="T3" fmla="*/ 1 h 164"/>
                  <a:gd name="T4" fmla="*/ 201 w 312"/>
                  <a:gd name="T5" fmla="*/ 6 h 164"/>
                  <a:gd name="T6" fmla="*/ 221 w 312"/>
                  <a:gd name="T7" fmla="*/ 15 h 164"/>
                  <a:gd name="T8" fmla="*/ 237 w 312"/>
                  <a:gd name="T9" fmla="*/ 26 h 164"/>
                  <a:gd name="T10" fmla="*/ 251 w 312"/>
                  <a:gd name="T11" fmla="*/ 38 h 164"/>
                  <a:gd name="T12" fmla="*/ 265 w 312"/>
                  <a:gd name="T13" fmla="*/ 48 h 164"/>
                  <a:gd name="T14" fmla="*/ 282 w 312"/>
                  <a:gd name="T15" fmla="*/ 60 h 164"/>
                  <a:gd name="T16" fmla="*/ 295 w 312"/>
                  <a:gd name="T17" fmla="*/ 70 h 164"/>
                  <a:gd name="T18" fmla="*/ 305 w 312"/>
                  <a:gd name="T19" fmla="*/ 76 h 164"/>
                  <a:gd name="T20" fmla="*/ 311 w 312"/>
                  <a:gd name="T21" fmla="*/ 79 h 164"/>
                  <a:gd name="T22" fmla="*/ 312 w 312"/>
                  <a:gd name="T23" fmla="*/ 82 h 164"/>
                  <a:gd name="T24" fmla="*/ 304 w 312"/>
                  <a:gd name="T25" fmla="*/ 106 h 164"/>
                  <a:gd name="T26" fmla="*/ 296 w 312"/>
                  <a:gd name="T27" fmla="*/ 125 h 164"/>
                  <a:gd name="T28" fmla="*/ 290 w 312"/>
                  <a:gd name="T29" fmla="*/ 139 h 164"/>
                  <a:gd name="T30" fmla="*/ 287 w 312"/>
                  <a:gd name="T31" fmla="*/ 149 h 164"/>
                  <a:gd name="T32" fmla="*/ 284 w 312"/>
                  <a:gd name="T33" fmla="*/ 156 h 164"/>
                  <a:gd name="T34" fmla="*/ 282 w 312"/>
                  <a:gd name="T35" fmla="*/ 160 h 164"/>
                  <a:gd name="T36" fmla="*/ 282 w 312"/>
                  <a:gd name="T37" fmla="*/ 162 h 164"/>
                  <a:gd name="T38" fmla="*/ 281 w 312"/>
                  <a:gd name="T39" fmla="*/ 164 h 164"/>
                  <a:gd name="T40" fmla="*/ 281 w 312"/>
                  <a:gd name="T41" fmla="*/ 164 h 164"/>
                  <a:gd name="T42" fmla="*/ 281 w 312"/>
                  <a:gd name="T43" fmla="*/ 160 h 164"/>
                  <a:gd name="T44" fmla="*/ 278 w 312"/>
                  <a:gd name="T45" fmla="*/ 150 h 164"/>
                  <a:gd name="T46" fmla="*/ 275 w 312"/>
                  <a:gd name="T47" fmla="*/ 137 h 164"/>
                  <a:gd name="T48" fmla="*/ 268 w 312"/>
                  <a:gd name="T49" fmla="*/ 121 h 164"/>
                  <a:gd name="T50" fmla="*/ 261 w 312"/>
                  <a:gd name="T51" fmla="*/ 103 h 164"/>
                  <a:gd name="T52" fmla="*/ 251 w 312"/>
                  <a:gd name="T53" fmla="*/ 84 h 164"/>
                  <a:gd name="T54" fmla="*/ 242 w 312"/>
                  <a:gd name="T55" fmla="*/ 67 h 164"/>
                  <a:gd name="T56" fmla="*/ 228 w 312"/>
                  <a:gd name="T57" fmla="*/ 54 h 164"/>
                  <a:gd name="T58" fmla="*/ 215 w 312"/>
                  <a:gd name="T59" fmla="*/ 43 h 164"/>
                  <a:gd name="T60" fmla="*/ 201 w 312"/>
                  <a:gd name="T61" fmla="*/ 33 h 164"/>
                  <a:gd name="T62" fmla="*/ 188 w 312"/>
                  <a:gd name="T63" fmla="*/ 27 h 164"/>
                  <a:gd name="T64" fmla="*/ 172 w 312"/>
                  <a:gd name="T65" fmla="*/ 23 h 164"/>
                  <a:gd name="T66" fmla="*/ 154 w 312"/>
                  <a:gd name="T67" fmla="*/ 22 h 164"/>
                  <a:gd name="T68" fmla="*/ 139 w 312"/>
                  <a:gd name="T69" fmla="*/ 21 h 164"/>
                  <a:gd name="T70" fmla="*/ 127 w 312"/>
                  <a:gd name="T71" fmla="*/ 21 h 164"/>
                  <a:gd name="T72" fmla="*/ 114 w 312"/>
                  <a:gd name="T73" fmla="*/ 23 h 164"/>
                  <a:gd name="T74" fmla="*/ 102 w 312"/>
                  <a:gd name="T75" fmla="*/ 27 h 164"/>
                  <a:gd name="T76" fmla="*/ 86 w 312"/>
                  <a:gd name="T77" fmla="*/ 33 h 164"/>
                  <a:gd name="T78" fmla="*/ 67 w 312"/>
                  <a:gd name="T79" fmla="*/ 44 h 164"/>
                  <a:gd name="T80" fmla="*/ 50 w 312"/>
                  <a:gd name="T81" fmla="*/ 56 h 164"/>
                  <a:gd name="T82" fmla="*/ 35 w 312"/>
                  <a:gd name="T83" fmla="*/ 70 h 164"/>
                  <a:gd name="T84" fmla="*/ 23 w 312"/>
                  <a:gd name="T85" fmla="*/ 83 h 164"/>
                  <a:gd name="T86" fmla="*/ 13 w 312"/>
                  <a:gd name="T87" fmla="*/ 95 h 164"/>
                  <a:gd name="T88" fmla="*/ 6 w 312"/>
                  <a:gd name="T89" fmla="*/ 106 h 164"/>
                  <a:gd name="T90" fmla="*/ 1 w 312"/>
                  <a:gd name="T91" fmla="*/ 112 h 164"/>
                  <a:gd name="T92" fmla="*/ 0 w 312"/>
                  <a:gd name="T93" fmla="*/ 115 h 164"/>
                  <a:gd name="T94" fmla="*/ 1 w 312"/>
                  <a:gd name="T95" fmla="*/ 112 h 164"/>
                  <a:gd name="T96" fmla="*/ 4 w 312"/>
                  <a:gd name="T97" fmla="*/ 105 h 164"/>
                  <a:gd name="T98" fmla="*/ 9 w 312"/>
                  <a:gd name="T99" fmla="*/ 94 h 164"/>
                  <a:gd name="T100" fmla="*/ 18 w 312"/>
                  <a:gd name="T101" fmla="*/ 82 h 164"/>
                  <a:gd name="T102" fmla="*/ 28 w 312"/>
                  <a:gd name="T103" fmla="*/ 67 h 164"/>
                  <a:gd name="T104" fmla="*/ 39 w 312"/>
                  <a:gd name="T105" fmla="*/ 54 h 164"/>
                  <a:gd name="T106" fmla="*/ 52 w 312"/>
                  <a:gd name="T107" fmla="*/ 40 h 164"/>
                  <a:gd name="T108" fmla="*/ 67 w 312"/>
                  <a:gd name="T109" fmla="*/ 30 h 164"/>
                  <a:gd name="T110" fmla="*/ 75 w 312"/>
                  <a:gd name="T111" fmla="*/ 26 h 164"/>
                  <a:gd name="T112" fmla="*/ 86 w 312"/>
                  <a:gd name="T113" fmla="*/ 18 h 164"/>
                  <a:gd name="T114" fmla="*/ 99 w 312"/>
                  <a:gd name="T115" fmla="*/ 12 h 164"/>
                  <a:gd name="T116" fmla="*/ 113 w 312"/>
                  <a:gd name="T117" fmla="*/ 6 h 164"/>
                  <a:gd name="T118" fmla="*/ 132 w 312"/>
                  <a:gd name="T119" fmla="*/ 1 h 164"/>
                  <a:gd name="T120" fmla="*/ 154 w 312"/>
                  <a:gd name="T12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 h="164">
                    <a:moveTo>
                      <a:pt x="154" y="0"/>
                    </a:moveTo>
                    <a:lnTo>
                      <a:pt x="180" y="1"/>
                    </a:lnTo>
                    <a:lnTo>
                      <a:pt x="201" y="6"/>
                    </a:lnTo>
                    <a:lnTo>
                      <a:pt x="221" y="15"/>
                    </a:lnTo>
                    <a:lnTo>
                      <a:pt x="237" y="26"/>
                    </a:lnTo>
                    <a:lnTo>
                      <a:pt x="251" y="38"/>
                    </a:lnTo>
                    <a:lnTo>
                      <a:pt x="265" y="48"/>
                    </a:lnTo>
                    <a:lnTo>
                      <a:pt x="282" y="60"/>
                    </a:lnTo>
                    <a:lnTo>
                      <a:pt x="295" y="70"/>
                    </a:lnTo>
                    <a:lnTo>
                      <a:pt x="305" y="76"/>
                    </a:lnTo>
                    <a:lnTo>
                      <a:pt x="311" y="79"/>
                    </a:lnTo>
                    <a:lnTo>
                      <a:pt x="312" y="82"/>
                    </a:lnTo>
                    <a:lnTo>
                      <a:pt x="304" y="106"/>
                    </a:lnTo>
                    <a:lnTo>
                      <a:pt x="296" y="125"/>
                    </a:lnTo>
                    <a:lnTo>
                      <a:pt x="290" y="139"/>
                    </a:lnTo>
                    <a:lnTo>
                      <a:pt x="287" y="149"/>
                    </a:lnTo>
                    <a:lnTo>
                      <a:pt x="284" y="156"/>
                    </a:lnTo>
                    <a:lnTo>
                      <a:pt x="282" y="160"/>
                    </a:lnTo>
                    <a:lnTo>
                      <a:pt x="282" y="162"/>
                    </a:lnTo>
                    <a:lnTo>
                      <a:pt x="281" y="164"/>
                    </a:lnTo>
                    <a:lnTo>
                      <a:pt x="281" y="164"/>
                    </a:lnTo>
                    <a:lnTo>
                      <a:pt x="281" y="160"/>
                    </a:lnTo>
                    <a:lnTo>
                      <a:pt x="278" y="150"/>
                    </a:lnTo>
                    <a:lnTo>
                      <a:pt x="275" y="137"/>
                    </a:lnTo>
                    <a:lnTo>
                      <a:pt x="268" y="121"/>
                    </a:lnTo>
                    <a:lnTo>
                      <a:pt x="261" y="103"/>
                    </a:lnTo>
                    <a:lnTo>
                      <a:pt x="251" y="84"/>
                    </a:lnTo>
                    <a:lnTo>
                      <a:pt x="242" y="67"/>
                    </a:lnTo>
                    <a:lnTo>
                      <a:pt x="228" y="54"/>
                    </a:lnTo>
                    <a:lnTo>
                      <a:pt x="215" y="43"/>
                    </a:lnTo>
                    <a:lnTo>
                      <a:pt x="201" y="33"/>
                    </a:lnTo>
                    <a:lnTo>
                      <a:pt x="188" y="27"/>
                    </a:lnTo>
                    <a:lnTo>
                      <a:pt x="172" y="23"/>
                    </a:lnTo>
                    <a:lnTo>
                      <a:pt x="154" y="22"/>
                    </a:lnTo>
                    <a:lnTo>
                      <a:pt x="139" y="21"/>
                    </a:lnTo>
                    <a:lnTo>
                      <a:pt x="127" y="21"/>
                    </a:lnTo>
                    <a:lnTo>
                      <a:pt x="114" y="23"/>
                    </a:lnTo>
                    <a:lnTo>
                      <a:pt x="102" y="27"/>
                    </a:lnTo>
                    <a:lnTo>
                      <a:pt x="86" y="33"/>
                    </a:lnTo>
                    <a:lnTo>
                      <a:pt x="67" y="44"/>
                    </a:lnTo>
                    <a:lnTo>
                      <a:pt x="50" y="56"/>
                    </a:lnTo>
                    <a:lnTo>
                      <a:pt x="35" y="70"/>
                    </a:lnTo>
                    <a:lnTo>
                      <a:pt x="23" y="83"/>
                    </a:lnTo>
                    <a:lnTo>
                      <a:pt x="13" y="95"/>
                    </a:lnTo>
                    <a:lnTo>
                      <a:pt x="6" y="106"/>
                    </a:lnTo>
                    <a:lnTo>
                      <a:pt x="1" y="112"/>
                    </a:lnTo>
                    <a:lnTo>
                      <a:pt x="0" y="115"/>
                    </a:lnTo>
                    <a:lnTo>
                      <a:pt x="1" y="112"/>
                    </a:lnTo>
                    <a:lnTo>
                      <a:pt x="4" y="105"/>
                    </a:lnTo>
                    <a:lnTo>
                      <a:pt x="9" y="94"/>
                    </a:lnTo>
                    <a:lnTo>
                      <a:pt x="18" y="82"/>
                    </a:lnTo>
                    <a:lnTo>
                      <a:pt x="28" y="67"/>
                    </a:lnTo>
                    <a:lnTo>
                      <a:pt x="39" y="54"/>
                    </a:lnTo>
                    <a:lnTo>
                      <a:pt x="52" y="40"/>
                    </a:lnTo>
                    <a:lnTo>
                      <a:pt x="67" y="30"/>
                    </a:lnTo>
                    <a:lnTo>
                      <a:pt x="75" y="26"/>
                    </a:lnTo>
                    <a:lnTo>
                      <a:pt x="86" y="18"/>
                    </a:lnTo>
                    <a:lnTo>
                      <a:pt x="99" y="12"/>
                    </a:lnTo>
                    <a:lnTo>
                      <a:pt x="113" y="6"/>
                    </a:lnTo>
                    <a:lnTo>
                      <a:pt x="132" y="1"/>
                    </a:lnTo>
                    <a:lnTo>
                      <a:pt x="15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6" name="Freeform 49">
                <a:extLst>
                  <a:ext uri="{FF2B5EF4-FFF2-40B4-BE49-F238E27FC236}">
                    <a16:creationId xmlns:a16="http://schemas.microsoft.com/office/drawing/2014/main" id="{694B532B-B540-4724-A502-C6C75E0BB1AC}"/>
                  </a:ext>
                </a:extLst>
              </p:cNvPr>
              <p:cNvSpPr>
                <a:spLocks/>
              </p:cNvSpPr>
              <p:nvPr/>
            </p:nvSpPr>
            <p:spPr bwMode="auto">
              <a:xfrm>
                <a:off x="13299520" y="3225540"/>
                <a:ext cx="221904" cy="59175"/>
              </a:xfrm>
              <a:custGeom>
                <a:avLst/>
                <a:gdLst>
                  <a:gd name="T0" fmla="*/ 260 w 300"/>
                  <a:gd name="T1" fmla="*/ 0 h 80"/>
                  <a:gd name="T2" fmla="*/ 275 w 300"/>
                  <a:gd name="T3" fmla="*/ 0 h 80"/>
                  <a:gd name="T4" fmla="*/ 289 w 300"/>
                  <a:gd name="T5" fmla="*/ 2 h 80"/>
                  <a:gd name="T6" fmla="*/ 297 w 300"/>
                  <a:gd name="T7" fmla="*/ 3 h 80"/>
                  <a:gd name="T8" fmla="*/ 300 w 300"/>
                  <a:gd name="T9" fmla="*/ 3 h 80"/>
                  <a:gd name="T10" fmla="*/ 300 w 300"/>
                  <a:gd name="T11" fmla="*/ 7 h 80"/>
                  <a:gd name="T12" fmla="*/ 299 w 300"/>
                  <a:gd name="T13" fmla="*/ 13 h 80"/>
                  <a:gd name="T14" fmla="*/ 296 w 300"/>
                  <a:gd name="T15" fmla="*/ 22 h 80"/>
                  <a:gd name="T16" fmla="*/ 293 w 300"/>
                  <a:gd name="T17" fmla="*/ 32 h 80"/>
                  <a:gd name="T18" fmla="*/ 290 w 300"/>
                  <a:gd name="T19" fmla="*/ 43 h 80"/>
                  <a:gd name="T20" fmla="*/ 288 w 300"/>
                  <a:gd name="T21" fmla="*/ 52 h 80"/>
                  <a:gd name="T22" fmla="*/ 286 w 300"/>
                  <a:gd name="T23" fmla="*/ 57 h 80"/>
                  <a:gd name="T24" fmla="*/ 285 w 300"/>
                  <a:gd name="T25" fmla="*/ 58 h 80"/>
                  <a:gd name="T26" fmla="*/ 283 w 300"/>
                  <a:gd name="T27" fmla="*/ 48 h 80"/>
                  <a:gd name="T28" fmla="*/ 278 w 300"/>
                  <a:gd name="T29" fmla="*/ 40 h 80"/>
                  <a:gd name="T30" fmla="*/ 269 w 300"/>
                  <a:gd name="T31" fmla="*/ 31 h 80"/>
                  <a:gd name="T32" fmla="*/ 258 w 300"/>
                  <a:gd name="T33" fmla="*/ 25 h 80"/>
                  <a:gd name="T34" fmla="*/ 245 w 300"/>
                  <a:gd name="T35" fmla="*/ 21 h 80"/>
                  <a:gd name="T36" fmla="*/ 229 w 300"/>
                  <a:gd name="T37" fmla="*/ 21 h 80"/>
                  <a:gd name="T38" fmla="*/ 212 w 300"/>
                  <a:gd name="T39" fmla="*/ 29 h 80"/>
                  <a:gd name="T40" fmla="*/ 194 w 300"/>
                  <a:gd name="T41" fmla="*/ 40 h 80"/>
                  <a:gd name="T42" fmla="*/ 179 w 300"/>
                  <a:gd name="T43" fmla="*/ 51 h 80"/>
                  <a:gd name="T44" fmla="*/ 164 w 300"/>
                  <a:gd name="T45" fmla="*/ 62 h 80"/>
                  <a:gd name="T46" fmla="*/ 151 w 300"/>
                  <a:gd name="T47" fmla="*/ 71 h 80"/>
                  <a:gd name="T48" fmla="*/ 135 w 300"/>
                  <a:gd name="T49" fmla="*/ 79 h 80"/>
                  <a:gd name="T50" fmla="*/ 124 w 300"/>
                  <a:gd name="T51" fmla="*/ 80 h 80"/>
                  <a:gd name="T52" fmla="*/ 109 w 300"/>
                  <a:gd name="T53" fmla="*/ 79 h 80"/>
                  <a:gd name="T54" fmla="*/ 93 w 300"/>
                  <a:gd name="T55" fmla="*/ 77 h 80"/>
                  <a:gd name="T56" fmla="*/ 77 w 300"/>
                  <a:gd name="T57" fmla="*/ 75 h 80"/>
                  <a:gd name="T58" fmla="*/ 62 w 300"/>
                  <a:gd name="T59" fmla="*/ 73 h 80"/>
                  <a:gd name="T60" fmla="*/ 48 w 300"/>
                  <a:gd name="T61" fmla="*/ 70 h 80"/>
                  <a:gd name="T62" fmla="*/ 35 w 300"/>
                  <a:gd name="T63" fmla="*/ 69 h 80"/>
                  <a:gd name="T64" fmla="*/ 21 w 300"/>
                  <a:gd name="T65" fmla="*/ 71 h 80"/>
                  <a:gd name="T66" fmla="*/ 10 w 300"/>
                  <a:gd name="T67" fmla="*/ 74 h 80"/>
                  <a:gd name="T68" fmla="*/ 3 w 300"/>
                  <a:gd name="T69" fmla="*/ 77 h 80"/>
                  <a:gd name="T70" fmla="*/ 0 w 300"/>
                  <a:gd name="T71" fmla="*/ 79 h 80"/>
                  <a:gd name="T72" fmla="*/ 0 w 300"/>
                  <a:gd name="T73" fmla="*/ 77 h 80"/>
                  <a:gd name="T74" fmla="*/ 3 w 300"/>
                  <a:gd name="T75" fmla="*/ 74 h 80"/>
                  <a:gd name="T76" fmla="*/ 10 w 300"/>
                  <a:gd name="T77" fmla="*/ 70 h 80"/>
                  <a:gd name="T78" fmla="*/ 25 w 300"/>
                  <a:gd name="T79" fmla="*/ 65 h 80"/>
                  <a:gd name="T80" fmla="*/ 42 w 300"/>
                  <a:gd name="T81" fmla="*/ 64 h 80"/>
                  <a:gd name="T82" fmla="*/ 63 w 300"/>
                  <a:gd name="T83" fmla="*/ 65 h 80"/>
                  <a:gd name="T84" fmla="*/ 85 w 300"/>
                  <a:gd name="T85" fmla="*/ 68 h 80"/>
                  <a:gd name="T86" fmla="*/ 107 w 300"/>
                  <a:gd name="T87" fmla="*/ 69 h 80"/>
                  <a:gd name="T88" fmla="*/ 128 w 300"/>
                  <a:gd name="T89" fmla="*/ 68 h 80"/>
                  <a:gd name="T90" fmla="*/ 142 w 300"/>
                  <a:gd name="T91" fmla="*/ 60 h 80"/>
                  <a:gd name="T92" fmla="*/ 158 w 300"/>
                  <a:gd name="T93" fmla="*/ 49 h 80"/>
                  <a:gd name="T94" fmla="*/ 174 w 300"/>
                  <a:gd name="T95" fmla="*/ 36 h 80"/>
                  <a:gd name="T96" fmla="*/ 191 w 300"/>
                  <a:gd name="T97" fmla="*/ 21 h 80"/>
                  <a:gd name="T98" fmla="*/ 211 w 300"/>
                  <a:gd name="T99" fmla="*/ 10 h 80"/>
                  <a:gd name="T100" fmla="*/ 225 w 300"/>
                  <a:gd name="T101" fmla="*/ 4 h 80"/>
                  <a:gd name="T102" fmla="*/ 242 w 300"/>
                  <a:gd name="T103" fmla="*/ 2 h 80"/>
                  <a:gd name="T104" fmla="*/ 260 w 300"/>
                  <a:gd name="T10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 h="80">
                    <a:moveTo>
                      <a:pt x="260" y="0"/>
                    </a:moveTo>
                    <a:lnTo>
                      <a:pt x="275" y="0"/>
                    </a:lnTo>
                    <a:lnTo>
                      <a:pt x="289" y="2"/>
                    </a:lnTo>
                    <a:lnTo>
                      <a:pt x="297" y="3"/>
                    </a:lnTo>
                    <a:lnTo>
                      <a:pt x="300" y="3"/>
                    </a:lnTo>
                    <a:lnTo>
                      <a:pt x="300" y="7"/>
                    </a:lnTo>
                    <a:lnTo>
                      <a:pt x="299" y="13"/>
                    </a:lnTo>
                    <a:lnTo>
                      <a:pt x="296" y="22"/>
                    </a:lnTo>
                    <a:lnTo>
                      <a:pt x="293" y="32"/>
                    </a:lnTo>
                    <a:lnTo>
                      <a:pt x="290" y="43"/>
                    </a:lnTo>
                    <a:lnTo>
                      <a:pt x="288" y="52"/>
                    </a:lnTo>
                    <a:lnTo>
                      <a:pt x="286" y="57"/>
                    </a:lnTo>
                    <a:lnTo>
                      <a:pt x="285" y="58"/>
                    </a:lnTo>
                    <a:lnTo>
                      <a:pt x="283" y="48"/>
                    </a:lnTo>
                    <a:lnTo>
                      <a:pt x="278" y="40"/>
                    </a:lnTo>
                    <a:lnTo>
                      <a:pt x="269" y="31"/>
                    </a:lnTo>
                    <a:lnTo>
                      <a:pt x="258" y="25"/>
                    </a:lnTo>
                    <a:lnTo>
                      <a:pt x="245" y="21"/>
                    </a:lnTo>
                    <a:lnTo>
                      <a:pt x="229" y="21"/>
                    </a:lnTo>
                    <a:lnTo>
                      <a:pt x="212" y="29"/>
                    </a:lnTo>
                    <a:lnTo>
                      <a:pt x="194" y="40"/>
                    </a:lnTo>
                    <a:lnTo>
                      <a:pt x="179" y="51"/>
                    </a:lnTo>
                    <a:lnTo>
                      <a:pt x="164" y="62"/>
                    </a:lnTo>
                    <a:lnTo>
                      <a:pt x="151" y="71"/>
                    </a:lnTo>
                    <a:lnTo>
                      <a:pt x="135" y="79"/>
                    </a:lnTo>
                    <a:lnTo>
                      <a:pt x="124" y="80"/>
                    </a:lnTo>
                    <a:lnTo>
                      <a:pt x="109" y="79"/>
                    </a:lnTo>
                    <a:lnTo>
                      <a:pt x="93" y="77"/>
                    </a:lnTo>
                    <a:lnTo>
                      <a:pt x="77" y="75"/>
                    </a:lnTo>
                    <a:lnTo>
                      <a:pt x="62" y="73"/>
                    </a:lnTo>
                    <a:lnTo>
                      <a:pt x="48" y="70"/>
                    </a:lnTo>
                    <a:lnTo>
                      <a:pt x="35" y="69"/>
                    </a:lnTo>
                    <a:lnTo>
                      <a:pt x="21" y="71"/>
                    </a:lnTo>
                    <a:lnTo>
                      <a:pt x="10" y="74"/>
                    </a:lnTo>
                    <a:lnTo>
                      <a:pt x="3" y="77"/>
                    </a:lnTo>
                    <a:lnTo>
                      <a:pt x="0" y="79"/>
                    </a:lnTo>
                    <a:lnTo>
                      <a:pt x="0" y="77"/>
                    </a:lnTo>
                    <a:lnTo>
                      <a:pt x="3" y="74"/>
                    </a:lnTo>
                    <a:lnTo>
                      <a:pt x="10" y="70"/>
                    </a:lnTo>
                    <a:lnTo>
                      <a:pt x="25" y="65"/>
                    </a:lnTo>
                    <a:lnTo>
                      <a:pt x="42" y="64"/>
                    </a:lnTo>
                    <a:lnTo>
                      <a:pt x="63" y="65"/>
                    </a:lnTo>
                    <a:lnTo>
                      <a:pt x="85" y="68"/>
                    </a:lnTo>
                    <a:lnTo>
                      <a:pt x="107" y="69"/>
                    </a:lnTo>
                    <a:lnTo>
                      <a:pt x="128" y="68"/>
                    </a:lnTo>
                    <a:lnTo>
                      <a:pt x="142" y="60"/>
                    </a:lnTo>
                    <a:lnTo>
                      <a:pt x="158" y="49"/>
                    </a:lnTo>
                    <a:lnTo>
                      <a:pt x="174" y="36"/>
                    </a:lnTo>
                    <a:lnTo>
                      <a:pt x="191" y="21"/>
                    </a:lnTo>
                    <a:lnTo>
                      <a:pt x="211" y="10"/>
                    </a:lnTo>
                    <a:lnTo>
                      <a:pt x="225" y="4"/>
                    </a:lnTo>
                    <a:lnTo>
                      <a:pt x="242" y="2"/>
                    </a:lnTo>
                    <a:lnTo>
                      <a:pt x="26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7" name="Freeform 50">
                <a:extLst>
                  <a:ext uri="{FF2B5EF4-FFF2-40B4-BE49-F238E27FC236}">
                    <a16:creationId xmlns:a16="http://schemas.microsoft.com/office/drawing/2014/main" id="{73CD328A-64D8-494B-8A51-D2392F2AEEA5}"/>
                  </a:ext>
                </a:extLst>
              </p:cNvPr>
              <p:cNvSpPr>
                <a:spLocks/>
              </p:cNvSpPr>
              <p:nvPr/>
            </p:nvSpPr>
            <p:spPr bwMode="auto">
              <a:xfrm>
                <a:off x="13569504" y="3081302"/>
                <a:ext cx="175305" cy="198235"/>
              </a:xfrm>
              <a:custGeom>
                <a:avLst/>
                <a:gdLst>
                  <a:gd name="T0" fmla="*/ 237 w 237"/>
                  <a:gd name="T1" fmla="*/ 0 h 268"/>
                  <a:gd name="T2" fmla="*/ 234 w 237"/>
                  <a:gd name="T3" fmla="*/ 1 h 268"/>
                  <a:gd name="T4" fmla="*/ 227 w 237"/>
                  <a:gd name="T5" fmla="*/ 2 h 268"/>
                  <a:gd name="T6" fmla="*/ 216 w 237"/>
                  <a:gd name="T7" fmla="*/ 7 h 268"/>
                  <a:gd name="T8" fmla="*/ 205 w 237"/>
                  <a:gd name="T9" fmla="*/ 12 h 268"/>
                  <a:gd name="T10" fmla="*/ 194 w 237"/>
                  <a:gd name="T11" fmla="*/ 19 h 268"/>
                  <a:gd name="T12" fmla="*/ 184 w 237"/>
                  <a:gd name="T13" fmla="*/ 28 h 268"/>
                  <a:gd name="T14" fmla="*/ 180 w 237"/>
                  <a:gd name="T15" fmla="*/ 38 h 268"/>
                  <a:gd name="T16" fmla="*/ 178 w 237"/>
                  <a:gd name="T17" fmla="*/ 52 h 268"/>
                  <a:gd name="T18" fmla="*/ 177 w 237"/>
                  <a:gd name="T19" fmla="*/ 63 h 268"/>
                  <a:gd name="T20" fmla="*/ 177 w 237"/>
                  <a:gd name="T21" fmla="*/ 73 h 268"/>
                  <a:gd name="T22" fmla="*/ 178 w 237"/>
                  <a:gd name="T23" fmla="*/ 83 h 268"/>
                  <a:gd name="T24" fmla="*/ 180 w 237"/>
                  <a:gd name="T25" fmla="*/ 95 h 268"/>
                  <a:gd name="T26" fmla="*/ 183 w 237"/>
                  <a:gd name="T27" fmla="*/ 112 h 268"/>
                  <a:gd name="T28" fmla="*/ 180 w 237"/>
                  <a:gd name="T29" fmla="*/ 127 h 268"/>
                  <a:gd name="T30" fmla="*/ 177 w 237"/>
                  <a:gd name="T31" fmla="*/ 138 h 268"/>
                  <a:gd name="T32" fmla="*/ 169 w 237"/>
                  <a:gd name="T33" fmla="*/ 148 h 268"/>
                  <a:gd name="T34" fmla="*/ 162 w 237"/>
                  <a:gd name="T35" fmla="*/ 156 h 268"/>
                  <a:gd name="T36" fmla="*/ 155 w 237"/>
                  <a:gd name="T37" fmla="*/ 165 h 268"/>
                  <a:gd name="T38" fmla="*/ 141 w 237"/>
                  <a:gd name="T39" fmla="*/ 176 h 268"/>
                  <a:gd name="T40" fmla="*/ 121 w 237"/>
                  <a:gd name="T41" fmla="*/ 187 h 268"/>
                  <a:gd name="T42" fmla="*/ 97 w 237"/>
                  <a:gd name="T43" fmla="*/ 199 h 268"/>
                  <a:gd name="T44" fmla="*/ 75 w 237"/>
                  <a:gd name="T45" fmla="*/ 210 h 268"/>
                  <a:gd name="T46" fmla="*/ 58 w 237"/>
                  <a:gd name="T47" fmla="*/ 221 h 268"/>
                  <a:gd name="T48" fmla="*/ 47 w 237"/>
                  <a:gd name="T49" fmla="*/ 233 h 268"/>
                  <a:gd name="T50" fmla="*/ 41 w 237"/>
                  <a:gd name="T51" fmla="*/ 246 h 268"/>
                  <a:gd name="T52" fmla="*/ 39 w 237"/>
                  <a:gd name="T53" fmla="*/ 257 h 268"/>
                  <a:gd name="T54" fmla="*/ 37 w 237"/>
                  <a:gd name="T55" fmla="*/ 265 h 268"/>
                  <a:gd name="T56" fmla="*/ 37 w 237"/>
                  <a:gd name="T57" fmla="*/ 268 h 268"/>
                  <a:gd name="T58" fmla="*/ 0 w 237"/>
                  <a:gd name="T59" fmla="*/ 194 h 268"/>
                  <a:gd name="T60" fmla="*/ 3 w 237"/>
                  <a:gd name="T61" fmla="*/ 193 h 268"/>
                  <a:gd name="T62" fmla="*/ 13 w 237"/>
                  <a:gd name="T63" fmla="*/ 192 h 268"/>
                  <a:gd name="T64" fmla="*/ 26 w 237"/>
                  <a:gd name="T65" fmla="*/ 189 h 268"/>
                  <a:gd name="T66" fmla="*/ 45 w 237"/>
                  <a:gd name="T67" fmla="*/ 184 h 268"/>
                  <a:gd name="T68" fmla="*/ 64 w 237"/>
                  <a:gd name="T69" fmla="*/ 180 h 268"/>
                  <a:gd name="T70" fmla="*/ 84 w 237"/>
                  <a:gd name="T71" fmla="*/ 173 h 268"/>
                  <a:gd name="T72" fmla="*/ 105 w 237"/>
                  <a:gd name="T73" fmla="*/ 166 h 268"/>
                  <a:gd name="T74" fmla="*/ 123 w 237"/>
                  <a:gd name="T75" fmla="*/ 158 h 268"/>
                  <a:gd name="T76" fmla="*/ 138 w 237"/>
                  <a:gd name="T77" fmla="*/ 148 h 268"/>
                  <a:gd name="T78" fmla="*/ 149 w 237"/>
                  <a:gd name="T79" fmla="*/ 137 h 268"/>
                  <a:gd name="T80" fmla="*/ 157 w 237"/>
                  <a:gd name="T81" fmla="*/ 125 h 268"/>
                  <a:gd name="T82" fmla="*/ 161 w 237"/>
                  <a:gd name="T83" fmla="*/ 115 h 268"/>
                  <a:gd name="T84" fmla="*/ 163 w 237"/>
                  <a:gd name="T85" fmla="*/ 106 h 268"/>
                  <a:gd name="T86" fmla="*/ 163 w 237"/>
                  <a:gd name="T87" fmla="*/ 98 h 268"/>
                  <a:gd name="T88" fmla="*/ 163 w 237"/>
                  <a:gd name="T89" fmla="*/ 89 h 268"/>
                  <a:gd name="T90" fmla="*/ 162 w 237"/>
                  <a:gd name="T91" fmla="*/ 79 h 268"/>
                  <a:gd name="T92" fmla="*/ 163 w 237"/>
                  <a:gd name="T93" fmla="*/ 66 h 268"/>
                  <a:gd name="T94" fmla="*/ 166 w 237"/>
                  <a:gd name="T95" fmla="*/ 49 h 268"/>
                  <a:gd name="T96" fmla="*/ 168 w 237"/>
                  <a:gd name="T97" fmla="*/ 41 h 268"/>
                  <a:gd name="T98" fmla="*/ 172 w 237"/>
                  <a:gd name="T99" fmla="*/ 33 h 268"/>
                  <a:gd name="T100" fmla="*/ 178 w 237"/>
                  <a:gd name="T101" fmla="*/ 23 h 268"/>
                  <a:gd name="T102" fmla="*/ 188 w 237"/>
                  <a:gd name="T103" fmla="*/ 14 h 268"/>
                  <a:gd name="T104" fmla="*/ 200 w 237"/>
                  <a:gd name="T105" fmla="*/ 7 h 268"/>
                  <a:gd name="T106" fmla="*/ 216 w 237"/>
                  <a:gd name="T107" fmla="*/ 2 h 268"/>
                  <a:gd name="T108" fmla="*/ 237 w 237"/>
                  <a:gd name="T10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268">
                    <a:moveTo>
                      <a:pt x="237" y="0"/>
                    </a:moveTo>
                    <a:lnTo>
                      <a:pt x="234" y="1"/>
                    </a:lnTo>
                    <a:lnTo>
                      <a:pt x="227" y="2"/>
                    </a:lnTo>
                    <a:lnTo>
                      <a:pt x="216" y="7"/>
                    </a:lnTo>
                    <a:lnTo>
                      <a:pt x="205" y="12"/>
                    </a:lnTo>
                    <a:lnTo>
                      <a:pt x="194" y="19"/>
                    </a:lnTo>
                    <a:lnTo>
                      <a:pt x="184" y="28"/>
                    </a:lnTo>
                    <a:lnTo>
                      <a:pt x="180" y="38"/>
                    </a:lnTo>
                    <a:lnTo>
                      <a:pt x="178" y="52"/>
                    </a:lnTo>
                    <a:lnTo>
                      <a:pt x="177" y="63"/>
                    </a:lnTo>
                    <a:lnTo>
                      <a:pt x="177" y="73"/>
                    </a:lnTo>
                    <a:lnTo>
                      <a:pt x="178" y="83"/>
                    </a:lnTo>
                    <a:lnTo>
                      <a:pt x="180" y="95"/>
                    </a:lnTo>
                    <a:lnTo>
                      <a:pt x="183" y="112"/>
                    </a:lnTo>
                    <a:lnTo>
                      <a:pt x="180" y="127"/>
                    </a:lnTo>
                    <a:lnTo>
                      <a:pt x="177" y="138"/>
                    </a:lnTo>
                    <a:lnTo>
                      <a:pt x="169" y="148"/>
                    </a:lnTo>
                    <a:lnTo>
                      <a:pt x="162" y="156"/>
                    </a:lnTo>
                    <a:lnTo>
                      <a:pt x="155" y="165"/>
                    </a:lnTo>
                    <a:lnTo>
                      <a:pt x="141" y="176"/>
                    </a:lnTo>
                    <a:lnTo>
                      <a:pt x="121" y="187"/>
                    </a:lnTo>
                    <a:lnTo>
                      <a:pt x="97" y="199"/>
                    </a:lnTo>
                    <a:lnTo>
                      <a:pt x="75" y="210"/>
                    </a:lnTo>
                    <a:lnTo>
                      <a:pt x="58" y="221"/>
                    </a:lnTo>
                    <a:lnTo>
                      <a:pt x="47" y="233"/>
                    </a:lnTo>
                    <a:lnTo>
                      <a:pt x="41" y="246"/>
                    </a:lnTo>
                    <a:lnTo>
                      <a:pt x="39" y="257"/>
                    </a:lnTo>
                    <a:lnTo>
                      <a:pt x="37" y="265"/>
                    </a:lnTo>
                    <a:lnTo>
                      <a:pt x="37" y="268"/>
                    </a:lnTo>
                    <a:lnTo>
                      <a:pt x="0" y="194"/>
                    </a:lnTo>
                    <a:lnTo>
                      <a:pt x="3" y="193"/>
                    </a:lnTo>
                    <a:lnTo>
                      <a:pt x="13" y="192"/>
                    </a:lnTo>
                    <a:lnTo>
                      <a:pt x="26" y="189"/>
                    </a:lnTo>
                    <a:lnTo>
                      <a:pt x="45" y="184"/>
                    </a:lnTo>
                    <a:lnTo>
                      <a:pt x="64" y="180"/>
                    </a:lnTo>
                    <a:lnTo>
                      <a:pt x="84" y="173"/>
                    </a:lnTo>
                    <a:lnTo>
                      <a:pt x="105" y="166"/>
                    </a:lnTo>
                    <a:lnTo>
                      <a:pt x="123" y="158"/>
                    </a:lnTo>
                    <a:lnTo>
                      <a:pt x="138" y="148"/>
                    </a:lnTo>
                    <a:lnTo>
                      <a:pt x="149" y="137"/>
                    </a:lnTo>
                    <a:lnTo>
                      <a:pt x="157" y="125"/>
                    </a:lnTo>
                    <a:lnTo>
                      <a:pt x="161" y="115"/>
                    </a:lnTo>
                    <a:lnTo>
                      <a:pt x="163" y="106"/>
                    </a:lnTo>
                    <a:lnTo>
                      <a:pt x="163" y="98"/>
                    </a:lnTo>
                    <a:lnTo>
                      <a:pt x="163" y="89"/>
                    </a:lnTo>
                    <a:lnTo>
                      <a:pt x="162" y="79"/>
                    </a:lnTo>
                    <a:lnTo>
                      <a:pt x="163" y="66"/>
                    </a:lnTo>
                    <a:lnTo>
                      <a:pt x="166" y="49"/>
                    </a:lnTo>
                    <a:lnTo>
                      <a:pt x="168" y="41"/>
                    </a:lnTo>
                    <a:lnTo>
                      <a:pt x="172" y="33"/>
                    </a:lnTo>
                    <a:lnTo>
                      <a:pt x="178" y="23"/>
                    </a:lnTo>
                    <a:lnTo>
                      <a:pt x="188" y="14"/>
                    </a:lnTo>
                    <a:lnTo>
                      <a:pt x="200" y="7"/>
                    </a:lnTo>
                    <a:lnTo>
                      <a:pt x="216" y="2"/>
                    </a:lnTo>
                    <a:lnTo>
                      <a:pt x="23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8" name="Freeform 51">
                <a:extLst>
                  <a:ext uri="{FF2B5EF4-FFF2-40B4-BE49-F238E27FC236}">
                    <a16:creationId xmlns:a16="http://schemas.microsoft.com/office/drawing/2014/main" id="{B3DF73BA-907F-4948-A26A-600C779672A0}"/>
                  </a:ext>
                </a:extLst>
              </p:cNvPr>
              <p:cNvSpPr>
                <a:spLocks/>
              </p:cNvSpPr>
              <p:nvPr/>
            </p:nvSpPr>
            <p:spPr bwMode="auto">
              <a:xfrm>
                <a:off x="13594653" y="3203350"/>
                <a:ext cx="204892" cy="92460"/>
              </a:xfrm>
              <a:custGeom>
                <a:avLst/>
                <a:gdLst>
                  <a:gd name="T0" fmla="*/ 266 w 277"/>
                  <a:gd name="T1" fmla="*/ 0 h 125"/>
                  <a:gd name="T2" fmla="*/ 270 w 277"/>
                  <a:gd name="T3" fmla="*/ 2 h 125"/>
                  <a:gd name="T4" fmla="*/ 273 w 277"/>
                  <a:gd name="T5" fmla="*/ 8 h 125"/>
                  <a:gd name="T6" fmla="*/ 276 w 277"/>
                  <a:gd name="T7" fmla="*/ 17 h 125"/>
                  <a:gd name="T8" fmla="*/ 277 w 277"/>
                  <a:gd name="T9" fmla="*/ 29 h 125"/>
                  <a:gd name="T10" fmla="*/ 275 w 277"/>
                  <a:gd name="T11" fmla="*/ 43 h 125"/>
                  <a:gd name="T12" fmla="*/ 266 w 277"/>
                  <a:gd name="T13" fmla="*/ 59 h 125"/>
                  <a:gd name="T14" fmla="*/ 250 w 277"/>
                  <a:gd name="T15" fmla="*/ 72 h 125"/>
                  <a:gd name="T16" fmla="*/ 232 w 277"/>
                  <a:gd name="T17" fmla="*/ 82 h 125"/>
                  <a:gd name="T18" fmla="*/ 214 w 277"/>
                  <a:gd name="T19" fmla="*/ 89 h 125"/>
                  <a:gd name="T20" fmla="*/ 197 w 277"/>
                  <a:gd name="T21" fmla="*/ 93 h 125"/>
                  <a:gd name="T22" fmla="*/ 184 w 277"/>
                  <a:gd name="T23" fmla="*/ 94 h 125"/>
                  <a:gd name="T24" fmla="*/ 161 w 277"/>
                  <a:gd name="T25" fmla="*/ 93 h 125"/>
                  <a:gd name="T26" fmla="*/ 139 w 277"/>
                  <a:gd name="T27" fmla="*/ 89 h 125"/>
                  <a:gd name="T28" fmla="*/ 117 w 277"/>
                  <a:gd name="T29" fmla="*/ 82 h 125"/>
                  <a:gd name="T30" fmla="*/ 95 w 277"/>
                  <a:gd name="T31" fmla="*/ 77 h 125"/>
                  <a:gd name="T32" fmla="*/ 84 w 277"/>
                  <a:gd name="T33" fmla="*/ 76 h 125"/>
                  <a:gd name="T34" fmla="*/ 72 w 277"/>
                  <a:gd name="T35" fmla="*/ 74 h 125"/>
                  <a:gd name="T36" fmla="*/ 58 w 277"/>
                  <a:gd name="T37" fmla="*/ 74 h 125"/>
                  <a:gd name="T38" fmla="*/ 46 w 277"/>
                  <a:gd name="T39" fmla="*/ 78 h 125"/>
                  <a:gd name="T40" fmla="*/ 35 w 277"/>
                  <a:gd name="T41" fmla="*/ 84 h 125"/>
                  <a:gd name="T42" fmla="*/ 25 w 277"/>
                  <a:gd name="T43" fmla="*/ 95 h 125"/>
                  <a:gd name="T44" fmla="*/ 17 w 277"/>
                  <a:gd name="T45" fmla="*/ 111 h 125"/>
                  <a:gd name="T46" fmla="*/ 13 w 277"/>
                  <a:gd name="T47" fmla="*/ 121 h 125"/>
                  <a:gd name="T48" fmla="*/ 10 w 277"/>
                  <a:gd name="T49" fmla="*/ 125 h 125"/>
                  <a:gd name="T50" fmla="*/ 7 w 277"/>
                  <a:gd name="T51" fmla="*/ 123 h 125"/>
                  <a:gd name="T52" fmla="*/ 5 w 277"/>
                  <a:gd name="T53" fmla="*/ 117 h 125"/>
                  <a:gd name="T54" fmla="*/ 3 w 277"/>
                  <a:gd name="T55" fmla="*/ 109 h 125"/>
                  <a:gd name="T56" fmla="*/ 2 w 277"/>
                  <a:gd name="T57" fmla="*/ 99 h 125"/>
                  <a:gd name="T58" fmla="*/ 1 w 277"/>
                  <a:gd name="T59" fmla="*/ 88 h 125"/>
                  <a:gd name="T60" fmla="*/ 1 w 277"/>
                  <a:gd name="T61" fmla="*/ 79 h 125"/>
                  <a:gd name="T62" fmla="*/ 0 w 277"/>
                  <a:gd name="T63" fmla="*/ 73 h 125"/>
                  <a:gd name="T64" fmla="*/ 0 w 277"/>
                  <a:gd name="T65" fmla="*/ 71 h 125"/>
                  <a:gd name="T66" fmla="*/ 3 w 277"/>
                  <a:gd name="T67" fmla="*/ 70 h 125"/>
                  <a:gd name="T68" fmla="*/ 11 w 277"/>
                  <a:gd name="T69" fmla="*/ 67 h 125"/>
                  <a:gd name="T70" fmla="*/ 22 w 277"/>
                  <a:gd name="T71" fmla="*/ 63 h 125"/>
                  <a:gd name="T72" fmla="*/ 35 w 277"/>
                  <a:gd name="T73" fmla="*/ 60 h 125"/>
                  <a:gd name="T74" fmla="*/ 51 w 277"/>
                  <a:gd name="T75" fmla="*/ 56 h 125"/>
                  <a:gd name="T76" fmla="*/ 67 w 277"/>
                  <a:gd name="T77" fmla="*/ 54 h 125"/>
                  <a:gd name="T78" fmla="*/ 83 w 277"/>
                  <a:gd name="T79" fmla="*/ 54 h 125"/>
                  <a:gd name="T80" fmla="*/ 101 w 277"/>
                  <a:gd name="T81" fmla="*/ 57 h 125"/>
                  <a:gd name="T82" fmla="*/ 120 w 277"/>
                  <a:gd name="T83" fmla="*/ 62 h 125"/>
                  <a:gd name="T84" fmla="*/ 137 w 277"/>
                  <a:gd name="T85" fmla="*/ 68 h 125"/>
                  <a:gd name="T86" fmla="*/ 155 w 277"/>
                  <a:gd name="T87" fmla="*/ 73 h 125"/>
                  <a:gd name="T88" fmla="*/ 173 w 277"/>
                  <a:gd name="T89" fmla="*/ 77 h 125"/>
                  <a:gd name="T90" fmla="*/ 194 w 277"/>
                  <a:gd name="T91" fmla="*/ 78 h 125"/>
                  <a:gd name="T92" fmla="*/ 216 w 277"/>
                  <a:gd name="T93" fmla="*/ 74 h 125"/>
                  <a:gd name="T94" fmla="*/ 239 w 277"/>
                  <a:gd name="T95" fmla="*/ 66 h 125"/>
                  <a:gd name="T96" fmla="*/ 256 w 277"/>
                  <a:gd name="T97" fmla="*/ 55 h 125"/>
                  <a:gd name="T98" fmla="*/ 266 w 277"/>
                  <a:gd name="T99" fmla="*/ 40 h 125"/>
                  <a:gd name="T100" fmla="*/ 270 w 277"/>
                  <a:gd name="T101" fmla="*/ 23 h 125"/>
                  <a:gd name="T102" fmla="*/ 266 w 277"/>
                  <a:gd name="T103" fmla="*/ 4 h 125"/>
                  <a:gd name="T104" fmla="*/ 266 w 277"/>
                  <a:gd name="T10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7" h="125">
                    <a:moveTo>
                      <a:pt x="266" y="0"/>
                    </a:moveTo>
                    <a:lnTo>
                      <a:pt x="270" y="2"/>
                    </a:lnTo>
                    <a:lnTo>
                      <a:pt x="273" y="8"/>
                    </a:lnTo>
                    <a:lnTo>
                      <a:pt x="276" y="17"/>
                    </a:lnTo>
                    <a:lnTo>
                      <a:pt x="277" y="29"/>
                    </a:lnTo>
                    <a:lnTo>
                      <a:pt x="275" y="43"/>
                    </a:lnTo>
                    <a:lnTo>
                      <a:pt x="266" y="59"/>
                    </a:lnTo>
                    <a:lnTo>
                      <a:pt x="250" y="72"/>
                    </a:lnTo>
                    <a:lnTo>
                      <a:pt x="232" y="82"/>
                    </a:lnTo>
                    <a:lnTo>
                      <a:pt x="214" y="89"/>
                    </a:lnTo>
                    <a:lnTo>
                      <a:pt x="197" y="93"/>
                    </a:lnTo>
                    <a:lnTo>
                      <a:pt x="184" y="94"/>
                    </a:lnTo>
                    <a:lnTo>
                      <a:pt x="161" y="93"/>
                    </a:lnTo>
                    <a:lnTo>
                      <a:pt x="139" y="89"/>
                    </a:lnTo>
                    <a:lnTo>
                      <a:pt x="117" y="82"/>
                    </a:lnTo>
                    <a:lnTo>
                      <a:pt x="95" y="77"/>
                    </a:lnTo>
                    <a:lnTo>
                      <a:pt x="84" y="76"/>
                    </a:lnTo>
                    <a:lnTo>
                      <a:pt x="72" y="74"/>
                    </a:lnTo>
                    <a:lnTo>
                      <a:pt x="58" y="74"/>
                    </a:lnTo>
                    <a:lnTo>
                      <a:pt x="46" y="78"/>
                    </a:lnTo>
                    <a:lnTo>
                      <a:pt x="35" y="84"/>
                    </a:lnTo>
                    <a:lnTo>
                      <a:pt x="25" y="95"/>
                    </a:lnTo>
                    <a:lnTo>
                      <a:pt x="17" y="111"/>
                    </a:lnTo>
                    <a:lnTo>
                      <a:pt x="13" y="121"/>
                    </a:lnTo>
                    <a:lnTo>
                      <a:pt x="10" y="125"/>
                    </a:lnTo>
                    <a:lnTo>
                      <a:pt x="7" y="123"/>
                    </a:lnTo>
                    <a:lnTo>
                      <a:pt x="5" y="117"/>
                    </a:lnTo>
                    <a:lnTo>
                      <a:pt x="3" y="109"/>
                    </a:lnTo>
                    <a:lnTo>
                      <a:pt x="2" y="99"/>
                    </a:lnTo>
                    <a:lnTo>
                      <a:pt x="1" y="88"/>
                    </a:lnTo>
                    <a:lnTo>
                      <a:pt x="1" y="79"/>
                    </a:lnTo>
                    <a:lnTo>
                      <a:pt x="0" y="73"/>
                    </a:lnTo>
                    <a:lnTo>
                      <a:pt x="0" y="71"/>
                    </a:lnTo>
                    <a:lnTo>
                      <a:pt x="3" y="70"/>
                    </a:lnTo>
                    <a:lnTo>
                      <a:pt x="11" y="67"/>
                    </a:lnTo>
                    <a:lnTo>
                      <a:pt x="22" y="63"/>
                    </a:lnTo>
                    <a:lnTo>
                      <a:pt x="35" y="60"/>
                    </a:lnTo>
                    <a:lnTo>
                      <a:pt x="51" y="56"/>
                    </a:lnTo>
                    <a:lnTo>
                      <a:pt x="67" y="54"/>
                    </a:lnTo>
                    <a:lnTo>
                      <a:pt x="83" y="54"/>
                    </a:lnTo>
                    <a:lnTo>
                      <a:pt x="101" y="57"/>
                    </a:lnTo>
                    <a:lnTo>
                      <a:pt x="120" y="62"/>
                    </a:lnTo>
                    <a:lnTo>
                      <a:pt x="137" y="68"/>
                    </a:lnTo>
                    <a:lnTo>
                      <a:pt x="155" y="73"/>
                    </a:lnTo>
                    <a:lnTo>
                      <a:pt x="173" y="77"/>
                    </a:lnTo>
                    <a:lnTo>
                      <a:pt x="194" y="78"/>
                    </a:lnTo>
                    <a:lnTo>
                      <a:pt x="216" y="74"/>
                    </a:lnTo>
                    <a:lnTo>
                      <a:pt x="239" y="66"/>
                    </a:lnTo>
                    <a:lnTo>
                      <a:pt x="256" y="55"/>
                    </a:lnTo>
                    <a:lnTo>
                      <a:pt x="266" y="40"/>
                    </a:lnTo>
                    <a:lnTo>
                      <a:pt x="270" y="23"/>
                    </a:lnTo>
                    <a:lnTo>
                      <a:pt x="266" y="4"/>
                    </a:lnTo>
                    <a:lnTo>
                      <a:pt x="26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9" name="Freeform 52">
                <a:extLst>
                  <a:ext uri="{FF2B5EF4-FFF2-40B4-BE49-F238E27FC236}">
                    <a16:creationId xmlns:a16="http://schemas.microsoft.com/office/drawing/2014/main" id="{B516902F-09DA-44BD-9C6F-F751C2BBB1F4}"/>
                  </a:ext>
                </a:extLst>
              </p:cNvPr>
              <p:cNvSpPr>
                <a:spLocks/>
              </p:cNvSpPr>
              <p:nvPr/>
            </p:nvSpPr>
            <p:spPr bwMode="auto">
              <a:xfrm>
                <a:off x="13547313" y="3008073"/>
                <a:ext cx="100597" cy="250013"/>
              </a:xfrm>
              <a:custGeom>
                <a:avLst/>
                <a:gdLst>
                  <a:gd name="T0" fmla="*/ 16 w 136"/>
                  <a:gd name="T1" fmla="*/ 0 h 338"/>
                  <a:gd name="T2" fmla="*/ 28 w 136"/>
                  <a:gd name="T3" fmla="*/ 8 h 338"/>
                  <a:gd name="T4" fmla="*/ 49 w 136"/>
                  <a:gd name="T5" fmla="*/ 22 h 338"/>
                  <a:gd name="T6" fmla="*/ 70 w 136"/>
                  <a:gd name="T7" fmla="*/ 34 h 338"/>
                  <a:gd name="T8" fmla="*/ 93 w 136"/>
                  <a:gd name="T9" fmla="*/ 49 h 338"/>
                  <a:gd name="T10" fmla="*/ 121 w 136"/>
                  <a:gd name="T11" fmla="*/ 74 h 338"/>
                  <a:gd name="T12" fmla="*/ 136 w 136"/>
                  <a:gd name="T13" fmla="*/ 106 h 338"/>
                  <a:gd name="T14" fmla="*/ 129 w 136"/>
                  <a:gd name="T15" fmla="*/ 142 h 338"/>
                  <a:gd name="T16" fmla="*/ 105 w 136"/>
                  <a:gd name="T17" fmla="*/ 165 h 338"/>
                  <a:gd name="T18" fmla="*/ 83 w 136"/>
                  <a:gd name="T19" fmla="*/ 182 h 338"/>
                  <a:gd name="T20" fmla="*/ 67 w 136"/>
                  <a:gd name="T21" fmla="*/ 206 h 338"/>
                  <a:gd name="T22" fmla="*/ 60 w 136"/>
                  <a:gd name="T23" fmla="*/ 250 h 338"/>
                  <a:gd name="T24" fmla="*/ 63 w 136"/>
                  <a:gd name="T25" fmla="*/ 292 h 338"/>
                  <a:gd name="T26" fmla="*/ 55 w 136"/>
                  <a:gd name="T27" fmla="*/ 309 h 338"/>
                  <a:gd name="T28" fmla="*/ 33 w 136"/>
                  <a:gd name="T29" fmla="*/ 325 h 338"/>
                  <a:gd name="T30" fmla="*/ 11 w 136"/>
                  <a:gd name="T31" fmla="*/ 335 h 338"/>
                  <a:gd name="T32" fmla="*/ 0 w 136"/>
                  <a:gd name="T33" fmla="*/ 338 h 338"/>
                  <a:gd name="T34" fmla="*/ 1 w 136"/>
                  <a:gd name="T35" fmla="*/ 325 h 338"/>
                  <a:gd name="T36" fmla="*/ 6 w 136"/>
                  <a:gd name="T37" fmla="*/ 292 h 338"/>
                  <a:gd name="T38" fmla="*/ 15 w 136"/>
                  <a:gd name="T39" fmla="*/ 249 h 338"/>
                  <a:gd name="T40" fmla="*/ 31 w 136"/>
                  <a:gd name="T41" fmla="*/ 209 h 338"/>
                  <a:gd name="T42" fmla="*/ 54 w 136"/>
                  <a:gd name="T43" fmla="*/ 178 h 338"/>
                  <a:gd name="T44" fmla="*/ 88 w 136"/>
                  <a:gd name="T45" fmla="*/ 158 h 338"/>
                  <a:gd name="T46" fmla="*/ 111 w 136"/>
                  <a:gd name="T47" fmla="*/ 142 h 338"/>
                  <a:gd name="T48" fmla="*/ 121 w 136"/>
                  <a:gd name="T49" fmla="*/ 116 h 338"/>
                  <a:gd name="T50" fmla="*/ 115 w 136"/>
                  <a:gd name="T51" fmla="*/ 89 h 338"/>
                  <a:gd name="T52" fmla="*/ 97 w 136"/>
                  <a:gd name="T53" fmla="*/ 66 h 338"/>
                  <a:gd name="T54" fmla="*/ 75 w 136"/>
                  <a:gd name="T55" fmla="*/ 47 h 338"/>
                  <a:gd name="T56" fmla="*/ 59 w 136"/>
                  <a:gd name="T57" fmla="*/ 38 h 338"/>
                  <a:gd name="T58" fmla="*/ 54 w 136"/>
                  <a:gd name="T59" fmla="*/ 34 h 338"/>
                  <a:gd name="T60" fmla="*/ 38 w 136"/>
                  <a:gd name="T61" fmla="*/ 24 h 338"/>
                  <a:gd name="T62" fmla="*/ 20 w 136"/>
                  <a:gd name="T63" fmla="*/ 10 h 338"/>
                  <a:gd name="T64" fmla="*/ 12 w 136"/>
                  <a:gd name="T6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338">
                    <a:moveTo>
                      <a:pt x="12" y="0"/>
                    </a:moveTo>
                    <a:lnTo>
                      <a:pt x="16" y="0"/>
                    </a:lnTo>
                    <a:lnTo>
                      <a:pt x="21" y="3"/>
                    </a:lnTo>
                    <a:lnTo>
                      <a:pt x="28" y="8"/>
                    </a:lnTo>
                    <a:lnTo>
                      <a:pt x="38" y="14"/>
                    </a:lnTo>
                    <a:lnTo>
                      <a:pt x="49" y="22"/>
                    </a:lnTo>
                    <a:lnTo>
                      <a:pt x="60" y="28"/>
                    </a:lnTo>
                    <a:lnTo>
                      <a:pt x="70" y="34"/>
                    </a:lnTo>
                    <a:lnTo>
                      <a:pt x="81" y="40"/>
                    </a:lnTo>
                    <a:lnTo>
                      <a:pt x="93" y="49"/>
                    </a:lnTo>
                    <a:lnTo>
                      <a:pt x="109" y="61"/>
                    </a:lnTo>
                    <a:lnTo>
                      <a:pt x="121" y="74"/>
                    </a:lnTo>
                    <a:lnTo>
                      <a:pt x="131" y="89"/>
                    </a:lnTo>
                    <a:lnTo>
                      <a:pt x="136" y="106"/>
                    </a:lnTo>
                    <a:lnTo>
                      <a:pt x="135" y="125"/>
                    </a:lnTo>
                    <a:lnTo>
                      <a:pt x="129" y="142"/>
                    </a:lnTo>
                    <a:lnTo>
                      <a:pt x="118" y="155"/>
                    </a:lnTo>
                    <a:lnTo>
                      <a:pt x="105" y="165"/>
                    </a:lnTo>
                    <a:lnTo>
                      <a:pt x="93" y="173"/>
                    </a:lnTo>
                    <a:lnTo>
                      <a:pt x="83" y="182"/>
                    </a:lnTo>
                    <a:lnTo>
                      <a:pt x="74" y="192"/>
                    </a:lnTo>
                    <a:lnTo>
                      <a:pt x="67" y="206"/>
                    </a:lnTo>
                    <a:lnTo>
                      <a:pt x="63" y="227"/>
                    </a:lnTo>
                    <a:lnTo>
                      <a:pt x="60" y="250"/>
                    </a:lnTo>
                    <a:lnTo>
                      <a:pt x="60" y="272"/>
                    </a:lnTo>
                    <a:lnTo>
                      <a:pt x="63" y="292"/>
                    </a:lnTo>
                    <a:lnTo>
                      <a:pt x="63" y="302"/>
                    </a:lnTo>
                    <a:lnTo>
                      <a:pt x="55" y="309"/>
                    </a:lnTo>
                    <a:lnTo>
                      <a:pt x="45" y="318"/>
                    </a:lnTo>
                    <a:lnTo>
                      <a:pt x="33" y="325"/>
                    </a:lnTo>
                    <a:lnTo>
                      <a:pt x="21" y="330"/>
                    </a:lnTo>
                    <a:lnTo>
                      <a:pt x="11" y="335"/>
                    </a:lnTo>
                    <a:lnTo>
                      <a:pt x="3" y="338"/>
                    </a:lnTo>
                    <a:lnTo>
                      <a:pt x="0" y="338"/>
                    </a:lnTo>
                    <a:lnTo>
                      <a:pt x="0" y="335"/>
                    </a:lnTo>
                    <a:lnTo>
                      <a:pt x="1" y="325"/>
                    </a:lnTo>
                    <a:lnTo>
                      <a:pt x="3" y="310"/>
                    </a:lnTo>
                    <a:lnTo>
                      <a:pt x="6" y="292"/>
                    </a:lnTo>
                    <a:lnTo>
                      <a:pt x="10" y="271"/>
                    </a:lnTo>
                    <a:lnTo>
                      <a:pt x="15" y="249"/>
                    </a:lnTo>
                    <a:lnTo>
                      <a:pt x="22" y="228"/>
                    </a:lnTo>
                    <a:lnTo>
                      <a:pt x="31" y="209"/>
                    </a:lnTo>
                    <a:lnTo>
                      <a:pt x="42" y="192"/>
                    </a:lnTo>
                    <a:lnTo>
                      <a:pt x="54" y="178"/>
                    </a:lnTo>
                    <a:lnTo>
                      <a:pt x="72" y="167"/>
                    </a:lnTo>
                    <a:lnTo>
                      <a:pt x="88" y="158"/>
                    </a:lnTo>
                    <a:lnTo>
                      <a:pt x="100" y="150"/>
                    </a:lnTo>
                    <a:lnTo>
                      <a:pt x="111" y="142"/>
                    </a:lnTo>
                    <a:lnTo>
                      <a:pt x="118" y="131"/>
                    </a:lnTo>
                    <a:lnTo>
                      <a:pt x="121" y="116"/>
                    </a:lnTo>
                    <a:lnTo>
                      <a:pt x="121" y="102"/>
                    </a:lnTo>
                    <a:lnTo>
                      <a:pt x="115" y="89"/>
                    </a:lnTo>
                    <a:lnTo>
                      <a:pt x="107" y="77"/>
                    </a:lnTo>
                    <a:lnTo>
                      <a:pt x="97" y="66"/>
                    </a:lnTo>
                    <a:lnTo>
                      <a:pt x="86" y="56"/>
                    </a:lnTo>
                    <a:lnTo>
                      <a:pt x="75" y="47"/>
                    </a:lnTo>
                    <a:lnTo>
                      <a:pt x="65" y="41"/>
                    </a:lnTo>
                    <a:lnTo>
                      <a:pt x="59" y="38"/>
                    </a:lnTo>
                    <a:lnTo>
                      <a:pt x="56" y="35"/>
                    </a:lnTo>
                    <a:lnTo>
                      <a:pt x="54" y="34"/>
                    </a:lnTo>
                    <a:lnTo>
                      <a:pt x="48" y="30"/>
                    </a:lnTo>
                    <a:lnTo>
                      <a:pt x="38" y="24"/>
                    </a:lnTo>
                    <a:lnTo>
                      <a:pt x="30" y="17"/>
                    </a:lnTo>
                    <a:lnTo>
                      <a:pt x="20" y="10"/>
                    </a:lnTo>
                    <a:lnTo>
                      <a:pt x="15" y="3"/>
                    </a:lnTo>
                    <a:lnTo>
                      <a:pt x="1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0" name="Freeform 53">
                <a:extLst>
                  <a:ext uri="{FF2B5EF4-FFF2-40B4-BE49-F238E27FC236}">
                    <a16:creationId xmlns:a16="http://schemas.microsoft.com/office/drawing/2014/main" id="{8EF3B724-291B-48E0-AB1D-C83CC013D3F2}"/>
                  </a:ext>
                </a:extLst>
              </p:cNvPr>
              <p:cNvSpPr>
                <a:spLocks/>
              </p:cNvSpPr>
              <p:nvPr/>
            </p:nvSpPr>
            <p:spPr bwMode="auto">
              <a:xfrm>
                <a:off x="13361653" y="3078343"/>
                <a:ext cx="59914" cy="95419"/>
              </a:xfrm>
              <a:custGeom>
                <a:avLst/>
                <a:gdLst>
                  <a:gd name="T0" fmla="*/ 40 w 81"/>
                  <a:gd name="T1" fmla="*/ 0 h 129"/>
                  <a:gd name="T2" fmla="*/ 37 w 81"/>
                  <a:gd name="T3" fmla="*/ 1 h 129"/>
                  <a:gd name="T4" fmla="*/ 31 w 81"/>
                  <a:gd name="T5" fmla="*/ 6 h 129"/>
                  <a:gd name="T6" fmla="*/ 24 w 81"/>
                  <a:gd name="T7" fmla="*/ 12 h 129"/>
                  <a:gd name="T8" fmla="*/ 17 w 81"/>
                  <a:gd name="T9" fmla="*/ 22 h 129"/>
                  <a:gd name="T10" fmla="*/ 11 w 81"/>
                  <a:gd name="T11" fmla="*/ 32 h 129"/>
                  <a:gd name="T12" fmla="*/ 8 w 81"/>
                  <a:gd name="T13" fmla="*/ 43 h 129"/>
                  <a:gd name="T14" fmla="*/ 11 w 81"/>
                  <a:gd name="T15" fmla="*/ 55 h 129"/>
                  <a:gd name="T16" fmla="*/ 19 w 81"/>
                  <a:gd name="T17" fmla="*/ 71 h 129"/>
                  <a:gd name="T18" fmla="*/ 33 w 81"/>
                  <a:gd name="T19" fmla="*/ 88 h 129"/>
                  <a:gd name="T20" fmla="*/ 47 w 81"/>
                  <a:gd name="T21" fmla="*/ 104 h 129"/>
                  <a:gd name="T22" fmla="*/ 63 w 81"/>
                  <a:gd name="T23" fmla="*/ 116 h 129"/>
                  <a:gd name="T24" fmla="*/ 80 w 81"/>
                  <a:gd name="T25" fmla="*/ 125 h 129"/>
                  <a:gd name="T26" fmla="*/ 81 w 81"/>
                  <a:gd name="T27" fmla="*/ 125 h 129"/>
                  <a:gd name="T28" fmla="*/ 77 w 81"/>
                  <a:gd name="T29" fmla="*/ 126 h 129"/>
                  <a:gd name="T30" fmla="*/ 68 w 81"/>
                  <a:gd name="T31" fmla="*/ 127 h 129"/>
                  <a:gd name="T32" fmla="*/ 59 w 81"/>
                  <a:gd name="T33" fmla="*/ 129 h 129"/>
                  <a:gd name="T34" fmla="*/ 51 w 81"/>
                  <a:gd name="T35" fmla="*/ 129 h 129"/>
                  <a:gd name="T36" fmla="*/ 48 w 81"/>
                  <a:gd name="T37" fmla="*/ 129 h 129"/>
                  <a:gd name="T38" fmla="*/ 46 w 81"/>
                  <a:gd name="T39" fmla="*/ 126 h 129"/>
                  <a:gd name="T40" fmla="*/ 41 w 81"/>
                  <a:gd name="T41" fmla="*/ 121 h 129"/>
                  <a:gd name="T42" fmla="*/ 34 w 81"/>
                  <a:gd name="T43" fmla="*/ 113 h 129"/>
                  <a:gd name="T44" fmla="*/ 25 w 81"/>
                  <a:gd name="T45" fmla="*/ 102 h 129"/>
                  <a:gd name="T46" fmla="*/ 18 w 81"/>
                  <a:gd name="T47" fmla="*/ 91 h 129"/>
                  <a:gd name="T48" fmla="*/ 9 w 81"/>
                  <a:gd name="T49" fmla="*/ 78 h 129"/>
                  <a:gd name="T50" fmla="*/ 4 w 81"/>
                  <a:gd name="T51" fmla="*/ 69 h 129"/>
                  <a:gd name="T52" fmla="*/ 2 w 81"/>
                  <a:gd name="T53" fmla="*/ 59 h 129"/>
                  <a:gd name="T54" fmla="*/ 0 w 81"/>
                  <a:gd name="T55" fmla="*/ 48 h 129"/>
                  <a:gd name="T56" fmla="*/ 1 w 81"/>
                  <a:gd name="T57" fmla="*/ 38 h 129"/>
                  <a:gd name="T58" fmla="*/ 3 w 81"/>
                  <a:gd name="T59" fmla="*/ 31 h 129"/>
                  <a:gd name="T60" fmla="*/ 8 w 81"/>
                  <a:gd name="T61" fmla="*/ 23 h 129"/>
                  <a:gd name="T62" fmla="*/ 14 w 81"/>
                  <a:gd name="T63" fmla="*/ 16 h 129"/>
                  <a:gd name="T64" fmla="*/ 22 w 81"/>
                  <a:gd name="T65" fmla="*/ 10 h 129"/>
                  <a:gd name="T66" fmla="*/ 30 w 81"/>
                  <a:gd name="T67" fmla="*/ 5 h 129"/>
                  <a:gd name="T68" fmla="*/ 36 w 81"/>
                  <a:gd name="T69" fmla="*/ 1 h 129"/>
                  <a:gd name="T70" fmla="*/ 40 w 81"/>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9">
                    <a:moveTo>
                      <a:pt x="40" y="0"/>
                    </a:moveTo>
                    <a:lnTo>
                      <a:pt x="37" y="1"/>
                    </a:lnTo>
                    <a:lnTo>
                      <a:pt x="31" y="6"/>
                    </a:lnTo>
                    <a:lnTo>
                      <a:pt x="24" y="12"/>
                    </a:lnTo>
                    <a:lnTo>
                      <a:pt x="17" y="22"/>
                    </a:lnTo>
                    <a:lnTo>
                      <a:pt x="11" y="32"/>
                    </a:lnTo>
                    <a:lnTo>
                      <a:pt x="8" y="43"/>
                    </a:lnTo>
                    <a:lnTo>
                      <a:pt x="11" y="55"/>
                    </a:lnTo>
                    <a:lnTo>
                      <a:pt x="19" y="71"/>
                    </a:lnTo>
                    <a:lnTo>
                      <a:pt x="33" y="88"/>
                    </a:lnTo>
                    <a:lnTo>
                      <a:pt x="47" y="104"/>
                    </a:lnTo>
                    <a:lnTo>
                      <a:pt x="63" y="116"/>
                    </a:lnTo>
                    <a:lnTo>
                      <a:pt x="80" y="125"/>
                    </a:lnTo>
                    <a:lnTo>
                      <a:pt x="81" y="125"/>
                    </a:lnTo>
                    <a:lnTo>
                      <a:pt x="77" y="126"/>
                    </a:lnTo>
                    <a:lnTo>
                      <a:pt x="68" y="127"/>
                    </a:lnTo>
                    <a:lnTo>
                      <a:pt x="59" y="129"/>
                    </a:lnTo>
                    <a:lnTo>
                      <a:pt x="51" y="129"/>
                    </a:lnTo>
                    <a:lnTo>
                      <a:pt x="48" y="129"/>
                    </a:lnTo>
                    <a:lnTo>
                      <a:pt x="46" y="126"/>
                    </a:lnTo>
                    <a:lnTo>
                      <a:pt x="41" y="121"/>
                    </a:lnTo>
                    <a:lnTo>
                      <a:pt x="34" y="113"/>
                    </a:lnTo>
                    <a:lnTo>
                      <a:pt x="25" y="102"/>
                    </a:lnTo>
                    <a:lnTo>
                      <a:pt x="18" y="91"/>
                    </a:lnTo>
                    <a:lnTo>
                      <a:pt x="9" y="78"/>
                    </a:lnTo>
                    <a:lnTo>
                      <a:pt x="4" y="69"/>
                    </a:lnTo>
                    <a:lnTo>
                      <a:pt x="2" y="59"/>
                    </a:lnTo>
                    <a:lnTo>
                      <a:pt x="0" y="48"/>
                    </a:lnTo>
                    <a:lnTo>
                      <a:pt x="1" y="38"/>
                    </a:lnTo>
                    <a:lnTo>
                      <a:pt x="3" y="31"/>
                    </a:lnTo>
                    <a:lnTo>
                      <a:pt x="8" y="23"/>
                    </a:lnTo>
                    <a:lnTo>
                      <a:pt x="14" y="16"/>
                    </a:lnTo>
                    <a:lnTo>
                      <a:pt x="22" y="10"/>
                    </a:lnTo>
                    <a:lnTo>
                      <a:pt x="30" y="5"/>
                    </a:lnTo>
                    <a:lnTo>
                      <a:pt x="36" y="1"/>
                    </a:lnTo>
                    <a:lnTo>
                      <a:pt x="4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1" name="Freeform 54">
                <a:extLst>
                  <a:ext uri="{FF2B5EF4-FFF2-40B4-BE49-F238E27FC236}">
                    <a16:creationId xmlns:a16="http://schemas.microsoft.com/office/drawing/2014/main" id="{8EAE804B-4944-40F4-8D7E-7C0C9E6DD426}"/>
                  </a:ext>
                </a:extLst>
              </p:cNvPr>
              <p:cNvSpPr>
                <a:spLocks/>
              </p:cNvSpPr>
              <p:nvPr/>
            </p:nvSpPr>
            <p:spPr bwMode="auto">
              <a:xfrm>
                <a:off x="13691551" y="3124943"/>
                <a:ext cx="106514" cy="65832"/>
              </a:xfrm>
              <a:custGeom>
                <a:avLst/>
                <a:gdLst>
                  <a:gd name="T0" fmla="*/ 141 w 144"/>
                  <a:gd name="T1" fmla="*/ 0 h 89"/>
                  <a:gd name="T2" fmla="*/ 142 w 144"/>
                  <a:gd name="T3" fmla="*/ 1 h 89"/>
                  <a:gd name="T4" fmla="*/ 142 w 144"/>
                  <a:gd name="T5" fmla="*/ 6 h 89"/>
                  <a:gd name="T6" fmla="*/ 144 w 144"/>
                  <a:gd name="T7" fmla="*/ 14 h 89"/>
                  <a:gd name="T8" fmla="*/ 142 w 144"/>
                  <a:gd name="T9" fmla="*/ 25 h 89"/>
                  <a:gd name="T10" fmla="*/ 139 w 144"/>
                  <a:gd name="T11" fmla="*/ 37 h 89"/>
                  <a:gd name="T12" fmla="*/ 134 w 144"/>
                  <a:gd name="T13" fmla="*/ 50 h 89"/>
                  <a:gd name="T14" fmla="*/ 127 w 144"/>
                  <a:gd name="T15" fmla="*/ 61 h 89"/>
                  <a:gd name="T16" fmla="*/ 112 w 144"/>
                  <a:gd name="T17" fmla="*/ 74 h 89"/>
                  <a:gd name="T18" fmla="*/ 100 w 144"/>
                  <a:gd name="T19" fmla="*/ 83 h 89"/>
                  <a:gd name="T20" fmla="*/ 86 w 144"/>
                  <a:gd name="T21" fmla="*/ 86 h 89"/>
                  <a:gd name="T22" fmla="*/ 74 w 144"/>
                  <a:gd name="T23" fmla="*/ 89 h 89"/>
                  <a:gd name="T24" fmla="*/ 56 w 144"/>
                  <a:gd name="T25" fmla="*/ 89 h 89"/>
                  <a:gd name="T26" fmla="*/ 42 w 144"/>
                  <a:gd name="T27" fmla="*/ 88 h 89"/>
                  <a:gd name="T28" fmla="*/ 30 w 144"/>
                  <a:gd name="T29" fmla="*/ 84 h 89"/>
                  <a:gd name="T30" fmla="*/ 20 w 144"/>
                  <a:gd name="T31" fmla="*/ 81 h 89"/>
                  <a:gd name="T32" fmla="*/ 13 w 144"/>
                  <a:gd name="T33" fmla="*/ 80 h 89"/>
                  <a:gd name="T34" fmla="*/ 6 w 144"/>
                  <a:gd name="T35" fmla="*/ 81 h 89"/>
                  <a:gd name="T36" fmla="*/ 1 w 144"/>
                  <a:gd name="T37" fmla="*/ 84 h 89"/>
                  <a:gd name="T38" fmla="*/ 0 w 144"/>
                  <a:gd name="T39" fmla="*/ 81 h 89"/>
                  <a:gd name="T40" fmla="*/ 1 w 144"/>
                  <a:gd name="T41" fmla="*/ 78 h 89"/>
                  <a:gd name="T42" fmla="*/ 3 w 144"/>
                  <a:gd name="T43" fmla="*/ 72 h 89"/>
                  <a:gd name="T44" fmla="*/ 7 w 144"/>
                  <a:gd name="T45" fmla="*/ 67 h 89"/>
                  <a:gd name="T46" fmla="*/ 9 w 144"/>
                  <a:gd name="T47" fmla="*/ 63 h 89"/>
                  <a:gd name="T48" fmla="*/ 11 w 144"/>
                  <a:gd name="T49" fmla="*/ 61 h 89"/>
                  <a:gd name="T50" fmla="*/ 13 w 144"/>
                  <a:gd name="T51" fmla="*/ 62 h 89"/>
                  <a:gd name="T52" fmla="*/ 20 w 144"/>
                  <a:gd name="T53" fmla="*/ 67 h 89"/>
                  <a:gd name="T54" fmla="*/ 30 w 144"/>
                  <a:gd name="T55" fmla="*/ 70 h 89"/>
                  <a:gd name="T56" fmla="*/ 44 w 144"/>
                  <a:gd name="T57" fmla="*/ 75 h 89"/>
                  <a:gd name="T58" fmla="*/ 58 w 144"/>
                  <a:gd name="T59" fmla="*/ 78 h 89"/>
                  <a:gd name="T60" fmla="*/ 74 w 144"/>
                  <a:gd name="T61" fmla="*/ 78 h 89"/>
                  <a:gd name="T62" fmla="*/ 92 w 144"/>
                  <a:gd name="T63" fmla="*/ 73 h 89"/>
                  <a:gd name="T64" fmla="*/ 108 w 144"/>
                  <a:gd name="T65" fmla="*/ 64 h 89"/>
                  <a:gd name="T66" fmla="*/ 122 w 144"/>
                  <a:gd name="T67" fmla="*/ 53 h 89"/>
                  <a:gd name="T68" fmla="*/ 130 w 144"/>
                  <a:gd name="T69" fmla="*/ 40 h 89"/>
                  <a:gd name="T70" fmla="*/ 138 w 144"/>
                  <a:gd name="T71" fmla="*/ 26 h 89"/>
                  <a:gd name="T72" fmla="*/ 140 w 144"/>
                  <a:gd name="T73" fmla="*/ 14 h 89"/>
                  <a:gd name="T74" fmla="*/ 141 w 144"/>
                  <a:gd name="T75" fmla="*/ 4 h 89"/>
                  <a:gd name="T76" fmla="*/ 141 w 144"/>
                  <a:gd name="T7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89">
                    <a:moveTo>
                      <a:pt x="141" y="0"/>
                    </a:moveTo>
                    <a:lnTo>
                      <a:pt x="142" y="1"/>
                    </a:lnTo>
                    <a:lnTo>
                      <a:pt x="142" y="6"/>
                    </a:lnTo>
                    <a:lnTo>
                      <a:pt x="144" y="14"/>
                    </a:lnTo>
                    <a:lnTo>
                      <a:pt x="142" y="25"/>
                    </a:lnTo>
                    <a:lnTo>
                      <a:pt x="139" y="37"/>
                    </a:lnTo>
                    <a:lnTo>
                      <a:pt x="134" y="50"/>
                    </a:lnTo>
                    <a:lnTo>
                      <a:pt x="127" y="61"/>
                    </a:lnTo>
                    <a:lnTo>
                      <a:pt x="112" y="74"/>
                    </a:lnTo>
                    <a:lnTo>
                      <a:pt x="100" y="83"/>
                    </a:lnTo>
                    <a:lnTo>
                      <a:pt x="86" y="86"/>
                    </a:lnTo>
                    <a:lnTo>
                      <a:pt x="74" y="89"/>
                    </a:lnTo>
                    <a:lnTo>
                      <a:pt x="56" y="89"/>
                    </a:lnTo>
                    <a:lnTo>
                      <a:pt x="42" y="88"/>
                    </a:lnTo>
                    <a:lnTo>
                      <a:pt x="30" y="84"/>
                    </a:lnTo>
                    <a:lnTo>
                      <a:pt x="20" y="81"/>
                    </a:lnTo>
                    <a:lnTo>
                      <a:pt x="13" y="80"/>
                    </a:lnTo>
                    <a:lnTo>
                      <a:pt x="6" y="81"/>
                    </a:lnTo>
                    <a:lnTo>
                      <a:pt x="1" y="84"/>
                    </a:lnTo>
                    <a:lnTo>
                      <a:pt x="0" y="81"/>
                    </a:lnTo>
                    <a:lnTo>
                      <a:pt x="1" y="78"/>
                    </a:lnTo>
                    <a:lnTo>
                      <a:pt x="3" y="72"/>
                    </a:lnTo>
                    <a:lnTo>
                      <a:pt x="7" y="67"/>
                    </a:lnTo>
                    <a:lnTo>
                      <a:pt x="9" y="63"/>
                    </a:lnTo>
                    <a:lnTo>
                      <a:pt x="11" y="61"/>
                    </a:lnTo>
                    <a:lnTo>
                      <a:pt x="13" y="62"/>
                    </a:lnTo>
                    <a:lnTo>
                      <a:pt x="20" y="67"/>
                    </a:lnTo>
                    <a:lnTo>
                      <a:pt x="30" y="70"/>
                    </a:lnTo>
                    <a:lnTo>
                      <a:pt x="44" y="75"/>
                    </a:lnTo>
                    <a:lnTo>
                      <a:pt x="58" y="78"/>
                    </a:lnTo>
                    <a:lnTo>
                      <a:pt x="74" y="78"/>
                    </a:lnTo>
                    <a:lnTo>
                      <a:pt x="92" y="73"/>
                    </a:lnTo>
                    <a:lnTo>
                      <a:pt x="108" y="64"/>
                    </a:lnTo>
                    <a:lnTo>
                      <a:pt x="122" y="53"/>
                    </a:lnTo>
                    <a:lnTo>
                      <a:pt x="130" y="40"/>
                    </a:lnTo>
                    <a:lnTo>
                      <a:pt x="138" y="26"/>
                    </a:lnTo>
                    <a:lnTo>
                      <a:pt x="140" y="14"/>
                    </a:lnTo>
                    <a:lnTo>
                      <a:pt x="141" y="4"/>
                    </a:lnTo>
                    <a:lnTo>
                      <a:pt x="141"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2" name="Freeform 55">
                <a:extLst>
                  <a:ext uri="{FF2B5EF4-FFF2-40B4-BE49-F238E27FC236}">
                    <a16:creationId xmlns:a16="http://schemas.microsoft.com/office/drawing/2014/main" id="{CA437AEA-2E0C-4303-9A24-5D40650ED907}"/>
                  </a:ext>
                </a:extLst>
              </p:cNvPr>
              <p:cNvSpPr>
                <a:spLocks/>
              </p:cNvSpPr>
              <p:nvPr/>
            </p:nvSpPr>
            <p:spPr bwMode="auto">
              <a:xfrm>
                <a:off x="13432662" y="3098315"/>
                <a:ext cx="105775" cy="41422"/>
              </a:xfrm>
              <a:custGeom>
                <a:avLst/>
                <a:gdLst>
                  <a:gd name="T0" fmla="*/ 55 w 143"/>
                  <a:gd name="T1" fmla="*/ 0 h 56"/>
                  <a:gd name="T2" fmla="*/ 77 w 143"/>
                  <a:gd name="T3" fmla="*/ 0 h 56"/>
                  <a:gd name="T4" fmla="*/ 91 w 143"/>
                  <a:gd name="T5" fmla="*/ 3 h 56"/>
                  <a:gd name="T6" fmla="*/ 105 w 143"/>
                  <a:gd name="T7" fmla="*/ 6 h 56"/>
                  <a:gd name="T8" fmla="*/ 119 w 143"/>
                  <a:gd name="T9" fmla="*/ 12 h 56"/>
                  <a:gd name="T10" fmla="*/ 131 w 143"/>
                  <a:gd name="T11" fmla="*/ 18 h 56"/>
                  <a:gd name="T12" fmla="*/ 138 w 143"/>
                  <a:gd name="T13" fmla="*/ 23 h 56"/>
                  <a:gd name="T14" fmla="*/ 142 w 143"/>
                  <a:gd name="T15" fmla="*/ 27 h 56"/>
                  <a:gd name="T16" fmla="*/ 143 w 143"/>
                  <a:gd name="T17" fmla="*/ 36 h 56"/>
                  <a:gd name="T18" fmla="*/ 143 w 143"/>
                  <a:gd name="T19" fmla="*/ 45 h 56"/>
                  <a:gd name="T20" fmla="*/ 143 w 143"/>
                  <a:gd name="T21" fmla="*/ 53 h 56"/>
                  <a:gd name="T22" fmla="*/ 142 w 143"/>
                  <a:gd name="T23" fmla="*/ 56 h 56"/>
                  <a:gd name="T24" fmla="*/ 141 w 143"/>
                  <a:gd name="T25" fmla="*/ 54 h 56"/>
                  <a:gd name="T26" fmla="*/ 137 w 143"/>
                  <a:gd name="T27" fmla="*/ 49 h 56"/>
                  <a:gd name="T28" fmla="*/ 131 w 143"/>
                  <a:gd name="T29" fmla="*/ 40 h 56"/>
                  <a:gd name="T30" fmla="*/ 121 w 143"/>
                  <a:gd name="T31" fmla="*/ 32 h 56"/>
                  <a:gd name="T32" fmla="*/ 109 w 143"/>
                  <a:gd name="T33" fmla="*/ 22 h 56"/>
                  <a:gd name="T34" fmla="*/ 93 w 143"/>
                  <a:gd name="T35" fmla="*/ 15 h 56"/>
                  <a:gd name="T36" fmla="*/ 75 w 143"/>
                  <a:gd name="T37" fmla="*/ 11 h 56"/>
                  <a:gd name="T38" fmla="*/ 62 w 143"/>
                  <a:gd name="T39" fmla="*/ 9 h 56"/>
                  <a:gd name="T40" fmla="*/ 49 w 143"/>
                  <a:gd name="T41" fmla="*/ 10 h 56"/>
                  <a:gd name="T42" fmla="*/ 34 w 143"/>
                  <a:gd name="T43" fmla="*/ 11 h 56"/>
                  <a:gd name="T44" fmla="*/ 22 w 143"/>
                  <a:gd name="T45" fmla="*/ 14 h 56"/>
                  <a:gd name="T46" fmla="*/ 11 w 143"/>
                  <a:gd name="T47" fmla="*/ 16 h 56"/>
                  <a:gd name="T48" fmla="*/ 4 w 143"/>
                  <a:gd name="T49" fmla="*/ 18 h 56"/>
                  <a:gd name="T50" fmla="*/ 0 w 143"/>
                  <a:gd name="T51" fmla="*/ 18 h 56"/>
                  <a:gd name="T52" fmla="*/ 3 w 143"/>
                  <a:gd name="T53" fmla="*/ 17 h 56"/>
                  <a:gd name="T54" fmla="*/ 10 w 143"/>
                  <a:gd name="T55" fmla="*/ 14 h 56"/>
                  <a:gd name="T56" fmla="*/ 22 w 143"/>
                  <a:gd name="T57" fmla="*/ 7 h 56"/>
                  <a:gd name="T58" fmla="*/ 37 w 143"/>
                  <a:gd name="T59" fmla="*/ 4 h 56"/>
                  <a:gd name="T60" fmla="*/ 55 w 143"/>
                  <a:gd name="T6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56">
                    <a:moveTo>
                      <a:pt x="55" y="0"/>
                    </a:moveTo>
                    <a:lnTo>
                      <a:pt x="77" y="0"/>
                    </a:lnTo>
                    <a:lnTo>
                      <a:pt x="91" y="3"/>
                    </a:lnTo>
                    <a:lnTo>
                      <a:pt x="105" y="6"/>
                    </a:lnTo>
                    <a:lnTo>
                      <a:pt x="119" y="12"/>
                    </a:lnTo>
                    <a:lnTo>
                      <a:pt x="131" y="18"/>
                    </a:lnTo>
                    <a:lnTo>
                      <a:pt x="138" y="23"/>
                    </a:lnTo>
                    <a:lnTo>
                      <a:pt x="142" y="27"/>
                    </a:lnTo>
                    <a:lnTo>
                      <a:pt x="143" y="36"/>
                    </a:lnTo>
                    <a:lnTo>
                      <a:pt x="143" y="45"/>
                    </a:lnTo>
                    <a:lnTo>
                      <a:pt x="143" y="53"/>
                    </a:lnTo>
                    <a:lnTo>
                      <a:pt x="142" y="56"/>
                    </a:lnTo>
                    <a:lnTo>
                      <a:pt x="141" y="54"/>
                    </a:lnTo>
                    <a:lnTo>
                      <a:pt x="137" y="49"/>
                    </a:lnTo>
                    <a:lnTo>
                      <a:pt x="131" y="40"/>
                    </a:lnTo>
                    <a:lnTo>
                      <a:pt x="121" y="32"/>
                    </a:lnTo>
                    <a:lnTo>
                      <a:pt x="109" y="22"/>
                    </a:lnTo>
                    <a:lnTo>
                      <a:pt x="93" y="15"/>
                    </a:lnTo>
                    <a:lnTo>
                      <a:pt x="75" y="11"/>
                    </a:lnTo>
                    <a:lnTo>
                      <a:pt x="62" y="9"/>
                    </a:lnTo>
                    <a:lnTo>
                      <a:pt x="49" y="10"/>
                    </a:lnTo>
                    <a:lnTo>
                      <a:pt x="34" y="11"/>
                    </a:lnTo>
                    <a:lnTo>
                      <a:pt x="22" y="14"/>
                    </a:lnTo>
                    <a:lnTo>
                      <a:pt x="11" y="16"/>
                    </a:lnTo>
                    <a:lnTo>
                      <a:pt x="4" y="18"/>
                    </a:lnTo>
                    <a:lnTo>
                      <a:pt x="0" y="18"/>
                    </a:lnTo>
                    <a:lnTo>
                      <a:pt x="3" y="17"/>
                    </a:lnTo>
                    <a:lnTo>
                      <a:pt x="10" y="14"/>
                    </a:lnTo>
                    <a:lnTo>
                      <a:pt x="22" y="7"/>
                    </a:lnTo>
                    <a:lnTo>
                      <a:pt x="37" y="4"/>
                    </a:lnTo>
                    <a:lnTo>
                      <a:pt x="55"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3" name="Freeform 56">
                <a:extLst>
                  <a:ext uri="{FF2B5EF4-FFF2-40B4-BE49-F238E27FC236}">
                    <a16:creationId xmlns:a16="http://schemas.microsoft.com/office/drawing/2014/main" id="{BE098423-2F00-4D5F-90A7-DB607C60C802}"/>
                  </a:ext>
                </a:extLst>
              </p:cNvPr>
              <p:cNvSpPr>
                <a:spLocks/>
              </p:cNvSpPr>
              <p:nvPr/>
            </p:nvSpPr>
            <p:spPr bwMode="auto">
              <a:xfrm>
                <a:off x="13636075" y="3021388"/>
                <a:ext cx="57695" cy="56956"/>
              </a:xfrm>
              <a:custGeom>
                <a:avLst/>
                <a:gdLst>
                  <a:gd name="T0" fmla="*/ 66 w 78"/>
                  <a:gd name="T1" fmla="*/ 0 h 77"/>
                  <a:gd name="T2" fmla="*/ 75 w 78"/>
                  <a:gd name="T3" fmla="*/ 0 h 77"/>
                  <a:gd name="T4" fmla="*/ 78 w 78"/>
                  <a:gd name="T5" fmla="*/ 0 h 77"/>
                  <a:gd name="T6" fmla="*/ 75 w 78"/>
                  <a:gd name="T7" fmla="*/ 1 h 77"/>
                  <a:gd name="T8" fmla="*/ 67 w 78"/>
                  <a:gd name="T9" fmla="*/ 3 h 77"/>
                  <a:gd name="T10" fmla="*/ 56 w 78"/>
                  <a:gd name="T11" fmla="*/ 6 h 77"/>
                  <a:gd name="T12" fmla="*/ 44 w 78"/>
                  <a:gd name="T13" fmla="*/ 11 h 77"/>
                  <a:gd name="T14" fmla="*/ 31 w 78"/>
                  <a:gd name="T15" fmla="*/ 20 h 77"/>
                  <a:gd name="T16" fmla="*/ 18 w 78"/>
                  <a:gd name="T17" fmla="*/ 31 h 77"/>
                  <a:gd name="T18" fmla="*/ 13 w 78"/>
                  <a:gd name="T19" fmla="*/ 40 h 77"/>
                  <a:gd name="T20" fmla="*/ 10 w 78"/>
                  <a:gd name="T21" fmla="*/ 53 h 77"/>
                  <a:gd name="T22" fmla="*/ 7 w 78"/>
                  <a:gd name="T23" fmla="*/ 64 h 77"/>
                  <a:gd name="T24" fmla="*/ 6 w 78"/>
                  <a:gd name="T25" fmla="*/ 73 h 77"/>
                  <a:gd name="T26" fmla="*/ 6 w 78"/>
                  <a:gd name="T27" fmla="*/ 77 h 77"/>
                  <a:gd name="T28" fmla="*/ 6 w 78"/>
                  <a:gd name="T29" fmla="*/ 77 h 77"/>
                  <a:gd name="T30" fmla="*/ 6 w 78"/>
                  <a:gd name="T31" fmla="*/ 77 h 77"/>
                  <a:gd name="T32" fmla="*/ 6 w 78"/>
                  <a:gd name="T33" fmla="*/ 76 h 77"/>
                  <a:gd name="T34" fmla="*/ 5 w 78"/>
                  <a:gd name="T35" fmla="*/ 75 h 77"/>
                  <a:gd name="T36" fmla="*/ 4 w 78"/>
                  <a:gd name="T37" fmla="*/ 73 h 77"/>
                  <a:gd name="T38" fmla="*/ 2 w 78"/>
                  <a:gd name="T39" fmla="*/ 70 h 77"/>
                  <a:gd name="T40" fmla="*/ 0 w 78"/>
                  <a:gd name="T41" fmla="*/ 66 h 77"/>
                  <a:gd name="T42" fmla="*/ 0 w 78"/>
                  <a:gd name="T43" fmla="*/ 62 h 77"/>
                  <a:gd name="T44" fmla="*/ 1 w 78"/>
                  <a:gd name="T45" fmla="*/ 54 h 77"/>
                  <a:gd name="T46" fmla="*/ 2 w 78"/>
                  <a:gd name="T47" fmla="*/ 43 h 77"/>
                  <a:gd name="T48" fmla="*/ 6 w 78"/>
                  <a:gd name="T49" fmla="*/ 32 h 77"/>
                  <a:gd name="T50" fmla="*/ 12 w 78"/>
                  <a:gd name="T51" fmla="*/ 22 h 77"/>
                  <a:gd name="T52" fmla="*/ 26 w 78"/>
                  <a:gd name="T53" fmla="*/ 11 h 77"/>
                  <a:gd name="T54" fmla="*/ 40 w 78"/>
                  <a:gd name="T55" fmla="*/ 4 h 77"/>
                  <a:gd name="T56" fmla="*/ 55 w 78"/>
                  <a:gd name="T57" fmla="*/ 1 h 77"/>
                  <a:gd name="T58" fmla="*/ 66 w 78"/>
                  <a:gd name="T5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7">
                    <a:moveTo>
                      <a:pt x="66" y="0"/>
                    </a:moveTo>
                    <a:lnTo>
                      <a:pt x="75" y="0"/>
                    </a:lnTo>
                    <a:lnTo>
                      <a:pt x="78" y="0"/>
                    </a:lnTo>
                    <a:lnTo>
                      <a:pt x="75" y="1"/>
                    </a:lnTo>
                    <a:lnTo>
                      <a:pt x="67" y="3"/>
                    </a:lnTo>
                    <a:lnTo>
                      <a:pt x="56" y="6"/>
                    </a:lnTo>
                    <a:lnTo>
                      <a:pt x="44" y="11"/>
                    </a:lnTo>
                    <a:lnTo>
                      <a:pt x="31" y="20"/>
                    </a:lnTo>
                    <a:lnTo>
                      <a:pt x="18" y="31"/>
                    </a:lnTo>
                    <a:lnTo>
                      <a:pt x="13" y="40"/>
                    </a:lnTo>
                    <a:lnTo>
                      <a:pt x="10" y="53"/>
                    </a:lnTo>
                    <a:lnTo>
                      <a:pt x="7" y="64"/>
                    </a:lnTo>
                    <a:lnTo>
                      <a:pt x="6" y="73"/>
                    </a:lnTo>
                    <a:lnTo>
                      <a:pt x="6" y="77"/>
                    </a:lnTo>
                    <a:lnTo>
                      <a:pt x="6" y="77"/>
                    </a:lnTo>
                    <a:lnTo>
                      <a:pt x="6" y="77"/>
                    </a:lnTo>
                    <a:lnTo>
                      <a:pt x="6" y="76"/>
                    </a:lnTo>
                    <a:lnTo>
                      <a:pt x="5" y="75"/>
                    </a:lnTo>
                    <a:lnTo>
                      <a:pt x="4" y="73"/>
                    </a:lnTo>
                    <a:lnTo>
                      <a:pt x="2" y="70"/>
                    </a:lnTo>
                    <a:lnTo>
                      <a:pt x="0" y="66"/>
                    </a:lnTo>
                    <a:lnTo>
                      <a:pt x="0" y="62"/>
                    </a:lnTo>
                    <a:lnTo>
                      <a:pt x="1" y="54"/>
                    </a:lnTo>
                    <a:lnTo>
                      <a:pt x="2" y="43"/>
                    </a:lnTo>
                    <a:lnTo>
                      <a:pt x="6" y="32"/>
                    </a:lnTo>
                    <a:lnTo>
                      <a:pt x="12" y="22"/>
                    </a:lnTo>
                    <a:lnTo>
                      <a:pt x="26" y="11"/>
                    </a:lnTo>
                    <a:lnTo>
                      <a:pt x="40" y="4"/>
                    </a:lnTo>
                    <a:lnTo>
                      <a:pt x="55" y="1"/>
                    </a:lnTo>
                    <a:lnTo>
                      <a:pt x="6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4" name="Freeform 57">
                <a:extLst>
                  <a:ext uri="{FF2B5EF4-FFF2-40B4-BE49-F238E27FC236}">
                    <a16:creationId xmlns:a16="http://schemas.microsoft.com/office/drawing/2014/main" id="{FBB5A289-218B-4687-B573-1286BC22C8D7}"/>
                  </a:ext>
                </a:extLst>
              </p:cNvPr>
              <p:cNvSpPr>
                <a:spLocks/>
              </p:cNvSpPr>
              <p:nvPr/>
            </p:nvSpPr>
            <p:spPr bwMode="auto">
              <a:xfrm>
                <a:off x="13496275" y="2988102"/>
                <a:ext cx="17013" cy="80626"/>
              </a:xfrm>
              <a:custGeom>
                <a:avLst/>
                <a:gdLst>
                  <a:gd name="T0" fmla="*/ 23 w 23"/>
                  <a:gd name="T1" fmla="*/ 0 h 109"/>
                  <a:gd name="T2" fmla="*/ 22 w 23"/>
                  <a:gd name="T3" fmla="*/ 2 h 109"/>
                  <a:gd name="T4" fmla="*/ 18 w 23"/>
                  <a:gd name="T5" fmla="*/ 10 h 109"/>
                  <a:gd name="T6" fmla="*/ 13 w 23"/>
                  <a:gd name="T7" fmla="*/ 19 h 109"/>
                  <a:gd name="T8" fmla="*/ 9 w 23"/>
                  <a:gd name="T9" fmla="*/ 32 h 109"/>
                  <a:gd name="T10" fmla="*/ 6 w 23"/>
                  <a:gd name="T11" fmla="*/ 44 h 109"/>
                  <a:gd name="T12" fmla="*/ 6 w 23"/>
                  <a:gd name="T13" fmla="*/ 56 h 109"/>
                  <a:gd name="T14" fmla="*/ 8 w 23"/>
                  <a:gd name="T15" fmla="*/ 67 h 109"/>
                  <a:gd name="T16" fmla="*/ 12 w 23"/>
                  <a:gd name="T17" fmla="*/ 79 h 109"/>
                  <a:gd name="T18" fmla="*/ 16 w 23"/>
                  <a:gd name="T19" fmla="*/ 90 h 109"/>
                  <a:gd name="T20" fmla="*/ 19 w 23"/>
                  <a:gd name="T21" fmla="*/ 100 h 109"/>
                  <a:gd name="T22" fmla="*/ 22 w 23"/>
                  <a:gd name="T23" fmla="*/ 106 h 109"/>
                  <a:gd name="T24" fmla="*/ 23 w 23"/>
                  <a:gd name="T25" fmla="*/ 109 h 109"/>
                  <a:gd name="T26" fmla="*/ 23 w 23"/>
                  <a:gd name="T27" fmla="*/ 109 h 109"/>
                  <a:gd name="T28" fmla="*/ 22 w 23"/>
                  <a:gd name="T29" fmla="*/ 107 h 109"/>
                  <a:gd name="T30" fmla="*/ 18 w 23"/>
                  <a:gd name="T31" fmla="*/ 105 h 109"/>
                  <a:gd name="T32" fmla="*/ 12 w 23"/>
                  <a:gd name="T33" fmla="*/ 100 h 109"/>
                  <a:gd name="T34" fmla="*/ 1 w 23"/>
                  <a:gd name="T35" fmla="*/ 92 h 109"/>
                  <a:gd name="T36" fmla="*/ 1 w 23"/>
                  <a:gd name="T37" fmla="*/ 89 h 109"/>
                  <a:gd name="T38" fmla="*/ 0 w 23"/>
                  <a:gd name="T39" fmla="*/ 82 h 109"/>
                  <a:gd name="T40" fmla="*/ 0 w 23"/>
                  <a:gd name="T41" fmla="*/ 71 h 109"/>
                  <a:gd name="T42" fmla="*/ 0 w 23"/>
                  <a:gd name="T43" fmla="*/ 59 h 109"/>
                  <a:gd name="T44" fmla="*/ 1 w 23"/>
                  <a:gd name="T45" fmla="*/ 40 h 109"/>
                  <a:gd name="T46" fmla="*/ 7 w 23"/>
                  <a:gd name="T47" fmla="*/ 23 h 109"/>
                  <a:gd name="T48" fmla="*/ 16 w 23"/>
                  <a:gd name="T49" fmla="*/ 8 h 109"/>
                  <a:gd name="T50" fmla="*/ 23 w 23"/>
                  <a:gd name="T5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109">
                    <a:moveTo>
                      <a:pt x="23" y="0"/>
                    </a:moveTo>
                    <a:lnTo>
                      <a:pt x="22" y="2"/>
                    </a:lnTo>
                    <a:lnTo>
                      <a:pt x="18" y="10"/>
                    </a:lnTo>
                    <a:lnTo>
                      <a:pt x="13" y="19"/>
                    </a:lnTo>
                    <a:lnTo>
                      <a:pt x="9" y="32"/>
                    </a:lnTo>
                    <a:lnTo>
                      <a:pt x="6" y="44"/>
                    </a:lnTo>
                    <a:lnTo>
                      <a:pt x="6" y="56"/>
                    </a:lnTo>
                    <a:lnTo>
                      <a:pt x="8" y="67"/>
                    </a:lnTo>
                    <a:lnTo>
                      <a:pt x="12" y="79"/>
                    </a:lnTo>
                    <a:lnTo>
                      <a:pt x="16" y="90"/>
                    </a:lnTo>
                    <a:lnTo>
                      <a:pt x="19" y="100"/>
                    </a:lnTo>
                    <a:lnTo>
                      <a:pt x="22" y="106"/>
                    </a:lnTo>
                    <a:lnTo>
                      <a:pt x="23" y="109"/>
                    </a:lnTo>
                    <a:lnTo>
                      <a:pt x="23" y="109"/>
                    </a:lnTo>
                    <a:lnTo>
                      <a:pt x="22" y="107"/>
                    </a:lnTo>
                    <a:lnTo>
                      <a:pt x="18" y="105"/>
                    </a:lnTo>
                    <a:lnTo>
                      <a:pt x="12" y="100"/>
                    </a:lnTo>
                    <a:lnTo>
                      <a:pt x="1" y="92"/>
                    </a:lnTo>
                    <a:lnTo>
                      <a:pt x="1" y="89"/>
                    </a:lnTo>
                    <a:lnTo>
                      <a:pt x="0" y="82"/>
                    </a:lnTo>
                    <a:lnTo>
                      <a:pt x="0" y="71"/>
                    </a:lnTo>
                    <a:lnTo>
                      <a:pt x="0" y="59"/>
                    </a:lnTo>
                    <a:lnTo>
                      <a:pt x="1" y="40"/>
                    </a:lnTo>
                    <a:lnTo>
                      <a:pt x="7" y="23"/>
                    </a:lnTo>
                    <a:lnTo>
                      <a:pt x="16" y="8"/>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5" name="Freeform 58">
                <a:extLst>
                  <a:ext uri="{FF2B5EF4-FFF2-40B4-BE49-F238E27FC236}">
                    <a16:creationId xmlns:a16="http://schemas.microsoft.com/office/drawing/2014/main" id="{CE512093-ACEE-44A5-BEE5-DC6827C9AB18}"/>
                  </a:ext>
                </a:extLst>
              </p:cNvPr>
              <p:cNvSpPr>
                <a:spLocks/>
              </p:cNvSpPr>
              <p:nvPr/>
            </p:nvSpPr>
            <p:spPr bwMode="auto">
              <a:xfrm>
                <a:off x="13694510" y="3187816"/>
                <a:ext cx="37724" cy="34765"/>
              </a:xfrm>
              <a:custGeom>
                <a:avLst/>
                <a:gdLst>
                  <a:gd name="T0" fmla="*/ 32 w 51"/>
                  <a:gd name="T1" fmla="*/ 0 h 47"/>
                  <a:gd name="T2" fmla="*/ 40 w 51"/>
                  <a:gd name="T3" fmla="*/ 0 h 47"/>
                  <a:gd name="T4" fmla="*/ 47 w 51"/>
                  <a:gd name="T5" fmla="*/ 3 h 47"/>
                  <a:gd name="T6" fmla="*/ 49 w 51"/>
                  <a:gd name="T7" fmla="*/ 4 h 47"/>
                  <a:gd name="T8" fmla="*/ 51 w 51"/>
                  <a:gd name="T9" fmla="*/ 5 h 47"/>
                  <a:gd name="T10" fmla="*/ 51 w 51"/>
                  <a:gd name="T11" fmla="*/ 7 h 47"/>
                  <a:gd name="T12" fmla="*/ 51 w 51"/>
                  <a:gd name="T13" fmla="*/ 11 h 47"/>
                  <a:gd name="T14" fmla="*/ 49 w 51"/>
                  <a:gd name="T15" fmla="*/ 15 h 47"/>
                  <a:gd name="T16" fmla="*/ 48 w 51"/>
                  <a:gd name="T17" fmla="*/ 18 h 47"/>
                  <a:gd name="T18" fmla="*/ 47 w 51"/>
                  <a:gd name="T19" fmla="*/ 22 h 47"/>
                  <a:gd name="T20" fmla="*/ 43 w 51"/>
                  <a:gd name="T21" fmla="*/ 31 h 47"/>
                  <a:gd name="T22" fmla="*/ 36 w 51"/>
                  <a:gd name="T23" fmla="*/ 39 h 47"/>
                  <a:gd name="T24" fmla="*/ 25 w 51"/>
                  <a:gd name="T25" fmla="*/ 45 h 47"/>
                  <a:gd name="T26" fmla="*/ 16 w 51"/>
                  <a:gd name="T27" fmla="*/ 47 h 47"/>
                  <a:gd name="T28" fmla="*/ 9 w 51"/>
                  <a:gd name="T29" fmla="*/ 45 h 47"/>
                  <a:gd name="T30" fmla="*/ 3 w 51"/>
                  <a:gd name="T31" fmla="*/ 43 h 47"/>
                  <a:gd name="T32" fmla="*/ 0 w 51"/>
                  <a:gd name="T33" fmla="*/ 40 h 47"/>
                  <a:gd name="T34" fmla="*/ 3 w 51"/>
                  <a:gd name="T35" fmla="*/ 37 h 47"/>
                  <a:gd name="T36" fmla="*/ 9 w 51"/>
                  <a:gd name="T37" fmla="*/ 33 h 47"/>
                  <a:gd name="T38" fmla="*/ 13 w 51"/>
                  <a:gd name="T39" fmla="*/ 27 h 47"/>
                  <a:gd name="T40" fmla="*/ 16 w 51"/>
                  <a:gd name="T41" fmla="*/ 18 h 47"/>
                  <a:gd name="T42" fmla="*/ 19 w 51"/>
                  <a:gd name="T43" fmla="*/ 11 h 47"/>
                  <a:gd name="T44" fmla="*/ 25 w 51"/>
                  <a:gd name="T45" fmla="*/ 4 h 47"/>
                  <a:gd name="T46" fmla="*/ 32 w 51"/>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47">
                    <a:moveTo>
                      <a:pt x="32" y="0"/>
                    </a:moveTo>
                    <a:lnTo>
                      <a:pt x="40" y="0"/>
                    </a:lnTo>
                    <a:lnTo>
                      <a:pt x="47" y="3"/>
                    </a:lnTo>
                    <a:lnTo>
                      <a:pt x="49" y="4"/>
                    </a:lnTo>
                    <a:lnTo>
                      <a:pt x="51" y="5"/>
                    </a:lnTo>
                    <a:lnTo>
                      <a:pt x="51" y="7"/>
                    </a:lnTo>
                    <a:lnTo>
                      <a:pt x="51" y="11"/>
                    </a:lnTo>
                    <a:lnTo>
                      <a:pt x="49" y="15"/>
                    </a:lnTo>
                    <a:lnTo>
                      <a:pt x="48" y="18"/>
                    </a:lnTo>
                    <a:lnTo>
                      <a:pt x="47" y="22"/>
                    </a:lnTo>
                    <a:lnTo>
                      <a:pt x="43" y="31"/>
                    </a:lnTo>
                    <a:lnTo>
                      <a:pt x="36" y="39"/>
                    </a:lnTo>
                    <a:lnTo>
                      <a:pt x="25" y="45"/>
                    </a:lnTo>
                    <a:lnTo>
                      <a:pt x="16" y="47"/>
                    </a:lnTo>
                    <a:lnTo>
                      <a:pt x="9" y="45"/>
                    </a:lnTo>
                    <a:lnTo>
                      <a:pt x="3" y="43"/>
                    </a:lnTo>
                    <a:lnTo>
                      <a:pt x="0" y="40"/>
                    </a:lnTo>
                    <a:lnTo>
                      <a:pt x="3" y="37"/>
                    </a:lnTo>
                    <a:lnTo>
                      <a:pt x="9" y="33"/>
                    </a:lnTo>
                    <a:lnTo>
                      <a:pt x="13" y="27"/>
                    </a:lnTo>
                    <a:lnTo>
                      <a:pt x="16" y="18"/>
                    </a:lnTo>
                    <a:lnTo>
                      <a:pt x="19" y="11"/>
                    </a:lnTo>
                    <a:lnTo>
                      <a:pt x="25" y="4"/>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6" name="Freeform 59">
                <a:extLst>
                  <a:ext uri="{FF2B5EF4-FFF2-40B4-BE49-F238E27FC236}">
                    <a16:creationId xmlns:a16="http://schemas.microsoft.com/office/drawing/2014/main" id="{D406FDDF-D990-49D6-B0C8-120F7A696F6F}"/>
                  </a:ext>
                </a:extLst>
              </p:cNvPr>
              <p:cNvSpPr>
                <a:spLocks/>
              </p:cNvSpPr>
              <p:nvPr/>
            </p:nvSpPr>
            <p:spPr bwMode="auto">
              <a:xfrm>
                <a:off x="13718179" y="3224800"/>
                <a:ext cx="33286" cy="33286"/>
              </a:xfrm>
              <a:custGeom>
                <a:avLst/>
                <a:gdLst>
                  <a:gd name="T0" fmla="*/ 4 w 45"/>
                  <a:gd name="T1" fmla="*/ 0 h 45"/>
                  <a:gd name="T2" fmla="*/ 5 w 45"/>
                  <a:gd name="T3" fmla="*/ 0 h 45"/>
                  <a:gd name="T4" fmla="*/ 6 w 45"/>
                  <a:gd name="T5" fmla="*/ 1 h 45"/>
                  <a:gd name="T6" fmla="*/ 10 w 45"/>
                  <a:gd name="T7" fmla="*/ 4 h 45"/>
                  <a:gd name="T8" fmla="*/ 12 w 45"/>
                  <a:gd name="T9" fmla="*/ 6 h 45"/>
                  <a:gd name="T10" fmla="*/ 15 w 45"/>
                  <a:gd name="T11" fmla="*/ 8 h 45"/>
                  <a:gd name="T12" fmla="*/ 17 w 45"/>
                  <a:gd name="T13" fmla="*/ 8 h 45"/>
                  <a:gd name="T14" fmla="*/ 20 w 45"/>
                  <a:gd name="T15" fmla="*/ 8 h 45"/>
                  <a:gd name="T16" fmla="*/ 23 w 45"/>
                  <a:gd name="T17" fmla="*/ 8 h 45"/>
                  <a:gd name="T18" fmla="*/ 26 w 45"/>
                  <a:gd name="T19" fmla="*/ 9 h 45"/>
                  <a:gd name="T20" fmla="*/ 27 w 45"/>
                  <a:gd name="T21" fmla="*/ 9 h 45"/>
                  <a:gd name="T22" fmla="*/ 33 w 45"/>
                  <a:gd name="T23" fmla="*/ 11 h 45"/>
                  <a:gd name="T24" fmla="*/ 37 w 45"/>
                  <a:gd name="T25" fmla="*/ 14 h 45"/>
                  <a:gd name="T26" fmla="*/ 41 w 45"/>
                  <a:gd name="T27" fmla="*/ 17 h 45"/>
                  <a:gd name="T28" fmla="*/ 43 w 45"/>
                  <a:gd name="T29" fmla="*/ 21 h 45"/>
                  <a:gd name="T30" fmla="*/ 44 w 45"/>
                  <a:gd name="T31" fmla="*/ 27 h 45"/>
                  <a:gd name="T32" fmla="*/ 45 w 45"/>
                  <a:gd name="T33" fmla="*/ 31 h 45"/>
                  <a:gd name="T34" fmla="*/ 45 w 45"/>
                  <a:gd name="T35" fmla="*/ 34 h 45"/>
                  <a:gd name="T36" fmla="*/ 44 w 45"/>
                  <a:gd name="T37" fmla="*/ 37 h 45"/>
                  <a:gd name="T38" fmla="*/ 44 w 45"/>
                  <a:gd name="T39" fmla="*/ 38 h 45"/>
                  <a:gd name="T40" fmla="*/ 43 w 45"/>
                  <a:gd name="T41" fmla="*/ 39 h 45"/>
                  <a:gd name="T42" fmla="*/ 43 w 45"/>
                  <a:gd name="T43" fmla="*/ 39 h 45"/>
                  <a:gd name="T44" fmla="*/ 42 w 45"/>
                  <a:gd name="T45" fmla="*/ 39 h 45"/>
                  <a:gd name="T46" fmla="*/ 41 w 45"/>
                  <a:gd name="T47" fmla="*/ 41 h 45"/>
                  <a:gd name="T48" fmla="*/ 36 w 45"/>
                  <a:gd name="T49" fmla="*/ 44 h 45"/>
                  <a:gd name="T50" fmla="*/ 27 w 45"/>
                  <a:gd name="T51" fmla="*/ 45 h 45"/>
                  <a:gd name="T52" fmla="*/ 19 w 45"/>
                  <a:gd name="T53" fmla="*/ 43 h 45"/>
                  <a:gd name="T54" fmla="*/ 9 w 45"/>
                  <a:gd name="T55" fmla="*/ 36 h 45"/>
                  <a:gd name="T56" fmla="*/ 3 w 45"/>
                  <a:gd name="T57" fmla="*/ 26 h 45"/>
                  <a:gd name="T58" fmla="*/ 0 w 45"/>
                  <a:gd name="T59" fmla="*/ 16 h 45"/>
                  <a:gd name="T60" fmla="*/ 1 w 45"/>
                  <a:gd name="T61" fmla="*/ 8 h 45"/>
                  <a:gd name="T62" fmla="*/ 3 w 45"/>
                  <a:gd name="T63" fmla="*/ 3 h 45"/>
                  <a:gd name="T64" fmla="*/ 4 w 45"/>
                  <a:gd name="T6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5">
                    <a:moveTo>
                      <a:pt x="4" y="0"/>
                    </a:moveTo>
                    <a:lnTo>
                      <a:pt x="5" y="0"/>
                    </a:lnTo>
                    <a:lnTo>
                      <a:pt x="6" y="1"/>
                    </a:lnTo>
                    <a:lnTo>
                      <a:pt x="10" y="4"/>
                    </a:lnTo>
                    <a:lnTo>
                      <a:pt x="12" y="6"/>
                    </a:lnTo>
                    <a:lnTo>
                      <a:pt x="15" y="8"/>
                    </a:lnTo>
                    <a:lnTo>
                      <a:pt x="17" y="8"/>
                    </a:lnTo>
                    <a:lnTo>
                      <a:pt x="20" y="8"/>
                    </a:lnTo>
                    <a:lnTo>
                      <a:pt x="23" y="8"/>
                    </a:lnTo>
                    <a:lnTo>
                      <a:pt x="26" y="9"/>
                    </a:lnTo>
                    <a:lnTo>
                      <a:pt x="27" y="9"/>
                    </a:lnTo>
                    <a:lnTo>
                      <a:pt x="33" y="11"/>
                    </a:lnTo>
                    <a:lnTo>
                      <a:pt x="37" y="14"/>
                    </a:lnTo>
                    <a:lnTo>
                      <a:pt x="41" y="17"/>
                    </a:lnTo>
                    <a:lnTo>
                      <a:pt x="43" y="21"/>
                    </a:lnTo>
                    <a:lnTo>
                      <a:pt x="44" y="27"/>
                    </a:lnTo>
                    <a:lnTo>
                      <a:pt x="45" y="31"/>
                    </a:lnTo>
                    <a:lnTo>
                      <a:pt x="45" y="34"/>
                    </a:lnTo>
                    <a:lnTo>
                      <a:pt x="44" y="37"/>
                    </a:lnTo>
                    <a:lnTo>
                      <a:pt x="44" y="38"/>
                    </a:lnTo>
                    <a:lnTo>
                      <a:pt x="43" y="39"/>
                    </a:lnTo>
                    <a:lnTo>
                      <a:pt x="43" y="39"/>
                    </a:lnTo>
                    <a:lnTo>
                      <a:pt x="42" y="39"/>
                    </a:lnTo>
                    <a:lnTo>
                      <a:pt x="41" y="41"/>
                    </a:lnTo>
                    <a:lnTo>
                      <a:pt x="36" y="44"/>
                    </a:lnTo>
                    <a:lnTo>
                      <a:pt x="27" y="45"/>
                    </a:lnTo>
                    <a:lnTo>
                      <a:pt x="19" y="43"/>
                    </a:lnTo>
                    <a:lnTo>
                      <a:pt x="9" y="36"/>
                    </a:lnTo>
                    <a:lnTo>
                      <a:pt x="3" y="26"/>
                    </a:lnTo>
                    <a:lnTo>
                      <a:pt x="0" y="16"/>
                    </a:lnTo>
                    <a:lnTo>
                      <a:pt x="1" y="8"/>
                    </a:lnTo>
                    <a:lnTo>
                      <a:pt x="3"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7" name="Freeform 60">
                <a:extLst>
                  <a:ext uri="{FF2B5EF4-FFF2-40B4-BE49-F238E27FC236}">
                    <a16:creationId xmlns:a16="http://schemas.microsoft.com/office/drawing/2014/main" id="{9F855323-0887-48F6-A32B-DF565AF47814}"/>
                  </a:ext>
                </a:extLst>
              </p:cNvPr>
              <p:cNvSpPr>
                <a:spLocks/>
              </p:cNvSpPr>
              <p:nvPr/>
            </p:nvSpPr>
            <p:spPr bwMode="auto">
              <a:xfrm>
                <a:off x="13712262" y="3098315"/>
                <a:ext cx="37724" cy="53997"/>
              </a:xfrm>
              <a:custGeom>
                <a:avLst/>
                <a:gdLst>
                  <a:gd name="T0" fmla="*/ 25 w 51"/>
                  <a:gd name="T1" fmla="*/ 0 h 73"/>
                  <a:gd name="T2" fmla="*/ 31 w 51"/>
                  <a:gd name="T3" fmla="*/ 1 h 73"/>
                  <a:gd name="T4" fmla="*/ 39 w 51"/>
                  <a:gd name="T5" fmla="*/ 6 h 73"/>
                  <a:gd name="T6" fmla="*/ 46 w 51"/>
                  <a:gd name="T7" fmla="*/ 17 h 73"/>
                  <a:gd name="T8" fmla="*/ 50 w 51"/>
                  <a:gd name="T9" fmla="*/ 31 h 73"/>
                  <a:gd name="T10" fmla="*/ 51 w 51"/>
                  <a:gd name="T11" fmla="*/ 44 h 73"/>
                  <a:gd name="T12" fmla="*/ 49 w 51"/>
                  <a:gd name="T13" fmla="*/ 56 h 73"/>
                  <a:gd name="T14" fmla="*/ 46 w 51"/>
                  <a:gd name="T15" fmla="*/ 66 h 73"/>
                  <a:gd name="T16" fmla="*/ 46 w 51"/>
                  <a:gd name="T17" fmla="*/ 71 h 73"/>
                  <a:gd name="T18" fmla="*/ 46 w 51"/>
                  <a:gd name="T19" fmla="*/ 73 h 73"/>
                  <a:gd name="T20" fmla="*/ 44 w 51"/>
                  <a:gd name="T21" fmla="*/ 72 h 73"/>
                  <a:gd name="T22" fmla="*/ 38 w 51"/>
                  <a:gd name="T23" fmla="*/ 69 h 73"/>
                  <a:gd name="T24" fmla="*/ 31 w 51"/>
                  <a:gd name="T25" fmla="*/ 62 h 73"/>
                  <a:gd name="T26" fmla="*/ 25 w 51"/>
                  <a:gd name="T27" fmla="*/ 56 h 73"/>
                  <a:gd name="T28" fmla="*/ 17 w 51"/>
                  <a:gd name="T29" fmla="*/ 50 h 73"/>
                  <a:gd name="T30" fmla="*/ 9 w 51"/>
                  <a:gd name="T31" fmla="*/ 43 h 73"/>
                  <a:gd name="T32" fmla="*/ 3 w 51"/>
                  <a:gd name="T33" fmla="*/ 36 h 73"/>
                  <a:gd name="T34" fmla="*/ 0 w 51"/>
                  <a:gd name="T35" fmla="*/ 26 h 73"/>
                  <a:gd name="T36" fmla="*/ 0 w 51"/>
                  <a:gd name="T37" fmla="*/ 14 h 73"/>
                  <a:gd name="T38" fmla="*/ 6 w 51"/>
                  <a:gd name="T39" fmla="*/ 5 h 73"/>
                  <a:gd name="T40" fmla="*/ 19 w 51"/>
                  <a:gd name="T41" fmla="*/ 0 h 73"/>
                  <a:gd name="T42" fmla="*/ 20 w 51"/>
                  <a:gd name="T43" fmla="*/ 0 h 73"/>
                  <a:gd name="T44" fmla="*/ 25 w 51"/>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73">
                    <a:moveTo>
                      <a:pt x="25" y="0"/>
                    </a:moveTo>
                    <a:lnTo>
                      <a:pt x="31" y="1"/>
                    </a:lnTo>
                    <a:lnTo>
                      <a:pt x="39" y="6"/>
                    </a:lnTo>
                    <a:lnTo>
                      <a:pt x="46" y="17"/>
                    </a:lnTo>
                    <a:lnTo>
                      <a:pt x="50" y="31"/>
                    </a:lnTo>
                    <a:lnTo>
                      <a:pt x="51" y="44"/>
                    </a:lnTo>
                    <a:lnTo>
                      <a:pt x="49" y="56"/>
                    </a:lnTo>
                    <a:lnTo>
                      <a:pt x="46" y="66"/>
                    </a:lnTo>
                    <a:lnTo>
                      <a:pt x="46" y="71"/>
                    </a:lnTo>
                    <a:lnTo>
                      <a:pt x="46" y="73"/>
                    </a:lnTo>
                    <a:lnTo>
                      <a:pt x="44" y="72"/>
                    </a:lnTo>
                    <a:lnTo>
                      <a:pt x="38" y="69"/>
                    </a:lnTo>
                    <a:lnTo>
                      <a:pt x="31" y="62"/>
                    </a:lnTo>
                    <a:lnTo>
                      <a:pt x="25" y="56"/>
                    </a:lnTo>
                    <a:lnTo>
                      <a:pt x="17" y="50"/>
                    </a:lnTo>
                    <a:lnTo>
                      <a:pt x="9" y="43"/>
                    </a:lnTo>
                    <a:lnTo>
                      <a:pt x="3" y="36"/>
                    </a:lnTo>
                    <a:lnTo>
                      <a:pt x="0" y="26"/>
                    </a:lnTo>
                    <a:lnTo>
                      <a:pt x="0" y="14"/>
                    </a:lnTo>
                    <a:lnTo>
                      <a:pt x="6" y="5"/>
                    </a:lnTo>
                    <a:lnTo>
                      <a:pt x="19" y="0"/>
                    </a:lnTo>
                    <a:lnTo>
                      <a:pt x="20"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8" name="Freeform 61">
                <a:extLst>
                  <a:ext uri="{FF2B5EF4-FFF2-40B4-BE49-F238E27FC236}">
                    <a16:creationId xmlns:a16="http://schemas.microsoft.com/office/drawing/2014/main" id="{36D25BA8-B610-4C67-AE68-BDEEB5ADB439}"/>
                  </a:ext>
                </a:extLst>
              </p:cNvPr>
              <p:cNvSpPr>
                <a:spLocks/>
              </p:cNvSpPr>
              <p:nvPr/>
            </p:nvSpPr>
            <p:spPr bwMode="auto">
              <a:xfrm>
                <a:off x="13720399" y="3083521"/>
                <a:ext cx="8876" cy="26629"/>
              </a:xfrm>
              <a:custGeom>
                <a:avLst/>
                <a:gdLst>
                  <a:gd name="T0" fmla="*/ 12 w 12"/>
                  <a:gd name="T1" fmla="*/ 0 h 36"/>
                  <a:gd name="T2" fmla="*/ 11 w 12"/>
                  <a:gd name="T3" fmla="*/ 2 h 36"/>
                  <a:gd name="T4" fmla="*/ 8 w 12"/>
                  <a:gd name="T5" fmla="*/ 7 h 36"/>
                  <a:gd name="T6" fmla="*/ 5 w 12"/>
                  <a:gd name="T7" fmla="*/ 14 h 36"/>
                  <a:gd name="T8" fmla="*/ 3 w 12"/>
                  <a:gd name="T9" fmla="*/ 21 h 36"/>
                  <a:gd name="T10" fmla="*/ 6 w 12"/>
                  <a:gd name="T11" fmla="*/ 31 h 36"/>
                  <a:gd name="T12" fmla="*/ 7 w 12"/>
                  <a:gd name="T13" fmla="*/ 34 h 36"/>
                  <a:gd name="T14" fmla="*/ 8 w 12"/>
                  <a:gd name="T15" fmla="*/ 36 h 36"/>
                  <a:gd name="T16" fmla="*/ 8 w 12"/>
                  <a:gd name="T17" fmla="*/ 36 h 36"/>
                  <a:gd name="T18" fmla="*/ 8 w 12"/>
                  <a:gd name="T19" fmla="*/ 36 h 36"/>
                  <a:gd name="T20" fmla="*/ 7 w 12"/>
                  <a:gd name="T21" fmla="*/ 35 h 36"/>
                  <a:gd name="T22" fmla="*/ 6 w 12"/>
                  <a:gd name="T23" fmla="*/ 34 h 36"/>
                  <a:gd name="T24" fmla="*/ 5 w 12"/>
                  <a:gd name="T25" fmla="*/ 32 h 36"/>
                  <a:gd name="T26" fmla="*/ 3 w 12"/>
                  <a:gd name="T27" fmla="*/ 31 h 36"/>
                  <a:gd name="T28" fmla="*/ 2 w 12"/>
                  <a:gd name="T29" fmla="*/ 30 h 36"/>
                  <a:gd name="T30" fmla="*/ 2 w 12"/>
                  <a:gd name="T31" fmla="*/ 29 h 36"/>
                  <a:gd name="T32" fmla="*/ 1 w 12"/>
                  <a:gd name="T33" fmla="*/ 29 h 36"/>
                  <a:gd name="T34" fmla="*/ 1 w 12"/>
                  <a:gd name="T35" fmla="*/ 26 h 36"/>
                  <a:gd name="T36" fmla="*/ 0 w 12"/>
                  <a:gd name="T37" fmla="*/ 20 h 36"/>
                  <a:gd name="T38" fmla="*/ 0 w 12"/>
                  <a:gd name="T39" fmla="*/ 13 h 36"/>
                  <a:gd name="T40" fmla="*/ 1 w 12"/>
                  <a:gd name="T41" fmla="*/ 7 h 36"/>
                  <a:gd name="T42" fmla="*/ 6 w 12"/>
                  <a:gd name="T43" fmla="*/ 4 h 36"/>
                  <a:gd name="T44" fmla="*/ 8 w 12"/>
                  <a:gd name="T45" fmla="*/ 3 h 36"/>
                  <a:gd name="T46" fmla="*/ 9 w 12"/>
                  <a:gd name="T47" fmla="*/ 2 h 36"/>
                  <a:gd name="T48" fmla="*/ 11 w 12"/>
                  <a:gd name="T49" fmla="*/ 0 h 36"/>
                  <a:gd name="T50" fmla="*/ 12 w 12"/>
                  <a:gd name="T51" fmla="*/ 0 h 36"/>
                  <a:gd name="T52" fmla="*/ 12 w 12"/>
                  <a:gd name="T53" fmla="*/ 0 h 36"/>
                  <a:gd name="T54" fmla="*/ 12 w 12"/>
                  <a:gd name="T5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6">
                    <a:moveTo>
                      <a:pt x="12" y="0"/>
                    </a:moveTo>
                    <a:lnTo>
                      <a:pt x="11" y="2"/>
                    </a:lnTo>
                    <a:lnTo>
                      <a:pt x="8" y="7"/>
                    </a:lnTo>
                    <a:lnTo>
                      <a:pt x="5" y="14"/>
                    </a:lnTo>
                    <a:lnTo>
                      <a:pt x="3" y="21"/>
                    </a:lnTo>
                    <a:lnTo>
                      <a:pt x="6" y="31"/>
                    </a:lnTo>
                    <a:lnTo>
                      <a:pt x="7" y="34"/>
                    </a:lnTo>
                    <a:lnTo>
                      <a:pt x="8" y="36"/>
                    </a:lnTo>
                    <a:lnTo>
                      <a:pt x="8" y="36"/>
                    </a:lnTo>
                    <a:lnTo>
                      <a:pt x="8" y="36"/>
                    </a:lnTo>
                    <a:lnTo>
                      <a:pt x="7" y="35"/>
                    </a:lnTo>
                    <a:lnTo>
                      <a:pt x="6" y="34"/>
                    </a:lnTo>
                    <a:lnTo>
                      <a:pt x="5" y="32"/>
                    </a:lnTo>
                    <a:lnTo>
                      <a:pt x="3" y="31"/>
                    </a:lnTo>
                    <a:lnTo>
                      <a:pt x="2" y="30"/>
                    </a:lnTo>
                    <a:lnTo>
                      <a:pt x="2" y="29"/>
                    </a:lnTo>
                    <a:lnTo>
                      <a:pt x="1" y="29"/>
                    </a:lnTo>
                    <a:lnTo>
                      <a:pt x="1" y="26"/>
                    </a:lnTo>
                    <a:lnTo>
                      <a:pt x="0" y="20"/>
                    </a:lnTo>
                    <a:lnTo>
                      <a:pt x="0" y="13"/>
                    </a:lnTo>
                    <a:lnTo>
                      <a:pt x="1" y="7"/>
                    </a:lnTo>
                    <a:lnTo>
                      <a:pt x="6" y="4"/>
                    </a:lnTo>
                    <a:lnTo>
                      <a:pt x="8" y="3"/>
                    </a:lnTo>
                    <a:lnTo>
                      <a:pt x="9" y="2"/>
                    </a:lnTo>
                    <a:lnTo>
                      <a:pt x="11" y="0"/>
                    </a:lnTo>
                    <a:lnTo>
                      <a:pt x="12" y="0"/>
                    </a:lnTo>
                    <a:lnTo>
                      <a:pt x="12"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9" name="Freeform 62">
                <a:extLst>
                  <a:ext uri="{FF2B5EF4-FFF2-40B4-BE49-F238E27FC236}">
                    <a16:creationId xmlns:a16="http://schemas.microsoft.com/office/drawing/2014/main" id="{FB172E6B-9AAF-4508-AAF3-1146C258469F}"/>
                  </a:ext>
                </a:extLst>
              </p:cNvPr>
              <p:cNvSpPr>
                <a:spLocks/>
              </p:cNvSpPr>
              <p:nvPr/>
            </p:nvSpPr>
            <p:spPr bwMode="auto">
              <a:xfrm>
                <a:off x="13637554" y="3142696"/>
                <a:ext cx="39203" cy="52518"/>
              </a:xfrm>
              <a:custGeom>
                <a:avLst/>
                <a:gdLst>
                  <a:gd name="T0" fmla="*/ 16 w 53"/>
                  <a:gd name="T1" fmla="*/ 0 h 71"/>
                  <a:gd name="T2" fmla="*/ 16 w 53"/>
                  <a:gd name="T3" fmla="*/ 2 h 71"/>
                  <a:gd name="T4" fmla="*/ 18 w 53"/>
                  <a:gd name="T5" fmla="*/ 9 h 71"/>
                  <a:gd name="T6" fmla="*/ 21 w 53"/>
                  <a:gd name="T7" fmla="*/ 17 h 71"/>
                  <a:gd name="T8" fmla="*/ 29 w 53"/>
                  <a:gd name="T9" fmla="*/ 24 h 71"/>
                  <a:gd name="T10" fmla="*/ 40 w 53"/>
                  <a:gd name="T11" fmla="*/ 31 h 71"/>
                  <a:gd name="T12" fmla="*/ 48 w 53"/>
                  <a:gd name="T13" fmla="*/ 37 h 71"/>
                  <a:gd name="T14" fmla="*/ 53 w 53"/>
                  <a:gd name="T15" fmla="*/ 45 h 71"/>
                  <a:gd name="T16" fmla="*/ 52 w 53"/>
                  <a:gd name="T17" fmla="*/ 55 h 71"/>
                  <a:gd name="T18" fmla="*/ 51 w 53"/>
                  <a:gd name="T19" fmla="*/ 61 h 71"/>
                  <a:gd name="T20" fmla="*/ 49 w 53"/>
                  <a:gd name="T21" fmla="*/ 65 h 71"/>
                  <a:gd name="T22" fmla="*/ 48 w 53"/>
                  <a:gd name="T23" fmla="*/ 67 h 71"/>
                  <a:gd name="T24" fmla="*/ 48 w 53"/>
                  <a:gd name="T25" fmla="*/ 70 h 71"/>
                  <a:gd name="T26" fmla="*/ 47 w 53"/>
                  <a:gd name="T27" fmla="*/ 70 h 71"/>
                  <a:gd name="T28" fmla="*/ 47 w 53"/>
                  <a:gd name="T29" fmla="*/ 71 h 71"/>
                  <a:gd name="T30" fmla="*/ 46 w 53"/>
                  <a:gd name="T31" fmla="*/ 71 h 71"/>
                  <a:gd name="T32" fmla="*/ 46 w 53"/>
                  <a:gd name="T33" fmla="*/ 70 h 71"/>
                  <a:gd name="T34" fmla="*/ 43 w 53"/>
                  <a:gd name="T35" fmla="*/ 71 h 71"/>
                  <a:gd name="T36" fmla="*/ 35 w 53"/>
                  <a:gd name="T37" fmla="*/ 70 h 71"/>
                  <a:gd name="T38" fmla="*/ 22 w 53"/>
                  <a:gd name="T39" fmla="*/ 64 h 71"/>
                  <a:gd name="T40" fmla="*/ 11 w 53"/>
                  <a:gd name="T41" fmla="*/ 56 h 71"/>
                  <a:gd name="T42" fmla="*/ 4 w 53"/>
                  <a:gd name="T43" fmla="*/ 45 h 71"/>
                  <a:gd name="T44" fmla="*/ 0 w 53"/>
                  <a:gd name="T45" fmla="*/ 31 h 71"/>
                  <a:gd name="T46" fmla="*/ 0 w 53"/>
                  <a:gd name="T47" fmla="*/ 23 h 71"/>
                  <a:gd name="T48" fmla="*/ 4 w 53"/>
                  <a:gd name="T49" fmla="*/ 16 h 71"/>
                  <a:gd name="T50" fmla="*/ 8 w 53"/>
                  <a:gd name="T51" fmla="*/ 7 h 71"/>
                  <a:gd name="T52" fmla="*/ 13 w 53"/>
                  <a:gd name="T53" fmla="*/ 2 h 71"/>
                  <a:gd name="T54" fmla="*/ 16 w 53"/>
                  <a:gd name="T5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71">
                    <a:moveTo>
                      <a:pt x="16" y="0"/>
                    </a:moveTo>
                    <a:lnTo>
                      <a:pt x="16" y="2"/>
                    </a:lnTo>
                    <a:lnTo>
                      <a:pt x="18" y="9"/>
                    </a:lnTo>
                    <a:lnTo>
                      <a:pt x="21" y="17"/>
                    </a:lnTo>
                    <a:lnTo>
                      <a:pt x="29" y="24"/>
                    </a:lnTo>
                    <a:lnTo>
                      <a:pt x="40" y="31"/>
                    </a:lnTo>
                    <a:lnTo>
                      <a:pt x="48" y="37"/>
                    </a:lnTo>
                    <a:lnTo>
                      <a:pt x="53" y="45"/>
                    </a:lnTo>
                    <a:lnTo>
                      <a:pt x="52" y="55"/>
                    </a:lnTo>
                    <a:lnTo>
                      <a:pt x="51" y="61"/>
                    </a:lnTo>
                    <a:lnTo>
                      <a:pt x="49" y="65"/>
                    </a:lnTo>
                    <a:lnTo>
                      <a:pt x="48" y="67"/>
                    </a:lnTo>
                    <a:lnTo>
                      <a:pt x="48" y="70"/>
                    </a:lnTo>
                    <a:lnTo>
                      <a:pt x="47" y="70"/>
                    </a:lnTo>
                    <a:lnTo>
                      <a:pt x="47" y="71"/>
                    </a:lnTo>
                    <a:lnTo>
                      <a:pt x="46" y="71"/>
                    </a:lnTo>
                    <a:lnTo>
                      <a:pt x="46" y="70"/>
                    </a:lnTo>
                    <a:lnTo>
                      <a:pt x="43" y="71"/>
                    </a:lnTo>
                    <a:lnTo>
                      <a:pt x="35" y="70"/>
                    </a:lnTo>
                    <a:lnTo>
                      <a:pt x="22" y="64"/>
                    </a:lnTo>
                    <a:lnTo>
                      <a:pt x="11" y="56"/>
                    </a:lnTo>
                    <a:lnTo>
                      <a:pt x="4" y="45"/>
                    </a:lnTo>
                    <a:lnTo>
                      <a:pt x="0" y="31"/>
                    </a:lnTo>
                    <a:lnTo>
                      <a:pt x="0" y="23"/>
                    </a:lnTo>
                    <a:lnTo>
                      <a:pt x="4" y="16"/>
                    </a:lnTo>
                    <a:lnTo>
                      <a:pt x="8" y="7"/>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0" name="Freeform 63">
                <a:extLst>
                  <a:ext uri="{FF2B5EF4-FFF2-40B4-BE49-F238E27FC236}">
                    <a16:creationId xmlns:a16="http://schemas.microsoft.com/office/drawing/2014/main" id="{FC6DFBA1-C7A3-4982-B204-0DD9A0C0E885}"/>
                  </a:ext>
                </a:extLst>
              </p:cNvPr>
              <p:cNvSpPr>
                <a:spLocks/>
              </p:cNvSpPr>
              <p:nvPr/>
            </p:nvSpPr>
            <p:spPr bwMode="auto">
              <a:xfrm>
                <a:off x="13676018" y="3019908"/>
                <a:ext cx="48819" cy="50298"/>
              </a:xfrm>
              <a:custGeom>
                <a:avLst/>
                <a:gdLst>
                  <a:gd name="T0" fmla="*/ 19 w 66"/>
                  <a:gd name="T1" fmla="*/ 0 h 68"/>
                  <a:gd name="T2" fmla="*/ 30 w 66"/>
                  <a:gd name="T3" fmla="*/ 1 h 68"/>
                  <a:gd name="T4" fmla="*/ 40 w 66"/>
                  <a:gd name="T5" fmla="*/ 3 h 68"/>
                  <a:gd name="T6" fmla="*/ 50 w 66"/>
                  <a:gd name="T7" fmla="*/ 11 h 68"/>
                  <a:gd name="T8" fmla="*/ 57 w 66"/>
                  <a:gd name="T9" fmla="*/ 19 h 68"/>
                  <a:gd name="T10" fmla="*/ 63 w 66"/>
                  <a:gd name="T11" fmla="*/ 29 h 68"/>
                  <a:gd name="T12" fmla="*/ 66 w 66"/>
                  <a:gd name="T13" fmla="*/ 40 h 68"/>
                  <a:gd name="T14" fmla="*/ 63 w 66"/>
                  <a:gd name="T15" fmla="*/ 51 h 68"/>
                  <a:gd name="T16" fmla="*/ 57 w 66"/>
                  <a:gd name="T17" fmla="*/ 60 h 68"/>
                  <a:gd name="T18" fmla="*/ 54 w 66"/>
                  <a:gd name="T19" fmla="*/ 63 h 68"/>
                  <a:gd name="T20" fmla="*/ 51 w 66"/>
                  <a:gd name="T21" fmla="*/ 66 h 68"/>
                  <a:gd name="T22" fmla="*/ 49 w 66"/>
                  <a:gd name="T23" fmla="*/ 67 h 68"/>
                  <a:gd name="T24" fmla="*/ 46 w 66"/>
                  <a:gd name="T25" fmla="*/ 68 h 68"/>
                  <a:gd name="T26" fmla="*/ 44 w 66"/>
                  <a:gd name="T27" fmla="*/ 68 h 68"/>
                  <a:gd name="T28" fmla="*/ 44 w 66"/>
                  <a:gd name="T29" fmla="*/ 68 h 68"/>
                  <a:gd name="T30" fmla="*/ 43 w 66"/>
                  <a:gd name="T31" fmla="*/ 68 h 68"/>
                  <a:gd name="T32" fmla="*/ 43 w 66"/>
                  <a:gd name="T33" fmla="*/ 67 h 68"/>
                  <a:gd name="T34" fmla="*/ 44 w 66"/>
                  <a:gd name="T35" fmla="*/ 66 h 68"/>
                  <a:gd name="T36" fmla="*/ 44 w 66"/>
                  <a:gd name="T37" fmla="*/ 62 h 68"/>
                  <a:gd name="T38" fmla="*/ 44 w 66"/>
                  <a:gd name="T39" fmla="*/ 60 h 68"/>
                  <a:gd name="T40" fmla="*/ 44 w 66"/>
                  <a:gd name="T41" fmla="*/ 56 h 68"/>
                  <a:gd name="T42" fmla="*/ 43 w 66"/>
                  <a:gd name="T43" fmla="*/ 53 h 68"/>
                  <a:gd name="T44" fmla="*/ 40 w 66"/>
                  <a:gd name="T45" fmla="*/ 49 h 68"/>
                  <a:gd name="T46" fmla="*/ 35 w 66"/>
                  <a:gd name="T47" fmla="*/ 47 h 68"/>
                  <a:gd name="T48" fmla="*/ 29 w 66"/>
                  <a:gd name="T49" fmla="*/ 47 h 68"/>
                  <a:gd name="T50" fmla="*/ 22 w 66"/>
                  <a:gd name="T51" fmla="*/ 47 h 68"/>
                  <a:gd name="T52" fmla="*/ 16 w 66"/>
                  <a:gd name="T53" fmla="*/ 45 h 68"/>
                  <a:gd name="T54" fmla="*/ 8 w 66"/>
                  <a:gd name="T55" fmla="*/ 39 h 68"/>
                  <a:gd name="T56" fmla="*/ 3 w 66"/>
                  <a:gd name="T57" fmla="*/ 31 h 68"/>
                  <a:gd name="T58" fmla="*/ 0 w 66"/>
                  <a:gd name="T59" fmla="*/ 23 h 68"/>
                  <a:gd name="T60" fmla="*/ 1 w 66"/>
                  <a:gd name="T61" fmla="*/ 17 h 68"/>
                  <a:gd name="T62" fmla="*/ 2 w 66"/>
                  <a:gd name="T63" fmla="*/ 14 h 68"/>
                  <a:gd name="T64" fmla="*/ 2 w 66"/>
                  <a:gd name="T65" fmla="*/ 12 h 68"/>
                  <a:gd name="T66" fmla="*/ 2 w 66"/>
                  <a:gd name="T67" fmla="*/ 9 h 68"/>
                  <a:gd name="T68" fmla="*/ 3 w 66"/>
                  <a:gd name="T69" fmla="*/ 7 h 68"/>
                  <a:gd name="T70" fmla="*/ 5 w 66"/>
                  <a:gd name="T71" fmla="*/ 6 h 68"/>
                  <a:gd name="T72" fmla="*/ 7 w 66"/>
                  <a:gd name="T73" fmla="*/ 5 h 68"/>
                  <a:gd name="T74" fmla="*/ 7 w 66"/>
                  <a:gd name="T75" fmla="*/ 3 h 68"/>
                  <a:gd name="T76" fmla="*/ 10 w 66"/>
                  <a:gd name="T77" fmla="*/ 2 h 68"/>
                  <a:gd name="T78" fmla="*/ 13 w 66"/>
                  <a:gd name="T79" fmla="*/ 1 h 68"/>
                  <a:gd name="T80" fmla="*/ 19 w 66"/>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68">
                    <a:moveTo>
                      <a:pt x="19" y="0"/>
                    </a:moveTo>
                    <a:lnTo>
                      <a:pt x="30" y="1"/>
                    </a:lnTo>
                    <a:lnTo>
                      <a:pt x="40" y="3"/>
                    </a:lnTo>
                    <a:lnTo>
                      <a:pt x="50" y="11"/>
                    </a:lnTo>
                    <a:lnTo>
                      <a:pt x="57" y="19"/>
                    </a:lnTo>
                    <a:lnTo>
                      <a:pt x="63" y="29"/>
                    </a:lnTo>
                    <a:lnTo>
                      <a:pt x="66" y="40"/>
                    </a:lnTo>
                    <a:lnTo>
                      <a:pt x="63" y="51"/>
                    </a:lnTo>
                    <a:lnTo>
                      <a:pt x="57" y="60"/>
                    </a:lnTo>
                    <a:lnTo>
                      <a:pt x="54" y="63"/>
                    </a:lnTo>
                    <a:lnTo>
                      <a:pt x="51" y="66"/>
                    </a:lnTo>
                    <a:lnTo>
                      <a:pt x="49" y="67"/>
                    </a:lnTo>
                    <a:lnTo>
                      <a:pt x="46" y="68"/>
                    </a:lnTo>
                    <a:lnTo>
                      <a:pt x="44" y="68"/>
                    </a:lnTo>
                    <a:lnTo>
                      <a:pt x="44" y="68"/>
                    </a:lnTo>
                    <a:lnTo>
                      <a:pt x="43" y="68"/>
                    </a:lnTo>
                    <a:lnTo>
                      <a:pt x="43" y="67"/>
                    </a:lnTo>
                    <a:lnTo>
                      <a:pt x="44" y="66"/>
                    </a:lnTo>
                    <a:lnTo>
                      <a:pt x="44" y="62"/>
                    </a:lnTo>
                    <a:lnTo>
                      <a:pt x="44" y="60"/>
                    </a:lnTo>
                    <a:lnTo>
                      <a:pt x="44" y="56"/>
                    </a:lnTo>
                    <a:lnTo>
                      <a:pt x="43" y="53"/>
                    </a:lnTo>
                    <a:lnTo>
                      <a:pt x="40" y="49"/>
                    </a:lnTo>
                    <a:lnTo>
                      <a:pt x="35" y="47"/>
                    </a:lnTo>
                    <a:lnTo>
                      <a:pt x="29" y="47"/>
                    </a:lnTo>
                    <a:lnTo>
                      <a:pt x="22" y="47"/>
                    </a:lnTo>
                    <a:lnTo>
                      <a:pt x="16" y="45"/>
                    </a:lnTo>
                    <a:lnTo>
                      <a:pt x="8" y="39"/>
                    </a:lnTo>
                    <a:lnTo>
                      <a:pt x="3" y="31"/>
                    </a:lnTo>
                    <a:lnTo>
                      <a:pt x="0" y="23"/>
                    </a:lnTo>
                    <a:lnTo>
                      <a:pt x="1" y="17"/>
                    </a:lnTo>
                    <a:lnTo>
                      <a:pt x="2" y="14"/>
                    </a:lnTo>
                    <a:lnTo>
                      <a:pt x="2" y="12"/>
                    </a:lnTo>
                    <a:lnTo>
                      <a:pt x="2" y="9"/>
                    </a:lnTo>
                    <a:lnTo>
                      <a:pt x="3" y="7"/>
                    </a:lnTo>
                    <a:lnTo>
                      <a:pt x="5" y="6"/>
                    </a:lnTo>
                    <a:lnTo>
                      <a:pt x="7" y="5"/>
                    </a:lnTo>
                    <a:lnTo>
                      <a:pt x="7" y="3"/>
                    </a:lnTo>
                    <a:lnTo>
                      <a:pt x="10" y="2"/>
                    </a:lnTo>
                    <a:lnTo>
                      <a:pt x="13"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1" name="Freeform 64">
                <a:extLst>
                  <a:ext uri="{FF2B5EF4-FFF2-40B4-BE49-F238E27FC236}">
                    <a16:creationId xmlns:a16="http://schemas.microsoft.com/office/drawing/2014/main" id="{6D8E2997-72DC-42FB-9DCC-BDB026CDCDDE}"/>
                  </a:ext>
                </a:extLst>
              </p:cNvPr>
              <p:cNvSpPr>
                <a:spLocks/>
              </p:cNvSpPr>
              <p:nvPr/>
            </p:nvSpPr>
            <p:spPr bwMode="auto">
              <a:xfrm>
                <a:off x="13647910" y="3050975"/>
                <a:ext cx="30327" cy="42902"/>
              </a:xfrm>
              <a:custGeom>
                <a:avLst/>
                <a:gdLst>
                  <a:gd name="T0" fmla="*/ 21 w 41"/>
                  <a:gd name="T1" fmla="*/ 0 h 58"/>
                  <a:gd name="T2" fmla="*/ 28 w 41"/>
                  <a:gd name="T3" fmla="*/ 3 h 58"/>
                  <a:gd name="T4" fmla="*/ 34 w 41"/>
                  <a:gd name="T5" fmla="*/ 9 h 58"/>
                  <a:gd name="T6" fmla="*/ 35 w 41"/>
                  <a:gd name="T7" fmla="*/ 19 h 58"/>
                  <a:gd name="T8" fmla="*/ 35 w 41"/>
                  <a:gd name="T9" fmla="*/ 27 h 58"/>
                  <a:gd name="T10" fmla="*/ 35 w 41"/>
                  <a:gd name="T11" fmla="*/ 36 h 58"/>
                  <a:gd name="T12" fmla="*/ 35 w 41"/>
                  <a:gd name="T13" fmla="*/ 44 h 58"/>
                  <a:gd name="T14" fmla="*/ 40 w 41"/>
                  <a:gd name="T15" fmla="*/ 52 h 58"/>
                  <a:gd name="T16" fmla="*/ 41 w 41"/>
                  <a:gd name="T17" fmla="*/ 55 h 58"/>
                  <a:gd name="T18" fmla="*/ 40 w 41"/>
                  <a:gd name="T19" fmla="*/ 58 h 58"/>
                  <a:gd name="T20" fmla="*/ 35 w 41"/>
                  <a:gd name="T21" fmla="*/ 58 h 58"/>
                  <a:gd name="T22" fmla="*/ 29 w 41"/>
                  <a:gd name="T23" fmla="*/ 58 h 58"/>
                  <a:gd name="T24" fmla="*/ 22 w 41"/>
                  <a:gd name="T25" fmla="*/ 55 h 58"/>
                  <a:gd name="T26" fmla="*/ 15 w 41"/>
                  <a:gd name="T27" fmla="*/ 52 h 58"/>
                  <a:gd name="T28" fmla="*/ 6 w 41"/>
                  <a:gd name="T29" fmla="*/ 40 h 58"/>
                  <a:gd name="T30" fmla="*/ 2 w 41"/>
                  <a:gd name="T31" fmla="*/ 27 h 58"/>
                  <a:gd name="T32" fmla="*/ 0 w 41"/>
                  <a:gd name="T33" fmla="*/ 18 h 58"/>
                  <a:gd name="T34" fmla="*/ 1 w 41"/>
                  <a:gd name="T35" fmla="*/ 14 h 58"/>
                  <a:gd name="T36" fmla="*/ 4 w 41"/>
                  <a:gd name="T37" fmla="*/ 9 h 58"/>
                  <a:gd name="T38" fmla="*/ 6 w 41"/>
                  <a:gd name="T39" fmla="*/ 7 h 58"/>
                  <a:gd name="T40" fmla="*/ 8 w 41"/>
                  <a:gd name="T41" fmla="*/ 3 h 58"/>
                  <a:gd name="T42" fmla="*/ 11 w 41"/>
                  <a:gd name="T43" fmla="*/ 2 h 58"/>
                  <a:gd name="T44" fmla="*/ 13 w 41"/>
                  <a:gd name="T45" fmla="*/ 0 h 58"/>
                  <a:gd name="T46" fmla="*/ 16 w 41"/>
                  <a:gd name="T47" fmla="*/ 0 h 58"/>
                  <a:gd name="T48" fmla="*/ 21 w 41"/>
                  <a:gd name="T4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8">
                    <a:moveTo>
                      <a:pt x="21" y="0"/>
                    </a:moveTo>
                    <a:lnTo>
                      <a:pt x="28" y="3"/>
                    </a:lnTo>
                    <a:lnTo>
                      <a:pt x="34" y="9"/>
                    </a:lnTo>
                    <a:lnTo>
                      <a:pt x="35" y="19"/>
                    </a:lnTo>
                    <a:lnTo>
                      <a:pt x="35" y="27"/>
                    </a:lnTo>
                    <a:lnTo>
                      <a:pt x="35" y="36"/>
                    </a:lnTo>
                    <a:lnTo>
                      <a:pt x="35" y="44"/>
                    </a:lnTo>
                    <a:lnTo>
                      <a:pt x="40" y="52"/>
                    </a:lnTo>
                    <a:lnTo>
                      <a:pt x="41" y="55"/>
                    </a:lnTo>
                    <a:lnTo>
                      <a:pt x="40" y="58"/>
                    </a:lnTo>
                    <a:lnTo>
                      <a:pt x="35" y="58"/>
                    </a:lnTo>
                    <a:lnTo>
                      <a:pt x="29" y="58"/>
                    </a:lnTo>
                    <a:lnTo>
                      <a:pt x="22" y="55"/>
                    </a:lnTo>
                    <a:lnTo>
                      <a:pt x="15" y="52"/>
                    </a:lnTo>
                    <a:lnTo>
                      <a:pt x="6" y="40"/>
                    </a:lnTo>
                    <a:lnTo>
                      <a:pt x="2" y="27"/>
                    </a:lnTo>
                    <a:lnTo>
                      <a:pt x="0" y="18"/>
                    </a:lnTo>
                    <a:lnTo>
                      <a:pt x="1" y="14"/>
                    </a:lnTo>
                    <a:lnTo>
                      <a:pt x="4" y="9"/>
                    </a:lnTo>
                    <a:lnTo>
                      <a:pt x="6" y="7"/>
                    </a:lnTo>
                    <a:lnTo>
                      <a:pt x="8" y="3"/>
                    </a:lnTo>
                    <a:lnTo>
                      <a:pt x="11" y="2"/>
                    </a:lnTo>
                    <a:lnTo>
                      <a:pt x="13" y="0"/>
                    </a:lnTo>
                    <a:lnTo>
                      <a:pt x="16"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2" name="Freeform 65">
                <a:extLst>
                  <a:ext uri="{FF2B5EF4-FFF2-40B4-BE49-F238E27FC236}">
                    <a16:creationId xmlns:a16="http://schemas.microsoft.com/office/drawing/2014/main" id="{5677EED2-4327-4004-9F9D-5D71C77E568C}"/>
                  </a:ext>
                </a:extLst>
              </p:cNvPr>
              <p:cNvSpPr>
                <a:spLocks/>
              </p:cNvSpPr>
              <p:nvPr/>
            </p:nvSpPr>
            <p:spPr bwMode="auto">
              <a:xfrm>
                <a:off x="13649389" y="3036181"/>
                <a:ext cx="11095" cy="21451"/>
              </a:xfrm>
              <a:custGeom>
                <a:avLst/>
                <a:gdLst>
                  <a:gd name="T0" fmla="*/ 4 w 15"/>
                  <a:gd name="T1" fmla="*/ 0 h 29"/>
                  <a:gd name="T2" fmla="*/ 5 w 15"/>
                  <a:gd name="T3" fmla="*/ 2 h 29"/>
                  <a:gd name="T4" fmla="*/ 8 w 15"/>
                  <a:gd name="T5" fmla="*/ 11 h 29"/>
                  <a:gd name="T6" fmla="*/ 10 w 15"/>
                  <a:gd name="T7" fmla="*/ 19 h 29"/>
                  <a:gd name="T8" fmla="*/ 13 w 15"/>
                  <a:gd name="T9" fmla="*/ 25 h 29"/>
                  <a:gd name="T10" fmla="*/ 15 w 15"/>
                  <a:gd name="T11" fmla="*/ 28 h 29"/>
                  <a:gd name="T12" fmla="*/ 15 w 15"/>
                  <a:gd name="T13" fmla="*/ 29 h 29"/>
                  <a:gd name="T14" fmla="*/ 15 w 15"/>
                  <a:gd name="T15" fmla="*/ 29 h 29"/>
                  <a:gd name="T16" fmla="*/ 14 w 15"/>
                  <a:gd name="T17" fmla="*/ 29 h 29"/>
                  <a:gd name="T18" fmla="*/ 14 w 15"/>
                  <a:gd name="T19" fmla="*/ 29 h 29"/>
                  <a:gd name="T20" fmla="*/ 13 w 15"/>
                  <a:gd name="T21" fmla="*/ 28 h 29"/>
                  <a:gd name="T22" fmla="*/ 11 w 15"/>
                  <a:gd name="T23" fmla="*/ 28 h 29"/>
                  <a:gd name="T24" fmla="*/ 11 w 15"/>
                  <a:gd name="T25" fmla="*/ 28 h 29"/>
                  <a:gd name="T26" fmla="*/ 10 w 15"/>
                  <a:gd name="T27" fmla="*/ 25 h 29"/>
                  <a:gd name="T28" fmla="*/ 8 w 15"/>
                  <a:gd name="T29" fmla="*/ 20 h 29"/>
                  <a:gd name="T30" fmla="*/ 4 w 15"/>
                  <a:gd name="T31" fmla="*/ 14 h 29"/>
                  <a:gd name="T32" fmla="*/ 2 w 15"/>
                  <a:gd name="T33" fmla="*/ 8 h 29"/>
                  <a:gd name="T34" fmla="*/ 0 w 15"/>
                  <a:gd name="T35" fmla="*/ 3 h 29"/>
                  <a:gd name="T36" fmla="*/ 0 w 15"/>
                  <a:gd name="T37" fmla="*/ 1 h 29"/>
                  <a:gd name="T38" fmla="*/ 2 w 15"/>
                  <a:gd name="T39" fmla="*/ 0 h 29"/>
                  <a:gd name="T40" fmla="*/ 3 w 15"/>
                  <a:gd name="T41" fmla="*/ 0 h 29"/>
                  <a:gd name="T42" fmla="*/ 4 w 15"/>
                  <a:gd name="T43" fmla="*/ 0 h 29"/>
                  <a:gd name="T44" fmla="*/ 4 w 15"/>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9">
                    <a:moveTo>
                      <a:pt x="4" y="0"/>
                    </a:moveTo>
                    <a:lnTo>
                      <a:pt x="5" y="2"/>
                    </a:lnTo>
                    <a:lnTo>
                      <a:pt x="8" y="11"/>
                    </a:lnTo>
                    <a:lnTo>
                      <a:pt x="10" y="19"/>
                    </a:lnTo>
                    <a:lnTo>
                      <a:pt x="13" y="25"/>
                    </a:lnTo>
                    <a:lnTo>
                      <a:pt x="15" y="28"/>
                    </a:lnTo>
                    <a:lnTo>
                      <a:pt x="15" y="29"/>
                    </a:lnTo>
                    <a:lnTo>
                      <a:pt x="15" y="29"/>
                    </a:lnTo>
                    <a:lnTo>
                      <a:pt x="14" y="29"/>
                    </a:lnTo>
                    <a:lnTo>
                      <a:pt x="14" y="29"/>
                    </a:lnTo>
                    <a:lnTo>
                      <a:pt x="13" y="28"/>
                    </a:lnTo>
                    <a:lnTo>
                      <a:pt x="11" y="28"/>
                    </a:lnTo>
                    <a:lnTo>
                      <a:pt x="11" y="28"/>
                    </a:lnTo>
                    <a:lnTo>
                      <a:pt x="10" y="25"/>
                    </a:lnTo>
                    <a:lnTo>
                      <a:pt x="8" y="20"/>
                    </a:lnTo>
                    <a:lnTo>
                      <a:pt x="4" y="14"/>
                    </a:lnTo>
                    <a:lnTo>
                      <a:pt x="2" y="8"/>
                    </a:lnTo>
                    <a:lnTo>
                      <a:pt x="0" y="3"/>
                    </a:lnTo>
                    <a:lnTo>
                      <a:pt x="0" y="1"/>
                    </a:lnTo>
                    <a:lnTo>
                      <a:pt x="2" y="0"/>
                    </a:lnTo>
                    <a:lnTo>
                      <a:pt x="3" y="0"/>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3" name="Freeform 66">
                <a:extLst>
                  <a:ext uri="{FF2B5EF4-FFF2-40B4-BE49-F238E27FC236}">
                    <a16:creationId xmlns:a16="http://schemas.microsoft.com/office/drawing/2014/main" id="{190DCA65-6084-4F1D-9A44-8F8349227E90}"/>
                  </a:ext>
                </a:extLst>
              </p:cNvPr>
              <p:cNvSpPr>
                <a:spLocks/>
              </p:cNvSpPr>
              <p:nvPr/>
            </p:nvSpPr>
            <p:spPr bwMode="auto">
              <a:xfrm>
                <a:off x="13644211" y="3110150"/>
                <a:ext cx="49559" cy="36245"/>
              </a:xfrm>
              <a:custGeom>
                <a:avLst/>
                <a:gdLst>
                  <a:gd name="T0" fmla="*/ 27 w 67"/>
                  <a:gd name="T1" fmla="*/ 0 h 49"/>
                  <a:gd name="T2" fmla="*/ 39 w 67"/>
                  <a:gd name="T3" fmla="*/ 4 h 49"/>
                  <a:gd name="T4" fmla="*/ 49 w 67"/>
                  <a:gd name="T5" fmla="*/ 7 h 49"/>
                  <a:gd name="T6" fmla="*/ 56 w 67"/>
                  <a:gd name="T7" fmla="*/ 13 h 49"/>
                  <a:gd name="T8" fmla="*/ 62 w 67"/>
                  <a:gd name="T9" fmla="*/ 24 h 49"/>
                  <a:gd name="T10" fmla="*/ 66 w 67"/>
                  <a:gd name="T11" fmla="*/ 33 h 49"/>
                  <a:gd name="T12" fmla="*/ 67 w 67"/>
                  <a:gd name="T13" fmla="*/ 38 h 49"/>
                  <a:gd name="T14" fmla="*/ 66 w 67"/>
                  <a:gd name="T15" fmla="*/ 43 h 49"/>
                  <a:gd name="T16" fmla="*/ 62 w 67"/>
                  <a:gd name="T17" fmla="*/ 46 h 49"/>
                  <a:gd name="T18" fmla="*/ 53 w 67"/>
                  <a:gd name="T19" fmla="*/ 49 h 49"/>
                  <a:gd name="T20" fmla="*/ 44 w 67"/>
                  <a:gd name="T21" fmla="*/ 49 h 49"/>
                  <a:gd name="T22" fmla="*/ 35 w 67"/>
                  <a:gd name="T23" fmla="*/ 46 h 49"/>
                  <a:gd name="T24" fmla="*/ 28 w 67"/>
                  <a:gd name="T25" fmla="*/ 42 h 49"/>
                  <a:gd name="T26" fmla="*/ 26 w 67"/>
                  <a:gd name="T27" fmla="*/ 35 h 49"/>
                  <a:gd name="T28" fmla="*/ 24 w 67"/>
                  <a:gd name="T29" fmla="*/ 29 h 49"/>
                  <a:gd name="T30" fmla="*/ 23 w 67"/>
                  <a:gd name="T31" fmla="*/ 23 h 49"/>
                  <a:gd name="T32" fmla="*/ 21 w 67"/>
                  <a:gd name="T33" fmla="*/ 18 h 49"/>
                  <a:gd name="T34" fmla="*/ 16 w 67"/>
                  <a:gd name="T35" fmla="*/ 15 h 49"/>
                  <a:gd name="T36" fmla="*/ 9 w 67"/>
                  <a:gd name="T37" fmla="*/ 13 h 49"/>
                  <a:gd name="T38" fmla="*/ 2 w 67"/>
                  <a:gd name="T39" fmla="*/ 13 h 49"/>
                  <a:gd name="T40" fmla="*/ 0 w 67"/>
                  <a:gd name="T41" fmla="*/ 13 h 49"/>
                  <a:gd name="T42" fmla="*/ 1 w 67"/>
                  <a:gd name="T43" fmla="*/ 12 h 49"/>
                  <a:gd name="T44" fmla="*/ 7 w 67"/>
                  <a:gd name="T45" fmla="*/ 7 h 49"/>
                  <a:gd name="T46" fmla="*/ 16 w 67"/>
                  <a:gd name="T47" fmla="*/ 2 h 49"/>
                  <a:gd name="T48" fmla="*/ 27 w 6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49">
                    <a:moveTo>
                      <a:pt x="27" y="0"/>
                    </a:moveTo>
                    <a:lnTo>
                      <a:pt x="39" y="4"/>
                    </a:lnTo>
                    <a:lnTo>
                      <a:pt x="49" y="7"/>
                    </a:lnTo>
                    <a:lnTo>
                      <a:pt x="56" y="13"/>
                    </a:lnTo>
                    <a:lnTo>
                      <a:pt x="62" y="24"/>
                    </a:lnTo>
                    <a:lnTo>
                      <a:pt x="66" y="33"/>
                    </a:lnTo>
                    <a:lnTo>
                      <a:pt x="67" y="38"/>
                    </a:lnTo>
                    <a:lnTo>
                      <a:pt x="66" y="43"/>
                    </a:lnTo>
                    <a:lnTo>
                      <a:pt x="62" y="46"/>
                    </a:lnTo>
                    <a:lnTo>
                      <a:pt x="53" y="49"/>
                    </a:lnTo>
                    <a:lnTo>
                      <a:pt x="44" y="49"/>
                    </a:lnTo>
                    <a:lnTo>
                      <a:pt x="35" y="46"/>
                    </a:lnTo>
                    <a:lnTo>
                      <a:pt x="28" y="42"/>
                    </a:lnTo>
                    <a:lnTo>
                      <a:pt x="26" y="35"/>
                    </a:lnTo>
                    <a:lnTo>
                      <a:pt x="24" y="29"/>
                    </a:lnTo>
                    <a:lnTo>
                      <a:pt x="23" y="23"/>
                    </a:lnTo>
                    <a:lnTo>
                      <a:pt x="21" y="18"/>
                    </a:lnTo>
                    <a:lnTo>
                      <a:pt x="16" y="15"/>
                    </a:lnTo>
                    <a:lnTo>
                      <a:pt x="9" y="13"/>
                    </a:lnTo>
                    <a:lnTo>
                      <a:pt x="2" y="13"/>
                    </a:lnTo>
                    <a:lnTo>
                      <a:pt x="0" y="13"/>
                    </a:lnTo>
                    <a:lnTo>
                      <a:pt x="1" y="12"/>
                    </a:lnTo>
                    <a:lnTo>
                      <a:pt x="7" y="7"/>
                    </a:lnTo>
                    <a:lnTo>
                      <a:pt x="16"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4" name="Freeform 67">
                <a:extLst>
                  <a:ext uri="{FF2B5EF4-FFF2-40B4-BE49-F238E27FC236}">
                    <a16:creationId xmlns:a16="http://schemas.microsoft.com/office/drawing/2014/main" id="{29B066F3-7344-48BC-8391-DB14C82C9ABF}"/>
                  </a:ext>
                </a:extLst>
              </p:cNvPr>
              <p:cNvSpPr>
                <a:spLocks/>
              </p:cNvSpPr>
              <p:nvPr/>
            </p:nvSpPr>
            <p:spPr bwMode="auto">
              <a:xfrm>
                <a:off x="13604268" y="3150092"/>
                <a:ext cx="26629" cy="41422"/>
              </a:xfrm>
              <a:custGeom>
                <a:avLst/>
                <a:gdLst>
                  <a:gd name="T0" fmla="*/ 11 w 36"/>
                  <a:gd name="T1" fmla="*/ 0 h 56"/>
                  <a:gd name="T2" fmla="*/ 12 w 36"/>
                  <a:gd name="T3" fmla="*/ 0 h 56"/>
                  <a:gd name="T4" fmla="*/ 12 w 36"/>
                  <a:gd name="T5" fmla="*/ 0 h 56"/>
                  <a:gd name="T6" fmla="*/ 15 w 36"/>
                  <a:gd name="T7" fmla="*/ 1 h 56"/>
                  <a:gd name="T8" fmla="*/ 17 w 36"/>
                  <a:gd name="T9" fmla="*/ 2 h 56"/>
                  <a:gd name="T10" fmla="*/ 20 w 36"/>
                  <a:gd name="T11" fmla="*/ 3 h 56"/>
                  <a:gd name="T12" fmla="*/ 23 w 36"/>
                  <a:gd name="T13" fmla="*/ 6 h 56"/>
                  <a:gd name="T14" fmla="*/ 31 w 36"/>
                  <a:gd name="T15" fmla="*/ 12 h 56"/>
                  <a:gd name="T16" fmla="*/ 34 w 36"/>
                  <a:gd name="T17" fmla="*/ 19 h 56"/>
                  <a:gd name="T18" fmla="*/ 36 w 36"/>
                  <a:gd name="T19" fmla="*/ 29 h 56"/>
                  <a:gd name="T20" fmla="*/ 36 w 36"/>
                  <a:gd name="T21" fmla="*/ 32 h 56"/>
                  <a:gd name="T22" fmla="*/ 36 w 36"/>
                  <a:gd name="T23" fmla="*/ 34 h 56"/>
                  <a:gd name="T24" fmla="*/ 34 w 36"/>
                  <a:gd name="T25" fmla="*/ 36 h 56"/>
                  <a:gd name="T26" fmla="*/ 33 w 36"/>
                  <a:gd name="T27" fmla="*/ 40 h 56"/>
                  <a:gd name="T28" fmla="*/ 32 w 36"/>
                  <a:gd name="T29" fmla="*/ 44 h 56"/>
                  <a:gd name="T30" fmla="*/ 32 w 36"/>
                  <a:gd name="T31" fmla="*/ 46 h 56"/>
                  <a:gd name="T32" fmla="*/ 33 w 36"/>
                  <a:gd name="T33" fmla="*/ 49 h 56"/>
                  <a:gd name="T34" fmla="*/ 34 w 36"/>
                  <a:gd name="T35" fmla="*/ 51 h 56"/>
                  <a:gd name="T36" fmla="*/ 36 w 36"/>
                  <a:gd name="T37" fmla="*/ 54 h 56"/>
                  <a:gd name="T38" fmla="*/ 36 w 36"/>
                  <a:gd name="T39" fmla="*/ 56 h 56"/>
                  <a:gd name="T40" fmla="*/ 36 w 36"/>
                  <a:gd name="T41" fmla="*/ 56 h 56"/>
                  <a:gd name="T42" fmla="*/ 33 w 36"/>
                  <a:gd name="T43" fmla="*/ 56 h 56"/>
                  <a:gd name="T44" fmla="*/ 27 w 36"/>
                  <a:gd name="T45" fmla="*/ 55 h 56"/>
                  <a:gd name="T46" fmla="*/ 19 w 36"/>
                  <a:gd name="T47" fmla="*/ 51 h 56"/>
                  <a:gd name="T48" fmla="*/ 10 w 36"/>
                  <a:gd name="T49" fmla="*/ 45 h 56"/>
                  <a:gd name="T50" fmla="*/ 4 w 36"/>
                  <a:gd name="T51" fmla="*/ 35 h 56"/>
                  <a:gd name="T52" fmla="*/ 0 w 36"/>
                  <a:gd name="T53" fmla="*/ 24 h 56"/>
                  <a:gd name="T54" fmla="*/ 1 w 36"/>
                  <a:gd name="T55" fmla="*/ 16 h 56"/>
                  <a:gd name="T56" fmla="*/ 4 w 36"/>
                  <a:gd name="T57" fmla="*/ 8 h 56"/>
                  <a:gd name="T58" fmla="*/ 8 w 36"/>
                  <a:gd name="T59" fmla="*/ 3 h 56"/>
                  <a:gd name="T60" fmla="*/ 10 w 36"/>
                  <a:gd name="T61" fmla="*/ 1 h 56"/>
                  <a:gd name="T62" fmla="*/ 11 w 36"/>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56">
                    <a:moveTo>
                      <a:pt x="11" y="0"/>
                    </a:moveTo>
                    <a:lnTo>
                      <a:pt x="12" y="0"/>
                    </a:lnTo>
                    <a:lnTo>
                      <a:pt x="12" y="0"/>
                    </a:lnTo>
                    <a:lnTo>
                      <a:pt x="15" y="1"/>
                    </a:lnTo>
                    <a:lnTo>
                      <a:pt x="17" y="2"/>
                    </a:lnTo>
                    <a:lnTo>
                      <a:pt x="20" y="3"/>
                    </a:lnTo>
                    <a:lnTo>
                      <a:pt x="23" y="6"/>
                    </a:lnTo>
                    <a:lnTo>
                      <a:pt x="31" y="12"/>
                    </a:lnTo>
                    <a:lnTo>
                      <a:pt x="34" y="19"/>
                    </a:lnTo>
                    <a:lnTo>
                      <a:pt x="36" y="29"/>
                    </a:lnTo>
                    <a:lnTo>
                      <a:pt x="36" y="32"/>
                    </a:lnTo>
                    <a:lnTo>
                      <a:pt x="36" y="34"/>
                    </a:lnTo>
                    <a:lnTo>
                      <a:pt x="34" y="36"/>
                    </a:lnTo>
                    <a:lnTo>
                      <a:pt x="33" y="40"/>
                    </a:lnTo>
                    <a:lnTo>
                      <a:pt x="32" y="44"/>
                    </a:lnTo>
                    <a:lnTo>
                      <a:pt x="32" y="46"/>
                    </a:lnTo>
                    <a:lnTo>
                      <a:pt x="33" y="49"/>
                    </a:lnTo>
                    <a:lnTo>
                      <a:pt x="34" y="51"/>
                    </a:lnTo>
                    <a:lnTo>
                      <a:pt x="36" y="54"/>
                    </a:lnTo>
                    <a:lnTo>
                      <a:pt x="36" y="56"/>
                    </a:lnTo>
                    <a:lnTo>
                      <a:pt x="36" y="56"/>
                    </a:lnTo>
                    <a:lnTo>
                      <a:pt x="33" y="56"/>
                    </a:lnTo>
                    <a:lnTo>
                      <a:pt x="27" y="55"/>
                    </a:lnTo>
                    <a:lnTo>
                      <a:pt x="19" y="51"/>
                    </a:lnTo>
                    <a:lnTo>
                      <a:pt x="10" y="45"/>
                    </a:lnTo>
                    <a:lnTo>
                      <a:pt x="4" y="35"/>
                    </a:lnTo>
                    <a:lnTo>
                      <a:pt x="0" y="24"/>
                    </a:lnTo>
                    <a:lnTo>
                      <a:pt x="1" y="16"/>
                    </a:lnTo>
                    <a:lnTo>
                      <a:pt x="4" y="8"/>
                    </a:lnTo>
                    <a:lnTo>
                      <a:pt x="8" y="3"/>
                    </a:lnTo>
                    <a:lnTo>
                      <a:pt x="10"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5" name="Freeform 68">
                <a:extLst>
                  <a:ext uri="{FF2B5EF4-FFF2-40B4-BE49-F238E27FC236}">
                    <a16:creationId xmlns:a16="http://schemas.microsoft.com/office/drawing/2014/main" id="{0910EEC7-45B4-44DB-BE47-6040DB46588E}"/>
                  </a:ext>
                </a:extLst>
              </p:cNvPr>
              <p:cNvSpPr>
                <a:spLocks/>
              </p:cNvSpPr>
              <p:nvPr/>
            </p:nvSpPr>
            <p:spPr bwMode="auto">
              <a:xfrm>
                <a:off x="13612405" y="3125683"/>
                <a:ext cx="11835" cy="33286"/>
              </a:xfrm>
              <a:custGeom>
                <a:avLst/>
                <a:gdLst>
                  <a:gd name="T0" fmla="*/ 16 w 16"/>
                  <a:gd name="T1" fmla="*/ 0 h 45"/>
                  <a:gd name="T2" fmla="*/ 15 w 16"/>
                  <a:gd name="T3" fmla="*/ 2 h 45"/>
                  <a:gd name="T4" fmla="*/ 11 w 16"/>
                  <a:gd name="T5" fmla="*/ 10 h 45"/>
                  <a:gd name="T6" fmla="*/ 8 w 16"/>
                  <a:gd name="T7" fmla="*/ 18 h 45"/>
                  <a:gd name="T8" fmla="*/ 4 w 16"/>
                  <a:gd name="T9" fmla="*/ 29 h 45"/>
                  <a:gd name="T10" fmla="*/ 4 w 16"/>
                  <a:gd name="T11" fmla="*/ 41 h 45"/>
                  <a:gd name="T12" fmla="*/ 4 w 16"/>
                  <a:gd name="T13" fmla="*/ 44 h 45"/>
                  <a:gd name="T14" fmla="*/ 4 w 16"/>
                  <a:gd name="T15" fmla="*/ 44 h 45"/>
                  <a:gd name="T16" fmla="*/ 4 w 16"/>
                  <a:gd name="T17" fmla="*/ 45 h 45"/>
                  <a:gd name="T18" fmla="*/ 4 w 16"/>
                  <a:gd name="T19" fmla="*/ 44 h 45"/>
                  <a:gd name="T20" fmla="*/ 3 w 16"/>
                  <a:gd name="T21" fmla="*/ 43 h 45"/>
                  <a:gd name="T22" fmla="*/ 3 w 16"/>
                  <a:gd name="T23" fmla="*/ 43 h 45"/>
                  <a:gd name="T24" fmla="*/ 1 w 16"/>
                  <a:gd name="T25" fmla="*/ 41 h 45"/>
                  <a:gd name="T26" fmla="*/ 1 w 16"/>
                  <a:gd name="T27" fmla="*/ 41 h 45"/>
                  <a:gd name="T28" fmla="*/ 1 w 16"/>
                  <a:gd name="T29" fmla="*/ 38 h 45"/>
                  <a:gd name="T30" fmla="*/ 0 w 16"/>
                  <a:gd name="T31" fmla="*/ 29 h 45"/>
                  <a:gd name="T32" fmla="*/ 1 w 16"/>
                  <a:gd name="T33" fmla="*/ 19 h 45"/>
                  <a:gd name="T34" fmla="*/ 6 w 16"/>
                  <a:gd name="T35" fmla="*/ 8 h 45"/>
                  <a:gd name="T36" fmla="*/ 6 w 16"/>
                  <a:gd name="T37" fmla="*/ 7 h 45"/>
                  <a:gd name="T38" fmla="*/ 8 w 16"/>
                  <a:gd name="T39" fmla="*/ 6 h 45"/>
                  <a:gd name="T40" fmla="*/ 10 w 16"/>
                  <a:gd name="T41" fmla="*/ 5 h 45"/>
                  <a:gd name="T42" fmla="*/ 12 w 16"/>
                  <a:gd name="T43" fmla="*/ 3 h 45"/>
                  <a:gd name="T44" fmla="*/ 15 w 16"/>
                  <a:gd name="T45" fmla="*/ 2 h 45"/>
                  <a:gd name="T46" fmla="*/ 16 w 16"/>
                  <a:gd name="T47" fmla="*/ 1 h 45"/>
                  <a:gd name="T48" fmla="*/ 16 w 16"/>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45">
                    <a:moveTo>
                      <a:pt x="16" y="0"/>
                    </a:moveTo>
                    <a:lnTo>
                      <a:pt x="15" y="2"/>
                    </a:lnTo>
                    <a:lnTo>
                      <a:pt x="11" y="10"/>
                    </a:lnTo>
                    <a:lnTo>
                      <a:pt x="8" y="18"/>
                    </a:lnTo>
                    <a:lnTo>
                      <a:pt x="4" y="29"/>
                    </a:lnTo>
                    <a:lnTo>
                      <a:pt x="4" y="41"/>
                    </a:lnTo>
                    <a:lnTo>
                      <a:pt x="4" y="44"/>
                    </a:lnTo>
                    <a:lnTo>
                      <a:pt x="4" y="44"/>
                    </a:lnTo>
                    <a:lnTo>
                      <a:pt x="4" y="45"/>
                    </a:lnTo>
                    <a:lnTo>
                      <a:pt x="4" y="44"/>
                    </a:lnTo>
                    <a:lnTo>
                      <a:pt x="3" y="43"/>
                    </a:lnTo>
                    <a:lnTo>
                      <a:pt x="3" y="43"/>
                    </a:lnTo>
                    <a:lnTo>
                      <a:pt x="1" y="41"/>
                    </a:lnTo>
                    <a:lnTo>
                      <a:pt x="1" y="41"/>
                    </a:lnTo>
                    <a:lnTo>
                      <a:pt x="1" y="38"/>
                    </a:lnTo>
                    <a:lnTo>
                      <a:pt x="0" y="29"/>
                    </a:lnTo>
                    <a:lnTo>
                      <a:pt x="1" y="19"/>
                    </a:lnTo>
                    <a:lnTo>
                      <a:pt x="6" y="8"/>
                    </a:lnTo>
                    <a:lnTo>
                      <a:pt x="6" y="7"/>
                    </a:lnTo>
                    <a:lnTo>
                      <a:pt x="8" y="6"/>
                    </a:lnTo>
                    <a:lnTo>
                      <a:pt x="10" y="5"/>
                    </a:lnTo>
                    <a:lnTo>
                      <a:pt x="12" y="3"/>
                    </a:lnTo>
                    <a:lnTo>
                      <a:pt x="15" y="2"/>
                    </a:lnTo>
                    <a:lnTo>
                      <a:pt x="16"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6" name="Freeform 69">
                <a:extLst>
                  <a:ext uri="{FF2B5EF4-FFF2-40B4-BE49-F238E27FC236}">
                    <a16:creationId xmlns:a16="http://schemas.microsoft.com/office/drawing/2014/main" id="{F0CBADD0-0C47-4B8D-9401-EFCFDF3EFCCA}"/>
                  </a:ext>
                </a:extLst>
              </p:cNvPr>
              <p:cNvSpPr>
                <a:spLocks/>
              </p:cNvSpPr>
              <p:nvPr/>
            </p:nvSpPr>
            <p:spPr bwMode="auto">
              <a:xfrm>
                <a:off x="13636075" y="3002156"/>
                <a:ext cx="45121" cy="22930"/>
              </a:xfrm>
              <a:custGeom>
                <a:avLst/>
                <a:gdLst>
                  <a:gd name="T0" fmla="*/ 39 w 61"/>
                  <a:gd name="T1" fmla="*/ 0 h 31"/>
                  <a:gd name="T2" fmla="*/ 49 w 61"/>
                  <a:gd name="T3" fmla="*/ 0 h 31"/>
                  <a:gd name="T4" fmla="*/ 55 w 61"/>
                  <a:gd name="T5" fmla="*/ 3 h 31"/>
                  <a:gd name="T6" fmla="*/ 59 w 61"/>
                  <a:gd name="T7" fmla="*/ 7 h 31"/>
                  <a:gd name="T8" fmla="*/ 60 w 61"/>
                  <a:gd name="T9" fmla="*/ 9 h 31"/>
                  <a:gd name="T10" fmla="*/ 60 w 61"/>
                  <a:gd name="T11" fmla="*/ 10 h 31"/>
                  <a:gd name="T12" fmla="*/ 60 w 61"/>
                  <a:gd name="T13" fmla="*/ 10 h 31"/>
                  <a:gd name="T14" fmla="*/ 61 w 61"/>
                  <a:gd name="T15" fmla="*/ 11 h 31"/>
                  <a:gd name="T16" fmla="*/ 60 w 61"/>
                  <a:gd name="T17" fmla="*/ 14 h 31"/>
                  <a:gd name="T18" fmla="*/ 60 w 61"/>
                  <a:gd name="T19" fmla="*/ 15 h 31"/>
                  <a:gd name="T20" fmla="*/ 59 w 61"/>
                  <a:gd name="T21" fmla="*/ 18 h 31"/>
                  <a:gd name="T22" fmla="*/ 57 w 61"/>
                  <a:gd name="T23" fmla="*/ 19 h 31"/>
                  <a:gd name="T24" fmla="*/ 54 w 61"/>
                  <a:gd name="T25" fmla="*/ 20 h 31"/>
                  <a:gd name="T26" fmla="*/ 44 w 61"/>
                  <a:gd name="T27" fmla="*/ 24 h 31"/>
                  <a:gd name="T28" fmla="*/ 38 w 61"/>
                  <a:gd name="T29" fmla="*/ 24 h 31"/>
                  <a:gd name="T30" fmla="*/ 32 w 61"/>
                  <a:gd name="T31" fmla="*/ 22 h 31"/>
                  <a:gd name="T32" fmla="*/ 28 w 61"/>
                  <a:gd name="T33" fmla="*/ 22 h 31"/>
                  <a:gd name="T34" fmla="*/ 23 w 61"/>
                  <a:gd name="T35" fmla="*/ 21 h 31"/>
                  <a:gd name="T36" fmla="*/ 17 w 61"/>
                  <a:gd name="T37" fmla="*/ 22 h 31"/>
                  <a:gd name="T38" fmla="*/ 12 w 61"/>
                  <a:gd name="T39" fmla="*/ 24 h 31"/>
                  <a:gd name="T40" fmla="*/ 9 w 61"/>
                  <a:gd name="T41" fmla="*/ 26 h 31"/>
                  <a:gd name="T42" fmla="*/ 5 w 61"/>
                  <a:gd name="T43" fmla="*/ 27 h 31"/>
                  <a:gd name="T44" fmla="*/ 2 w 61"/>
                  <a:gd name="T45" fmla="*/ 29 h 31"/>
                  <a:gd name="T46" fmla="*/ 1 w 61"/>
                  <a:gd name="T47" fmla="*/ 30 h 31"/>
                  <a:gd name="T48" fmla="*/ 0 w 61"/>
                  <a:gd name="T49" fmla="*/ 31 h 31"/>
                  <a:gd name="T50" fmla="*/ 0 w 61"/>
                  <a:gd name="T51" fmla="*/ 29 h 31"/>
                  <a:gd name="T52" fmla="*/ 2 w 61"/>
                  <a:gd name="T53" fmla="*/ 22 h 31"/>
                  <a:gd name="T54" fmla="*/ 7 w 61"/>
                  <a:gd name="T55" fmla="*/ 15 h 31"/>
                  <a:gd name="T56" fmla="*/ 16 w 61"/>
                  <a:gd name="T57" fmla="*/ 7 h 31"/>
                  <a:gd name="T58" fmla="*/ 27 w 61"/>
                  <a:gd name="T59" fmla="*/ 2 h 31"/>
                  <a:gd name="T60" fmla="*/ 39 w 61"/>
                  <a:gd name="T6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31">
                    <a:moveTo>
                      <a:pt x="39" y="0"/>
                    </a:moveTo>
                    <a:lnTo>
                      <a:pt x="49" y="0"/>
                    </a:lnTo>
                    <a:lnTo>
                      <a:pt x="55" y="3"/>
                    </a:lnTo>
                    <a:lnTo>
                      <a:pt x="59" y="7"/>
                    </a:lnTo>
                    <a:lnTo>
                      <a:pt x="60" y="9"/>
                    </a:lnTo>
                    <a:lnTo>
                      <a:pt x="60" y="10"/>
                    </a:lnTo>
                    <a:lnTo>
                      <a:pt x="60" y="10"/>
                    </a:lnTo>
                    <a:lnTo>
                      <a:pt x="61" y="11"/>
                    </a:lnTo>
                    <a:lnTo>
                      <a:pt x="60" y="14"/>
                    </a:lnTo>
                    <a:lnTo>
                      <a:pt x="60" y="15"/>
                    </a:lnTo>
                    <a:lnTo>
                      <a:pt x="59" y="18"/>
                    </a:lnTo>
                    <a:lnTo>
                      <a:pt x="57" y="19"/>
                    </a:lnTo>
                    <a:lnTo>
                      <a:pt x="54" y="20"/>
                    </a:lnTo>
                    <a:lnTo>
                      <a:pt x="44" y="24"/>
                    </a:lnTo>
                    <a:lnTo>
                      <a:pt x="38" y="24"/>
                    </a:lnTo>
                    <a:lnTo>
                      <a:pt x="32" y="22"/>
                    </a:lnTo>
                    <a:lnTo>
                      <a:pt x="28" y="22"/>
                    </a:lnTo>
                    <a:lnTo>
                      <a:pt x="23" y="21"/>
                    </a:lnTo>
                    <a:lnTo>
                      <a:pt x="17" y="22"/>
                    </a:lnTo>
                    <a:lnTo>
                      <a:pt x="12" y="24"/>
                    </a:lnTo>
                    <a:lnTo>
                      <a:pt x="9" y="26"/>
                    </a:lnTo>
                    <a:lnTo>
                      <a:pt x="5" y="27"/>
                    </a:lnTo>
                    <a:lnTo>
                      <a:pt x="2" y="29"/>
                    </a:lnTo>
                    <a:lnTo>
                      <a:pt x="1" y="30"/>
                    </a:lnTo>
                    <a:lnTo>
                      <a:pt x="0" y="31"/>
                    </a:lnTo>
                    <a:lnTo>
                      <a:pt x="0" y="29"/>
                    </a:lnTo>
                    <a:lnTo>
                      <a:pt x="2" y="22"/>
                    </a:lnTo>
                    <a:lnTo>
                      <a:pt x="7" y="15"/>
                    </a:lnTo>
                    <a:lnTo>
                      <a:pt x="16" y="7"/>
                    </a:lnTo>
                    <a:lnTo>
                      <a:pt x="27" y="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7" name="Freeform 70">
                <a:extLst>
                  <a:ext uri="{FF2B5EF4-FFF2-40B4-BE49-F238E27FC236}">
                    <a16:creationId xmlns:a16="http://schemas.microsoft.com/office/drawing/2014/main" id="{3D97270F-EAF8-4FF2-8346-4A98E084647D}"/>
                  </a:ext>
                </a:extLst>
              </p:cNvPr>
              <p:cNvSpPr>
                <a:spLocks/>
              </p:cNvSpPr>
              <p:nvPr/>
            </p:nvSpPr>
            <p:spPr bwMode="auto">
              <a:xfrm>
                <a:off x="13566545" y="2980705"/>
                <a:ext cx="62873" cy="34765"/>
              </a:xfrm>
              <a:custGeom>
                <a:avLst/>
                <a:gdLst>
                  <a:gd name="T0" fmla="*/ 40 w 85"/>
                  <a:gd name="T1" fmla="*/ 0 h 47"/>
                  <a:gd name="T2" fmla="*/ 52 w 85"/>
                  <a:gd name="T3" fmla="*/ 1 h 47"/>
                  <a:gd name="T4" fmla="*/ 62 w 85"/>
                  <a:gd name="T5" fmla="*/ 7 h 47"/>
                  <a:gd name="T6" fmla="*/ 71 w 85"/>
                  <a:gd name="T7" fmla="*/ 15 h 47"/>
                  <a:gd name="T8" fmla="*/ 78 w 85"/>
                  <a:gd name="T9" fmla="*/ 22 h 47"/>
                  <a:gd name="T10" fmla="*/ 83 w 85"/>
                  <a:gd name="T11" fmla="*/ 28 h 47"/>
                  <a:gd name="T12" fmla="*/ 85 w 85"/>
                  <a:gd name="T13" fmla="*/ 31 h 47"/>
                  <a:gd name="T14" fmla="*/ 83 w 85"/>
                  <a:gd name="T15" fmla="*/ 29 h 47"/>
                  <a:gd name="T16" fmla="*/ 78 w 85"/>
                  <a:gd name="T17" fmla="*/ 27 h 47"/>
                  <a:gd name="T18" fmla="*/ 71 w 85"/>
                  <a:gd name="T19" fmla="*/ 26 h 47"/>
                  <a:gd name="T20" fmla="*/ 63 w 85"/>
                  <a:gd name="T21" fmla="*/ 25 h 47"/>
                  <a:gd name="T22" fmla="*/ 57 w 85"/>
                  <a:gd name="T23" fmla="*/ 26 h 47"/>
                  <a:gd name="T24" fmla="*/ 52 w 85"/>
                  <a:gd name="T25" fmla="*/ 32 h 47"/>
                  <a:gd name="T26" fmla="*/ 49 w 85"/>
                  <a:gd name="T27" fmla="*/ 37 h 47"/>
                  <a:gd name="T28" fmla="*/ 44 w 85"/>
                  <a:gd name="T29" fmla="*/ 43 h 47"/>
                  <a:gd name="T30" fmla="*/ 35 w 85"/>
                  <a:gd name="T31" fmla="*/ 47 h 47"/>
                  <a:gd name="T32" fmla="*/ 23 w 85"/>
                  <a:gd name="T33" fmla="*/ 47 h 47"/>
                  <a:gd name="T34" fmla="*/ 13 w 85"/>
                  <a:gd name="T35" fmla="*/ 44 h 47"/>
                  <a:gd name="T36" fmla="*/ 6 w 85"/>
                  <a:gd name="T37" fmla="*/ 40 h 47"/>
                  <a:gd name="T38" fmla="*/ 4 w 85"/>
                  <a:gd name="T39" fmla="*/ 37 h 47"/>
                  <a:gd name="T40" fmla="*/ 2 w 85"/>
                  <a:gd name="T41" fmla="*/ 34 h 47"/>
                  <a:gd name="T42" fmla="*/ 2 w 85"/>
                  <a:gd name="T43" fmla="*/ 32 h 47"/>
                  <a:gd name="T44" fmla="*/ 1 w 85"/>
                  <a:gd name="T45" fmla="*/ 29 h 47"/>
                  <a:gd name="T46" fmla="*/ 0 w 85"/>
                  <a:gd name="T47" fmla="*/ 26 h 47"/>
                  <a:gd name="T48" fmla="*/ 1 w 85"/>
                  <a:gd name="T49" fmla="*/ 22 h 47"/>
                  <a:gd name="T50" fmla="*/ 1 w 85"/>
                  <a:gd name="T51" fmla="*/ 21 h 47"/>
                  <a:gd name="T52" fmla="*/ 1 w 85"/>
                  <a:gd name="T53" fmla="*/ 21 h 47"/>
                  <a:gd name="T54" fmla="*/ 2 w 85"/>
                  <a:gd name="T55" fmla="*/ 18 h 47"/>
                  <a:gd name="T56" fmla="*/ 5 w 85"/>
                  <a:gd name="T57" fmla="*/ 16 h 47"/>
                  <a:gd name="T58" fmla="*/ 7 w 85"/>
                  <a:gd name="T59" fmla="*/ 12 h 47"/>
                  <a:gd name="T60" fmla="*/ 11 w 85"/>
                  <a:gd name="T61" fmla="*/ 9 h 47"/>
                  <a:gd name="T62" fmla="*/ 16 w 85"/>
                  <a:gd name="T63" fmla="*/ 5 h 47"/>
                  <a:gd name="T64" fmla="*/ 27 w 85"/>
                  <a:gd name="T65" fmla="*/ 0 h 47"/>
                  <a:gd name="T66" fmla="*/ 40 w 85"/>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47">
                    <a:moveTo>
                      <a:pt x="40" y="0"/>
                    </a:moveTo>
                    <a:lnTo>
                      <a:pt x="52" y="1"/>
                    </a:lnTo>
                    <a:lnTo>
                      <a:pt x="62" y="7"/>
                    </a:lnTo>
                    <a:lnTo>
                      <a:pt x="71" y="15"/>
                    </a:lnTo>
                    <a:lnTo>
                      <a:pt x="78" y="22"/>
                    </a:lnTo>
                    <a:lnTo>
                      <a:pt x="83" y="28"/>
                    </a:lnTo>
                    <a:lnTo>
                      <a:pt x="85" y="31"/>
                    </a:lnTo>
                    <a:lnTo>
                      <a:pt x="83" y="29"/>
                    </a:lnTo>
                    <a:lnTo>
                      <a:pt x="78" y="27"/>
                    </a:lnTo>
                    <a:lnTo>
                      <a:pt x="71" y="26"/>
                    </a:lnTo>
                    <a:lnTo>
                      <a:pt x="63" y="25"/>
                    </a:lnTo>
                    <a:lnTo>
                      <a:pt x="57" y="26"/>
                    </a:lnTo>
                    <a:lnTo>
                      <a:pt x="52" y="32"/>
                    </a:lnTo>
                    <a:lnTo>
                      <a:pt x="49" y="37"/>
                    </a:lnTo>
                    <a:lnTo>
                      <a:pt x="44" y="43"/>
                    </a:lnTo>
                    <a:lnTo>
                      <a:pt x="35" y="47"/>
                    </a:lnTo>
                    <a:lnTo>
                      <a:pt x="23" y="47"/>
                    </a:lnTo>
                    <a:lnTo>
                      <a:pt x="13" y="44"/>
                    </a:lnTo>
                    <a:lnTo>
                      <a:pt x="6" y="40"/>
                    </a:lnTo>
                    <a:lnTo>
                      <a:pt x="4" y="37"/>
                    </a:lnTo>
                    <a:lnTo>
                      <a:pt x="2" y="34"/>
                    </a:lnTo>
                    <a:lnTo>
                      <a:pt x="2" y="32"/>
                    </a:lnTo>
                    <a:lnTo>
                      <a:pt x="1" y="29"/>
                    </a:lnTo>
                    <a:lnTo>
                      <a:pt x="0" y="26"/>
                    </a:lnTo>
                    <a:lnTo>
                      <a:pt x="1" y="22"/>
                    </a:lnTo>
                    <a:lnTo>
                      <a:pt x="1" y="21"/>
                    </a:lnTo>
                    <a:lnTo>
                      <a:pt x="1" y="21"/>
                    </a:lnTo>
                    <a:lnTo>
                      <a:pt x="2" y="18"/>
                    </a:lnTo>
                    <a:lnTo>
                      <a:pt x="5" y="16"/>
                    </a:lnTo>
                    <a:lnTo>
                      <a:pt x="7" y="12"/>
                    </a:lnTo>
                    <a:lnTo>
                      <a:pt x="11" y="9"/>
                    </a:lnTo>
                    <a:lnTo>
                      <a:pt x="16" y="5"/>
                    </a:lnTo>
                    <a:lnTo>
                      <a:pt x="27"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8" name="Freeform 71">
                <a:extLst>
                  <a:ext uri="{FF2B5EF4-FFF2-40B4-BE49-F238E27FC236}">
                    <a16:creationId xmlns:a16="http://schemas.microsoft.com/office/drawing/2014/main" id="{2D41E38C-F130-4482-9422-553898A11D8C}"/>
                  </a:ext>
                </a:extLst>
              </p:cNvPr>
              <p:cNvSpPr>
                <a:spLocks/>
              </p:cNvSpPr>
              <p:nvPr/>
            </p:nvSpPr>
            <p:spPr bwMode="auto">
              <a:xfrm>
                <a:off x="13564326" y="2996978"/>
                <a:ext cx="7397" cy="23670"/>
              </a:xfrm>
              <a:custGeom>
                <a:avLst/>
                <a:gdLst>
                  <a:gd name="T0" fmla="*/ 8 w 10"/>
                  <a:gd name="T1" fmla="*/ 0 h 32"/>
                  <a:gd name="T2" fmla="*/ 9 w 10"/>
                  <a:gd name="T3" fmla="*/ 1 h 32"/>
                  <a:gd name="T4" fmla="*/ 9 w 10"/>
                  <a:gd name="T5" fmla="*/ 3 h 32"/>
                  <a:gd name="T6" fmla="*/ 10 w 10"/>
                  <a:gd name="T7" fmla="*/ 4 h 32"/>
                  <a:gd name="T8" fmla="*/ 10 w 10"/>
                  <a:gd name="T9" fmla="*/ 4 h 32"/>
                  <a:gd name="T10" fmla="*/ 9 w 10"/>
                  <a:gd name="T11" fmla="*/ 6 h 32"/>
                  <a:gd name="T12" fmla="*/ 5 w 10"/>
                  <a:gd name="T13" fmla="*/ 11 h 32"/>
                  <a:gd name="T14" fmla="*/ 4 w 10"/>
                  <a:gd name="T15" fmla="*/ 18 h 32"/>
                  <a:gd name="T16" fmla="*/ 7 w 10"/>
                  <a:gd name="T17" fmla="*/ 28 h 32"/>
                  <a:gd name="T18" fmla="*/ 8 w 10"/>
                  <a:gd name="T19" fmla="*/ 31 h 32"/>
                  <a:gd name="T20" fmla="*/ 9 w 10"/>
                  <a:gd name="T21" fmla="*/ 32 h 32"/>
                  <a:gd name="T22" fmla="*/ 9 w 10"/>
                  <a:gd name="T23" fmla="*/ 32 h 32"/>
                  <a:gd name="T24" fmla="*/ 8 w 10"/>
                  <a:gd name="T25" fmla="*/ 31 h 32"/>
                  <a:gd name="T26" fmla="*/ 8 w 10"/>
                  <a:gd name="T27" fmla="*/ 29 h 32"/>
                  <a:gd name="T28" fmla="*/ 7 w 10"/>
                  <a:gd name="T29" fmla="*/ 28 h 32"/>
                  <a:gd name="T30" fmla="*/ 5 w 10"/>
                  <a:gd name="T31" fmla="*/ 26 h 32"/>
                  <a:gd name="T32" fmla="*/ 3 w 10"/>
                  <a:gd name="T33" fmla="*/ 25 h 32"/>
                  <a:gd name="T34" fmla="*/ 2 w 10"/>
                  <a:gd name="T35" fmla="*/ 22 h 32"/>
                  <a:gd name="T36" fmla="*/ 0 w 10"/>
                  <a:gd name="T37" fmla="*/ 21 h 32"/>
                  <a:gd name="T38" fmla="*/ 0 w 10"/>
                  <a:gd name="T39" fmla="*/ 20 h 32"/>
                  <a:gd name="T40" fmla="*/ 0 w 10"/>
                  <a:gd name="T41" fmla="*/ 20 h 32"/>
                  <a:gd name="T42" fmla="*/ 0 w 10"/>
                  <a:gd name="T43" fmla="*/ 18 h 32"/>
                  <a:gd name="T44" fmla="*/ 0 w 10"/>
                  <a:gd name="T45" fmla="*/ 16 h 32"/>
                  <a:gd name="T46" fmla="*/ 0 w 10"/>
                  <a:gd name="T47" fmla="*/ 14 h 32"/>
                  <a:gd name="T48" fmla="*/ 0 w 10"/>
                  <a:gd name="T49" fmla="*/ 10 h 32"/>
                  <a:gd name="T50" fmla="*/ 2 w 10"/>
                  <a:gd name="T51" fmla="*/ 6 h 32"/>
                  <a:gd name="T52" fmla="*/ 3 w 10"/>
                  <a:gd name="T53" fmla="*/ 4 h 32"/>
                  <a:gd name="T54" fmla="*/ 4 w 10"/>
                  <a:gd name="T55" fmla="*/ 1 h 32"/>
                  <a:gd name="T56" fmla="*/ 7 w 10"/>
                  <a:gd name="T57" fmla="*/ 0 h 32"/>
                  <a:gd name="T58" fmla="*/ 8 w 1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32">
                    <a:moveTo>
                      <a:pt x="8" y="0"/>
                    </a:moveTo>
                    <a:lnTo>
                      <a:pt x="9" y="1"/>
                    </a:lnTo>
                    <a:lnTo>
                      <a:pt x="9" y="3"/>
                    </a:lnTo>
                    <a:lnTo>
                      <a:pt x="10" y="4"/>
                    </a:lnTo>
                    <a:lnTo>
                      <a:pt x="10" y="4"/>
                    </a:lnTo>
                    <a:lnTo>
                      <a:pt x="9" y="6"/>
                    </a:lnTo>
                    <a:lnTo>
                      <a:pt x="5" y="11"/>
                    </a:lnTo>
                    <a:lnTo>
                      <a:pt x="4" y="18"/>
                    </a:lnTo>
                    <a:lnTo>
                      <a:pt x="7" y="28"/>
                    </a:lnTo>
                    <a:lnTo>
                      <a:pt x="8" y="31"/>
                    </a:lnTo>
                    <a:lnTo>
                      <a:pt x="9" y="32"/>
                    </a:lnTo>
                    <a:lnTo>
                      <a:pt x="9" y="32"/>
                    </a:lnTo>
                    <a:lnTo>
                      <a:pt x="8" y="31"/>
                    </a:lnTo>
                    <a:lnTo>
                      <a:pt x="8" y="29"/>
                    </a:lnTo>
                    <a:lnTo>
                      <a:pt x="7" y="28"/>
                    </a:lnTo>
                    <a:lnTo>
                      <a:pt x="5" y="26"/>
                    </a:lnTo>
                    <a:lnTo>
                      <a:pt x="3" y="25"/>
                    </a:lnTo>
                    <a:lnTo>
                      <a:pt x="2" y="22"/>
                    </a:lnTo>
                    <a:lnTo>
                      <a:pt x="0" y="21"/>
                    </a:lnTo>
                    <a:lnTo>
                      <a:pt x="0" y="20"/>
                    </a:lnTo>
                    <a:lnTo>
                      <a:pt x="0" y="20"/>
                    </a:lnTo>
                    <a:lnTo>
                      <a:pt x="0" y="18"/>
                    </a:lnTo>
                    <a:lnTo>
                      <a:pt x="0" y="16"/>
                    </a:lnTo>
                    <a:lnTo>
                      <a:pt x="0" y="14"/>
                    </a:lnTo>
                    <a:lnTo>
                      <a:pt x="0" y="10"/>
                    </a:lnTo>
                    <a:lnTo>
                      <a:pt x="2" y="6"/>
                    </a:lnTo>
                    <a:lnTo>
                      <a:pt x="3" y="4"/>
                    </a:lnTo>
                    <a:lnTo>
                      <a:pt x="4" y="1"/>
                    </a:lnTo>
                    <a:lnTo>
                      <a:pt x="7"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9" name="Freeform 72">
                <a:extLst>
                  <a:ext uri="{FF2B5EF4-FFF2-40B4-BE49-F238E27FC236}">
                    <a16:creationId xmlns:a16="http://schemas.microsoft.com/office/drawing/2014/main" id="{E74393A2-2081-4AE2-BCB8-409C18D9EF5A}"/>
                  </a:ext>
                </a:extLst>
              </p:cNvPr>
              <p:cNvSpPr>
                <a:spLocks/>
              </p:cNvSpPr>
              <p:nvPr/>
            </p:nvSpPr>
            <p:spPr bwMode="auto">
              <a:xfrm>
                <a:off x="13559887" y="3053934"/>
                <a:ext cx="62873" cy="39943"/>
              </a:xfrm>
              <a:custGeom>
                <a:avLst/>
                <a:gdLst>
                  <a:gd name="T0" fmla="*/ 63 w 85"/>
                  <a:gd name="T1" fmla="*/ 0 h 54"/>
                  <a:gd name="T2" fmla="*/ 71 w 85"/>
                  <a:gd name="T3" fmla="*/ 4 h 54"/>
                  <a:gd name="T4" fmla="*/ 77 w 85"/>
                  <a:gd name="T5" fmla="*/ 7 h 54"/>
                  <a:gd name="T6" fmla="*/ 81 w 85"/>
                  <a:gd name="T7" fmla="*/ 11 h 54"/>
                  <a:gd name="T8" fmla="*/ 81 w 85"/>
                  <a:gd name="T9" fmla="*/ 14 h 54"/>
                  <a:gd name="T10" fmla="*/ 85 w 85"/>
                  <a:gd name="T11" fmla="*/ 22 h 54"/>
                  <a:gd name="T12" fmla="*/ 83 w 85"/>
                  <a:gd name="T13" fmla="*/ 29 h 54"/>
                  <a:gd name="T14" fmla="*/ 77 w 85"/>
                  <a:gd name="T15" fmla="*/ 37 h 54"/>
                  <a:gd name="T16" fmla="*/ 68 w 85"/>
                  <a:gd name="T17" fmla="*/ 43 h 54"/>
                  <a:gd name="T18" fmla="*/ 59 w 85"/>
                  <a:gd name="T19" fmla="*/ 47 h 54"/>
                  <a:gd name="T20" fmla="*/ 49 w 85"/>
                  <a:gd name="T21" fmla="*/ 50 h 54"/>
                  <a:gd name="T22" fmla="*/ 36 w 85"/>
                  <a:gd name="T23" fmla="*/ 54 h 54"/>
                  <a:gd name="T24" fmla="*/ 21 w 85"/>
                  <a:gd name="T25" fmla="*/ 54 h 54"/>
                  <a:gd name="T26" fmla="*/ 11 w 85"/>
                  <a:gd name="T27" fmla="*/ 51 h 54"/>
                  <a:gd name="T28" fmla="*/ 4 w 85"/>
                  <a:gd name="T29" fmla="*/ 48 h 54"/>
                  <a:gd name="T30" fmla="*/ 0 w 85"/>
                  <a:gd name="T31" fmla="*/ 45 h 54"/>
                  <a:gd name="T32" fmla="*/ 2 w 85"/>
                  <a:gd name="T33" fmla="*/ 45 h 54"/>
                  <a:gd name="T34" fmla="*/ 5 w 85"/>
                  <a:gd name="T35" fmla="*/ 44 h 54"/>
                  <a:gd name="T36" fmla="*/ 9 w 85"/>
                  <a:gd name="T37" fmla="*/ 42 h 54"/>
                  <a:gd name="T38" fmla="*/ 11 w 85"/>
                  <a:gd name="T39" fmla="*/ 39 h 54"/>
                  <a:gd name="T40" fmla="*/ 14 w 85"/>
                  <a:gd name="T41" fmla="*/ 34 h 54"/>
                  <a:gd name="T42" fmla="*/ 16 w 85"/>
                  <a:gd name="T43" fmla="*/ 31 h 54"/>
                  <a:gd name="T44" fmla="*/ 16 w 85"/>
                  <a:gd name="T45" fmla="*/ 26 h 54"/>
                  <a:gd name="T46" fmla="*/ 20 w 85"/>
                  <a:gd name="T47" fmla="*/ 18 h 54"/>
                  <a:gd name="T48" fmla="*/ 26 w 85"/>
                  <a:gd name="T49" fmla="*/ 10 h 54"/>
                  <a:gd name="T50" fmla="*/ 37 w 85"/>
                  <a:gd name="T51" fmla="*/ 4 h 54"/>
                  <a:gd name="T52" fmla="*/ 52 w 85"/>
                  <a:gd name="T53" fmla="*/ 0 h 54"/>
                  <a:gd name="T54" fmla="*/ 63 w 8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54">
                    <a:moveTo>
                      <a:pt x="63" y="0"/>
                    </a:moveTo>
                    <a:lnTo>
                      <a:pt x="71" y="4"/>
                    </a:lnTo>
                    <a:lnTo>
                      <a:pt x="77" y="7"/>
                    </a:lnTo>
                    <a:lnTo>
                      <a:pt x="81" y="11"/>
                    </a:lnTo>
                    <a:lnTo>
                      <a:pt x="81" y="14"/>
                    </a:lnTo>
                    <a:lnTo>
                      <a:pt x="85" y="22"/>
                    </a:lnTo>
                    <a:lnTo>
                      <a:pt x="83" y="29"/>
                    </a:lnTo>
                    <a:lnTo>
                      <a:pt x="77" y="37"/>
                    </a:lnTo>
                    <a:lnTo>
                      <a:pt x="68" y="43"/>
                    </a:lnTo>
                    <a:lnTo>
                      <a:pt x="59" y="47"/>
                    </a:lnTo>
                    <a:lnTo>
                      <a:pt x="49" y="50"/>
                    </a:lnTo>
                    <a:lnTo>
                      <a:pt x="36" y="54"/>
                    </a:lnTo>
                    <a:lnTo>
                      <a:pt x="21" y="54"/>
                    </a:lnTo>
                    <a:lnTo>
                      <a:pt x="11" y="51"/>
                    </a:lnTo>
                    <a:lnTo>
                      <a:pt x="4" y="48"/>
                    </a:lnTo>
                    <a:lnTo>
                      <a:pt x="0" y="45"/>
                    </a:lnTo>
                    <a:lnTo>
                      <a:pt x="2" y="45"/>
                    </a:lnTo>
                    <a:lnTo>
                      <a:pt x="5" y="44"/>
                    </a:lnTo>
                    <a:lnTo>
                      <a:pt x="9" y="42"/>
                    </a:lnTo>
                    <a:lnTo>
                      <a:pt x="11" y="39"/>
                    </a:lnTo>
                    <a:lnTo>
                      <a:pt x="14" y="34"/>
                    </a:lnTo>
                    <a:lnTo>
                      <a:pt x="16" y="31"/>
                    </a:lnTo>
                    <a:lnTo>
                      <a:pt x="16" y="26"/>
                    </a:lnTo>
                    <a:lnTo>
                      <a:pt x="20" y="18"/>
                    </a:lnTo>
                    <a:lnTo>
                      <a:pt x="26" y="10"/>
                    </a:lnTo>
                    <a:lnTo>
                      <a:pt x="37" y="4"/>
                    </a:lnTo>
                    <a:lnTo>
                      <a:pt x="52"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0" name="Freeform 73">
                <a:extLst>
                  <a:ext uri="{FF2B5EF4-FFF2-40B4-BE49-F238E27FC236}">
                    <a16:creationId xmlns:a16="http://schemas.microsoft.com/office/drawing/2014/main" id="{3733D80D-2AD7-48B8-9821-D5E95AD9E554}"/>
                  </a:ext>
                </a:extLst>
              </p:cNvPr>
              <p:cNvSpPr>
                <a:spLocks/>
              </p:cNvSpPr>
              <p:nvPr/>
            </p:nvSpPr>
            <p:spPr bwMode="auto">
              <a:xfrm>
                <a:off x="13531040" y="3033962"/>
                <a:ext cx="39943" cy="49559"/>
              </a:xfrm>
              <a:custGeom>
                <a:avLst/>
                <a:gdLst>
                  <a:gd name="T0" fmla="*/ 50 w 54"/>
                  <a:gd name="T1" fmla="*/ 0 h 67"/>
                  <a:gd name="T2" fmla="*/ 54 w 54"/>
                  <a:gd name="T3" fmla="*/ 0 h 67"/>
                  <a:gd name="T4" fmla="*/ 53 w 54"/>
                  <a:gd name="T5" fmla="*/ 1 h 67"/>
                  <a:gd name="T6" fmla="*/ 49 w 54"/>
                  <a:gd name="T7" fmla="*/ 6 h 67"/>
                  <a:gd name="T8" fmla="*/ 45 w 54"/>
                  <a:gd name="T9" fmla="*/ 11 h 67"/>
                  <a:gd name="T10" fmla="*/ 42 w 54"/>
                  <a:gd name="T11" fmla="*/ 17 h 67"/>
                  <a:gd name="T12" fmla="*/ 41 w 54"/>
                  <a:gd name="T13" fmla="*/ 21 h 67"/>
                  <a:gd name="T14" fmla="*/ 41 w 54"/>
                  <a:gd name="T15" fmla="*/ 28 h 67"/>
                  <a:gd name="T16" fmla="*/ 41 w 54"/>
                  <a:gd name="T17" fmla="*/ 37 h 67"/>
                  <a:gd name="T18" fmla="*/ 39 w 54"/>
                  <a:gd name="T19" fmla="*/ 47 h 67"/>
                  <a:gd name="T20" fmla="*/ 34 w 54"/>
                  <a:gd name="T21" fmla="*/ 55 h 67"/>
                  <a:gd name="T22" fmla="*/ 28 w 54"/>
                  <a:gd name="T23" fmla="*/ 63 h 67"/>
                  <a:gd name="T24" fmla="*/ 21 w 54"/>
                  <a:gd name="T25" fmla="*/ 66 h 67"/>
                  <a:gd name="T26" fmla="*/ 16 w 54"/>
                  <a:gd name="T27" fmla="*/ 67 h 67"/>
                  <a:gd name="T28" fmla="*/ 14 w 54"/>
                  <a:gd name="T29" fmla="*/ 67 h 67"/>
                  <a:gd name="T30" fmla="*/ 14 w 54"/>
                  <a:gd name="T31" fmla="*/ 67 h 67"/>
                  <a:gd name="T32" fmla="*/ 12 w 54"/>
                  <a:gd name="T33" fmla="*/ 67 h 67"/>
                  <a:gd name="T34" fmla="*/ 11 w 54"/>
                  <a:gd name="T35" fmla="*/ 66 h 67"/>
                  <a:gd name="T36" fmla="*/ 9 w 54"/>
                  <a:gd name="T37" fmla="*/ 66 h 67"/>
                  <a:gd name="T38" fmla="*/ 8 w 54"/>
                  <a:gd name="T39" fmla="*/ 64 h 67"/>
                  <a:gd name="T40" fmla="*/ 5 w 54"/>
                  <a:gd name="T41" fmla="*/ 61 h 67"/>
                  <a:gd name="T42" fmla="*/ 3 w 54"/>
                  <a:gd name="T43" fmla="*/ 59 h 67"/>
                  <a:gd name="T44" fmla="*/ 1 w 54"/>
                  <a:gd name="T45" fmla="*/ 54 h 67"/>
                  <a:gd name="T46" fmla="*/ 0 w 54"/>
                  <a:gd name="T47" fmla="*/ 49 h 67"/>
                  <a:gd name="T48" fmla="*/ 1 w 54"/>
                  <a:gd name="T49" fmla="*/ 37 h 67"/>
                  <a:gd name="T50" fmla="*/ 4 w 54"/>
                  <a:gd name="T51" fmla="*/ 26 h 67"/>
                  <a:gd name="T52" fmla="*/ 10 w 54"/>
                  <a:gd name="T53" fmla="*/ 16 h 67"/>
                  <a:gd name="T54" fmla="*/ 22 w 54"/>
                  <a:gd name="T55" fmla="*/ 6 h 67"/>
                  <a:gd name="T56" fmla="*/ 31 w 54"/>
                  <a:gd name="T57" fmla="*/ 3 h 67"/>
                  <a:gd name="T58" fmla="*/ 42 w 54"/>
                  <a:gd name="T59" fmla="*/ 0 h 67"/>
                  <a:gd name="T60" fmla="*/ 50 w 54"/>
                  <a:gd name="T6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67">
                    <a:moveTo>
                      <a:pt x="50" y="0"/>
                    </a:moveTo>
                    <a:lnTo>
                      <a:pt x="54" y="0"/>
                    </a:lnTo>
                    <a:lnTo>
                      <a:pt x="53" y="1"/>
                    </a:lnTo>
                    <a:lnTo>
                      <a:pt x="49" y="6"/>
                    </a:lnTo>
                    <a:lnTo>
                      <a:pt x="45" y="11"/>
                    </a:lnTo>
                    <a:lnTo>
                      <a:pt x="42" y="17"/>
                    </a:lnTo>
                    <a:lnTo>
                      <a:pt x="41" y="21"/>
                    </a:lnTo>
                    <a:lnTo>
                      <a:pt x="41" y="28"/>
                    </a:lnTo>
                    <a:lnTo>
                      <a:pt x="41" y="37"/>
                    </a:lnTo>
                    <a:lnTo>
                      <a:pt x="39" y="47"/>
                    </a:lnTo>
                    <a:lnTo>
                      <a:pt x="34" y="55"/>
                    </a:lnTo>
                    <a:lnTo>
                      <a:pt x="28" y="63"/>
                    </a:lnTo>
                    <a:lnTo>
                      <a:pt x="21" y="66"/>
                    </a:lnTo>
                    <a:lnTo>
                      <a:pt x="16" y="67"/>
                    </a:lnTo>
                    <a:lnTo>
                      <a:pt x="14" y="67"/>
                    </a:lnTo>
                    <a:lnTo>
                      <a:pt x="14" y="67"/>
                    </a:lnTo>
                    <a:lnTo>
                      <a:pt x="12" y="67"/>
                    </a:lnTo>
                    <a:lnTo>
                      <a:pt x="11" y="66"/>
                    </a:lnTo>
                    <a:lnTo>
                      <a:pt x="9" y="66"/>
                    </a:lnTo>
                    <a:lnTo>
                      <a:pt x="8" y="64"/>
                    </a:lnTo>
                    <a:lnTo>
                      <a:pt x="5" y="61"/>
                    </a:lnTo>
                    <a:lnTo>
                      <a:pt x="3" y="59"/>
                    </a:lnTo>
                    <a:lnTo>
                      <a:pt x="1" y="54"/>
                    </a:lnTo>
                    <a:lnTo>
                      <a:pt x="0" y="49"/>
                    </a:lnTo>
                    <a:lnTo>
                      <a:pt x="1" y="37"/>
                    </a:lnTo>
                    <a:lnTo>
                      <a:pt x="4" y="26"/>
                    </a:lnTo>
                    <a:lnTo>
                      <a:pt x="10" y="16"/>
                    </a:lnTo>
                    <a:lnTo>
                      <a:pt x="22" y="6"/>
                    </a:lnTo>
                    <a:lnTo>
                      <a:pt x="31" y="3"/>
                    </a:lnTo>
                    <a:lnTo>
                      <a:pt x="42" y="0"/>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1" name="Freeform 74">
                <a:extLst>
                  <a:ext uri="{FF2B5EF4-FFF2-40B4-BE49-F238E27FC236}">
                    <a16:creationId xmlns:a16="http://schemas.microsoft.com/office/drawing/2014/main" id="{873C8517-CB02-4A61-82D9-F5F5673AE2CE}"/>
                  </a:ext>
                </a:extLst>
              </p:cNvPr>
              <p:cNvSpPr>
                <a:spLocks/>
              </p:cNvSpPr>
              <p:nvPr/>
            </p:nvSpPr>
            <p:spPr bwMode="auto">
              <a:xfrm>
                <a:off x="13545834" y="3102013"/>
                <a:ext cx="37724" cy="50298"/>
              </a:xfrm>
              <a:custGeom>
                <a:avLst/>
                <a:gdLst>
                  <a:gd name="T0" fmla="*/ 25 w 51"/>
                  <a:gd name="T1" fmla="*/ 0 h 68"/>
                  <a:gd name="T2" fmla="*/ 34 w 51"/>
                  <a:gd name="T3" fmla="*/ 2 h 68"/>
                  <a:gd name="T4" fmla="*/ 41 w 51"/>
                  <a:gd name="T5" fmla="*/ 7 h 68"/>
                  <a:gd name="T6" fmla="*/ 49 w 51"/>
                  <a:gd name="T7" fmla="*/ 18 h 68"/>
                  <a:gd name="T8" fmla="*/ 51 w 51"/>
                  <a:gd name="T9" fmla="*/ 31 h 68"/>
                  <a:gd name="T10" fmla="*/ 50 w 51"/>
                  <a:gd name="T11" fmla="*/ 42 h 68"/>
                  <a:gd name="T12" fmla="*/ 41 w 51"/>
                  <a:gd name="T13" fmla="*/ 51 h 68"/>
                  <a:gd name="T14" fmla="*/ 32 w 51"/>
                  <a:gd name="T15" fmla="*/ 60 h 68"/>
                  <a:gd name="T16" fmla="*/ 21 w 51"/>
                  <a:gd name="T17" fmla="*/ 65 h 68"/>
                  <a:gd name="T18" fmla="*/ 11 w 51"/>
                  <a:gd name="T19" fmla="*/ 68 h 68"/>
                  <a:gd name="T20" fmla="*/ 8 w 51"/>
                  <a:gd name="T21" fmla="*/ 68 h 68"/>
                  <a:gd name="T22" fmla="*/ 11 w 51"/>
                  <a:gd name="T23" fmla="*/ 67 h 68"/>
                  <a:gd name="T24" fmla="*/ 16 w 51"/>
                  <a:gd name="T25" fmla="*/ 64 h 68"/>
                  <a:gd name="T26" fmla="*/ 22 w 51"/>
                  <a:gd name="T27" fmla="*/ 56 h 68"/>
                  <a:gd name="T28" fmla="*/ 23 w 51"/>
                  <a:gd name="T29" fmla="*/ 48 h 68"/>
                  <a:gd name="T30" fmla="*/ 21 w 51"/>
                  <a:gd name="T31" fmla="*/ 44 h 68"/>
                  <a:gd name="T32" fmla="*/ 14 w 51"/>
                  <a:gd name="T33" fmla="*/ 39 h 68"/>
                  <a:gd name="T34" fmla="*/ 7 w 51"/>
                  <a:gd name="T35" fmla="*/ 33 h 68"/>
                  <a:gd name="T36" fmla="*/ 1 w 51"/>
                  <a:gd name="T37" fmla="*/ 24 h 68"/>
                  <a:gd name="T38" fmla="*/ 0 w 51"/>
                  <a:gd name="T39" fmla="*/ 17 h 68"/>
                  <a:gd name="T40" fmla="*/ 1 w 51"/>
                  <a:gd name="T41" fmla="*/ 12 h 68"/>
                  <a:gd name="T42" fmla="*/ 3 w 51"/>
                  <a:gd name="T43" fmla="*/ 9 h 68"/>
                  <a:gd name="T44" fmla="*/ 8 w 51"/>
                  <a:gd name="T45" fmla="*/ 4 h 68"/>
                  <a:gd name="T46" fmla="*/ 11 w 51"/>
                  <a:gd name="T47" fmla="*/ 2 h 68"/>
                  <a:gd name="T48" fmla="*/ 17 w 51"/>
                  <a:gd name="T49" fmla="*/ 1 h 68"/>
                  <a:gd name="T50" fmla="*/ 25 w 51"/>
                  <a:gd name="T5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68">
                    <a:moveTo>
                      <a:pt x="25" y="0"/>
                    </a:moveTo>
                    <a:lnTo>
                      <a:pt x="34" y="2"/>
                    </a:lnTo>
                    <a:lnTo>
                      <a:pt x="41" y="7"/>
                    </a:lnTo>
                    <a:lnTo>
                      <a:pt x="49" y="18"/>
                    </a:lnTo>
                    <a:lnTo>
                      <a:pt x="51" y="31"/>
                    </a:lnTo>
                    <a:lnTo>
                      <a:pt x="50" y="42"/>
                    </a:lnTo>
                    <a:lnTo>
                      <a:pt x="41" y="51"/>
                    </a:lnTo>
                    <a:lnTo>
                      <a:pt x="32" y="60"/>
                    </a:lnTo>
                    <a:lnTo>
                      <a:pt x="21" y="65"/>
                    </a:lnTo>
                    <a:lnTo>
                      <a:pt x="11" y="68"/>
                    </a:lnTo>
                    <a:lnTo>
                      <a:pt x="8" y="68"/>
                    </a:lnTo>
                    <a:lnTo>
                      <a:pt x="11" y="67"/>
                    </a:lnTo>
                    <a:lnTo>
                      <a:pt x="16" y="64"/>
                    </a:lnTo>
                    <a:lnTo>
                      <a:pt x="22" y="56"/>
                    </a:lnTo>
                    <a:lnTo>
                      <a:pt x="23" y="48"/>
                    </a:lnTo>
                    <a:lnTo>
                      <a:pt x="21" y="44"/>
                    </a:lnTo>
                    <a:lnTo>
                      <a:pt x="14" y="39"/>
                    </a:lnTo>
                    <a:lnTo>
                      <a:pt x="7" y="33"/>
                    </a:lnTo>
                    <a:lnTo>
                      <a:pt x="1" y="24"/>
                    </a:lnTo>
                    <a:lnTo>
                      <a:pt x="0" y="17"/>
                    </a:lnTo>
                    <a:lnTo>
                      <a:pt x="1" y="12"/>
                    </a:lnTo>
                    <a:lnTo>
                      <a:pt x="3" y="9"/>
                    </a:lnTo>
                    <a:lnTo>
                      <a:pt x="8" y="4"/>
                    </a:lnTo>
                    <a:lnTo>
                      <a:pt x="11" y="2"/>
                    </a:lnTo>
                    <a:lnTo>
                      <a:pt x="17"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2" name="Freeform 75">
                <a:extLst>
                  <a:ext uri="{FF2B5EF4-FFF2-40B4-BE49-F238E27FC236}">
                    <a16:creationId xmlns:a16="http://schemas.microsoft.com/office/drawing/2014/main" id="{525F9B83-4DFA-4734-B2B8-D3008BB7EC70}"/>
                  </a:ext>
                </a:extLst>
              </p:cNvPr>
              <p:cNvSpPr>
                <a:spLocks/>
              </p:cNvSpPr>
              <p:nvPr/>
            </p:nvSpPr>
            <p:spPr bwMode="auto">
              <a:xfrm>
                <a:off x="13509589" y="2979966"/>
                <a:ext cx="34025" cy="58435"/>
              </a:xfrm>
              <a:custGeom>
                <a:avLst/>
                <a:gdLst>
                  <a:gd name="T0" fmla="*/ 26 w 46"/>
                  <a:gd name="T1" fmla="*/ 0 h 79"/>
                  <a:gd name="T2" fmla="*/ 37 w 46"/>
                  <a:gd name="T3" fmla="*/ 5 h 79"/>
                  <a:gd name="T4" fmla="*/ 43 w 46"/>
                  <a:gd name="T5" fmla="*/ 12 h 79"/>
                  <a:gd name="T6" fmla="*/ 46 w 46"/>
                  <a:gd name="T7" fmla="*/ 22 h 79"/>
                  <a:gd name="T8" fmla="*/ 46 w 46"/>
                  <a:gd name="T9" fmla="*/ 33 h 79"/>
                  <a:gd name="T10" fmla="*/ 43 w 46"/>
                  <a:gd name="T11" fmla="*/ 44 h 79"/>
                  <a:gd name="T12" fmla="*/ 35 w 46"/>
                  <a:gd name="T13" fmla="*/ 51 h 79"/>
                  <a:gd name="T14" fmla="*/ 26 w 46"/>
                  <a:gd name="T15" fmla="*/ 57 h 79"/>
                  <a:gd name="T16" fmla="*/ 18 w 46"/>
                  <a:gd name="T17" fmla="*/ 63 h 79"/>
                  <a:gd name="T18" fmla="*/ 13 w 46"/>
                  <a:gd name="T19" fmla="*/ 70 h 79"/>
                  <a:gd name="T20" fmla="*/ 12 w 46"/>
                  <a:gd name="T21" fmla="*/ 76 h 79"/>
                  <a:gd name="T22" fmla="*/ 13 w 46"/>
                  <a:gd name="T23" fmla="*/ 79 h 79"/>
                  <a:gd name="T24" fmla="*/ 11 w 46"/>
                  <a:gd name="T25" fmla="*/ 78 h 79"/>
                  <a:gd name="T26" fmla="*/ 7 w 46"/>
                  <a:gd name="T27" fmla="*/ 76 h 79"/>
                  <a:gd name="T28" fmla="*/ 4 w 46"/>
                  <a:gd name="T29" fmla="*/ 70 h 79"/>
                  <a:gd name="T30" fmla="*/ 1 w 46"/>
                  <a:gd name="T31" fmla="*/ 62 h 79"/>
                  <a:gd name="T32" fmla="*/ 2 w 46"/>
                  <a:gd name="T33" fmla="*/ 55 h 79"/>
                  <a:gd name="T34" fmla="*/ 5 w 46"/>
                  <a:gd name="T35" fmla="*/ 43 h 79"/>
                  <a:gd name="T36" fmla="*/ 5 w 46"/>
                  <a:gd name="T37" fmla="*/ 34 h 79"/>
                  <a:gd name="T38" fmla="*/ 4 w 46"/>
                  <a:gd name="T39" fmla="*/ 29 h 79"/>
                  <a:gd name="T40" fmla="*/ 4 w 46"/>
                  <a:gd name="T41" fmla="*/ 27 h 79"/>
                  <a:gd name="T42" fmla="*/ 1 w 46"/>
                  <a:gd name="T43" fmla="*/ 23 h 79"/>
                  <a:gd name="T44" fmla="*/ 0 w 46"/>
                  <a:gd name="T45" fmla="*/ 17 h 79"/>
                  <a:gd name="T46" fmla="*/ 2 w 46"/>
                  <a:gd name="T47" fmla="*/ 12 h 79"/>
                  <a:gd name="T48" fmla="*/ 9 w 46"/>
                  <a:gd name="T49" fmla="*/ 6 h 79"/>
                  <a:gd name="T50" fmla="*/ 11 w 46"/>
                  <a:gd name="T51" fmla="*/ 5 h 79"/>
                  <a:gd name="T52" fmla="*/ 17 w 46"/>
                  <a:gd name="T53" fmla="*/ 1 h 79"/>
                  <a:gd name="T54" fmla="*/ 26 w 46"/>
                  <a:gd name="T5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79">
                    <a:moveTo>
                      <a:pt x="26" y="0"/>
                    </a:moveTo>
                    <a:lnTo>
                      <a:pt x="37" y="5"/>
                    </a:lnTo>
                    <a:lnTo>
                      <a:pt x="43" y="12"/>
                    </a:lnTo>
                    <a:lnTo>
                      <a:pt x="46" y="22"/>
                    </a:lnTo>
                    <a:lnTo>
                      <a:pt x="46" y="33"/>
                    </a:lnTo>
                    <a:lnTo>
                      <a:pt x="43" y="44"/>
                    </a:lnTo>
                    <a:lnTo>
                      <a:pt x="35" y="51"/>
                    </a:lnTo>
                    <a:lnTo>
                      <a:pt x="26" y="57"/>
                    </a:lnTo>
                    <a:lnTo>
                      <a:pt x="18" y="63"/>
                    </a:lnTo>
                    <a:lnTo>
                      <a:pt x="13" y="70"/>
                    </a:lnTo>
                    <a:lnTo>
                      <a:pt x="12" y="76"/>
                    </a:lnTo>
                    <a:lnTo>
                      <a:pt x="13" y="79"/>
                    </a:lnTo>
                    <a:lnTo>
                      <a:pt x="11" y="78"/>
                    </a:lnTo>
                    <a:lnTo>
                      <a:pt x="7" y="76"/>
                    </a:lnTo>
                    <a:lnTo>
                      <a:pt x="4" y="70"/>
                    </a:lnTo>
                    <a:lnTo>
                      <a:pt x="1" y="62"/>
                    </a:lnTo>
                    <a:lnTo>
                      <a:pt x="2" y="55"/>
                    </a:lnTo>
                    <a:lnTo>
                      <a:pt x="5" y="43"/>
                    </a:lnTo>
                    <a:lnTo>
                      <a:pt x="5" y="34"/>
                    </a:lnTo>
                    <a:lnTo>
                      <a:pt x="4" y="29"/>
                    </a:lnTo>
                    <a:lnTo>
                      <a:pt x="4" y="27"/>
                    </a:lnTo>
                    <a:lnTo>
                      <a:pt x="1" y="23"/>
                    </a:lnTo>
                    <a:lnTo>
                      <a:pt x="0" y="17"/>
                    </a:lnTo>
                    <a:lnTo>
                      <a:pt x="2" y="12"/>
                    </a:lnTo>
                    <a:lnTo>
                      <a:pt x="9" y="6"/>
                    </a:lnTo>
                    <a:lnTo>
                      <a:pt x="11" y="5"/>
                    </a:lnTo>
                    <a:lnTo>
                      <a:pt x="17"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3" name="Freeform 76">
                <a:extLst>
                  <a:ext uri="{FF2B5EF4-FFF2-40B4-BE49-F238E27FC236}">
                    <a16:creationId xmlns:a16="http://schemas.microsoft.com/office/drawing/2014/main" id="{ECE52D3B-3CE6-4A36-8E7C-02DE1FD5C849}"/>
                  </a:ext>
                </a:extLst>
              </p:cNvPr>
              <p:cNvSpPr>
                <a:spLocks/>
              </p:cNvSpPr>
              <p:nvPr/>
            </p:nvSpPr>
            <p:spPr bwMode="auto">
              <a:xfrm>
                <a:off x="13431183" y="2995499"/>
                <a:ext cx="53997" cy="45860"/>
              </a:xfrm>
              <a:custGeom>
                <a:avLst/>
                <a:gdLst>
                  <a:gd name="T0" fmla="*/ 45 w 73"/>
                  <a:gd name="T1" fmla="*/ 0 h 62"/>
                  <a:gd name="T2" fmla="*/ 49 w 73"/>
                  <a:gd name="T3" fmla="*/ 0 h 62"/>
                  <a:gd name="T4" fmla="*/ 56 w 73"/>
                  <a:gd name="T5" fmla="*/ 0 h 62"/>
                  <a:gd name="T6" fmla="*/ 66 w 73"/>
                  <a:gd name="T7" fmla="*/ 1 h 62"/>
                  <a:gd name="T8" fmla="*/ 73 w 73"/>
                  <a:gd name="T9" fmla="*/ 3 h 62"/>
                  <a:gd name="T10" fmla="*/ 69 w 73"/>
                  <a:gd name="T11" fmla="*/ 6 h 62"/>
                  <a:gd name="T12" fmla="*/ 63 w 73"/>
                  <a:gd name="T13" fmla="*/ 9 h 62"/>
                  <a:gd name="T14" fmla="*/ 55 w 73"/>
                  <a:gd name="T15" fmla="*/ 14 h 62"/>
                  <a:gd name="T16" fmla="*/ 47 w 73"/>
                  <a:gd name="T17" fmla="*/ 20 h 62"/>
                  <a:gd name="T18" fmla="*/ 45 w 73"/>
                  <a:gd name="T19" fmla="*/ 28 h 62"/>
                  <a:gd name="T20" fmla="*/ 45 w 73"/>
                  <a:gd name="T21" fmla="*/ 35 h 62"/>
                  <a:gd name="T22" fmla="*/ 45 w 73"/>
                  <a:gd name="T23" fmla="*/ 44 h 62"/>
                  <a:gd name="T24" fmla="*/ 41 w 73"/>
                  <a:gd name="T25" fmla="*/ 51 h 62"/>
                  <a:gd name="T26" fmla="*/ 34 w 73"/>
                  <a:gd name="T27" fmla="*/ 57 h 62"/>
                  <a:gd name="T28" fmla="*/ 27 w 73"/>
                  <a:gd name="T29" fmla="*/ 61 h 62"/>
                  <a:gd name="T30" fmla="*/ 17 w 73"/>
                  <a:gd name="T31" fmla="*/ 62 h 62"/>
                  <a:gd name="T32" fmla="*/ 9 w 73"/>
                  <a:gd name="T33" fmla="*/ 60 h 62"/>
                  <a:gd name="T34" fmla="*/ 5 w 73"/>
                  <a:gd name="T35" fmla="*/ 53 h 62"/>
                  <a:gd name="T36" fmla="*/ 1 w 73"/>
                  <a:gd name="T37" fmla="*/ 46 h 62"/>
                  <a:gd name="T38" fmla="*/ 0 w 73"/>
                  <a:gd name="T39" fmla="*/ 40 h 62"/>
                  <a:gd name="T40" fmla="*/ 1 w 73"/>
                  <a:gd name="T41" fmla="*/ 31 h 62"/>
                  <a:gd name="T42" fmla="*/ 6 w 73"/>
                  <a:gd name="T43" fmla="*/ 20 h 62"/>
                  <a:gd name="T44" fmla="*/ 16 w 73"/>
                  <a:gd name="T45" fmla="*/ 9 h 62"/>
                  <a:gd name="T46" fmla="*/ 29 w 73"/>
                  <a:gd name="T47" fmla="*/ 2 h 62"/>
                  <a:gd name="T48" fmla="*/ 45 w 73"/>
                  <a:gd name="T4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62">
                    <a:moveTo>
                      <a:pt x="45" y="0"/>
                    </a:moveTo>
                    <a:lnTo>
                      <a:pt x="49" y="0"/>
                    </a:lnTo>
                    <a:lnTo>
                      <a:pt x="56" y="0"/>
                    </a:lnTo>
                    <a:lnTo>
                      <a:pt x="66" y="1"/>
                    </a:lnTo>
                    <a:lnTo>
                      <a:pt x="73" y="3"/>
                    </a:lnTo>
                    <a:lnTo>
                      <a:pt x="69" y="6"/>
                    </a:lnTo>
                    <a:lnTo>
                      <a:pt x="63" y="9"/>
                    </a:lnTo>
                    <a:lnTo>
                      <a:pt x="55" y="14"/>
                    </a:lnTo>
                    <a:lnTo>
                      <a:pt x="47" y="20"/>
                    </a:lnTo>
                    <a:lnTo>
                      <a:pt x="45" y="28"/>
                    </a:lnTo>
                    <a:lnTo>
                      <a:pt x="45" y="35"/>
                    </a:lnTo>
                    <a:lnTo>
                      <a:pt x="45" y="44"/>
                    </a:lnTo>
                    <a:lnTo>
                      <a:pt x="41" y="51"/>
                    </a:lnTo>
                    <a:lnTo>
                      <a:pt x="34" y="57"/>
                    </a:lnTo>
                    <a:lnTo>
                      <a:pt x="27" y="61"/>
                    </a:lnTo>
                    <a:lnTo>
                      <a:pt x="17" y="62"/>
                    </a:lnTo>
                    <a:lnTo>
                      <a:pt x="9" y="60"/>
                    </a:lnTo>
                    <a:lnTo>
                      <a:pt x="5" y="53"/>
                    </a:lnTo>
                    <a:lnTo>
                      <a:pt x="1" y="46"/>
                    </a:lnTo>
                    <a:lnTo>
                      <a:pt x="0" y="40"/>
                    </a:lnTo>
                    <a:lnTo>
                      <a:pt x="1" y="31"/>
                    </a:lnTo>
                    <a:lnTo>
                      <a:pt x="6" y="20"/>
                    </a:lnTo>
                    <a:lnTo>
                      <a:pt x="16" y="9"/>
                    </a:lnTo>
                    <a:lnTo>
                      <a:pt x="29" y="2"/>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4" name="Freeform 77">
                <a:extLst>
                  <a:ext uri="{FF2B5EF4-FFF2-40B4-BE49-F238E27FC236}">
                    <a16:creationId xmlns:a16="http://schemas.microsoft.com/office/drawing/2014/main" id="{F7630FE7-A878-47B9-B1C5-541785620212}"/>
                  </a:ext>
                </a:extLst>
              </p:cNvPr>
              <p:cNvSpPr>
                <a:spLocks/>
              </p:cNvSpPr>
              <p:nvPr/>
            </p:nvSpPr>
            <p:spPr bwMode="auto">
              <a:xfrm>
                <a:off x="13413431" y="3054673"/>
                <a:ext cx="62873" cy="39943"/>
              </a:xfrm>
              <a:custGeom>
                <a:avLst/>
                <a:gdLst>
                  <a:gd name="T0" fmla="*/ 55 w 85"/>
                  <a:gd name="T1" fmla="*/ 0 h 54"/>
                  <a:gd name="T2" fmla="*/ 66 w 85"/>
                  <a:gd name="T3" fmla="*/ 0 h 54"/>
                  <a:gd name="T4" fmla="*/ 75 w 85"/>
                  <a:gd name="T5" fmla="*/ 3 h 54"/>
                  <a:gd name="T6" fmla="*/ 80 w 85"/>
                  <a:gd name="T7" fmla="*/ 5 h 54"/>
                  <a:gd name="T8" fmla="*/ 81 w 85"/>
                  <a:gd name="T9" fmla="*/ 6 h 54"/>
                  <a:gd name="T10" fmla="*/ 85 w 85"/>
                  <a:gd name="T11" fmla="*/ 11 h 54"/>
                  <a:gd name="T12" fmla="*/ 85 w 85"/>
                  <a:gd name="T13" fmla="*/ 17 h 54"/>
                  <a:gd name="T14" fmla="*/ 84 w 85"/>
                  <a:gd name="T15" fmla="*/ 25 h 54"/>
                  <a:gd name="T16" fmla="*/ 77 w 85"/>
                  <a:gd name="T17" fmla="*/ 33 h 54"/>
                  <a:gd name="T18" fmla="*/ 68 w 85"/>
                  <a:gd name="T19" fmla="*/ 43 h 54"/>
                  <a:gd name="T20" fmla="*/ 55 w 85"/>
                  <a:gd name="T21" fmla="*/ 48 h 54"/>
                  <a:gd name="T22" fmla="*/ 44 w 85"/>
                  <a:gd name="T23" fmla="*/ 50 h 54"/>
                  <a:gd name="T24" fmla="*/ 33 w 85"/>
                  <a:gd name="T25" fmla="*/ 53 h 54"/>
                  <a:gd name="T26" fmla="*/ 24 w 85"/>
                  <a:gd name="T27" fmla="*/ 54 h 54"/>
                  <a:gd name="T28" fmla="*/ 13 w 85"/>
                  <a:gd name="T29" fmla="*/ 54 h 54"/>
                  <a:gd name="T30" fmla="*/ 4 w 85"/>
                  <a:gd name="T31" fmla="*/ 53 h 54"/>
                  <a:gd name="T32" fmla="*/ 0 w 85"/>
                  <a:gd name="T33" fmla="*/ 52 h 54"/>
                  <a:gd name="T34" fmla="*/ 3 w 85"/>
                  <a:gd name="T35" fmla="*/ 50 h 54"/>
                  <a:gd name="T36" fmla="*/ 8 w 85"/>
                  <a:gd name="T37" fmla="*/ 48 h 54"/>
                  <a:gd name="T38" fmla="*/ 10 w 85"/>
                  <a:gd name="T39" fmla="*/ 42 h 54"/>
                  <a:gd name="T40" fmla="*/ 13 w 85"/>
                  <a:gd name="T41" fmla="*/ 35 h 54"/>
                  <a:gd name="T42" fmla="*/ 15 w 85"/>
                  <a:gd name="T43" fmla="*/ 28 h 54"/>
                  <a:gd name="T44" fmla="*/ 16 w 85"/>
                  <a:gd name="T45" fmla="*/ 24 h 54"/>
                  <a:gd name="T46" fmla="*/ 20 w 85"/>
                  <a:gd name="T47" fmla="*/ 19 h 54"/>
                  <a:gd name="T48" fmla="*/ 25 w 85"/>
                  <a:gd name="T49" fmla="*/ 13 h 54"/>
                  <a:gd name="T50" fmla="*/ 32 w 85"/>
                  <a:gd name="T51" fmla="*/ 8 h 54"/>
                  <a:gd name="T52" fmla="*/ 44 w 85"/>
                  <a:gd name="T53" fmla="*/ 2 h 54"/>
                  <a:gd name="T54" fmla="*/ 55 w 8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54">
                    <a:moveTo>
                      <a:pt x="55" y="0"/>
                    </a:moveTo>
                    <a:lnTo>
                      <a:pt x="66" y="0"/>
                    </a:lnTo>
                    <a:lnTo>
                      <a:pt x="75" y="3"/>
                    </a:lnTo>
                    <a:lnTo>
                      <a:pt x="80" y="5"/>
                    </a:lnTo>
                    <a:lnTo>
                      <a:pt x="81" y="6"/>
                    </a:lnTo>
                    <a:lnTo>
                      <a:pt x="85" y="11"/>
                    </a:lnTo>
                    <a:lnTo>
                      <a:pt x="85" y="17"/>
                    </a:lnTo>
                    <a:lnTo>
                      <a:pt x="84" y="25"/>
                    </a:lnTo>
                    <a:lnTo>
                      <a:pt x="77" y="33"/>
                    </a:lnTo>
                    <a:lnTo>
                      <a:pt x="68" y="43"/>
                    </a:lnTo>
                    <a:lnTo>
                      <a:pt x="55" y="48"/>
                    </a:lnTo>
                    <a:lnTo>
                      <a:pt x="44" y="50"/>
                    </a:lnTo>
                    <a:lnTo>
                      <a:pt x="33" y="53"/>
                    </a:lnTo>
                    <a:lnTo>
                      <a:pt x="24" y="54"/>
                    </a:lnTo>
                    <a:lnTo>
                      <a:pt x="13" y="54"/>
                    </a:lnTo>
                    <a:lnTo>
                      <a:pt x="4" y="53"/>
                    </a:lnTo>
                    <a:lnTo>
                      <a:pt x="0" y="52"/>
                    </a:lnTo>
                    <a:lnTo>
                      <a:pt x="3" y="50"/>
                    </a:lnTo>
                    <a:lnTo>
                      <a:pt x="8" y="48"/>
                    </a:lnTo>
                    <a:lnTo>
                      <a:pt x="10" y="42"/>
                    </a:lnTo>
                    <a:lnTo>
                      <a:pt x="13" y="35"/>
                    </a:lnTo>
                    <a:lnTo>
                      <a:pt x="15" y="28"/>
                    </a:lnTo>
                    <a:lnTo>
                      <a:pt x="16" y="24"/>
                    </a:lnTo>
                    <a:lnTo>
                      <a:pt x="20" y="19"/>
                    </a:lnTo>
                    <a:lnTo>
                      <a:pt x="25" y="13"/>
                    </a:lnTo>
                    <a:lnTo>
                      <a:pt x="32" y="8"/>
                    </a:lnTo>
                    <a:lnTo>
                      <a:pt x="44" y="2"/>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5" name="Freeform 78">
                <a:extLst>
                  <a:ext uri="{FF2B5EF4-FFF2-40B4-BE49-F238E27FC236}">
                    <a16:creationId xmlns:a16="http://schemas.microsoft.com/office/drawing/2014/main" id="{EEF41D71-2895-46DA-85E6-99056879AF6E}"/>
                  </a:ext>
                </a:extLst>
              </p:cNvPr>
              <p:cNvSpPr>
                <a:spLocks/>
              </p:cNvSpPr>
              <p:nvPr/>
            </p:nvSpPr>
            <p:spPr bwMode="auto">
              <a:xfrm>
                <a:off x="13464469" y="3050975"/>
                <a:ext cx="38463" cy="10356"/>
              </a:xfrm>
              <a:custGeom>
                <a:avLst/>
                <a:gdLst>
                  <a:gd name="T0" fmla="*/ 27 w 52"/>
                  <a:gd name="T1" fmla="*/ 0 h 14"/>
                  <a:gd name="T2" fmla="*/ 38 w 52"/>
                  <a:gd name="T3" fmla="*/ 4 h 14"/>
                  <a:gd name="T4" fmla="*/ 45 w 52"/>
                  <a:gd name="T5" fmla="*/ 8 h 14"/>
                  <a:gd name="T6" fmla="*/ 51 w 52"/>
                  <a:gd name="T7" fmla="*/ 10 h 14"/>
                  <a:gd name="T8" fmla="*/ 52 w 52"/>
                  <a:gd name="T9" fmla="*/ 11 h 14"/>
                  <a:gd name="T10" fmla="*/ 50 w 52"/>
                  <a:gd name="T11" fmla="*/ 10 h 14"/>
                  <a:gd name="T12" fmla="*/ 44 w 52"/>
                  <a:gd name="T13" fmla="*/ 9 h 14"/>
                  <a:gd name="T14" fmla="*/ 34 w 52"/>
                  <a:gd name="T15" fmla="*/ 8 h 14"/>
                  <a:gd name="T16" fmla="*/ 26 w 52"/>
                  <a:gd name="T17" fmla="*/ 7 h 14"/>
                  <a:gd name="T18" fmla="*/ 17 w 52"/>
                  <a:gd name="T19" fmla="*/ 9 h 14"/>
                  <a:gd name="T20" fmla="*/ 12 w 52"/>
                  <a:gd name="T21" fmla="*/ 11 h 14"/>
                  <a:gd name="T22" fmla="*/ 7 w 52"/>
                  <a:gd name="T23" fmla="*/ 13 h 14"/>
                  <a:gd name="T24" fmla="*/ 5 w 52"/>
                  <a:gd name="T25" fmla="*/ 14 h 14"/>
                  <a:gd name="T26" fmla="*/ 2 w 52"/>
                  <a:gd name="T27" fmla="*/ 14 h 14"/>
                  <a:gd name="T28" fmla="*/ 1 w 52"/>
                  <a:gd name="T29" fmla="*/ 14 h 14"/>
                  <a:gd name="T30" fmla="*/ 0 w 52"/>
                  <a:gd name="T31" fmla="*/ 14 h 14"/>
                  <a:gd name="T32" fmla="*/ 0 w 52"/>
                  <a:gd name="T33" fmla="*/ 14 h 14"/>
                  <a:gd name="T34" fmla="*/ 1 w 52"/>
                  <a:gd name="T35" fmla="*/ 11 h 14"/>
                  <a:gd name="T36" fmla="*/ 5 w 52"/>
                  <a:gd name="T37" fmla="*/ 8 h 14"/>
                  <a:gd name="T38" fmla="*/ 11 w 52"/>
                  <a:gd name="T39" fmla="*/ 4 h 14"/>
                  <a:gd name="T40" fmla="*/ 18 w 52"/>
                  <a:gd name="T41" fmla="*/ 2 h 14"/>
                  <a:gd name="T42" fmla="*/ 27 w 52"/>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14">
                    <a:moveTo>
                      <a:pt x="27" y="0"/>
                    </a:moveTo>
                    <a:lnTo>
                      <a:pt x="38" y="4"/>
                    </a:lnTo>
                    <a:lnTo>
                      <a:pt x="45" y="8"/>
                    </a:lnTo>
                    <a:lnTo>
                      <a:pt x="51" y="10"/>
                    </a:lnTo>
                    <a:lnTo>
                      <a:pt x="52" y="11"/>
                    </a:lnTo>
                    <a:lnTo>
                      <a:pt x="50" y="10"/>
                    </a:lnTo>
                    <a:lnTo>
                      <a:pt x="44" y="9"/>
                    </a:lnTo>
                    <a:lnTo>
                      <a:pt x="34" y="8"/>
                    </a:lnTo>
                    <a:lnTo>
                      <a:pt x="26" y="7"/>
                    </a:lnTo>
                    <a:lnTo>
                      <a:pt x="17" y="9"/>
                    </a:lnTo>
                    <a:lnTo>
                      <a:pt x="12" y="11"/>
                    </a:lnTo>
                    <a:lnTo>
                      <a:pt x="7" y="13"/>
                    </a:lnTo>
                    <a:lnTo>
                      <a:pt x="5" y="14"/>
                    </a:lnTo>
                    <a:lnTo>
                      <a:pt x="2" y="14"/>
                    </a:lnTo>
                    <a:lnTo>
                      <a:pt x="1" y="14"/>
                    </a:lnTo>
                    <a:lnTo>
                      <a:pt x="0" y="14"/>
                    </a:lnTo>
                    <a:lnTo>
                      <a:pt x="0" y="14"/>
                    </a:lnTo>
                    <a:lnTo>
                      <a:pt x="1" y="11"/>
                    </a:lnTo>
                    <a:lnTo>
                      <a:pt x="5" y="8"/>
                    </a:lnTo>
                    <a:lnTo>
                      <a:pt x="11" y="4"/>
                    </a:lnTo>
                    <a:lnTo>
                      <a:pt x="18"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6" name="Freeform 79">
                <a:extLst>
                  <a:ext uri="{FF2B5EF4-FFF2-40B4-BE49-F238E27FC236}">
                    <a16:creationId xmlns:a16="http://schemas.microsoft.com/office/drawing/2014/main" id="{07FDFB74-2CFB-444B-B95B-6D9A502A297F}"/>
                  </a:ext>
                </a:extLst>
              </p:cNvPr>
              <p:cNvSpPr>
                <a:spLocks/>
              </p:cNvSpPr>
              <p:nvPr/>
            </p:nvSpPr>
            <p:spPr bwMode="auto">
              <a:xfrm>
                <a:off x="13309136" y="3086480"/>
                <a:ext cx="53997" cy="51038"/>
              </a:xfrm>
              <a:custGeom>
                <a:avLst/>
                <a:gdLst>
                  <a:gd name="T0" fmla="*/ 49 w 73"/>
                  <a:gd name="T1" fmla="*/ 0 h 69"/>
                  <a:gd name="T2" fmla="*/ 60 w 73"/>
                  <a:gd name="T3" fmla="*/ 1 h 69"/>
                  <a:gd name="T4" fmla="*/ 69 w 73"/>
                  <a:gd name="T5" fmla="*/ 7 h 69"/>
                  <a:gd name="T6" fmla="*/ 72 w 73"/>
                  <a:gd name="T7" fmla="*/ 14 h 69"/>
                  <a:gd name="T8" fmla="*/ 73 w 73"/>
                  <a:gd name="T9" fmla="*/ 20 h 69"/>
                  <a:gd name="T10" fmla="*/ 73 w 73"/>
                  <a:gd name="T11" fmla="*/ 31 h 69"/>
                  <a:gd name="T12" fmla="*/ 72 w 73"/>
                  <a:gd name="T13" fmla="*/ 38 h 69"/>
                  <a:gd name="T14" fmla="*/ 67 w 73"/>
                  <a:gd name="T15" fmla="*/ 45 h 69"/>
                  <a:gd name="T16" fmla="*/ 61 w 73"/>
                  <a:gd name="T17" fmla="*/ 52 h 69"/>
                  <a:gd name="T18" fmla="*/ 52 w 73"/>
                  <a:gd name="T19" fmla="*/ 56 h 69"/>
                  <a:gd name="T20" fmla="*/ 40 w 73"/>
                  <a:gd name="T21" fmla="*/ 58 h 69"/>
                  <a:gd name="T22" fmla="*/ 28 w 73"/>
                  <a:gd name="T23" fmla="*/ 60 h 69"/>
                  <a:gd name="T24" fmla="*/ 17 w 73"/>
                  <a:gd name="T25" fmla="*/ 63 h 69"/>
                  <a:gd name="T26" fmla="*/ 7 w 73"/>
                  <a:gd name="T27" fmla="*/ 65 h 69"/>
                  <a:gd name="T28" fmla="*/ 2 w 73"/>
                  <a:gd name="T29" fmla="*/ 67 h 69"/>
                  <a:gd name="T30" fmla="*/ 0 w 73"/>
                  <a:gd name="T31" fmla="*/ 69 h 69"/>
                  <a:gd name="T32" fmla="*/ 0 w 73"/>
                  <a:gd name="T33" fmla="*/ 65 h 69"/>
                  <a:gd name="T34" fmla="*/ 2 w 73"/>
                  <a:gd name="T35" fmla="*/ 56 h 69"/>
                  <a:gd name="T36" fmla="*/ 6 w 73"/>
                  <a:gd name="T37" fmla="*/ 44 h 69"/>
                  <a:gd name="T38" fmla="*/ 12 w 73"/>
                  <a:gd name="T39" fmla="*/ 31 h 69"/>
                  <a:gd name="T40" fmla="*/ 19 w 73"/>
                  <a:gd name="T41" fmla="*/ 19 h 69"/>
                  <a:gd name="T42" fmla="*/ 29 w 73"/>
                  <a:gd name="T43" fmla="*/ 9 h 69"/>
                  <a:gd name="T44" fmla="*/ 39 w 73"/>
                  <a:gd name="T45" fmla="*/ 3 h 69"/>
                  <a:gd name="T46" fmla="*/ 49 w 73"/>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9">
                    <a:moveTo>
                      <a:pt x="49" y="0"/>
                    </a:moveTo>
                    <a:lnTo>
                      <a:pt x="60" y="1"/>
                    </a:lnTo>
                    <a:lnTo>
                      <a:pt x="69" y="7"/>
                    </a:lnTo>
                    <a:lnTo>
                      <a:pt x="72" y="14"/>
                    </a:lnTo>
                    <a:lnTo>
                      <a:pt x="73" y="20"/>
                    </a:lnTo>
                    <a:lnTo>
                      <a:pt x="73" y="31"/>
                    </a:lnTo>
                    <a:lnTo>
                      <a:pt x="72" y="38"/>
                    </a:lnTo>
                    <a:lnTo>
                      <a:pt x="67" y="45"/>
                    </a:lnTo>
                    <a:lnTo>
                      <a:pt x="61" y="52"/>
                    </a:lnTo>
                    <a:lnTo>
                      <a:pt x="52" y="56"/>
                    </a:lnTo>
                    <a:lnTo>
                      <a:pt x="40" y="58"/>
                    </a:lnTo>
                    <a:lnTo>
                      <a:pt x="28" y="60"/>
                    </a:lnTo>
                    <a:lnTo>
                      <a:pt x="17" y="63"/>
                    </a:lnTo>
                    <a:lnTo>
                      <a:pt x="7" y="65"/>
                    </a:lnTo>
                    <a:lnTo>
                      <a:pt x="2" y="67"/>
                    </a:lnTo>
                    <a:lnTo>
                      <a:pt x="0" y="69"/>
                    </a:lnTo>
                    <a:lnTo>
                      <a:pt x="0" y="65"/>
                    </a:lnTo>
                    <a:lnTo>
                      <a:pt x="2" y="56"/>
                    </a:lnTo>
                    <a:lnTo>
                      <a:pt x="6" y="44"/>
                    </a:lnTo>
                    <a:lnTo>
                      <a:pt x="12" y="31"/>
                    </a:lnTo>
                    <a:lnTo>
                      <a:pt x="19" y="19"/>
                    </a:lnTo>
                    <a:lnTo>
                      <a:pt x="29" y="9"/>
                    </a:lnTo>
                    <a:lnTo>
                      <a:pt x="39" y="3"/>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7" name="Freeform 80">
                <a:extLst>
                  <a:ext uri="{FF2B5EF4-FFF2-40B4-BE49-F238E27FC236}">
                    <a16:creationId xmlns:a16="http://schemas.microsoft.com/office/drawing/2014/main" id="{BB3B9670-9713-437B-BE18-4AF96A86DEA2}"/>
                  </a:ext>
                </a:extLst>
              </p:cNvPr>
              <p:cNvSpPr>
                <a:spLocks/>
              </p:cNvSpPr>
              <p:nvPr/>
            </p:nvSpPr>
            <p:spPr bwMode="auto">
              <a:xfrm>
                <a:off x="13369790" y="3036181"/>
                <a:ext cx="28848" cy="47340"/>
              </a:xfrm>
              <a:custGeom>
                <a:avLst/>
                <a:gdLst>
                  <a:gd name="T0" fmla="*/ 24 w 39"/>
                  <a:gd name="T1" fmla="*/ 0 h 64"/>
                  <a:gd name="T2" fmla="*/ 24 w 39"/>
                  <a:gd name="T3" fmla="*/ 0 h 64"/>
                  <a:gd name="T4" fmla="*/ 25 w 39"/>
                  <a:gd name="T5" fmla="*/ 2 h 64"/>
                  <a:gd name="T6" fmla="*/ 26 w 39"/>
                  <a:gd name="T7" fmla="*/ 5 h 64"/>
                  <a:gd name="T8" fmla="*/ 29 w 39"/>
                  <a:gd name="T9" fmla="*/ 7 h 64"/>
                  <a:gd name="T10" fmla="*/ 30 w 39"/>
                  <a:gd name="T11" fmla="*/ 12 h 64"/>
                  <a:gd name="T12" fmla="*/ 31 w 39"/>
                  <a:gd name="T13" fmla="*/ 16 h 64"/>
                  <a:gd name="T14" fmla="*/ 33 w 39"/>
                  <a:gd name="T15" fmla="*/ 20 h 64"/>
                  <a:gd name="T16" fmla="*/ 36 w 39"/>
                  <a:gd name="T17" fmla="*/ 33 h 64"/>
                  <a:gd name="T18" fmla="*/ 39 w 39"/>
                  <a:gd name="T19" fmla="*/ 44 h 64"/>
                  <a:gd name="T20" fmla="*/ 37 w 39"/>
                  <a:gd name="T21" fmla="*/ 55 h 64"/>
                  <a:gd name="T22" fmla="*/ 34 w 39"/>
                  <a:gd name="T23" fmla="*/ 61 h 64"/>
                  <a:gd name="T24" fmla="*/ 29 w 39"/>
                  <a:gd name="T25" fmla="*/ 64 h 64"/>
                  <a:gd name="T26" fmla="*/ 22 w 39"/>
                  <a:gd name="T27" fmla="*/ 64 h 64"/>
                  <a:gd name="T28" fmla="*/ 12 w 39"/>
                  <a:gd name="T29" fmla="*/ 61 h 64"/>
                  <a:gd name="T30" fmla="*/ 11 w 39"/>
                  <a:gd name="T31" fmla="*/ 61 h 64"/>
                  <a:gd name="T32" fmla="*/ 8 w 39"/>
                  <a:gd name="T33" fmla="*/ 60 h 64"/>
                  <a:gd name="T34" fmla="*/ 4 w 39"/>
                  <a:gd name="T35" fmla="*/ 55 h 64"/>
                  <a:gd name="T36" fmla="*/ 1 w 39"/>
                  <a:gd name="T37" fmla="*/ 49 h 64"/>
                  <a:gd name="T38" fmla="*/ 0 w 39"/>
                  <a:gd name="T39" fmla="*/ 38 h 64"/>
                  <a:gd name="T40" fmla="*/ 2 w 39"/>
                  <a:gd name="T41" fmla="*/ 27 h 64"/>
                  <a:gd name="T42" fmla="*/ 8 w 39"/>
                  <a:gd name="T43" fmla="*/ 17 h 64"/>
                  <a:gd name="T44" fmla="*/ 14 w 39"/>
                  <a:gd name="T45" fmla="*/ 11 h 64"/>
                  <a:gd name="T46" fmla="*/ 20 w 39"/>
                  <a:gd name="T47" fmla="*/ 5 h 64"/>
                  <a:gd name="T48" fmla="*/ 23 w 39"/>
                  <a:gd name="T49" fmla="*/ 2 h 64"/>
                  <a:gd name="T50" fmla="*/ 24 w 39"/>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64">
                    <a:moveTo>
                      <a:pt x="24" y="0"/>
                    </a:moveTo>
                    <a:lnTo>
                      <a:pt x="24" y="0"/>
                    </a:lnTo>
                    <a:lnTo>
                      <a:pt x="25" y="2"/>
                    </a:lnTo>
                    <a:lnTo>
                      <a:pt x="26" y="5"/>
                    </a:lnTo>
                    <a:lnTo>
                      <a:pt x="29" y="7"/>
                    </a:lnTo>
                    <a:lnTo>
                      <a:pt x="30" y="12"/>
                    </a:lnTo>
                    <a:lnTo>
                      <a:pt x="31" y="16"/>
                    </a:lnTo>
                    <a:lnTo>
                      <a:pt x="33" y="20"/>
                    </a:lnTo>
                    <a:lnTo>
                      <a:pt x="36" y="33"/>
                    </a:lnTo>
                    <a:lnTo>
                      <a:pt x="39" y="44"/>
                    </a:lnTo>
                    <a:lnTo>
                      <a:pt x="37" y="55"/>
                    </a:lnTo>
                    <a:lnTo>
                      <a:pt x="34" y="61"/>
                    </a:lnTo>
                    <a:lnTo>
                      <a:pt x="29" y="64"/>
                    </a:lnTo>
                    <a:lnTo>
                      <a:pt x="22" y="64"/>
                    </a:lnTo>
                    <a:lnTo>
                      <a:pt x="12" y="61"/>
                    </a:lnTo>
                    <a:lnTo>
                      <a:pt x="11" y="61"/>
                    </a:lnTo>
                    <a:lnTo>
                      <a:pt x="8" y="60"/>
                    </a:lnTo>
                    <a:lnTo>
                      <a:pt x="4" y="55"/>
                    </a:lnTo>
                    <a:lnTo>
                      <a:pt x="1" y="49"/>
                    </a:lnTo>
                    <a:lnTo>
                      <a:pt x="0" y="38"/>
                    </a:lnTo>
                    <a:lnTo>
                      <a:pt x="2" y="27"/>
                    </a:lnTo>
                    <a:lnTo>
                      <a:pt x="8" y="17"/>
                    </a:lnTo>
                    <a:lnTo>
                      <a:pt x="14" y="11"/>
                    </a:lnTo>
                    <a:lnTo>
                      <a:pt x="20" y="5"/>
                    </a:lnTo>
                    <a:lnTo>
                      <a:pt x="23"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8" name="Freeform 81">
                <a:extLst>
                  <a:ext uri="{FF2B5EF4-FFF2-40B4-BE49-F238E27FC236}">
                    <a16:creationId xmlns:a16="http://schemas.microsoft.com/office/drawing/2014/main" id="{0E459EFC-A97A-4DDA-8FF1-0EE6BC71F5C4}"/>
                  </a:ext>
                </a:extLst>
              </p:cNvPr>
              <p:cNvSpPr>
                <a:spLocks/>
              </p:cNvSpPr>
              <p:nvPr/>
            </p:nvSpPr>
            <p:spPr bwMode="auto">
              <a:xfrm>
                <a:off x="13286205" y="3180419"/>
                <a:ext cx="47340" cy="31067"/>
              </a:xfrm>
              <a:custGeom>
                <a:avLst/>
                <a:gdLst>
                  <a:gd name="T0" fmla="*/ 28 w 64"/>
                  <a:gd name="T1" fmla="*/ 0 h 42"/>
                  <a:gd name="T2" fmla="*/ 43 w 64"/>
                  <a:gd name="T3" fmla="*/ 3 h 42"/>
                  <a:gd name="T4" fmla="*/ 53 w 64"/>
                  <a:gd name="T5" fmla="*/ 5 h 42"/>
                  <a:gd name="T6" fmla="*/ 59 w 64"/>
                  <a:gd name="T7" fmla="*/ 11 h 42"/>
                  <a:gd name="T8" fmla="*/ 62 w 64"/>
                  <a:gd name="T9" fmla="*/ 19 h 42"/>
                  <a:gd name="T10" fmla="*/ 64 w 64"/>
                  <a:gd name="T11" fmla="*/ 25 h 42"/>
                  <a:gd name="T12" fmla="*/ 62 w 64"/>
                  <a:gd name="T13" fmla="*/ 30 h 42"/>
                  <a:gd name="T14" fmla="*/ 62 w 64"/>
                  <a:gd name="T15" fmla="*/ 32 h 42"/>
                  <a:gd name="T16" fmla="*/ 62 w 64"/>
                  <a:gd name="T17" fmla="*/ 35 h 42"/>
                  <a:gd name="T18" fmla="*/ 61 w 64"/>
                  <a:gd name="T19" fmla="*/ 37 h 42"/>
                  <a:gd name="T20" fmla="*/ 60 w 64"/>
                  <a:gd name="T21" fmla="*/ 39 h 42"/>
                  <a:gd name="T22" fmla="*/ 58 w 64"/>
                  <a:gd name="T23" fmla="*/ 41 h 42"/>
                  <a:gd name="T24" fmla="*/ 55 w 64"/>
                  <a:gd name="T25" fmla="*/ 42 h 42"/>
                  <a:gd name="T26" fmla="*/ 50 w 64"/>
                  <a:gd name="T27" fmla="*/ 42 h 42"/>
                  <a:gd name="T28" fmla="*/ 40 w 64"/>
                  <a:gd name="T29" fmla="*/ 42 h 42"/>
                  <a:gd name="T30" fmla="*/ 34 w 64"/>
                  <a:gd name="T31" fmla="*/ 39 h 42"/>
                  <a:gd name="T32" fmla="*/ 28 w 64"/>
                  <a:gd name="T33" fmla="*/ 36 h 42"/>
                  <a:gd name="T34" fmla="*/ 26 w 64"/>
                  <a:gd name="T35" fmla="*/ 35 h 42"/>
                  <a:gd name="T36" fmla="*/ 23 w 64"/>
                  <a:gd name="T37" fmla="*/ 32 h 42"/>
                  <a:gd name="T38" fmla="*/ 22 w 64"/>
                  <a:gd name="T39" fmla="*/ 30 h 42"/>
                  <a:gd name="T40" fmla="*/ 21 w 64"/>
                  <a:gd name="T41" fmla="*/ 26 h 42"/>
                  <a:gd name="T42" fmla="*/ 20 w 64"/>
                  <a:gd name="T43" fmla="*/ 22 h 42"/>
                  <a:gd name="T44" fmla="*/ 18 w 64"/>
                  <a:gd name="T45" fmla="*/ 20 h 42"/>
                  <a:gd name="T46" fmla="*/ 17 w 64"/>
                  <a:gd name="T47" fmla="*/ 17 h 42"/>
                  <a:gd name="T48" fmla="*/ 16 w 64"/>
                  <a:gd name="T49" fmla="*/ 15 h 42"/>
                  <a:gd name="T50" fmla="*/ 12 w 64"/>
                  <a:gd name="T51" fmla="*/ 14 h 42"/>
                  <a:gd name="T52" fmla="*/ 9 w 64"/>
                  <a:gd name="T53" fmla="*/ 11 h 42"/>
                  <a:gd name="T54" fmla="*/ 6 w 64"/>
                  <a:gd name="T55" fmla="*/ 10 h 42"/>
                  <a:gd name="T56" fmla="*/ 4 w 64"/>
                  <a:gd name="T57" fmla="*/ 8 h 42"/>
                  <a:gd name="T58" fmla="*/ 1 w 64"/>
                  <a:gd name="T59" fmla="*/ 8 h 42"/>
                  <a:gd name="T60" fmla="*/ 0 w 64"/>
                  <a:gd name="T61" fmla="*/ 6 h 42"/>
                  <a:gd name="T62" fmla="*/ 3 w 64"/>
                  <a:gd name="T63" fmla="*/ 6 h 42"/>
                  <a:gd name="T64" fmla="*/ 7 w 64"/>
                  <a:gd name="T65" fmla="*/ 4 h 42"/>
                  <a:gd name="T66" fmla="*/ 16 w 64"/>
                  <a:gd name="T67" fmla="*/ 2 h 42"/>
                  <a:gd name="T68" fmla="*/ 28 w 64"/>
                  <a:gd name="T6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2">
                    <a:moveTo>
                      <a:pt x="28" y="0"/>
                    </a:moveTo>
                    <a:lnTo>
                      <a:pt x="43" y="3"/>
                    </a:lnTo>
                    <a:lnTo>
                      <a:pt x="53" y="5"/>
                    </a:lnTo>
                    <a:lnTo>
                      <a:pt x="59" y="11"/>
                    </a:lnTo>
                    <a:lnTo>
                      <a:pt x="62" y="19"/>
                    </a:lnTo>
                    <a:lnTo>
                      <a:pt x="64" y="25"/>
                    </a:lnTo>
                    <a:lnTo>
                      <a:pt x="62" y="30"/>
                    </a:lnTo>
                    <a:lnTo>
                      <a:pt x="62" y="32"/>
                    </a:lnTo>
                    <a:lnTo>
                      <a:pt x="62" y="35"/>
                    </a:lnTo>
                    <a:lnTo>
                      <a:pt x="61" y="37"/>
                    </a:lnTo>
                    <a:lnTo>
                      <a:pt x="60" y="39"/>
                    </a:lnTo>
                    <a:lnTo>
                      <a:pt x="58" y="41"/>
                    </a:lnTo>
                    <a:lnTo>
                      <a:pt x="55" y="42"/>
                    </a:lnTo>
                    <a:lnTo>
                      <a:pt x="50" y="42"/>
                    </a:lnTo>
                    <a:lnTo>
                      <a:pt x="40" y="42"/>
                    </a:lnTo>
                    <a:lnTo>
                      <a:pt x="34" y="39"/>
                    </a:lnTo>
                    <a:lnTo>
                      <a:pt x="28" y="36"/>
                    </a:lnTo>
                    <a:lnTo>
                      <a:pt x="26" y="35"/>
                    </a:lnTo>
                    <a:lnTo>
                      <a:pt x="23" y="32"/>
                    </a:lnTo>
                    <a:lnTo>
                      <a:pt x="22" y="30"/>
                    </a:lnTo>
                    <a:lnTo>
                      <a:pt x="21" y="26"/>
                    </a:lnTo>
                    <a:lnTo>
                      <a:pt x="20" y="22"/>
                    </a:lnTo>
                    <a:lnTo>
                      <a:pt x="18" y="20"/>
                    </a:lnTo>
                    <a:lnTo>
                      <a:pt x="17" y="17"/>
                    </a:lnTo>
                    <a:lnTo>
                      <a:pt x="16" y="15"/>
                    </a:lnTo>
                    <a:lnTo>
                      <a:pt x="12" y="14"/>
                    </a:lnTo>
                    <a:lnTo>
                      <a:pt x="9" y="11"/>
                    </a:lnTo>
                    <a:lnTo>
                      <a:pt x="6" y="10"/>
                    </a:lnTo>
                    <a:lnTo>
                      <a:pt x="4" y="8"/>
                    </a:lnTo>
                    <a:lnTo>
                      <a:pt x="1" y="8"/>
                    </a:lnTo>
                    <a:lnTo>
                      <a:pt x="0" y="6"/>
                    </a:lnTo>
                    <a:lnTo>
                      <a:pt x="3" y="6"/>
                    </a:lnTo>
                    <a:lnTo>
                      <a:pt x="7" y="4"/>
                    </a:lnTo>
                    <a:lnTo>
                      <a:pt x="16" y="2"/>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9" name="Freeform 82">
                <a:extLst>
                  <a:ext uri="{FF2B5EF4-FFF2-40B4-BE49-F238E27FC236}">
                    <a16:creationId xmlns:a16="http://schemas.microsoft.com/office/drawing/2014/main" id="{65C3ED5C-15A9-4190-82B9-59A6AF1EE7FC}"/>
                  </a:ext>
                </a:extLst>
              </p:cNvPr>
              <p:cNvSpPr>
                <a:spLocks/>
              </p:cNvSpPr>
              <p:nvPr/>
            </p:nvSpPr>
            <p:spPr bwMode="auto">
              <a:xfrm>
                <a:off x="13449675" y="3108670"/>
                <a:ext cx="44381" cy="41422"/>
              </a:xfrm>
              <a:custGeom>
                <a:avLst/>
                <a:gdLst>
                  <a:gd name="T0" fmla="*/ 33 w 60"/>
                  <a:gd name="T1" fmla="*/ 0 h 56"/>
                  <a:gd name="T2" fmla="*/ 41 w 60"/>
                  <a:gd name="T3" fmla="*/ 1 h 56"/>
                  <a:gd name="T4" fmla="*/ 46 w 60"/>
                  <a:gd name="T5" fmla="*/ 2 h 56"/>
                  <a:gd name="T6" fmla="*/ 48 w 60"/>
                  <a:gd name="T7" fmla="*/ 3 h 56"/>
                  <a:gd name="T8" fmla="*/ 55 w 60"/>
                  <a:gd name="T9" fmla="*/ 12 h 56"/>
                  <a:gd name="T10" fmla="*/ 59 w 60"/>
                  <a:gd name="T11" fmla="*/ 20 h 56"/>
                  <a:gd name="T12" fmla="*/ 60 w 60"/>
                  <a:gd name="T13" fmla="*/ 29 h 56"/>
                  <a:gd name="T14" fmla="*/ 57 w 60"/>
                  <a:gd name="T15" fmla="*/ 36 h 56"/>
                  <a:gd name="T16" fmla="*/ 50 w 60"/>
                  <a:gd name="T17" fmla="*/ 44 h 56"/>
                  <a:gd name="T18" fmla="*/ 43 w 60"/>
                  <a:gd name="T19" fmla="*/ 46 h 56"/>
                  <a:gd name="T20" fmla="*/ 36 w 60"/>
                  <a:gd name="T21" fmla="*/ 46 h 56"/>
                  <a:gd name="T22" fmla="*/ 26 w 60"/>
                  <a:gd name="T23" fmla="*/ 47 h 56"/>
                  <a:gd name="T24" fmla="*/ 19 w 60"/>
                  <a:gd name="T25" fmla="*/ 48 h 56"/>
                  <a:gd name="T26" fmla="*/ 11 w 60"/>
                  <a:gd name="T27" fmla="*/ 51 h 56"/>
                  <a:gd name="T28" fmla="*/ 6 w 60"/>
                  <a:gd name="T29" fmla="*/ 53 h 56"/>
                  <a:gd name="T30" fmla="*/ 2 w 60"/>
                  <a:gd name="T31" fmla="*/ 56 h 56"/>
                  <a:gd name="T32" fmla="*/ 0 w 60"/>
                  <a:gd name="T33" fmla="*/ 55 h 56"/>
                  <a:gd name="T34" fmla="*/ 2 w 60"/>
                  <a:gd name="T35" fmla="*/ 51 h 56"/>
                  <a:gd name="T36" fmla="*/ 4 w 60"/>
                  <a:gd name="T37" fmla="*/ 42 h 56"/>
                  <a:gd name="T38" fmla="*/ 5 w 60"/>
                  <a:gd name="T39" fmla="*/ 33 h 56"/>
                  <a:gd name="T40" fmla="*/ 8 w 60"/>
                  <a:gd name="T41" fmla="*/ 22 h 56"/>
                  <a:gd name="T42" fmla="*/ 11 w 60"/>
                  <a:gd name="T43" fmla="*/ 9 h 56"/>
                  <a:gd name="T44" fmla="*/ 19 w 60"/>
                  <a:gd name="T45" fmla="*/ 3 h 56"/>
                  <a:gd name="T46" fmla="*/ 26 w 60"/>
                  <a:gd name="T47" fmla="*/ 1 h 56"/>
                  <a:gd name="T48" fmla="*/ 33 w 60"/>
                  <a:gd name="T4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6">
                    <a:moveTo>
                      <a:pt x="33" y="0"/>
                    </a:moveTo>
                    <a:lnTo>
                      <a:pt x="41" y="1"/>
                    </a:lnTo>
                    <a:lnTo>
                      <a:pt x="46" y="2"/>
                    </a:lnTo>
                    <a:lnTo>
                      <a:pt x="48" y="3"/>
                    </a:lnTo>
                    <a:lnTo>
                      <a:pt x="55" y="12"/>
                    </a:lnTo>
                    <a:lnTo>
                      <a:pt x="59" y="20"/>
                    </a:lnTo>
                    <a:lnTo>
                      <a:pt x="60" y="29"/>
                    </a:lnTo>
                    <a:lnTo>
                      <a:pt x="57" y="36"/>
                    </a:lnTo>
                    <a:lnTo>
                      <a:pt x="50" y="44"/>
                    </a:lnTo>
                    <a:lnTo>
                      <a:pt x="43" y="46"/>
                    </a:lnTo>
                    <a:lnTo>
                      <a:pt x="36" y="46"/>
                    </a:lnTo>
                    <a:lnTo>
                      <a:pt x="26" y="47"/>
                    </a:lnTo>
                    <a:lnTo>
                      <a:pt x="19" y="48"/>
                    </a:lnTo>
                    <a:lnTo>
                      <a:pt x="11" y="51"/>
                    </a:lnTo>
                    <a:lnTo>
                      <a:pt x="6" y="53"/>
                    </a:lnTo>
                    <a:lnTo>
                      <a:pt x="2" y="56"/>
                    </a:lnTo>
                    <a:lnTo>
                      <a:pt x="0" y="55"/>
                    </a:lnTo>
                    <a:lnTo>
                      <a:pt x="2" y="51"/>
                    </a:lnTo>
                    <a:lnTo>
                      <a:pt x="4" y="42"/>
                    </a:lnTo>
                    <a:lnTo>
                      <a:pt x="5" y="33"/>
                    </a:lnTo>
                    <a:lnTo>
                      <a:pt x="8" y="22"/>
                    </a:lnTo>
                    <a:lnTo>
                      <a:pt x="11" y="9"/>
                    </a:lnTo>
                    <a:lnTo>
                      <a:pt x="19" y="3"/>
                    </a:lnTo>
                    <a:lnTo>
                      <a:pt x="26"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0" name="Freeform 83">
                <a:extLst>
                  <a:ext uri="{FF2B5EF4-FFF2-40B4-BE49-F238E27FC236}">
                    <a16:creationId xmlns:a16="http://schemas.microsoft.com/office/drawing/2014/main" id="{1AA990D1-CE2E-4172-9D17-D625322B21FD}"/>
                  </a:ext>
                </a:extLst>
              </p:cNvPr>
              <p:cNvSpPr>
                <a:spLocks/>
              </p:cNvSpPr>
              <p:nvPr/>
            </p:nvSpPr>
            <p:spPr bwMode="auto">
              <a:xfrm>
                <a:off x="13333545" y="3227019"/>
                <a:ext cx="32546" cy="42902"/>
              </a:xfrm>
              <a:custGeom>
                <a:avLst/>
                <a:gdLst>
                  <a:gd name="T0" fmla="*/ 0 w 44"/>
                  <a:gd name="T1" fmla="*/ 0 h 58"/>
                  <a:gd name="T2" fmla="*/ 2 w 44"/>
                  <a:gd name="T3" fmla="*/ 1 h 58"/>
                  <a:gd name="T4" fmla="*/ 9 w 44"/>
                  <a:gd name="T5" fmla="*/ 6 h 58"/>
                  <a:gd name="T6" fmla="*/ 18 w 44"/>
                  <a:gd name="T7" fmla="*/ 8 h 58"/>
                  <a:gd name="T8" fmla="*/ 28 w 44"/>
                  <a:gd name="T9" fmla="*/ 12 h 58"/>
                  <a:gd name="T10" fmla="*/ 38 w 44"/>
                  <a:gd name="T11" fmla="*/ 18 h 58"/>
                  <a:gd name="T12" fmla="*/ 42 w 44"/>
                  <a:gd name="T13" fmla="*/ 25 h 58"/>
                  <a:gd name="T14" fmla="*/ 44 w 44"/>
                  <a:gd name="T15" fmla="*/ 34 h 58"/>
                  <a:gd name="T16" fmla="*/ 41 w 44"/>
                  <a:gd name="T17" fmla="*/ 42 h 58"/>
                  <a:gd name="T18" fmla="*/ 39 w 44"/>
                  <a:gd name="T19" fmla="*/ 49 h 58"/>
                  <a:gd name="T20" fmla="*/ 38 w 44"/>
                  <a:gd name="T21" fmla="*/ 51 h 58"/>
                  <a:gd name="T22" fmla="*/ 27 w 44"/>
                  <a:gd name="T23" fmla="*/ 58 h 58"/>
                  <a:gd name="T24" fmla="*/ 17 w 44"/>
                  <a:gd name="T25" fmla="*/ 58 h 58"/>
                  <a:gd name="T26" fmla="*/ 8 w 44"/>
                  <a:gd name="T27" fmla="*/ 53 h 58"/>
                  <a:gd name="T28" fmla="*/ 2 w 44"/>
                  <a:gd name="T29" fmla="*/ 47 h 58"/>
                  <a:gd name="T30" fmla="*/ 1 w 44"/>
                  <a:gd name="T31" fmla="*/ 40 h 58"/>
                  <a:gd name="T32" fmla="*/ 1 w 44"/>
                  <a:gd name="T33" fmla="*/ 33 h 58"/>
                  <a:gd name="T34" fmla="*/ 2 w 44"/>
                  <a:gd name="T35" fmla="*/ 24 h 58"/>
                  <a:gd name="T36" fmla="*/ 2 w 44"/>
                  <a:gd name="T37" fmla="*/ 17 h 58"/>
                  <a:gd name="T38" fmla="*/ 1 w 44"/>
                  <a:gd name="T39" fmla="*/ 9 h 58"/>
                  <a:gd name="T40" fmla="*/ 0 w 44"/>
                  <a:gd name="T41" fmla="*/ 3 h 58"/>
                  <a:gd name="T42" fmla="*/ 0 w 44"/>
                  <a:gd name="T4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8">
                    <a:moveTo>
                      <a:pt x="0" y="0"/>
                    </a:moveTo>
                    <a:lnTo>
                      <a:pt x="2" y="1"/>
                    </a:lnTo>
                    <a:lnTo>
                      <a:pt x="9" y="6"/>
                    </a:lnTo>
                    <a:lnTo>
                      <a:pt x="18" y="8"/>
                    </a:lnTo>
                    <a:lnTo>
                      <a:pt x="28" y="12"/>
                    </a:lnTo>
                    <a:lnTo>
                      <a:pt x="38" y="18"/>
                    </a:lnTo>
                    <a:lnTo>
                      <a:pt x="42" y="25"/>
                    </a:lnTo>
                    <a:lnTo>
                      <a:pt x="44" y="34"/>
                    </a:lnTo>
                    <a:lnTo>
                      <a:pt x="41" y="42"/>
                    </a:lnTo>
                    <a:lnTo>
                      <a:pt x="39" y="49"/>
                    </a:lnTo>
                    <a:lnTo>
                      <a:pt x="38" y="51"/>
                    </a:lnTo>
                    <a:lnTo>
                      <a:pt x="27" y="58"/>
                    </a:lnTo>
                    <a:lnTo>
                      <a:pt x="17" y="58"/>
                    </a:lnTo>
                    <a:lnTo>
                      <a:pt x="8" y="53"/>
                    </a:lnTo>
                    <a:lnTo>
                      <a:pt x="2" y="47"/>
                    </a:lnTo>
                    <a:lnTo>
                      <a:pt x="1" y="40"/>
                    </a:lnTo>
                    <a:lnTo>
                      <a:pt x="1" y="33"/>
                    </a:lnTo>
                    <a:lnTo>
                      <a:pt x="2" y="24"/>
                    </a:lnTo>
                    <a:lnTo>
                      <a:pt x="2" y="17"/>
                    </a:lnTo>
                    <a:lnTo>
                      <a:pt x="1" y="9"/>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1" name="Freeform 84">
                <a:extLst>
                  <a:ext uri="{FF2B5EF4-FFF2-40B4-BE49-F238E27FC236}">
                    <a16:creationId xmlns:a16="http://schemas.microsoft.com/office/drawing/2014/main" id="{6ECE93E0-498D-4E84-BB7A-E4B549277778}"/>
                  </a:ext>
                </a:extLst>
              </p:cNvPr>
              <p:cNvSpPr>
                <a:spLocks/>
              </p:cNvSpPr>
              <p:nvPr/>
            </p:nvSpPr>
            <p:spPr bwMode="auto">
              <a:xfrm>
                <a:off x="13383843" y="3083521"/>
                <a:ext cx="33286" cy="63613"/>
              </a:xfrm>
              <a:custGeom>
                <a:avLst/>
                <a:gdLst>
                  <a:gd name="T0" fmla="*/ 31 w 45"/>
                  <a:gd name="T1" fmla="*/ 0 h 86"/>
                  <a:gd name="T2" fmla="*/ 29 w 45"/>
                  <a:gd name="T3" fmla="*/ 3 h 86"/>
                  <a:gd name="T4" fmla="*/ 27 w 45"/>
                  <a:gd name="T5" fmla="*/ 10 h 86"/>
                  <a:gd name="T6" fmla="*/ 26 w 45"/>
                  <a:gd name="T7" fmla="*/ 20 h 86"/>
                  <a:gd name="T8" fmla="*/ 27 w 45"/>
                  <a:gd name="T9" fmla="*/ 29 h 86"/>
                  <a:gd name="T10" fmla="*/ 31 w 45"/>
                  <a:gd name="T11" fmla="*/ 34 h 86"/>
                  <a:gd name="T12" fmla="*/ 37 w 45"/>
                  <a:gd name="T13" fmla="*/ 38 h 86"/>
                  <a:gd name="T14" fmla="*/ 42 w 45"/>
                  <a:gd name="T15" fmla="*/ 45 h 86"/>
                  <a:gd name="T16" fmla="*/ 45 w 45"/>
                  <a:gd name="T17" fmla="*/ 54 h 86"/>
                  <a:gd name="T18" fmla="*/ 45 w 45"/>
                  <a:gd name="T19" fmla="*/ 64 h 86"/>
                  <a:gd name="T20" fmla="*/ 43 w 45"/>
                  <a:gd name="T21" fmla="*/ 74 h 86"/>
                  <a:gd name="T22" fmla="*/ 38 w 45"/>
                  <a:gd name="T23" fmla="*/ 80 h 86"/>
                  <a:gd name="T24" fmla="*/ 34 w 45"/>
                  <a:gd name="T25" fmla="*/ 84 h 86"/>
                  <a:gd name="T26" fmla="*/ 33 w 45"/>
                  <a:gd name="T27" fmla="*/ 84 h 86"/>
                  <a:gd name="T28" fmla="*/ 31 w 45"/>
                  <a:gd name="T29" fmla="*/ 85 h 86"/>
                  <a:gd name="T30" fmla="*/ 28 w 45"/>
                  <a:gd name="T31" fmla="*/ 86 h 86"/>
                  <a:gd name="T32" fmla="*/ 25 w 45"/>
                  <a:gd name="T33" fmla="*/ 86 h 86"/>
                  <a:gd name="T34" fmla="*/ 21 w 45"/>
                  <a:gd name="T35" fmla="*/ 86 h 86"/>
                  <a:gd name="T36" fmla="*/ 18 w 45"/>
                  <a:gd name="T37" fmla="*/ 86 h 86"/>
                  <a:gd name="T38" fmla="*/ 18 w 45"/>
                  <a:gd name="T39" fmla="*/ 86 h 86"/>
                  <a:gd name="T40" fmla="*/ 17 w 45"/>
                  <a:gd name="T41" fmla="*/ 85 h 86"/>
                  <a:gd name="T42" fmla="*/ 16 w 45"/>
                  <a:gd name="T43" fmla="*/ 84 h 86"/>
                  <a:gd name="T44" fmla="*/ 14 w 45"/>
                  <a:gd name="T45" fmla="*/ 82 h 86"/>
                  <a:gd name="T46" fmla="*/ 11 w 45"/>
                  <a:gd name="T47" fmla="*/ 80 h 86"/>
                  <a:gd name="T48" fmla="*/ 7 w 45"/>
                  <a:gd name="T49" fmla="*/ 76 h 86"/>
                  <a:gd name="T50" fmla="*/ 4 w 45"/>
                  <a:gd name="T51" fmla="*/ 71 h 86"/>
                  <a:gd name="T52" fmla="*/ 0 w 45"/>
                  <a:gd name="T53" fmla="*/ 59 h 86"/>
                  <a:gd name="T54" fmla="*/ 0 w 45"/>
                  <a:gd name="T55" fmla="*/ 47 h 86"/>
                  <a:gd name="T56" fmla="*/ 3 w 45"/>
                  <a:gd name="T57" fmla="*/ 34 h 86"/>
                  <a:gd name="T58" fmla="*/ 7 w 45"/>
                  <a:gd name="T59" fmla="*/ 23 h 86"/>
                  <a:gd name="T60" fmla="*/ 15 w 45"/>
                  <a:gd name="T61" fmla="*/ 14 h 86"/>
                  <a:gd name="T62" fmla="*/ 22 w 45"/>
                  <a:gd name="T63" fmla="*/ 8 h 86"/>
                  <a:gd name="T64" fmla="*/ 28 w 45"/>
                  <a:gd name="T65" fmla="*/ 3 h 86"/>
                  <a:gd name="T66" fmla="*/ 31 w 45"/>
                  <a:gd name="T6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86">
                    <a:moveTo>
                      <a:pt x="31" y="0"/>
                    </a:moveTo>
                    <a:lnTo>
                      <a:pt x="29" y="3"/>
                    </a:lnTo>
                    <a:lnTo>
                      <a:pt x="27" y="10"/>
                    </a:lnTo>
                    <a:lnTo>
                      <a:pt x="26" y="20"/>
                    </a:lnTo>
                    <a:lnTo>
                      <a:pt x="27" y="29"/>
                    </a:lnTo>
                    <a:lnTo>
                      <a:pt x="31" y="34"/>
                    </a:lnTo>
                    <a:lnTo>
                      <a:pt x="37" y="38"/>
                    </a:lnTo>
                    <a:lnTo>
                      <a:pt x="42" y="45"/>
                    </a:lnTo>
                    <a:lnTo>
                      <a:pt x="45" y="54"/>
                    </a:lnTo>
                    <a:lnTo>
                      <a:pt x="45" y="64"/>
                    </a:lnTo>
                    <a:lnTo>
                      <a:pt x="43" y="74"/>
                    </a:lnTo>
                    <a:lnTo>
                      <a:pt x="38" y="80"/>
                    </a:lnTo>
                    <a:lnTo>
                      <a:pt x="34" y="84"/>
                    </a:lnTo>
                    <a:lnTo>
                      <a:pt x="33" y="84"/>
                    </a:lnTo>
                    <a:lnTo>
                      <a:pt x="31" y="85"/>
                    </a:lnTo>
                    <a:lnTo>
                      <a:pt x="28" y="86"/>
                    </a:lnTo>
                    <a:lnTo>
                      <a:pt x="25" y="86"/>
                    </a:lnTo>
                    <a:lnTo>
                      <a:pt x="21" y="86"/>
                    </a:lnTo>
                    <a:lnTo>
                      <a:pt x="18" y="86"/>
                    </a:lnTo>
                    <a:lnTo>
                      <a:pt x="18" y="86"/>
                    </a:lnTo>
                    <a:lnTo>
                      <a:pt x="17" y="85"/>
                    </a:lnTo>
                    <a:lnTo>
                      <a:pt x="16" y="84"/>
                    </a:lnTo>
                    <a:lnTo>
                      <a:pt x="14" y="82"/>
                    </a:lnTo>
                    <a:lnTo>
                      <a:pt x="11" y="80"/>
                    </a:lnTo>
                    <a:lnTo>
                      <a:pt x="7" y="76"/>
                    </a:lnTo>
                    <a:lnTo>
                      <a:pt x="4" y="71"/>
                    </a:lnTo>
                    <a:lnTo>
                      <a:pt x="0" y="59"/>
                    </a:lnTo>
                    <a:lnTo>
                      <a:pt x="0" y="47"/>
                    </a:lnTo>
                    <a:lnTo>
                      <a:pt x="3" y="34"/>
                    </a:lnTo>
                    <a:lnTo>
                      <a:pt x="7" y="23"/>
                    </a:lnTo>
                    <a:lnTo>
                      <a:pt x="15" y="14"/>
                    </a:lnTo>
                    <a:lnTo>
                      <a:pt x="22" y="8"/>
                    </a:lnTo>
                    <a:lnTo>
                      <a:pt x="28" y="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2" name="Freeform 85">
                <a:extLst>
                  <a:ext uri="{FF2B5EF4-FFF2-40B4-BE49-F238E27FC236}">
                    <a16:creationId xmlns:a16="http://schemas.microsoft.com/office/drawing/2014/main" id="{5E041A11-F4A0-4461-B58D-6251EAE37363}"/>
                  </a:ext>
                </a:extLst>
              </p:cNvPr>
              <p:cNvSpPr>
                <a:spLocks/>
              </p:cNvSpPr>
              <p:nvPr/>
            </p:nvSpPr>
            <p:spPr bwMode="auto">
              <a:xfrm>
                <a:off x="13475564" y="3143435"/>
                <a:ext cx="51778" cy="32546"/>
              </a:xfrm>
              <a:custGeom>
                <a:avLst/>
                <a:gdLst>
                  <a:gd name="T0" fmla="*/ 41 w 70"/>
                  <a:gd name="T1" fmla="*/ 0 h 44"/>
                  <a:gd name="T2" fmla="*/ 51 w 70"/>
                  <a:gd name="T3" fmla="*/ 1 h 44"/>
                  <a:gd name="T4" fmla="*/ 59 w 70"/>
                  <a:gd name="T5" fmla="*/ 8 h 44"/>
                  <a:gd name="T6" fmla="*/ 64 w 70"/>
                  <a:gd name="T7" fmla="*/ 11 h 44"/>
                  <a:gd name="T8" fmla="*/ 67 w 70"/>
                  <a:gd name="T9" fmla="*/ 14 h 44"/>
                  <a:gd name="T10" fmla="*/ 69 w 70"/>
                  <a:gd name="T11" fmla="*/ 16 h 44"/>
                  <a:gd name="T12" fmla="*/ 69 w 70"/>
                  <a:gd name="T13" fmla="*/ 17 h 44"/>
                  <a:gd name="T14" fmla="*/ 70 w 70"/>
                  <a:gd name="T15" fmla="*/ 19 h 44"/>
                  <a:gd name="T16" fmla="*/ 70 w 70"/>
                  <a:gd name="T17" fmla="*/ 19 h 44"/>
                  <a:gd name="T18" fmla="*/ 69 w 70"/>
                  <a:gd name="T19" fmla="*/ 21 h 44"/>
                  <a:gd name="T20" fmla="*/ 68 w 70"/>
                  <a:gd name="T21" fmla="*/ 26 h 44"/>
                  <a:gd name="T22" fmla="*/ 63 w 70"/>
                  <a:gd name="T23" fmla="*/ 32 h 44"/>
                  <a:gd name="T24" fmla="*/ 57 w 70"/>
                  <a:gd name="T25" fmla="*/ 38 h 44"/>
                  <a:gd name="T26" fmla="*/ 47 w 70"/>
                  <a:gd name="T27" fmla="*/ 43 h 44"/>
                  <a:gd name="T28" fmla="*/ 34 w 70"/>
                  <a:gd name="T29" fmla="*/ 44 h 44"/>
                  <a:gd name="T30" fmla="*/ 22 w 70"/>
                  <a:gd name="T31" fmla="*/ 41 h 44"/>
                  <a:gd name="T32" fmla="*/ 12 w 70"/>
                  <a:gd name="T33" fmla="*/ 32 h 44"/>
                  <a:gd name="T34" fmla="*/ 6 w 70"/>
                  <a:gd name="T35" fmla="*/ 23 h 44"/>
                  <a:gd name="T36" fmla="*/ 1 w 70"/>
                  <a:gd name="T37" fmla="*/ 15 h 44"/>
                  <a:gd name="T38" fmla="*/ 0 w 70"/>
                  <a:gd name="T39" fmla="*/ 12 h 44"/>
                  <a:gd name="T40" fmla="*/ 1 w 70"/>
                  <a:gd name="T41" fmla="*/ 12 h 44"/>
                  <a:gd name="T42" fmla="*/ 3 w 70"/>
                  <a:gd name="T43" fmla="*/ 12 h 44"/>
                  <a:gd name="T44" fmla="*/ 7 w 70"/>
                  <a:gd name="T45" fmla="*/ 12 h 44"/>
                  <a:gd name="T46" fmla="*/ 9 w 70"/>
                  <a:gd name="T47" fmla="*/ 12 h 44"/>
                  <a:gd name="T48" fmla="*/ 13 w 70"/>
                  <a:gd name="T49" fmla="*/ 12 h 44"/>
                  <a:gd name="T50" fmla="*/ 15 w 70"/>
                  <a:gd name="T51" fmla="*/ 12 h 44"/>
                  <a:gd name="T52" fmla="*/ 19 w 70"/>
                  <a:gd name="T53" fmla="*/ 11 h 44"/>
                  <a:gd name="T54" fmla="*/ 22 w 70"/>
                  <a:gd name="T55" fmla="*/ 9 h 44"/>
                  <a:gd name="T56" fmla="*/ 24 w 70"/>
                  <a:gd name="T57" fmla="*/ 8 h 44"/>
                  <a:gd name="T58" fmla="*/ 26 w 70"/>
                  <a:gd name="T59" fmla="*/ 5 h 44"/>
                  <a:gd name="T60" fmla="*/ 29 w 70"/>
                  <a:gd name="T61" fmla="*/ 4 h 44"/>
                  <a:gd name="T62" fmla="*/ 30 w 70"/>
                  <a:gd name="T63" fmla="*/ 4 h 44"/>
                  <a:gd name="T64" fmla="*/ 41 w 70"/>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44">
                    <a:moveTo>
                      <a:pt x="41" y="0"/>
                    </a:moveTo>
                    <a:lnTo>
                      <a:pt x="51" y="1"/>
                    </a:lnTo>
                    <a:lnTo>
                      <a:pt x="59" y="8"/>
                    </a:lnTo>
                    <a:lnTo>
                      <a:pt x="64" y="11"/>
                    </a:lnTo>
                    <a:lnTo>
                      <a:pt x="67" y="14"/>
                    </a:lnTo>
                    <a:lnTo>
                      <a:pt x="69" y="16"/>
                    </a:lnTo>
                    <a:lnTo>
                      <a:pt x="69" y="17"/>
                    </a:lnTo>
                    <a:lnTo>
                      <a:pt x="70" y="19"/>
                    </a:lnTo>
                    <a:lnTo>
                      <a:pt x="70" y="19"/>
                    </a:lnTo>
                    <a:lnTo>
                      <a:pt x="69" y="21"/>
                    </a:lnTo>
                    <a:lnTo>
                      <a:pt x="68" y="26"/>
                    </a:lnTo>
                    <a:lnTo>
                      <a:pt x="63" y="32"/>
                    </a:lnTo>
                    <a:lnTo>
                      <a:pt x="57" y="38"/>
                    </a:lnTo>
                    <a:lnTo>
                      <a:pt x="47" y="43"/>
                    </a:lnTo>
                    <a:lnTo>
                      <a:pt x="34" y="44"/>
                    </a:lnTo>
                    <a:lnTo>
                      <a:pt x="22" y="41"/>
                    </a:lnTo>
                    <a:lnTo>
                      <a:pt x="12" y="32"/>
                    </a:lnTo>
                    <a:lnTo>
                      <a:pt x="6" y="23"/>
                    </a:lnTo>
                    <a:lnTo>
                      <a:pt x="1" y="15"/>
                    </a:lnTo>
                    <a:lnTo>
                      <a:pt x="0" y="12"/>
                    </a:lnTo>
                    <a:lnTo>
                      <a:pt x="1" y="12"/>
                    </a:lnTo>
                    <a:lnTo>
                      <a:pt x="3" y="12"/>
                    </a:lnTo>
                    <a:lnTo>
                      <a:pt x="7" y="12"/>
                    </a:lnTo>
                    <a:lnTo>
                      <a:pt x="9" y="12"/>
                    </a:lnTo>
                    <a:lnTo>
                      <a:pt x="13" y="12"/>
                    </a:lnTo>
                    <a:lnTo>
                      <a:pt x="15" y="12"/>
                    </a:lnTo>
                    <a:lnTo>
                      <a:pt x="19" y="11"/>
                    </a:lnTo>
                    <a:lnTo>
                      <a:pt x="22" y="9"/>
                    </a:lnTo>
                    <a:lnTo>
                      <a:pt x="24" y="8"/>
                    </a:lnTo>
                    <a:lnTo>
                      <a:pt x="26" y="5"/>
                    </a:lnTo>
                    <a:lnTo>
                      <a:pt x="29" y="4"/>
                    </a:lnTo>
                    <a:lnTo>
                      <a:pt x="30" y="4"/>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3" name="Freeform 86">
                <a:extLst>
                  <a:ext uri="{FF2B5EF4-FFF2-40B4-BE49-F238E27FC236}">
                    <a16:creationId xmlns:a16="http://schemas.microsoft.com/office/drawing/2014/main" id="{157A4836-0314-4C16-A932-695EB4504CA4}"/>
                  </a:ext>
                </a:extLst>
              </p:cNvPr>
              <p:cNvSpPr>
                <a:spLocks/>
              </p:cNvSpPr>
              <p:nvPr/>
            </p:nvSpPr>
            <p:spPr bwMode="auto">
              <a:xfrm>
                <a:off x="13408992" y="3184118"/>
                <a:ext cx="39203" cy="53257"/>
              </a:xfrm>
              <a:custGeom>
                <a:avLst/>
                <a:gdLst>
                  <a:gd name="T0" fmla="*/ 27 w 53"/>
                  <a:gd name="T1" fmla="*/ 0 h 72"/>
                  <a:gd name="T2" fmla="*/ 36 w 53"/>
                  <a:gd name="T3" fmla="*/ 1 h 72"/>
                  <a:gd name="T4" fmla="*/ 46 w 53"/>
                  <a:gd name="T5" fmla="*/ 8 h 72"/>
                  <a:gd name="T6" fmla="*/ 47 w 53"/>
                  <a:gd name="T7" fmla="*/ 9 h 72"/>
                  <a:gd name="T8" fmla="*/ 50 w 53"/>
                  <a:gd name="T9" fmla="*/ 14 h 72"/>
                  <a:gd name="T10" fmla="*/ 53 w 53"/>
                  <a:gd name="T11" fmla="*/ 20 h 72"/>
                  <a:gd name="T12" fmla="*/ 53 w 53"/>
                  <a:gd name="T13" fmla="*/ 30 h 72"/>
                  <a:gd name="T14" fmla="*/ 50 w 53"/>
                  <a:gd name="T15" fmla="*/ 42 h 72"/>
                  <a:gd name="T16" fmla="*/ 42 w 53"/>
                  <a:gd name="T17" fmla="*/ 52 h 72"/>
                  <a:gd name="T18" fmla="*/ 33 w 53"/>
                  <a:gd name="T19" fmla="*/ 59 h 72"/>
                  <a:gd name="T20" fmla="*/ 22 w 53"/>
                  <a:gd name="T21" fmla="*/ 63 h 72"/>
                  <a:gd name="T22" fmla="*/ 14 w 53"/>
                  <a:gd name="T23" fmla="*/ 66 h 72"/>
                  <a:gd name="T24" fmla="*/ 6 w 53"/>
                  <a:gd name="T25" fmla="*/ 69 h 72"/>
                  <a:gd name="T26" fmla="*/ 2 w 53"/>
                  <a:gd name="T27" fmla="*/ 71 h 72"/>
                  <a:gd name="T28" fmla="*/ 0 w 53"/>
                  <a:gd name="T29" fmla="*/ 72 h 72"/>
                  <a:gd name="T30" fmla="*/ 0 w 53"/>
                  <a:gd name="T31" fmla="*/ 66 h 72"/>
                  <a:gd name="T32" fmla="*/ 0 w 53"/>
                  <a:gd name="T33" fmla="*/ 56 h 72"/>
                  <a:gd name="T34" fmla="*/ 2 w 53"/>
                  <a:gd name="T35" fmla="*/ 44 h 72"/>
                  <a:gd name="T36" fmla="*/ 3 w 53"/>
                  <a:gd name="T37" fmla="*/ 33 h 72"/>
                  <a:gd name="T38" fmla="*/ 3 w 53"/>
                  <a:gd name="T39" fmla="*/ 26 h 72"/>
                  <a:gd name="T40" fmla="*/ 5 w 53"/>
                  <a:gd name="T41" fmla="*/ 19 h 72"/>
                  <a:gd name="T42" fmla="*/ 10 w 53"/>
                  <a:gd name="T43" fmla="*/ 10 h 72"/>
                  <a:gd name="T44" fmla="*/ 19 w 53"/>
                  <a:gd name="T45" fmla="*/ 4 h 72"/>
                  <a:gd name="T46" fmla="*/ 27 w 53"/>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72">
                    <a:moveTo>
                      <a:pt x="27" y="0"/>
                    </a:moveTo>
                    <a:lnTo>
                      <a:pt x="36" y="1"/>
                    </a:lnTo>
                    <a:lnTo>
                      <a:pt x="46" y="8"/>
                    </a:lnTo>
                    <a:lnTo>
                      <a:pt x="47" y="9"/>
                    </a:lnTo>
                    <a:lnTo>
                      <a:pt x="50" y="14"/>
                    </a:lnTo>
                    <a:lnTo>
                      <a:pt x="53" y="20"/>
                    </a:lnTo>
                    <a:lnTo>
                      <a:pt x="53" y="30"/>
                    </a:lnTo>
                    <a:lnTo>
                      <a:pt x="50" y="42"/>
                    </a:lnTo>
                    <a:lnTo>
                      <a:pt x="42" y="52"/>
                    </a:lnTo>
                    <a:lnTo>
                      <a:pt x="33" y="59"/>
                    </a:lnTo>
                    <a:lnTo>
                      <a:pt x="22" y="63"/>
                    </a:lnTo>
                    <a:lnTo>
                      <a:pt x="14" y="66"/>
                    </a:lnTo>
                    <a:lnTo>
                      <a:pt x="6" y="69"/>
                    </a:lnTo>
                    <a:lnTo>
                      <a:pt x="2" y="71"/>
                    </a:lnTo>
                    <a:lnTo>
                      <a:pt x="0" y="72"/>
                    </a:lnTo>
                    <a:lnTo>
                      <a:pt x="0" y="66"/>
                    </a:lnTo>
                    <a:lnTo>
                      <a:pt x="0" y="56"/>
                    </a:lnTo>
                    <a:lnTo>
                      <a:pt x="2" y="44"/>
                    </a:lnTo>
                    <a:lnTo>
                      <a:pt x="3" y="33"/>
                    </a:lnTo>
                    <a:lnTo>
                      <a:pt x="3" y="26"/>
                    </a:lnTo>
                    <a:lnTo>
                      <a:pt x="5" y="19"/>
                    </a:lnTo>
                    <a:lnTo>
                      <a:pt x="10" y="10"/>
                    </a:lnTo>
                    <a:lnTo>
                      <a:pt x="19" y="4"/>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4" name="Freeform 87">
                <a:extLst>
                  <a:ext uri="{FF2B5EF4-FFF2-40B4-BE49-F238E27FC236}">
                    <a16:creationId xmlns:a16="http://schemas.microsoft.com/office/drawing/2014/main" id="{FFA3EDEA-F590-446F-B619-BF4B234C64A6}"/>
                  </a:ext>
                </a:extLst>
              </p:cNvPr>
              <p:cNvSpPr>
                <a:spLocks/>
              </p:cNvSpPr>
              <p:nvPr/>
            </p:nvSpPr>
            <p:spPr bwMode="auto">
              <a:xfrm>
                <a:off x="13363132" y="3187816"/>
                <a:ext cx="39203" cy="57695"/>
              </a:xfrm>
              <a:custGeom>
                <a:avLst/>
                <a:gdLst>
                  <a:gd name="T0" fmla="*/ 37 w 53"/>
                  <a:gd name="T1" fmla="*/ 0 h 78"/>
                  <a:gd name="T2" fmla="*/ 45 w 53"/>
                  <a:gd name="T3" fmla="*/ 4 h 78"/>
                  <a:gd name="T4" fmla="*/ 51 w 53"/>
                  <a:gd name="T5" fmla="*/ 10 h 78"/>
                  <a:gd name="T6" fmla="*/ 53 w 53"/>
                  <a:gd name="T7" fmla="*/ 20 h 78"/>
                  <a:gd name="T8" fmla="*/ 51 w 53"/>
                  <a:gd name="T9" fmla="*/ 29 h 78"/>
                  <a:gd name="T10" fmla="*/ 48 w 53"/>
                  <a:gd name="T11" fmla="*/ 37 h 78"/>
                  <a:gd name="T12" fmla="*/ 42 w 53"/>
                  <a:gd name="T13" fmla="*/ 44 h 78"/>
                  <a:gd name="T14" fmla="*/ 34 w 53"/>
                  <a:gd name="T15" fmla="*/ 51 h 78"/>
                  <a:gd name="T16" fmla="*/ 29 w 53"/>
                  <a:gd name="T17" fmla="*/ 59 h 78"/>
                  <a:gd name="T18" fmla="*/ 24 w 53"/>
                  <a:gd name="T19" fmla="*/ 66 h 78"/>
                  <a:gd name="T20" fmla="*/ 21 w 53"/>
                  <a:gd name="T21" fmla="*/ 72 h 78"/>
                  <a:gd name="T22" fmla="*/ 18 w 53"/>
                  <a:gd name="T23" fmla="*/ 77 h 78"/>
                  <a:gd name="T24" fmla="*/ 17 w 53"/>
                  <a:gd name="T25" fmla="*/ 78 h 78"/>
                  <a:gd name="T26" fmla="*/ 17 w 53"/>
                  <a:gd name="T27" fmla="*/ 76 h 78"/>
                  <a:gd name="T28" fmla="*/ 13 w 53"/>
                  <a:gd name="T29" fmla="*/ 66 h 78"/>
                  <a:gd name="T30" fmla="*/ 9 w 53"/>
                  <a:gd name="T31" fmla="*/ 58 h 78"/>
                  <a:gd name="T32" fmla="*/ 2 w 53"/>
                  <a:gd name="T33" fmla="*/ 47 h 78"/>
                  <a:gd name="T34" fmla="*/ 0 w 53"/>
                  <a:gd name="T35" fmla="*/ 33 h 78"/>
                  <a:gd name="T36" fmla="*/ 0 w 53"/>
                  <a:gd name="T37" fmla="*/ 23 h 78"/>
                  <a:gd name="T38" fmla="*/ 5 w 53"/>
                  <a:gd name="T39" fmla="*/ 16 h 78"/>
                  <a:gd name="T40" fmla="*/ 11 w 53"/>
                  <a:gd name="T41" fmla="*/ 10 h 78"/>
                  <a:gd name="T42" fmla="*/ 18 w 53"/>
                  <a:gd name="T43" fmla="*/ 5 h 78"/>
                  <a:gd name="T44" fmla="*/ 23 w 53"/>
                  <a:gd name="T45" fmla="*/ 3 h 78"/>
                  <a:gd name="T46" fmla="*/ 26 w 53"/>
                  <a:gd name="T47" fmla="*/ 1 h 78"/>
                  <a:gd name="T48" fmla="*/ 37 w 53"/>
                  <a:gd name="T4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78">
                    <a:moveTo>
                      <a:pt x="37" y="0"/>
                    </a:moveTo>
                    <a:lnTo>
                      <a:pt x="45" y="4"/>
                    </a:lnTo>
                    <a:lnTo>
                      <a:pt x="51" y="10"/>
                    </a:lnTo>
                    <a:lnTo>
                      <a:pt x="53" y="20"/>
                    </a:lnTo>
                    <a:lnTo>
                      <a:pt x="51" y="29"/>
                    </a:lnTo>
                    <a:lnTo>
                      <a:pt x="48" y="37"/>
                    </a:lnTo>
                    <a:lnTo>
                      <a:pt x="42" y="44"/>
                    </a:lnTo>
                    <a:lnTo>
                      <a:pt x="34" y="51"/>
                    </a:lnTo>
                    <a:lnTo>
                      <a:pt x="29" y="59"/>
                    </a:lnTo>
                    <a:lnTo>
                      <a:pt x="24" y="66"/>
                    </a:lnTo>
                    <a:lnTo>
                      <a:pt x="21" y="72"/>
                    </a:lnTo>
                    <a:lnTo>
                      <a:pt x="18" y="77"/>
                    </a:lnTo>
                    <a:lnTo>
                      <a:pt x="17" y="78"/>
                    </a:lnTo>
                    <a:lnTo>
                      <a:pt x="17" y="76"/>
                    </a:lnTo>
                    <a:lnTo>
                      <a:pt x="13" y="66"/>
                    </a:lnTo>
                    <a:lnTo>
                      <a:pt x="9" y="58"/>
                    </a:lnTo>
                    <a:lnTo>
                      <a:pt x="2" y="47"/>
                    </a:lnTo>
                    <a:lnTo>
                      <a:pt x="0" y="33"/>
                    </a:lnTo>
                    <a:lnTo>
                      <a:pt x="0" y="23"/>
                    </a:lnTo>
                    <a:lnTo>
                      <a:pt x="5" y="16"/>
                    </a:lnTo>
                    <a:lnTo>
                      <a:pt x="11" y="10"/>
                    </a:lnTo>
                    <a:lnTo>
                      <a:pt x="18" y="5"/>
                    </a:lnTo>
                    <a:lnTo>
                      <a:pt x="23" y="3"/>
                    </a:lnTo>
                    <a:lnTo>
                      <a:pt x="26"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5" name="Freeform 88">
                <a:extLst>
                  <a:ext uri="{FF2B5EF4-FFF2-40B4-BE49-F238E27FC236}">
                    <a16:creationId xmlns:a16="http://schemas.microsoft.com/office/drawing/2014/main" id="{4D4D320A-7ADA-492C-8C22-62CFAAA6B990}"/>
                  </a:ext>
                </a:extLst>
              </p:cNvPr>
              <p:cNvSpPr>
                <a:spLocks/>
              </p:cNvSpPr>
              <p:nvPr/>
            </p:nvSpPr>
            <p:spPr bwMode="auto">
              <a:xfrm>
                <a:off x="13270672" y="3230718"/>
                <a:ext cx="43641" cy="45121"/>
              </a:xfrm>
              <a:custGeom>
                <a:avLst/>
                <a:gdLst>
                  <a:gd name="T0" fmla="*/ 33 w 59"/>
                  <a:gd name="T1" fmla="*/ 0 h 61"/>
                  <a:gd name="T2" fmla="*/ 39 w 59"/>
                  <a:gd name="T3" fmla="*/ 0 h 61"/>
                  <a:gd name="T4" fmla="*/ 43 w 59"/>
                  <a:gd name="T5" fmla="*/ 2 h 61"/>
                  <a:gd name="T6" fmla="*/ 46 w 59"/>
                  <a:gd name="T7" fmla="*/ 2 h 61"/>
                  <a:gd name="T8" fmla="*/ 53 w 59"/>
                  <a:gd name="T9" fmla="*/ 8 h 61"/>
                  <a:gd name="T10" fmla="*/ 58 w 59"/>
                  <a:gd name="T11" fmla="*/ 14 h 61"/>
                  <a:gd name="T12" fmla="*/ 59 w 59"/>
                  <a:gd name="T13" fmla="*/ 22 h 61"/>
                  <a:gd name="T14" fmla="*/ 55 w 59"/>
                  <a:gd name="T15" fmla="*/ 30 h 61"/>
                  <a:gd name="T16" fmla="*/ 49 w 59"/>
                  <a:gd name="T17" fmla="*/ 39 h 61"/>
                  <a:gd name="T18" fmla="*/ 42 w 59"/>
                  <a:gd name="T19" fmla="*/ 44 h 61"/>
                  <a:gd name="T20" fmla="*/ 35 w 59"/>
                  <a:gd name="T21" fmla="*/ 48 h 61"/>
                  <a:gd name="T22" fmla="*/ 24 w 59"/>
                  <a:gd name="T23" fmla="*/ 53 h 61"/>
                  <a:gd name="T24" fmla="*/ 16 w 59"/>
                  <a:gd name="T25" fmla="*/ 57 h 61"/>
                  <a:gd name="T26" fmla="*/ 9 w 59"/>
                  <a:gd name="T27" fmla="*/ 59 h 61"/>
                  <a:gd name="T28" fmla="*/ 4 w 59"/>
                  <a:gd name="T29" fmla="*/ 61 h 61"/>
                  <a:gd name="T30" fmla="*/ 0 w 59"/>
                  <a:gd name="T31" fmla="*/ 61 h 61"/>
                  <a:gd name="T32" fmla="*/ 0 w 59"/>
                  <a:gd name="T33" fmla="*/ 59 h 61"/>
                  <a:gd name="T34" fmla="*/ 3 w 59"/>
                  <a:gd name="T35" fmla="*/ 55 h 61"/>
                  <a:gd name="T36" fmla="*/ 3 w 59"/>
                  <a:gd name="T37" fmla="*/ 45 h 61"/>
                  <a:gd name="T38" fmla="*/ 4 w 59"/>
                  <a:gd name="T39" fmla="*/ 34 h 61"/>
                  <a:gd name="T40" fmla="*/ 8 w 59"/>
                  <a:gd name="T41" fmla="*/ 20 h 61"/>
                  <a:gd name="T42" fmla="*/ 15 w 59"/>
                  <a:gd name="T43" fmla="*/ 9 h 61"/>
                  <a:gd name="T44" fmla="*/ 25 w 59"/>
                  <a:gd name="T45" fmla="*/ 2 h 61"/>
                  <a:gd name="T46" fmla="*/ 33 w 59"/>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33" y="0"/>
                    </a:moveTo>
                    <a:lnTo>
                      <a:pt x="39" y="0"/>
                    </a:lnTo>
                    <a:lnTo>
                      <a:pt x="43" y="2"/>
                    </a:lnTo>
                    <a:lnTo>
                      <a:pt x="46" y="2"/>
                    </a:lnTo>
                    <a:lnTo>
                      <a:pt x="53" y="8"/>
                    </a:lnTo>
                    <a:lnTo>
                      <a:pt x="58" y="14"/>
                    </a:lnTo>
                    <a:lnTo>
                      <a:pt x="59" y="22"/>
                    </a:lnTo>
                    <a:lnTo>
                      <a:pt x="55" y="30"/>
                    </a:lnTo>
                    <a:lnTo>
                      <a:pt x="49" y="39"/>
                    </a:lnTo>
                    <a:lnTo>
                      <a:pt x="42" y="44"/>
                    </a:lnTo>
                    <a:lnTo>
                      <a:pt x="35" y="48"/>
                    </a:lnTo>
                    <a:lnTo>
                      <a:pt x="24" y="53"/>
                    </a:lnTo>
                    <a:lnTo>
                      <a:pt x="16" y="57"/>
                    </a:lnTo>
                    <a:lnTo>
                      <a:pt x="9" y="59"/>
                    </a:lnTo>
                    <a:lnTo>
                      <a:pt x="4" y="61"/>
                    </a:lnTo>
                    <a:lnTo>
                      <a:pt x="0" y="61"/>
                    </a:lnTo>
                    <a:lnTo>
                      <a:pt x="0" y="59"/>
                    </a:lnTo>
                    <a:lnTo>
                      <a:pt x="3" y="55"/>
                    </a:lnTo>
                    <a:lnTo>
                      <a:pt x="3" y="45"/>
                    </a:lnTo>
                    <a:lnTo>
                      <a:pt x="4" y="34"/>
                    </a:lnTo>
                    <a:lnTo>
                      <a:pt x="8" y="20"/>
                    </a:lnTo>
                    <a:lnTo>
                      <a:pt x="15" y="9"/>
                    </a:lnTo>
                    <a:lnTo>
                      <a:pt x="25" y="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8" name="Freeform 89">
                <a:extLst>
                  <a:ext uri="{FF2B5EF4-FFF2-40B4-BE49-F238E27FC236}">
                    <a16:creationId xmlns:a16="http://schemas.microsoft.com/office/drawing/2014/main" id="{65D7C928-9164-4DD2-944A-F64E8568B1D1}"/>
                  </a:ext>
                </a:extLst>
              </p:cNvPr>
              <p:cNvSpPr>
                <a:spLocks noEditPoints="1"/>
              </p:cNvSpPr>
              <p:nvPr/>
            </p:nvSpPr>
            <p:spPr bwMode="auto">
              <a:xfrm>
                <a:off x="13445237" y="3245511"/>
                <a:ext cx="36984" cy="38463"/>
              </a:xfrm>
              <a:custGeom>
                <a:avLst/>
                <a:gdLst>
                  <a:gd name="T0" fmla="*/ 3 w 50"/>
                  <a:gd name="T1" fmla="*/ 50 h 52"/>
                  <a:gd name="T2" fmla="*/ 3 w 50"/>
                  <a:gd name="T3" fmla="*/ 52 h 52"/>
                  <a:gd name="T4" fmla="*/ 1 w 50"/>
                  <a:gd name="T5" fmla="*/ 52 h 52"/>
                  <a:gd name="T6" fmla="*/ 1 w 50"/>
                  <a:gd name="T7" fmla="*/ 52 h 52"/>
                  <a:gd name="T8" fmla="*/ 0 w 50"/>
                  <a:gd name="T9" fmla="*/ 52 h 52"/>
                  <a:gd name="T10" fmla="*/ 3 w 50"/>
                  <a:gd name="T11" fmla="*/ 50 h 52"/>
                  <a:gd name="T12" fmla="*/ 31 w 50"/>
                  <a:gd name="T13" fmla="*/ 0 h 52"/>
                  <a:gd name="T14" fmla="*/ 39 w 50"/>
                  <a:gd name="T15" fmla="*/ 2 h 52"/>
                  <a:gd name="T16" fmla="*/ 44 w 50"/>
                  <a:gd name="T17" fmla="*/ 5 h 52"/>
                  <a:gd name="T18" fmla="*/ 49 w 50"/>
                  <a:gd name="T19" fmla="*/ 11 h 52"/>
                  <a:gd name="T20" fmla="*/ 50 w 50"/>
                  <a:gd name="T21" fmla="*/ 19 h 52"/>
                  <a:gd name="T22" fmla="*/ 47 w 50"/>
                  <a:gd name="T23" fmla="*/ 28 h 52"/>
                  <a:gd name="T24" fmla="*/ 44 w 50"/>
                  <a:gd name="T25" fmla="*/ 33 h 52"/>
                  <a:gd name="T26" fmla="*/ 42 w 50"/>
                  <a:gd name="T27" fmla="*/ 36 h 52"/>
                  <a:gd name="T28" fmla="*/ 39 w 50"/>
                  <a:gd name="T29" fmla="*/ 38 h 52"/>
                  <a:gd name="T30" fmla="*/ 36 w 50"/>
                  <a:gd name="T31" fmla="*/ 41 h 52"/>
                  <a:gd name="T32" fmla="*/ 34 w 50"/>
                  <a:gd name="T33" fmla="*/ 42 h 52"/>
                  <a:gd name="T34" fmla="*/ 32 w 50"/>
                  <a:gd name="T35" fmla="*/ 43 h 52"/>
                  <a:gd name="T36" fmla="*/ 27 w 50"/>
                  <a:gd name="T37" fmla="*/ 44 h 52"/>
                  <a:gd name="T38" fmla="*/ 20 w 50"/>
                  <a:gd name="T39" fmla="*/ 47 h 52"/>
                  <a:gd name="T40" fmla="*/ 11 w 50"/>
                  <a:gd name="T41" fmla="*/ 49 h 52"/>
                  <a:gd name="T42" fmla="*/ 4 w 50"/>
                  <a:gd name="T43" fmla="*/ 50 h 52"/>
                  <a:gd name="T44" fmla="*/ 3 w 50"/>
                  <a:gd name="T45" fmla="*/ 50 h 52"/>
                  <a:gd name="T46" fmla="*/ 4 w 50"/>
                  <a:gd name="T47" fmla="*/ 50 h 52"/>
                  <a:gd name="T48" fmla="*/ 5 w 50"/>
                  <a:gd name="T49" fmla="*/ 49 h 52"/>
                  <a:gd name="T50" fmla="*/ 8 w 50"/>
                  <a:gd name="T51" fmla="*/ 46 h 52"/>
                  <a:gd name="T52" fmla="*/ 9 w 50"/>
                  <a:gd name="T53" fmla="*/ 42 h 52"/>
                  <a:gd name="T54" fmla="*/ 11 w 50"/>
                  <a:gd name="T55" fmla="*/ 37 h 52"/>
                  <a:gd name="T56" fmla="*/ 12 w 50"/>
                  <a:gd name="T57" fmla="*/ 25 h 52"/>
                  <a:gd name="T58" fmla="*/ 14 w 50"/>
                  <a:gd name="T59" fmla="*/ 14 h 52"/>
                  <a:gd name="T60" fmla="*/ 16 w 50"/>
                  <a:gd name="T61" fmla="*/ 9 h 52"/>
                  <a:gd name="T62" fmla="*/ 22 w 50"/>
                  <a:gd name="T63" fmla="*/ 3 h 52"/>
                  <a:gd name="T64" fmla="*/ 31 w 50"/>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2">
                    <a:moveTo>
                      <a:pt x="3" y="50"/>
                    </a:moveTo>
                    <a:lnTo>
                      <a:pt x="3" y="52"/>
                    </a:lnTo>
                    <a:lnTo>
                      <a:pt x="1" y="52"/>
                    </a:lnTo>
                    <a:lnTo>
                      <a:pt x="1" y="52"/>
                    </a:lnTo>
                    <a:lnTo>
                      <a:pt x="0" y="52"/>
                    </a:lnTo>
                    <a:lnTo>
                      <a:pt x="3" y="50"/>
                    </a:lnTo>
                    <a:close/>
                    <a:moveTo>
                      <a:pt x="31" y="0"/>
                    </a:moveTo>
                    <a:lnTo>
                      <a:pt x="39" y="2"/>
                    </a:lnTo>
                    <a:lnTo>
                      <a:pt x="44" y="5"/>
                    </a:lnTo>
                    <a:lnTo>
                      <a:pt x="49" y="11"/>
                    </a:lnTo>
                    <a:lnTo>
                      <a:pt x="50" y="19"/>
                    </a:lnTo>
                    <a:lnTo>
                      <a:pt x="47" y="28"/>
                    </a:lnTo>
                    <a:lnTo>
                      <a:pt x="44" y="33"/>
                    </a:lnTo>
                    <a:lnTo>
                      <a:pt x="42" y="36"/>
                    </a:lnTo>
                    <a:lnTo>
                      <a:pt x="39" y="38"/>
                    </a:lnTo>
                    <a:lnTo>
                      <a:pt x="36" y="41"/>
                    </a:lnTo>
                    <a:lnTo>
                      <a:pt x="34" y="42"/>
                    </a:lnTo>
                    <a:lnTo>
                      <a:pt x="32" y="43"/>
                    </a:lnTo>
                    <a:lnTo>
                      <a:pt x="27" y="44"/>
                    </a:lnTo>
                    <a:lnTo>
                      <a:pt x="20" y="47"/>
                    </a:lnTo>
                    <a:lnTo>
                      <a:pt x="11" y="49"/>
                    </a:lnTo>
                    <a:lnTo>
                      <a:pt x="4" y="50"/>
                    </a:lnTo>
                    <a:lnTo>
                      <a:pt x="3" y="50"/>
                    </a:lnTo>
                    <a:lnTo>
                      <a:pt x="4" y="50"/>
                    </a:lnTo>
                    <a:lnTo>
                      <a:pt x="5" y="49"/>
                    </a:lnTo>
                    <a:lnTo>
                      <a:pt x="8" y="46"/>
                    </a:lnTo>
                    <a:lnTo>
                      <a:pt x="9" y="42"/>
                    </a:lnTo>
                    <a:lnTo>
                      <a:pt x="11" y="37"/>
                    </a:lnTo>
                    <a:lnTo>
                      <a:pt x="12" y="25"/>
                    </a:lnTo>
                    <a:lnTo>
                      <a:pt x="14" y="14"/>
                    </a:lnTo>
                    <a:lnTo>
                      <a:pt x="16" y="9"/>
                    </a:lnTo>
                    <a:lnTo>
                      <a:pt x="22" y="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9" name="Freeform 90">
                <a:extLst>
                  <a:ext uri="{FF2B5EF4-FFF2-40B4-BE49-F238E27FC236}">
                    <a16:creationId xmlns:a16="http://schemas.microsoft.com/office/drawing/2014/main" id="{95CB086A-968B-4B04-83C4-07F6B7C33040}"/>
                  </a:ext>
                </a:extLst>
              </p:cNvPr>
              <p:cNvSpPr>
                <a:spLocks/>
              </p:cNvSpPr>
              <p:nvPr/>
            </p:nvSpPr>
            <p:spPr bwMode="auto">
              <a:xfrm>
                <a:off x="13470386" y="3235896"/>
                <a:ext cx="21451" cy="21451"/>
              </a:xfrm>
              <a:custGeom>
                <a:avLst/>
                <a:gdLst>
                  <a:gd name="T0" fmla="*/ 20 w 29"/>
                  <a:gd name="T1" fmla="*/ 0 h 29"/>
                  <a:gd name="T2" fmla="*/ 26 w 29"/>
                  <a:gd name="T3" fmla="*/ 1 h 29"/>
                  <a:gd name="T4" fmla="*/ 29 w 29"/>
                  <a:gd name="T5" fmla="*/ 1 h 29"/>
                  <a:gd name="T6" fmla="*/ 26 w 29"/>
                  <a:gd name="T7" fmla="*/ 1 h 29"/>
                  <a:gd name="T8" fmla="*/ 26 w 29"/>
                  <a:gd name="T9" fmla="*/ 1 h 29"/>
                  <a:gd name="T10" fmla="*/ 26 w 29"/>
                  <a:gd name="T11" fmla="*/ 2 h 29"/>
                  <a:gd name="T12" fmla="*/ 25 w 29"/>
                  <a:gd name="T13" fmla="*/ 2 h 29"/>
                  <a:gd name="T14" fmla="*/ 22 w 29"/>
                  <a:gd name="T15" fmla="*/ 2 h 29"/>
                  <a:gd name="T16" fmla="*/ 20 w 29"/>
                  <a:gd name="T17" fmla="*/ 4 h 29"/>
                  <a:gd name="T18" fmla="*/ 14 w 29"/>
                  <a:gd name="T19" fmla="*/ 7 h 29"/>
                  <a:gd name="T20" fmla="*/ 9 w 29"/>
                  <a:gd name="T21" fmla="*/ 13 h 29"/>
                  <a:gd name="T22" fmla="*/ 4 w 29"/>
                  <a:gd name="T23" fmla="*/ 21 h 29"/>
                  <a:gd name="T24" fmla="*/ 2 w 29"/>
                  <a:gd name="T25" fmla="*/ 27 h 29"/>
                  <a:gd name="T26" fmla="*/ 0 w 29"/>
                  <a:gd name="T27" fmla="*/ 29 h 29"/>
                  <a:gd name="T28" fmla="*/ 0 w 29"/>
                  <a:gd name="T29" fmla="*/ 27 h 29"/>
                  <a:gd name="T30" fmla="*/ 2 w 29"/>
                  <a:gd name="T31" fmla="*/ 19 h 29"/>
                  <a:gd name="T32" fmla="*/ 3 w 29"/>
                  <a:gd name="T33" fmla="*/ 11 h 29"/>
                  <a:gd name="T34" fmla="*/ 7 w 29"/>
                  <a:gd name="T35" fmla="*/ 4 h 29"/>
                  <a:gd name="T36" fmla="*/ 13 w 29"/>
                  <a:gd name="T37" fmla="*/ 0 h 29"/>
                  <a:gd name="T38" fmla="*/ 20 w 29"/>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9">
                    <a:moveTo>
                      <a:pt x="20" y="0"/>
                    </a:moveTo>
                    <a:lnTo>
                      <a:pt x="26" y="1"/>
                    </a:lnTo>
                    <a:lnTo>
                      <a:pt x="29" y="1"/>
                    </a:lnTo>
                    <a:lnTo>
                      <a:pt x="26" y="1"/>
                    </a:lnTo>
                    <a:lnTo>
                      <a:pt x="26" y="1"/>
                    </a:lnTo>
                    <a:lnTo>
                      <a:pt x="26" y="2"/>
                    </a:lnTo>
                    <a:lnTo>
                      <a:pt x="25" y="2"/>
                    </a:lnTo>
                    <a:lnTo>
                      <a:pt x="22" y="2"/>
                    </a:lnTo>
                    <a:lnTo>
                      <a:pt x="20" y="4"/>
                    </a:lnTo>
                    <a:lnTo>
                      <a:pt x="14" y="7"/>
                    </a:lnTo>
                    <a:lnTo>
                      <a:pt x="9" y="13"/>
                    </a:lnTo>
                    <a:lnTo>
                      <a:pt x="4" y="21"/>
                    </a:lnTo>
                    <a:lnTo>
                      <a:pt x="2" y="27"/>
                    </a:lnTo>
                    <a:lnTo>
                      <a:pt x="0" y="29"/>
                    </a:lnTo>
                    <a:lnTo>
                      <a:pt x="0" y="27"/>
                    </a:lnTo>
                    <a:lnTo>
                      <a:pt x="2" y="19"/>
                    </a:lnTo>
                    <a:lnTo>
                      <a:pt x="3" y="11"/>
                    </a:lnTo>
                    <a:lnTo>
                      <a:pt x="7" y="4"/>
                    </a:lnTo>
                    <a:lnTo>
                      <a:pt x="13"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 name="Freeform 91">
                <a:extLst>
                  <a:ext uri="{FF2B5EF4-FFF2-40B4-BE49-F238E27FC236}">
                    <a16:creationId xmlns:a16="http://schemas.microsoft.com/office/drawing/2014/main" id="{4C879BF8-C4CA-4A24-B636-99F8ACD6716E}"/>
                  </a:ext>
                </a:extLst>
              </p:cNvPr>
              <p:cNvSpPr>
                <a:spLocks/>
              </p:cNvSpPr>
              <p:nvPr/>
            </p:nvSpPr>
            <p:spPr bwMode="auto">
              <a:xfrm>
                <a:off x="13434882" y="3176721"/>
                <a:ext cx="20711" cy="21451"/>
              </a:xfrm>
              <a:custGeom>
                <a:avLst/>
                <a:gdLst>
                  <a:gd name="T0" fmla="*/ 19 w 28"/>
                  <a:gd name="T1" fmla="*/ 0 h 29"/>
                  <a:gd name="T2" fmla="*/ 25 w 28"/>
                  <a:gd name="T3" fmla="*/ 0 h 29"/>
                  <a:gd name="T4" fmla="*/ 28 w 28"/>
                  <a:gd name="T5" fmla="*/ 2 h 29"/>
                  <a:gd name="T6" fmla="*/ 25 w 28"/>
                  <a:gd name="T7" fmla="*/ 2 h 29"/>
                  <a:gd name="T8" fmla="*/ 25 w 28"/>
                  <a:gd name="T9" fmla="*/ 2 h 29"/>
                  <a:gd name="T10" fmla="*/ 25 w 28"/>
                  <a:gd name="T11" fmla="*/ 2 h 29"/>
                  <a:gd name="T12" fmla="*/ 24 w 28"/>
                  <a:gd name="T13" fmla="*/ 2 h 29"/>
                  <a:gd name="T14" fmla="*/ 22 w 28"/>
                  <a:gd name="T15" fmla="*/ 3 h 29"/>
                  <a:gd name="T16" fmla="*/ 19 w 28"/>
                  <a:gd name="T17" fmla="*/ 4 h 29"/>
                  <a:gd name="T18" fmla="*/ 13 w 28"/>
                  <a:gd name="T19" fmla="*/ 7 h 29"/>
                  <a:gd name="T20" fmla="*/ 8 w 28"/>
                  <a:gd name="T21" fmla="*/ 14 h 29"/>
                  <a:gd name="T22" fmla="*/ 3 w 28"/>
                  <a:gd name="T23" fmla="*/ 20 h 29"/>
                  <a:gd name="T24" fmla="*/ 1 w 28"/>
                  <a:gd name="T25" fmla="*/ 26 h 29"/>
                  <a:gd name="T26" fmla="*/ 0 w 28"/>
                  <a:gd name="T27" fmla="*/ 29 h 29"/>
                  <a:gd name="T28" fmla="*/ 0 w 28"/>
                  <a:gd name="T29" fmla="*/ 25 h 29"/>
                  <a:gd name="T30" fmla="*/ 1 w 28"/>
                  <a:gd name="T31" fmla="*/ 15 h 29"/>
                  <a:gd name="T32" fmla="*/ 6 w 28"/>
                  <a:gd name="T33" fmla="*/ 5 h 29"/>
                  <a:gd name="T34" fmla="*/ 12 w 28"/>
                  <a:gd name="T35" fmla="*/ 0 h 29"/>
                  <a:gd name="T36" fmla="*/ 19 w 28"/>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9">
                    <a:moveTo>
                      <a:pt x="19" y="0"/>
                    </a:moveTo>
                    <a:lnTo>
                      <a:pt x="25" y="0"/>
                    </a:lnTo>
                    <a:lnTo>
                      <a:pt x="28" y="2"/>
                    </a:lnTo>
                    <a:lnTo>
                      <a:pt x="25" y="2"/>
                    </a:lnTo>
                    <a:lnTo>
                      <a:pt x="25" y="2"/>
                    </a:lnTo>
                    <a:lnTo>
                      <a:pt x="25" y="2"/>
                    </a:lnTo>
                    <a:lnTo>
                      <a:pt x="24" y="2"/>
                    </a:lnTo>
                    <a:lnTo>
                      <a:pt x="22" y="3"/>
                    </a:lnTo>
                    <a:lnTo>
                      <a:pt x="19" y="4"/>
                    </a:lnTo>
                    <a:lnTo>
                      <a:pt x="13" y="7"/>
                    </a:lnTo>
                    <a:lnTo>
                      <a:pt x="8" y="14"/>
                    </a:lnTo>
                    <a:lnTo>
                      <a:pt x="3" y="20"/>
                    </a:lnTo>
                    <a:lnTo>
                      <a:pt x="1" y="26"/>
                    </a:lnTo>
                    <a:lnTo>
                      <a:pt x="0" y="29"/>
                    </a:lnTo>
                    <a:lnTo>
                      <a:pt x="0" y="25"/>
                    </a:lnTo>
                    <a:lnTo>
                      <a:pt x="1" y="15"/>
                    </a:lnTo>
                    <a:lnTo>
                      <a:pt x="6" y="5"/>
                    </a:lnTo>
                    <a:lnTo>
                      <a:pt x="12" y="0"/>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1" name="Freeform 92">
                <a:extLst>
                  <a:ext uri="{FF2B5EF4-FFF2-40B4-BE49-F238E27FC236}">
                    <a16:creationId xmlns:a16="http://schemas.microsoft.com/office/drawing/2014/main" id="{E9E4A082-6162-41A4-A84C-8855180D044C}"/>
                  </a:ext>
                </a:extLst>
              </p:cNvPr>
              <p:cNvSpPr>
                <a:spLocks/>
              </p:cNvSpPr>
              <p:nvPr/>
            </p:nvSpPr>
            <p:spPr bwMode="auto">
              <a:xfrm>
                <a:off x="13380145" y="3175981"/>
                <a:ext cx="19972" cy="19972"/>
              </a:xfrm>
              <a:custGeom>
                <a:avLst/>
                <a:gdLst>
                  <a:gd name="T0" fmla="*/ 20 w 27"/>
                  <a:gd name="T1" fmla="*/ 0 h 27"/>
                  <a:gd name="T2" fmla="*/ 25 w 27"/>
                  <a:gd name="T3" fmla="*/ 0 h 27"/>
                  <a:gd name="T4" fmla="*/ 27 w 27"/>
                  <a:gd name="T5" fmla="*/ 0 h 27"/>
                  <a:gd name="T6" fmla="*/ 25 w 27"/>
                  <a:gd name="T7" fmla="*/ 3 h 27"/>
                  <a:gd name="T8" fmla="*/ 17 w 27"/>
                  <a:gd name="T9" fmla="*/ 3 h 27"/>
                  <a:gd name="T10" fmla="*/ 12 w 27"/>
                  <a:gd name="T11" fmla="*/ 6 h 27"/>
                  <a:gd name="T12" fmla="*/ 8 w 27"/>
                  <a:gd name="T13" fmla="*/ 12 h 27"/>
                  <a:gd name="T14" fmla="*/ 4 w 27"/>
                  <a:gd name="T15" fmla="*/ 20 h 27"/>
                  <a:gd name="T16" fmla="*/ 1 w 27"/>
                  <a:gd name="T17" fmla="*/ 25 h 27"/>
                  <a:gd name="T18" fmla="*/ 0 w 27"/>
                  <a:gd name="T19" fmla="*/ 27 h 27"/>
                  <a:gd name="T20" fmla="*/ 0 w 27"/>
                  <a:gd name="T21" fmla="*/ 23 h 27"/>
                  <a:gd name="T22" fmla="*/ 3 w 27"/>
                  <a:gd name="T23" fmla="*/ 15 h 27"/>
                  <a:gd name="T24" fmla="*/ 6 w 27"/>
                  <a:gd name="T25" fmla="*/ 5 h 27"/>
                  <a:gd name="T26" fmla="*/ 12 w 27"/>
                  <a:gd name="T27" fmla="*/ 0 h 27"/>
                  <a:gd name="T28" fmla="*/ 20 w 27"/>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20" y="0"/>
                    </a:moveTo>
                    <a:lnTo>
                      <a:pt x="25" y="0"/>
                    </a:lnTo>
                    <a:lnTo>
                      <a:pt x="27" y="0"/>
                    </a:lnTo>
                    <a:lnTo>
                      <a:pt x="25" y="3"/>
                    </a:lnTo>
                    <a:lnTo>
                      <a:pt x="17" y="3"/>
                    </a:lnTo>
                    <a:lnTo>
                      <a:pt x="12" y="6"/>
                    </a:lnTo>
                    <a:lnTo>
                      <a:pt x="8" y="12"/>
                    </a:lnTo>
                    <a:lnTo>
                      <a:pt x="4" y="20"/>
                    </a:lnTo>
                    <a:lnTo>
                      <a:pt x="1" y="25"/>
                    </a:lnTo>
                    <a:lnTo>
                      <a:pt x="0" y="27"/>
                    </a:lnTo>
                    <a:lnTo>
                      <a:pt x="0" y="23"/>
                    </a:lnTo>
                    <a:lnTo>
                      <a:pt x="3" y="15"/>
                    </a:lnTo>
                    <a:lnTo>
                      <a:pt x="6" y="5"/>
                    </a:lnTo>
                    <a:lnTo>
                      <a:pt x="12"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2" name="Freeform 93">
                <a:extLst>
                  <a:ext uri="{FF2B5EF4-FFF2-40B4-BE49-F238E27FC236}">
                    <a16:creationId xmlns:a16="http://schemas.microsoft.com/office/drawing/2014/main" id="{3FACD6DD-097F-47EA-9988-5F2F83F55DEF}"/>
                  </a:ext>
                </a:extLst>
              </p:cNvPr>
              <p:cNvSpPr>
                <a:spLocks/>
              </p:cNvSpPr>
              <p:nvPr/>
            </p:nvSpPr>
            <p:spPr bwMode="auto">
              <a:xfrm>
                <a:off x="13475564" y="3104972"/>
                <a:ext cx="25889" cy="14794"/>
              </a:xfrm>
              <a:custGeom>
                <a:avLst/>
                <a:gdLst>
                  <a:gd name="T0" fmla="*/ 23 w 35"/>
                  <a:gd name="T1" fmla="*/ 0 h 20"/>
                  <a:gd name="T2" fmla="*/ 29 w 35"/>
                  <a:gd name="T3" fmla="*/ 2 h 20"/>
                  <a:gd name="T4" fmla="*/ 34 w 35"/>
                  <a:gd name="T5" fmla="*/ 5 h 20"/>
                  <a:gd name="T6" fmla="*/ 35 w 35"/>
                  <a:gd name="T7" fmla="*/ 6 h 20"/>
                  <a:gd name="T8" fmla="*/ 31 w 35"/>
                  <a:gd name="T9" fmla="*/ 6 h 20"/>
                  <a:gd name="T10" fmla="*/ 29 w 35"/>
                  <a:gd name="T11" fmla="*/ 6 h 20"/>
                  <a:gd name="T12" fmla="*/ 25 w 35"/>
                  <a:gd name="T13" fmla="*/ 6 h 20"/>
                  <a:gd name="T14" fmla="*/ 19 w 35"/>
                  <a:gd name="T15" fmla="*/ 7 h 20"/>
                  <a:gd name="T16" fmla="*/ 13 w 35"/>
                  <a:gd name="T17" fmla="*/ 11 h 20"/>
                  <a:gd name="T18" fmla="*/ 7 w 35"/>
                  <a:gd name="T19" fmla="*/ 14 h 20"/>
                  <a:gd name="T20" fmla="*/ 2 w 35"/>
                  <a:gd name="T21" fmla="*/ 19 h 20"/>
                  <a:gd name="T22" fmla="*/ 0 w 35"/>
                  <a:gd name="T23" fmla="*/ 20 h 20"/>
                  <a:gd name="T24" fmla="*/ 1 w 35"/>
                  <a:gd name="T25" fmla="*/ 20 h 20"/>
                  <a:gd name="T26" fmla="*/ 2 w 35"/>
                  <a:gd name="T27" fmla="*/ 18 h 20"/>
                  <a:gd name="T28" fmla="*/ 3 w 35"/>
                  <a:gd name="T29" fmla="*/ 16 h 20"/>
                  <a:gd name="T30" fmla="*/ 6 w 35"/>
                  <a:gd name="T31" fmla="*/ 12 h 20"/>
                  <a:gd name="T32" fmla="*/ 8 w 35"/>
                  <a:gd name="T33" fmla="*/ 8 h 20"/>
                  <a:gd name="T34" fmla="*/ 12 w 35"/>
                  <a:gd name="T35" fmla="*/ 5 h 20"/>
                  <a:gd name="T36" fmla="*/ 14 w 35"/>
                  <a:gd name="T37" fmla="*/ 2 h 20"/>
                  <a:gd name="T38" fmla="*/ 23 w 35"/>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0">
                    <a:moveTo>
                      <a:pt x="23" y="0"/>
                    </a:moveTo>
                    <a:lnTo>
                      <a:pt x="29" y="2"/>
                    </a:lnTo>
                    <a:lnTo>
                      <a:pt x="34" y="5"/>
                    </a:lnTo>
                    <a:lnTo>
                      <a:pt x="35" y="6"/>
                    </a:lnTo>
                    <a:lnTo>
                      <a:pt x="31" y="6"/>
                    </a:lnTo>
                    <a:lnTo>
                      <a:pt x="29" y="6"/>
                    </a:lnTo>
                    <a:lnTo>
                      <a:pt x="25" y="6"/>
                    </a:lnTo>
                    <a:lnTo>
                      <a:pt x="19" y="7"/>
                    </a:lnTo>
                    <a:lnTo>
                      <a:pt x="13" y="11"/>
                    </a:lnTo>
                    <a:lnTo>
                      <a:pt x="7" y="14"/>
                    </a:lnTo>
                    <a:lnTo>
                      <a:pt x="2" y="19"/>
                    </a:lnTo>
                    <a:lnTo>
                      <a:pt x="0" y="20"/>
                    </a:lnTo>
                    <a:lnTo>
                      <a:pt x="1" y="20"/>
                    </a:lnTo>
                    <a:lnTo>
                      <a:pt x="2" y="18"/>
                    </a:lnTo>
                    <a:lnTo>
                      <a:pt x="3" y="16"/>
                    </a:lnTo>
                    <a:lnTo>
                      <a:pt x="6" y="12"/>
                    </a:lnTo>
                    <a:lnTo>
                      <a:pt x="8" y="8"/>
                    </a:lnTo>
                    <a:lnTo>
                      <a:pt x="12" y="5"/>
                    </a:lnTo>
                    <a:lnTo>
                      <a:pt x="14" y="2"/>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3" name="Freeform 94">
                <a:extLst>
                  <a:ext uri="{FF2B5EF4-FFF2-40B4-BE49-F238E27FC236}">
                    <a16:creationId xmlns:a16="http://schemas.microsoft.com/office/drawing/2014/main" id="{212C18AB-943D-43F4-BBF3-D4A7534F84F7}"/>
                  </a:ext>
                </a:extLst>
              </p:cNvPr>
              <p:cNvSpPr>
                <a:spLocks/>
              </p:cNvSpPr>
              <p:nvPr/>
            </p:nvSpPr>
            <p:spPr bwMode="auto">
              <a:xfrm>
                <a:off x="13537697" y="3105712"/>
                <a:ext cx="21451" cy="17013"/>
              </a:xfrm>
              <a:custGeom>
                <a:avLst/>
                <a:gdLst>
                  <a:gd name="T0" fmla="*/ 19 w 29"/>
                  <a:gd name="T1" fmla="*/ 0 h 23"/>
                  <a:gd name="T2" fmla="*/ 23 w 29"/>
                  <a:gd name="T3" fmla="*/ 1 h 23"/>
                  <a:gd name="T4" fmla="*/ 25 w 29"/>
                  <a:gd name="T5" fmla="*/ 2 h 23"/>
                  <a:gd name="T6" fmla="*/ 28 w 29"/>
                  <a:gd name="T7" fmla="*/ 4 h 23"/>
                  <a:gd name="T8" fmla="*/ 29 w 29"/>
                  <a:gd name="T9" fmla="*/ 5 h 23"/>
                  <a:gd name="T10" fmla="*/ 29 w 29"/>
                  <a:gd name="T11" fmla="*/ 5 h 23"/>
                  <a:gd name="T12" fmla="*/ 21 w 29"/>
                  <a:gd name="T13" fmla="*/ 5 h 23"/>
                  <a:gd name="T14" fmla="*/ 16 w 29"/>
                  <a:gd name="T15" fmla="*/ 7 h 23"/>
                  <a:gd name="T16" fmla="*/ 11 w 29"/>
                  <a:gd name="T17" fmla="*/ 11 h 23"/>
                  <a:gd name="T18" fmla="*/ 5 w 29"/>
                  <a:gd name="T19" fmla="*/ 17 h 23"/>
                  <a:gd name="T20" fmla="*/ 1 w 29"/>
                  <a:gd name="T21" fmla="*/ 22 h 23"/>
                  <a:gd name="T22" fmla="*/ 0 w 29"/>
                  <a:gd name="T23" fmla="*/ 23 h 23"/>
                  <a:gd name="T24" fmla="*/ 1 w 29"/>
                  <a:gd name="T25" fmla="*/ 21 h 23"/>
                  <a:gd name="T26" fmla="*/ 3 w 29"/>
                  <a:gd name="T27" fmla="*/ 16 h 23"/>
                  <a:gd name="T28" fmla="*/ 7 w 29"/>
                  <a:gd name="T29" fmla="*/ 8 h 23"/>
                  <a:gd name="T30" fmla="*/ 12 w 29"/>
                  <a:gd name="T31" fmla="*/ 2 h 23"/>
                  <a:gd name="T32" fmla="*/ 16 w 29"/>
                  <a:gd name="T33" fmla="*/ 1 h 23"/>
                  <a:gd name="T34" fmla="*/ 19 w 29"/>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3">
                    <a:moveTo>
                      <a:pt x="19" y="0"/>
                    </a:moveTo>
                    <a:lnTo>
                      <a:pt x="23" y="1"/>
                    </a:lnTo>
                    <a:lnTo>
                      <a:pt x="25" y="2"/>
                    </a:lnTo>
                    <a:lnTo>
                      <a:pt x="28" y="4"/>
                    </a:lnTo>
                    <a:lnTo>
                      <a:pt x="29" y="5"/>
                    </a:lnTo>
                    <a:lnTo>
                      <a:pt x="29" y="5"/>
                    </a:lnTo>
                    <a:lnTo>
                      <a:pt x="21" y="5"/>
                    </a:lnTo>
                    <a:lnTo>
                      <a:pt x="16" y="7"/>
                    </a:lnTo>
                    <a:lnTo>
                      <a:pt x="11" y="11"/>
                    </a:lnTo>
                    <a:lnTo>
                      <a:pt x="5" y="17"/>
                    </a:lnTo>
                    <a:lnTo>
                      <a:pt x="1" y="22"/>
                    </a:lnTo>
                    <a:lnTo>
                      <a:pt x="0" y="23"/>
                    </a:lnTo>
                    <a:lnTo>
                      <a:pt x="1" y="21"/>
                    </a:lnTo>
                    <a:lnTo>
                      <a:pt x="3" y="16"/>
                    </a:lnTo>
                    <a:lnTo>
                      <a:pt x="7" y="8"/>
                    </a:lnTo>
                    <a:lnTo>
                      <a:pt x="12" y="2"/>
                    </a:lnTo>
                    <a:lnTo>
                      <a:pt x="16"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4" name="Freeform 95">
                <a:extLst>
                  <a:ext uri="{FF2B5EF4-FFF2-40B4-BE49-F238E27FC236}">
                    <a16:creationId xmlns:a16="http://schemas.microsoft.com/office/drawing/2014/main" id="{DA7115E4-71BE-419B-A36D-1DB839983526}"/>
                  </a:ext>
                </a:extLst>
              </p:cNvPr>
              <p:cNvSpPr>
                <a:spLocks/>
              </p:cNvSpPr>
              <p:nvPr/>
            </p:nvSpPr>
            <p:spPr bwMode="auto">
              <a:xfrm>
                <a:off x="13394199" y="3137518"/>
                <a:ext cx="13314" cy="25889"/>
              </a:xfrm>
              <a:custGeom>
                <a:avLst/>
                <a:gdLst>
                  <a:gd name="T0" fmla="*/ 12 w 18"/>
                  <a:gd name="T1" fmla="*/ 0 h 35"/>
                  <a:gd name="T2" fmla="*/ 13 w 18"/>
                  <a:gd name="T3" fmla="*/ 2 h 35"/>
                  <a:gd name="T4" fmla="*/ 15 w 18"/>
                  <a:gd name="T5" fmla="*/ 8 h 35"/>
                  <a:gd name="T6" fmla="*/ 18 w 18"/>
                  <a:gd name="T7" fmla="*/ 17 h 35"/>
                  <a:gd name="T8" fmla="*/ 18 w 18"/>
                  <a:gd name="T9" fmla="*/ 25 h 35"/>
                  <a:gd name="T10" fmla="*/ 15 w 18"/>
                  <a:gd name="T11" fmla="*/ 29 h 35"/>
                  <a:gd name="T12" fmla="*/ 13 w 18"/>
                  <a:gd name="T13" fmla="*/ 31 h 35"/>
                  <a:gd name="T14" fmla="*/ 11 w 18"/>
                  <a:gd name="T15" fmla="*/ 34 h 35"/>
                  <a:gd name="T16" fmla="*/ 8 w 18"/>
                  <a:gd name="T17" fmla="*/ 34 h 35"/>
                  <a:gd name="T18" fmla="*/ 6 w 18"/>
                  <a:gd name="T19" fmla="*/ 34 h 35"/>
                  <a:gd name="T20" fmla="*/ 3 w 18"/>
                  <a:gd name="T21" fmla="*/ 34 h 35"/>
                  <a:gd name="T22" fmla="*/ 1 w 18"/>
                  <a:gd name="T23" fmla="*/ 34 h 35"/>
                  <a:gd name="T24" fmla="*/ 0 w 18"/>
                  <a:gd name="T25" fmla="*/ 35 h 35"/>
                  <a:gd name="T26" fmla="*/ 0 w 18"/>
                  <a:gd name="T27" fmla="*/ 34 h 35"/>
                  <a:gd name="T28" fmla="*/ 1 w 18"/>
                  <a:gd name="T29" fmla="*/ 34 h 35"/>
                  <a:gd name="T30" fmla="*/ 3 w 18"/>
                  <a:gd name="T31" fmla="*/ 33 h 35"/>
                  <a:gd name="T32" fmla="*/ 6 w 18"/>
                  <a:gd name="T33" fmla="*/ 30 h 35"/>
                  <a:gd name="T34" fmla="*/ 7 w 18"/>
                  <a:gd name="T35" fmla="*/ 28 h 35"/>
                  <a:gd name="T36" fmla="*/ 9 w 18"/>
                  <a:gd name="T37" fmla="*/ 25 h 35"/>
                  <a:gd name="T38" fmla="*/ 13 w 18"/>
                  <a:gd name="T39" fmla="*/ 18 h 35"/>
                  <a:gd name="T40" fmla="*/ 13 w 18"/>
                  <a:gd name="T41" fmla="*/ 9 h 35"/>
                  <a:gd name="T42" fmla="*/ 12 w 18"/>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5">
                    <a:moveTo>
                      <a:pt x="12" y="0"/>
                    </a:moveTo>
                    <a:lnTo>
                      <a:pt x="13" y="2"/>
                    </a:lnTo>
                    <a:lnTo>
                      <a:pt x="15" y="8"/>
                    </a:lnTo>
                    <a:lnTo>
                      <a:pt x="18" y="17"/>
                    </a:lnTo>
                    <a:lnTo>
                      <a:pt x="18" y="25"/>
                    </a:lnTo>
                    <a:lnTo>
                      <a:pt x="15" y="29"/>
                    </a:lnTo>
                    <a:lnTo>
                      <a:pt x="13" y="31"/>
                    </a:lnTo>
                    <a:lnTo>
                      <a:pt x="11" y="34"/>
                    </a:lnTo>
                    <a:lnTo>
                      <a:pt x="8" y="34"/>
                    </a:lnTo>
                    <a:lnTo>
                      <a:pt x="6" y="34"/>
                    </a:lnTo>
                    <a:lnTo>
                      <a:pt x="3" y="34"/>
                    </a:lnTo>
                    <a:lnTo>
                      <a:pt x="1" y="34"/>
                    </a:lnTo>
                    <a:lnTo>
                      <a:pt x="0" y="35"/>
                    </a:lnTo>
                    <a:lnTo>
                      <a:pt x="0" y="34"/>
                    </a:lnTo>
                    <a:lnTo>
                      <a:pt x="1" y="34"/>
                    </a:lnTo>
                    <a:lnTo>
                      <a:pt x="3" y="33"/>
                    </a:lnTo>
                    <a:lnTo>
                      <a:pt x="6" y="30"/>
                    </a:lnTo>
                    <a:lnTo>
                      <a:pt x="7" y="28"/>
                    </a:lnTo>
                    <a:lnTo>
                      <a:pt x="9" y="25"/>
                    </a:lnTo>
                    <a:lnTo>
                      <a:pt x="13" y="18"/>
                    </a:lnTo>
                    <a:lnTo>
                      <a:pt x="13" y="9"/>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5" name="Freeform 96">
                <a:extLst>
                  <a:ext uri="{FF2B5EF4-FFF2-40B4-BE49-F238E27FC236}">
                    <a16:creationId xmlns:a16="http://schemas.microsoft.com/office/drawing/2014/main" id="{9649CD5B-F1A6-4A1B-99AD-5DD1FDE0F649}"/>
                  </a:ext>
                </a:extLst>
              </p:cNvPr>
              <p:cNvSpPr>
                <a:spLocks/>
              </p:cNvSpPr>
              <p:nvPr/>
            </p:nvSpPr>
            <p:spPr bwMode="auto">
              <a:xfrm>
                <a:off x="13354256" y="3260305"/>
                <a:ext cx="8876" cy="19232"/>
              </a:xfrm>
              <a:custGeom>
                <a:avLst/>
                <a:gdLst>
                  <a:gd name="T0" fmla="*/ 6 w 12"/>
                  <a:gd name="T1" fmla="*/ 0 h 26"/>
                  <a:gd name="T2" fmla="*/ 7 w 12"/>
                  <a:gd name="T3" fmla="*/ 0 h 26"/>
                  <a:gd name="T4" fmla="*/ 7 w 12"/>
                  <a:gd name="T5" fmla="*/ 2 h 26"/>
                  <a:gd name="T6" fmla="*/ 10 w 12"/>
                  <a:gd name="T7" fmla="*/ 4 h 26"/>
                  <a:gd name="T8" fmla="*/ 11 w 12"/>
                  <a:gd name="T9" fmla="*/ 7 h 26"/>
                  <a:gd name="T10" fmla="*/ 12 w 12"/>
                  <a:gd name="T11" fmla="*/ 11 h 26"/>
                  <a:gd name="T12" fmla="*/ 12 w 12"/>
                  <a:gd name="T13" fmla="*/ 15 h 26"/>
                  <a:gd name="T14" fmla="*/ 11 w 12"/>
                  <a:gd name="T15" fmla="*/ 18 h 26"/>
                  <a:gd name="T16" fmla="*/ 10 w 12"/>
                  <a:gd name="T17" fmla="*/ 22 h 26"/>
                  <a:gd name="T18" fmla="*/ 7 w 12"/>
                  <a:gd name="T19" fmla="*/ 24 h 26"/>
                  <a:gd name="T20" fmla="*/ 7 w 12"/>
                  <a:gd name="T21" fmla="*/ 26 h 26"/>
                  <a:gd name="T22" fmla="*/ 6 w 12"/>
                  <a:gd name="T23" fmla="*/ 26 h 26"/>
                  <a:gd name="T24" fmla="*/ 0 w 12"/>
                  <a:gd name="T25" fmla="*/ 26 h 26"/>
                  <a:gd name="T26" fmla="*/ 0 w 12"/>
                  <a:gd name="T27" fmla="*/ 26 h 26"/>
                  <a:gd name="T28" fmla="*/ 1 w 12"/>
                  <a:gd name="T29" fmla="*/ 24 h 26"/>
                  <a:gd name="T30" fmla="*/ 3 w 12"/>
                  <a:gd name="T31" fmla="*/ 22 h 26"/>
                  <a:gd name="T32" fmla="*/ 5 w 12"/>
                  <a:gd name="T33" fmla="*/ 19 h 26"/>
                  <a:gd name="T34" fmla="*/ 6 w 12"/>
                  <a:gd name="T35" fmla="*/ 16 h 26"/>
                  <a:gd name="T36" fmla="*/ 6 w 12"/>
                  <a:gd name="T37" fmla="*/ 13 h 26"/>
                  <a:gd name="T38" fmla="*/ 6 w 12"/>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6">
                    <a:moveTo>
                      <a:pt x="6" y="0"/>
                    </a:moveTo>
                    <a:lnTo>
                      <a:pt x="7" y="0"/>
                    </a:lnTo>
                    <a:lnTo>
                      <a:pt x="7" y="2"/>
                    </a:lnTo>
                    <a:lnTo>
                      <a:pt x="10" y="4"/>
                    </a:lnTo>
                    <a:lnTo>
                      <a:pt x="11" y="7"/>
                    </a:lnTo>
                    <a:lnTo>
                      <a:pt x="12" y="11"/>
                    </a:lnTo>
                    <a:lnTo>
                      <a:pt x="12" y="15"/>
                    </a:lnTo>
                    <a:lnTo>
                      <a:pt x="11" y="18"/>
                    </a:lnTo>
                    <a:lnTo>
                      <a:pt x="10" y="22"/>
                    </a:lnTo>
                    <a:lnTo>
                      <a:pt x="7" y="24"/>
                    </a:lnTo>
                    <a:lnTo>
                      <a:pt x="7" y="26"/>
                    </a:lnTo>
                    <a:lnTo>
                      <a:pt x="6" y="26"/>
                    </a:lnTo>
                    <a:lnTo>
                      <a:pt x="0" y="26"/>
                    </a:lnTo>
                    <a:lnTo>
                      <a:pt x="0" y="26"/>
                    </a:lnTo>
                    <a:lnTo>
                      <a:pt x="1" y="24"/>
                    </a:lnTo>
                    <a:lnTo>
                      <a:pt x="3" y="22"/>
                    </a:lnTo>
                    <a:lnTo>
                      <a:pt x="5" y="19"/>
                    </a:lnTo>
                    <a:lnTo>
                      <a:pt x="6" y="16"/>
                    </a:lnTo>
                    <a:lnTo>
                      <a:pt x="6" y="13"/>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6" name="Freeform 97">
                <a:extLst>
                  <a:ext uri="{FF2B5EF4-FFF2-40B4-BE49-F238E27FC236}">
                    <a16:creationId xmlns:a16="http://schemas.microsoft.com/office/drawing/2014/main" id="{D2482B97-4492-422D-B0CC-ECAC8468FB7B}"/>
                  </a:ext>
                </a:extLst>
              </p:cNvPr>
              <p:cNvSpPr>
                <a:spLocks/>
              </p:cNvSpPr>
              <p:nvPr/>
            </p:nvSpPr>
            <p:spPr bwMode="auto">
              <a:xfrm>
                <a:off x="13444497" y="3036181"/>
                <a:ext cx="4438" cy="8137"/>
              </a:xfrm>
              <a:custGeom>
                <a:avLst/>
                <a:gdLst>
                  <a:gd name="T0" fmla="*/ 0 w 6"/>
                  <a:gd name="T1" fmla="*/ 0 h 11"/>
                  <a:gd name="T2" fmla="*/ 4 w 6"/>
                  <a:gd name="T3" fmla="*/ 0 h 11"/>
                  <a:gd name="T4" fmla="*/ 4 w 6"/>
                  <a:gd name="T5" fmla="*/ 1 h 11"/>
                  <a:gd name="T6" fmla="*/ 4 w 6"/>
                  <a:gd name="T7" fmla="*/ 3 h 11"/>
                  <a:gd name="T8" fmla="*/ 4 w 6"/>
                  <a:gd name="T9" fmla="*/ 6 h 11"/>
                  <a:gd name="T10" fmla="*/ 5 w 6"/>
                  <a:gd name="T11" fmla="*/ 8 h 11"/>
                  <a:gd name="T12" fmla="*/ 5 w 6"/>
                  <a:gd name="T13" fmla="*/ 11 h 11"/>
                  <a:gd name="T14" fmla="*/ 6 w 6"/>
                  <a:gd name="T15" fmla="*/ 11 h 11"/>
                  <a:gd name="T16" fmla="*/ 2 w 6"/>
                  <a:gd name="T17" fmla="*/ 11 h 11"/>
                  <a:gd name="T18" fmla="*/ 1 w 6"/>
                  <a:gd name="T19" fmla="*/ 11 h 11"/>
                  <a:gd name="T20" fmla="*/ 1 w 6"/>
                  <a:gd name="T21" fmla="*/ 11 h 11"/>
                  <a:gd name="T22" fmla="*/ 1 w 6"/>
                  <a:gd name="T23" fmla="*/ 6 h 11"/>
                  <a:gd name="T24" fmla="*/ 0 w 6"/>
                  <a:gd name="T25" fmla="*/ 2 h 11"/>
                  <a:gd name="T26" fmla="*/ 0 w 6"/>
                  <a:gd name="T27" fmla="*/ 1 h 11"/>
                  <a:gd name="T28" fmla="*/ 0 w 6"/>
                  <a:gd name="T29" fmla="*/ 0 h 11"/>
                  <a:gd name="T30" fmla="*/ 0 w 6"/>
                  <a:gd name="T31" fmla="*/ 0 h 11"/>
                  <a:gd name="T32" fmla="*/ 0 w 6"/>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1">
                    <a:moveTo>
                      <a:pt x="0" y="0"/>
                    </a:moveTo>
                    <a:lnTo>
                      <a:pt x="4" y="0"/>
                    </a:lnTo>
                    <a:lnTo>
                      <a:pt x="4" y="1"/>
                    </a:lnTo>
                    <a:lnTo>
                      <a:pt x="4" y="3"/>
                    </a:lnTo>
                    <a:lnTo>
                      <a:pt x="4" y="6"/>
                    </a:lnTo>
                    <a:lnTo>
                      <a:pt x="5" y="8"/>
                    </a:lnTo>
                    <a:lnTo>
                      <a:pt x="5" y="11"/>
                    </a:lnTo>
                    <a:lnTo>
                      <a:pt x="6" y="11"/>
                    </a:lnTo>
                    <a:lnTo>
                      <a:pt x="2" y="11"/>
                    </a:lnTo>
                    <a:lnTo>
                      <a:pt x="1" y="11"/>
                    </a:lnTo>
                    <a:lnTo>
                      <a:pt x="1" y="11"/>
                    </a:lnTo>
                    <a:lnTo>
                      <a:pt x="1" y="6"/>
                    </a:lnTo>
                    <a:lnTo>
                      <a:pt x="0" y="2"/>
                    </a:lnTo>
                    <a:lnTo>
                      <a:pt x="0" y="1"/>
                    </a:lnTo>
                    <a:lnTo>
                      <a:pt x="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7" name="Freeform 98">
                <a:extLst>
                  <a:ext uri="{FF2B5EF4-FFF2-40B4-BE49-F238E27FC236}">
                    <a16:creationId xmlns:a16="http://schemas.microsoft.com/office/drawing/2014/main" id="{AB75C118-4359-4BED-8FAC-0DA6994789D7}"/>
                  </a:ext>
                </a:extLst>
              </p:cNvPr>
              <p:cNvSpPr>
                <a:spLocks/>
              </p:cNvSpPr>
              <p:nvPr/>
            </p:nvSpPr>
            <p:spPr bwMode="auto">
              <a:xfrm>
                <a:off x="13518465" y="3153791"/>
                <a:ext cx="19972" cy="10356"/>
              </a:xfrm>
              <a:custGeom>
                <a:avLst/>
                <a:gdLst>
                  <a:gd name="T0" fmla="*/ 7 w 27"/>
                  <a:gd name="T1" fmla="*/ 0 h 14"/>
                  <a:gd name="T2" fmla="*/ 15 w 27"/>
                  <a:gd name="T3" fmla="*/ 0 h 14"/>
                  <a:gd name="T4" fmla="*/ 22 w 27"/>
                  <a:gd name="T5" fmla="*/ 3 h 14"/>
                  <a:gd name="T6" fmla="*/ 25 w 27"/>
                  <a:gd name="T7" fmla="*/ 6 h 14"/>
                  <a:gd name="T8" fmla="*/ 26 w 27"/>
                  <a:gd name="T9" fmla="*/ 8 h 14"/>
                  <a:gd name="T10" fmla="*/ 27 w 27"/>
                  <a:gd name="T11" fmla="*/ 11 h 14"/>
                  <a:gd name="T12" fmla="*/ 27 w 27"/>
                  <a:gd name="T13" fmla="*/ 12 h 14"/>
                  <a:gd name="T14" fmla="*/ 27 w 27"/>
                  <a:gd name="T15" fmla="*/ 13 h 14"/>
                  <a:gd name="T16" fmla="*/ 26 w 27"/>
                  <a:gd name="T17" fmla="*/ 14 h 14"/>
                  <a:gd name="T18" fmla="*/ 26 w 27"/>
                  <a:gd name="T19" fmla="*/ 14 h 14"/>
                  <a:gd name="T20" fmla="*/ 25 w 27"/>
                  <a:gd name="T21" fmla="*/ 13 h 14"/>
                  <a:gd name="T22" fmla="*/ 20 w 27"/>
                  <a:gd name="T23" fmla="*/ 11 h 14"/>
                  <a:gd name="T24" fmla="*/ 14 w 27"/>
                  <a:gd name="T25" fmla="*/ 7 h 14"/>
                  <a:gd name="T26" fmla="*/ 9 w 27"/>
                  <a:gd name="T27" fmla="*/ 5 h 14"/>
                  <a:gd name="T28" fmla="*/ 5 w 27"/>
                  <a:gd name="T29" fmla="*/ 3 h 14"/>
                  <a:gd name="T30" fmla="*/ 3 w 27"/>
                  <a:gd name="T31" fmla="*/ 5 h 14"/>
                  <a:gd name="T32" fmla="*/ 1 w 27"/>
                  <a:gd name="T33" fmla="*/ 3 h 14"/>
                  <a:gd name="T34" fmla="*/ 1 w 27"/>
                  <a:gd name="T35" fmla="*/ 3 h 14"/>
                  <a:gd name="T36" fmla="*/ 0 w 27"/>
                  <a:gd name="T37" fmla="*/ 2 h 14"/>
                  <a:gd name="T38" fmla="*/ 0 w 27"/>
                  <a:gd name="T39" fmla="*/ 2 h 14"/>
                  <a:gd name="T40" fmla="*/ 0 w 27"/>
                  <a:gd name="T41" fmla="*/ 1 h 14"/>
                  <a:gd name="T42" fmla="*/ 3 w 27"/>
                  <a:gd name="T43" fmla="*/ 1 h 14"/>
                  <a:gd name="T44" fmla="*/ 7 w 27"/>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4">
                    <a:moveTo>
                      <a:pt x="7" y="0"/>
                    </a:moveTo>
                    <a:lnTo>
                      <a:pt x="15" y="0"/>
                    </a:lnTo>
                    <a:lnTo>
                      <a:pt x="22" y="3"/>
                    </a:lnTo>
                    <a:lnTo>
                      <a:pt x="25" y="6"/>
                    </a:lnTo>
                    <a:lnTo>
                      <a:pt x="26" y="8"/>
                    </a:lnTo>
                    <a:lnTo>
                      <a:pt x="27" y="11"/>
                    </a:lnTo>
                    <a:lnTo>
                      <a:pt x="27" y="12"/>
                    </a:lnTo>
                    <a:lnTo>
                      <a:pt x="27" y="13"/>
                    </a:lnTo>
                    <a:lnTo>
                      <a:pt x="26" y="14"/>
                    </a:lnTo>
                    <a:lnTo>
                      <a:pt x="26" y="14"/>
                    </a:lnTo>
                    <a:lnTo>
                      <a:pt x="25" y="13"/>
                    </a:lnTo>
                    <a:lnTo>
                      <a:pt x="20" y="11"/>
                    </a:lnTo>
                    <a:lnTo>
                      <a:pt x="14" y="7"/>
                    </a:lnTo>
                    <a:lnTo>
                      <a:pt x="9" y="5"/>
                    </a:lnTo>
                    <a:lnTo>
                      <a:pt x="5" y="3"/>
                    </a:lnTo>
                    <a:lnTo>
                      <a:pt x="3" y="5"/>
                    </a:lnTo>
                    <a:lnTo>
                      <a:pt x="1" y="3"/>
                    </a:lnTo>
                    <a:lnTo>
                      <a:pt x="1" y="3"/>
                    </a:lnTo>
                    <a:lnTo>
                      <a:pt x="0" y="2"/>
                    </a:lnTo>
                    <a:lnTo>
                      <a:pt x="0" y="2"/>
                    </a:lnTo>
                    <a:lnTo>
                      <a:pt x="0" y="1"/>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8" name="Freeform 99">
                <a:extLst>
                  <a:ext uri="{FF2B5EF4-FFF2-40B4-BE49-F238E27FC236}">
                    <a16:creationId xmlns:a16="http://schemas.microsoft.com/office/drawing/2014/main" id="{09979B1C-9154-4429-9A8D-DD189DF7C70A}"/>
                  </a:ext>
                </a:extLst>
              </p:cNvPr>
              <p:cNvSpPr>
                <a:spLocks/>
              </p:cNvSpPr>
              <p:nvPr/>
            </p:nvSpPr>
            <p:spPr bwMode="auto">
              <a:xfrm>
                <a:off x="13534738" y="3073166"/>
                <a:ext cx="11095" cy="31807"/>
              </a:xfrm>
              <a:custGeom>
                <a:avLst/>
                <a:gdLst>
                  <a:gd name="T0" fmla="*/ 15 w 15"/>
                  <a:gd name="T1" fmla="*/ 0 h 43"/>
                  <a:gd name="T2" fmla="*/ 15 w 15"/>
                  <a:gd name="T3" fmla="*/ 3 h 43"/>
                  <a:gd name="T4" fmla="*/ 14 w 15"/>
                  <a:gd name="T5" fmla="*/ 10 h 43"/>
                  <a:gd name="T6" fmla="*/ 11 w 15"/>
                  <a:gd name="T7" fmla="*/ 19 h 43"/>
                  <a:gd name="T8" fmla="*/ 9 w 15"/>
                  <a:gd name="T9" fmla="*/ 29 h 43"/>
                  <a:gd name="T10" fmla="*/ 6 w 15"/>
                  <a:gd name="T11" fmla="*/ 38 h 43"/>
                  <a:gd name="T12" fmla="*/ 4 w 15"/>
                  <a:gd name="T13" fmla="*/ 43 h 43"/>
                  <a:gd name="T14" fmla="*/ 3 w 15"/>
                  <a:gd name="T15" fmla="*/ 43 h 43"/>
                  <a:gd name="T16" fmla="*/ 1 w 15"/>
                  <a:gd name="T17" fmla="*/ 43 h 43"/>
                  <a:gd name="T18" fmla="*/ 1 w 15"/>
                  <a:gd name="T19" fmla="*/ 41 h 43"/>
                  <a:gd name="T20" fmla="*/ 0 w 15"/>
                  <a:gd name="T21" fmla="*/ 40 h 43"/>
                  <a:gd name="T22" fmla="*/ 1 w 15"/>
                  <a:gd name="T23" fmla="*/ 39 h 43"/>
                  <a:gd name="T24" fmla="*/ 1 w 15"/>
                  <a:gd name="T25" fmla="*/ 37 h 43"/>
                  <a:gd name="T26" fmla="*/ 1 w 15"/>
                  <a:gd name="T27" fmla="*/ 35 h 43"/>
                  <a:gd name="T28" fmla="*/ 1 w 15"/>
                  <a:gd name="T29" fmla="*/ 34 h 43"/>
                  <a:gd name="T30" fmla="*/ 3 w 15"/>
                  <a:gd name="T31" fmla="*/ 34 h 43"/>
                  <a:gd name="T32" fmla="*/ 3 w 15"/>
                  <a:gd name="T33" fmla="*/ 32 h 43"/>
                  <a:gd name="T34" fmla="*/ 5 w 15"/>
                  <a:gd name="T35" fmla="*/ 24 h 43"/>
                  <a:gd name="T36" fmla="*/ 9 w 15"/>
                  <a:gd name="T37" fmla="*/ 16 h 43"/>
                  <a:gd name="T38" fmla="*/ 12 w 15"/>
                  <a:gd name="T39" fmla="*/ 7 h 43"/>
                  <a:gd name="T40" fmla="*/ 15 w 15"/>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43">
                    <a:moveTo>
                      <a:pt x="15" y="0"/>
                    </a:moveTo>
                    <a:lnTo>
                      <a:pt x="15" y="3"/>
                    </a:lnTo>
                    <a:lnTo>
                      <a:pt x="14" y="10"/>
                    </a:lnTo>
                    <a:lnTo>
                      <a:pt x="11" y="19"/>
                    </a:lnTo>
                    <a:lnTo>
                      <a:pt x="9" y="29"/>
                    </a:lnTo>
                    <a:lnTo>
                      <a:pt x="6" y="38"/>
                    </a:lnTo>
                    <a:lnTo>
                      <a:pt x="4" y="43"/>
                    </a:lnTo>
                    <a:lnTo>
                      <a:pt x="3" y="43"/>
                    </a:lnTo>
                    <a:lnTo>
                      <a:pt x="1" y="43"/>
                    </a:lnTo>
                    <a:lnTo>
                      <a:pt x="1" y="41"/>
                    </a:lnTo>
                    <a:lnTo>
                      <a:pt x="0" y="40"/>
                    </a:lnTo>
                    <a:lnTo>
                      <a:pt x="1" y="39"/>
                    </a:lnTo>
                    <a:lnTo>
                      <a:pt x="1" y="37"/>
                    </a:lnTo>
                    <a:lnTo>
                      <a:pt x="1" y="35"/>
                    </a:lnTo>
                    <a:lnTo>
                      <a:pt x="1" y="34"/>
                    </a:lnTo>
                    <a:lnTo>
                      <a:pt x="3" y="34"/>
                    </a:lnTo>
                    <a:lnTo>
                      <a:pt x="3" y="32"/>
                    </a:lnTo>
                    <a:lnTo>
                      <a:pt x="5" y="24"/>
                    </a:lnTo>
                    <a:lnTo>
                      <a:pt x="9" y="16"/>
                    </a:lnTo>
                    <a:lnTo>
                      <a:pt x="12" y="7"/>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9" name="Freeform 100">
                <a:extLst>
                  <a:ext uri="{FF2B5EF4-FFF2-40B4-BE49-F238E27FC236}">
                    <a16:creationId xmlns:a16="http://schemas.microsoft.com/office/drawing/2014/main" id="{D2B90D26-62DC-4170-B9BA-527FF26373FA}"/>
                  </a:ext>
                </a:extLst>
              </p:cNvPr>
              <p:cNvSpPr>
                <a:spLocks/>
              </p:cNvSpPr>
              <p:nvPr/>
            </p:nvSpPr>
            <p:spPr bwMode="auto">
              <a:xfrm>
                <a:off x="13610926" y="3057632"/>
                <a:ext cx="25149" cy="8876"/>
              </a:xfrm>
              <a:custGeom>
                <a:avLst/>
                <a:gdLst>
                  <a:gd name="T0" fmla="*/ 13 w 34"/>
                  <a:gd name="T1" fmla="*/ 0 h 12"/>
                  <a:gd name="T2" fmla="*/ 17 w 34"/>
                  <a:gd name="T3" fmla="*/ 0 h 12"/>
                  <a:gd name="T4" fmla="*/ 21 w 34"/>
                  <a:gd name="T5" fmla="*/ 1 h 12"/>
                  <a:gd name="T6" fmla="*/ 24 w 34"/>
                  <a:gd name="T7" fmla="*/ 4 h 12"/>
                  <a:gd name="T8" fmla="*/ 27 w 34"/>
                  <a:gd name="T9" fmla="*/ 6 h 12"/>
                  <a:gd name="T10" fmla="*/ 30 w 34"/>
                  <a:gd name="T11" fmla="*/ 9 h 12"/>
                  <a:gd name="T12" fmla="*/ 32 w 34"/>
                  <a:gd name="T13" fmla="*/ 11 h 12"/>
                  <a:gd name="T14" fmla="*/ 34 w 34"/>
                  <a:gd name="T15" fmla="*/ 12 h 12"/>
                  <a:gd name="T16" fmla="*/ 34 w 34"/>
                  <a:gd name="T17" fmla="*/ 12 h 12"/>
                  <a:gd name="T18" fmla="*/ 32 w 34"/>
                  <a:gd name="T19" fmla="*/ 11 h 12"/>
                  <a:gd name="T20" fmla="*/ 24 w 34"/>
                  <a:gd name="T21" fmla="*/ 9 h 12"/>
                  <a:gd name="T22" fmla="*/ 18 w 34"/>
                  <a:gd name="T23" fmla="*/ 6 h 12"/>
                  <a:gd name="T24" fmla="*/ 12 w 34"/>
                  <a:gd name="T25" fmla="*/ 6 h 12"/>
                  <a:gd name="T26" fmla="*/ 10 w 34"/>
                  <a:gd name="T27" fmla="*/ 7 h 12"/>
                  <a:gd name="T28" fmla="*/ 6 w 34"/>
                  <a:gd name="T29" fmla="*/ 7 h 12"/>
                  <a:gd name="T30" fmla="*/ 2 w 34"/>
                  <a:gd name="T31" fmla="*/ 9 h 12"/>
                  <a:gd name="T32" fmla="*/ 0 w 34"/>
                  <a:gd name="T33" fmla="*/ 9 h 12"/>
                  <a:gd name="T34" fmla="*/ 0 w 34"/>
                  <a:gd name="T35" fmla="*/ 9 h 12"/>
                  <a:gd name="T36" fmla="*/ 0 w 34"/>
                  <a:gd name="T37" fmla="*/ 7 h 12"/>
                  <a:gd name="T38" fmla="*/ 1 w 34"/>
                  <a:gd name="T39" fmla="*/ 6 h 12"/>
                  <a:gd name="T40" fmla="*/ 3 w 34"/>
                  <a:gd name="T41" fmla="*/ 5 h 12"/>
                  <a:gd name="T42" fmla="*/ 6 w 34"/>
                  <a:gd name="T43" fmla="*/ 2 h 12"/>
                  <a:gd name="T44" fmla="*/ 10 w 34"/>
                  <a:gd name="T45" fmla="*/ 1 h 12"/>
                  <a:gd name="T46" fmla="*/ 13 w 34"/>
                  <a:gd name="T4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2">
                    <a:moveTo>
                      <a:pt x="13" y="0"/>
                    </a:moveTo>
                    <a:lnTo>
                      <a:pt x="17" y="0"/>
                    </a:lnTo>
                    <a:lnTo>
                      <a:pt x="21" y="1"/>
                    </a:lnTo>
                    <a:lnTo>
                      <a:pt x="24" y="4"/>
                    </a:lnTo>
                    <a:lnTo>
                      <a:pt x="27" y="6"/>
                    </a:lnTo>
                    <a:lnTo>
                      <a:pt x="30" y="9"/>
                    </a:lnTo>
                    <a:lnTo>
                      <a:pt x="32" y="11"/>
                    </a:lnTo>
                    <a:lnTo>
                      <a:pt x="34" y="12"/>
                    </a:lnTo>
                    <a:lnTo>
                      <a:pt x="34" y="12"/>
                    </a:lnTo>
                    <a:lnTo>
                      <a:pt x="32" y="11"/>
                    </a:lnTo>
                    <a:lnTo>
                      <a:pt x="24" y="9"/>
                    </a:lnTo>
                    <a:lnTo>
                      <a:pt x="18" y="6"/>
                    </a:lnTo>
                    <a:lnTo>
                      <a:pt x="12" y="6"/>
                    </a:lnTo>
                    <a:lnTo>
                      <a:pt x="10" y="7"/>
                    </a:lnTo>
                    <a:lnTo>
                      <a:pt x="6" y="7"/>
                    </a:lnTo>
                    <a:lnTo>
                      <a:pt x="2" y="9"/>
                    </a:lnTo>
                    <a:lnTo>
                      <a:pt x="0" y="9"/>
                    </a:lnTo>
                    <a:lnTo>
                      <a:pt x="0" y="9"/>
                    </a:lnTo>
                    <a:lnTo>
                      <a:pt x="0" y="7"/>
                    </a:lnTo>
                    <a:lnTo>
                      <a:pt x="1" y="6"/>
                    </a:lnTo>
                    <a:lnTo>
                      <a:pt x="3" y="5"/>
                    </a:lnTo>
                    <a:lnTo>
                      <a:pt x="6" y="2"/>
                    </a:lnTo>
                    <a:lnTo>
                      <a:pt x="10"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0" name="Freeform 101">
                <a:extLst>
                  <a:ext uri="{FF2B5EF4-FFF2-40B4-BE49-F238E27FC236}">
                    <a16:creationId xmlns:a16="http://schemas.microsoft.com/office/drawing/2014/main" id="{2FFC0D6D-2743-45D2-A554-FFEED9AD311C}"/>
                  </a:ext>
                </a:extLst>
              </p:cNvPr>
              <p:cNvSpPr>
                <a:spLocks/>
              </p:cNvSpPr>
              <p:nvPr/>
            </p:nvSpPr>
            <p:spPr bwMode="auto">
              <a:xfrm>
                <a:off x="13325409" y="3138258"/>
                <a:ext cx="42902" cy="40683"/>
              </a:xfrm>
              <a:custGeom>
                <a:avLst/>
                <a:gdLst>
                  <a:gd name="T0" fmla="*/ 30 w 58"/>
                  <a:gd name="T1" fmla="*/ 0 h 55"/>
                  <a:gd name="T2" fmla="*/ 41 w 58"/>
                  <a:gd name="T3" fmla="*/ 1 h 55"/>
                  <a:gd name="T4" fmla="*/ 50 w 58"/>
                  <a:gd name="T5" fmla="*/ 2 h 55"/>
                  <a:gd name="T6" fmla="*/ 56 w 58"/>
                  <a:gd name="T7" fmla="*/ 5 h 55"/>
                  <a:gd name="T8" fmla="*/ 58 w 58"/>
                  <a:gd name="T9" fmla="*/ 5 h 55"/>
                  <a:gd name="T10" fmla="*/ 56 w 58"/>
                  <a:gd name="T11" fmla="*/ 5 h 55"/>
                  <a:gd name="T12" fmla="*/ 49 w 58"/>
                  <a:gd name="T13" fmla="*/ 5 h 55"/>
                  <a:gd name="T14" fmla="*/ 41 w 58"/>
                  <a:gd name="T15" fmla="*/ 7 h 55"/>
                  <a:gd name="T16" fmla="*/ 35 w 58"/>
                  <a:gd name="T17" fmla="*/ 13 h 55"/>
                  <a:gd name="T18" fmla="*/ 35 w 58"/>
                  <a:gd name="T19" fmla="*/ 18 h 55"/>
                  <a:gd name="T20" fmla="*/ 39 w 58"/>
                  <a:gd name="T21" fmla="*/ 24 h 55"/>
                  <a:gd name="T22" fmla="*/ 42 w 58"/>
                  <a:gd name="T23" fmla="*/ 33 h 55"/>
                  <a:gd name="T24" fmla="*/ 44 w 58"/>
                  <a:gd name="T25" fmla="*/ 43 h 55"/>
                  <a:gd name="T26" fmla="*/ 42 w 58"/>
                  <a:gd name="T27" fmla="*/ 48 h 55"/>
                  <a:gd name="T28" fmla="*/ 40 w 58"/>
                  <a:gd name="T29" fmla="*/ 50 h 55"/>
                  <a:gd name="T30" fmla="*/ 38 w 58"/>
                  <a:gd name="T31" fmla="*/ 52 h 55"/>
                  <a:gd name="T32" fmla="*/ 35 w 58"/>
                  <a:gd name="T33" fmla="*/ 54 h 55"/>
                  <a:gd name="T34" fmla="*/ 33 w 58"/>
                  <a:gd name="T35" fmla="*/ 55 h 55"/>
                  <a:gd name="T36" fmla="*/ 28 w 58"/>
                  <a:gd name="T37" fmla="*/ 55 h 55"/>
                  <a:gd name="T38" fmla="*/ 25 w 58"/>
                  <a:gd name="T39" fmla="*/ 55 h 55"/>
                  <a:gd name="T40" fmla="*/ 20 w 58"/>
                  <a:gd name="T41" fmla="*/ 52 h 55"/>
                  <a:gd name="T42" fmla="*/ 12 w 58"/>
                  <a:gd name="T43" fmla="*/ 49 h 55"/>
                  <a:gd name="T44" fmla="*/ 6 w 58"/>
                  <a:gd name="T45" fmla="*/ 43 h 55"/>
                  <a:gd name="T46" fmla="*/ 1 w 58"/>
                  <a:gd name="T47" fmla="*/ 34 h 55"/>
                  <a:gd name="T48" fmla="*/ 0 w 58"/>
                  <a:gd name="T49" fmla="*/ 23 h 55"/>
                  <a:gd name="T50" fmla="*/ 2 w 58"/>
                  <a:gd name="T51" fmla="*/ 13 h 55"/>
                  <a:gd name="T52" fmla="*/ 9 w 58"/>
                  <a:gd name="T53" fmla="*/ 6 h 55"/>
                  <a:gd name="T54" fmla="*/ 20 w 58"/>
                  <a:gd name="T55" fmla="*/ 1 h 55"/>
                  <a:gd name="T56" fmla="*/ 30 w 58"/>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5">
                    <a:moveTo>
                      <a:pt x="30" y="0"/>
                    </a:moveTo>
                    <a:lnTo>
                      <a:pt x="41" y="1"/>
                    </a:lnTo>
                    <a:lnTo>
                      <a:pt x="50" y="2"/>
                    </a:lnTo>
                    <a:lnTo>
                      <a:pt x="56" y="5"/>
                    </a:lnTo>
                    <a:lnTo>
                      <a:pt x="58" y="5"/>
                    </a:lnTo>
                    <a:lnTo>
                      <a:pt x="56" y="5"/>
                    </a:lnTo>
                    <a:lnTo>
                      <a:pt x="49" y="5"/>
                    </a:lnTo>
                    <a:lnTo>
                      <a:pt x="41" y="7"/>
                    </a:lnTo>
                    <a:lnTo>
                      <a:pt x="35" y="13"/>
                    </a:lnTo>
                    <a:lnTo>
                      <a:pt x="35" y="18"/>
                    </a:lnTo>
                    <a:lnTo>
                      <a:pt x="39" y="24"/>
                    </a:lnTo>
                    <a:lnTo>
                      <a:pt x="42" y="33"/>
                    </a:lnTo>
                    <a:lnTo>
                      <a:pt x="44" y="43"/>
                    </a:lnTo>
                    <a:lnTo>
                      <a:pt x="42" y="48"/>
                    </a:lnTo>
                    <a:lnTo>
                      <a:pt x="40" y="50"/>
                    </a:lnTo>
                    <a:lnTo>
                      <a:pt x="38" y="52"/>
                    </a:lnTo>
                    <a:lnTo>
                      <a:pt x="35" y="54"/>
                    </a:lnTo>
                    <a:lnTo>
                      <a:pt x="33" y="55"/>
                    </a:lnTo>
                    <a:lnTo>
                      <a:pt x="28" y="55"/>
                    </a:lnTo>
                    <a:lnTo>
                      <a:pt x="25" y="55"/>
                    </a:lnTo>
                    <a:lnTo>
                      <a:pt x="20" y="52"/>
                    </a:lnTo>
                    <a:lnTo>
                      <a:pt x="12" y="49"/>
                    </a:lnTo>
                    <a:lnTo>
                      <a:pt x="6" y="43"/>
                    </a:lnTo>
                    <a:lnTo>
                      <a:pt x="1" y="34"/>
                    </a:lnTo>
                    <a:lnTo>
                      <a:pt x="0" y="23"/>
                    </a:lnTo>
                    <a:lnTo>
                      <a:pt x="2" y="13"/>
                    </a:lnTo>
                    <a:lnTo>
                      <a:pt x="9" y="6"/>
                    </a:lnTo>
                    <a:lnTo>
                      <a:pt x="20"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1" name="Freeform 102">
                <a:extLst>
                  <a:ext uri="{FF2B5EF4-FFF2-40B4-BE49-F238E27FC236}">
                    <a16:creationId xmlns:a16="http://schemas.microsoft.com/office/drawing/2014/main" id="{2A28BEF7-4D52-4550-9460-1347D6A71E00}"/>
                  </a:ext>
                </a:extLst>
              </p:cNvPr>
              <p:cNvSpPr>
                <a:spLocks/>
              </p:cNvSpPr>
              <p:nvPr/>
            </p:nvSpPr>
            <p:spPr bwMode="auto">
              <a:xfrm>
                <a:off x="13339462" y="3170064"/>
                <a:ext cx="39203" cy="14054"/>
              </a:xfrm>
              <a:custGeom>
                <a:avLst/>
                <a:gdLst>
                  <a:gd name="T0" fmla="*/ 9 w 53"/>
                  <a:gd name="T1" fmla="*/ 0 h 19"/>
                  <a:gd name="T2" fmla="*/ 10 w 53"/>
                  <a:gd name="T3" fmla="*/ 2 h 19"/>
                  <a:gd name="T4" fmla="*/ 15 w 53"/>
                  <a:gd name="T5" fmla="*/ 7 h 19"/>
                  <a:gd name="T6" fmla="*/ 21 w 53"/>
                  <a:gd name="T7" fmla="*/ 12 h 19"/>
                  <a:gd name="T8" fmla="*/ 32 w 53"/>
                  <a:gd name="T9" fmla="*/ 16 h 19"/>
                  <a:gd name="T10" fmla="*/ 45 w 53"/>
                  <a:gd name="T11" fmla="*/ 17 h 19"/>
                  <a:gd name="T12" fmla="*/ 49 w 53"/>
                  <a:gd name="T13" fmla="*/ 17 h 19"/>
                  <a:gd name="T14" fmla="*/ 53 w 53"/>
                  <a:gd name="T15" fmla="*/ 17 h 19"/>
                  <a:gd name="T16" fmla="*/ 53 w 53"/>
                  <a:gd name="T17" fmla="*/ 17 h 19"/>
                  <a:gd name="T18" fmla="*/ 53 w 53"/>
                  <a:gd name="T19" fmla="*/ 17 h 19"/>
                  <a:gd name="T20" fmla="*/ 52 w 53"/>
                  <a:gd name="T21" fmla="*/ 17 h 19"/>
                  <a:gd name="T22" fmla="*/ 48 w 53"/>
                  <a:gd name="T23" fmla="*/ 17 h 19"/>
                  <a:gd name="T24" fmla="*/ 45 w 53"/>
                  <a:gd name="T25" fmla="*/ 17 h 19"/>
                  <a:gd name="T26" fmla="*/ 42 w 53"/>
                  <a:gd name="T27" fmla="*/ 18 h 19"/>
                  <a:gd name="T28" fmla="*/ 38 w 53"/>
                  <a:gd name="T29" fmla="*/ 18 h 19"/>
                  <a:gd name="T30" fmla="*/ 34 w 53"/>
                  <a:gd name="T31" fmla="*/ 18 h 19"/>
                  <a:gd name="T32" fmla="*/ 31 w 53"/>
                  <a:gd name="T33" fmla="*/ 18 h 19"/>
                  <a:gd name="T34" fmla="*/ 28 w 53"/>
                  <a:gd name="T35" fmla="*/ 19 h 19"/>
                  <a:gd name="T36" fmla="*/ 27 w 53"/>
                  <a:gd name="T37" fmla="*/ 19 h 19"/>
                  <a:gd name="T38" fmla="*/ 26 w 53"/>
                  <a:gd name="T39" fmla="*/ 19 h 19"/>
                  <a:gd name="T40" fmla="*/ 14 w 53"/>
                  <a:gd name="T41" fmla="*/ 14 h 19"/>
                  <a:gd name="T42" fmla="*/ 6 w 53"/>
                  <a:gd name="T43" fmla="*/ 11 h 19"/>
                  <a:gd name="T44" fmla="*/ 3 w 53"/>
                  <a:gd name="T45" fmla="*/ 9 h 19"/>
                  <a:gd name="T46" fmla="*/ 0 w 53"/>
                  <a:gd name="T47" fmla="*/ 8 h 19"/>
                  <a:gd name="T48" fmla="*/ 0 w 53"/>
                  <a:gd name="T49" fmla="*/ 8 h 19"/>
                  <a:gd name="T50" fmla="*/ 9 w 53"/>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9">
                    <a:moveTo>
                      <a:pt x="9" y="0"/>
                    </a:moveTo>
                    <a:lnTo>
                      <a:pt x="10" y="2"/>
                    </a:lnTo>
                    <a:lnTo>
                      <a:pt x="15" y="7"/>
                    </a:lnTo>
                    <a:lnTo>
                      <a:pt x="21" y="12"/>
                    </a:lnTo>
                    <a:lnTo>
                      <a:pt x="32" y="16"/>
                    </a:lnTo>
                    <a:lnTo>
                      <a:pt x="45" y="17"/>
                    </a:lnTo>
                    <a:lnTo>
                      <a:pt x="49" y="17"/>
                    </a:lnTo>
                    <a:lnTo>
                      <a:pt x="53" y="17"/>
                    </a:lnTo>
                    <a:lnTo>
                      <a:pt x="53" y="17"/>
                    </a:lnTo>
                    <a:lnTo>
                      <a:pt x="53" y="17"/>
                    </a:lnTo>
                    <a:lnTo>
                      <a:pt x="52" y="17"/>
                    </a:lnTo>
                    <a:lnTo>
                      <a:pt x="48" y="17"/>
                    </a:lnTo>
                    <a:lnTo>
                      <a:pt x="45" y="17"/>
                    </a:lnTo>
                    <a:lnTo>
                      <a:pt x="42" y="18"/>
                    </a:lnTo>
                    <a:lnTo>
                      <a:pt x="38" y="18"/>
                    </a:lnTo>
                    <a:lnTo>
                      <a:pt x="34" y="18"/>
                    </a:lnTo>
                    <a:lnTo>
                      <a:pt x="31" y="18"/>
                    </a:lnTo>
                    <a:lnTo>
                      <a:pt x="28" y="19"/>
                    </a:lnTo>
                    <a:lnTo>
                      <a:pt x="27" y="19"/>
                    </a:lnTo>
                    <a:lnTo>
                      <a:pt x="26" y="19"/>
                    </a:lnTo>
                    <a:lnTo>
                      <a:pt x="14" y="14"/>
                    </a:lnTo>
                    <a:lnTo>
                      <a:pt x="6" y="11"/>
                    </a:lnTo>
                    <a:lnTo>
                      <a:pt x="3" y="9"/>
                    </a:lnTo>
                    <a:lnTo>
                      <a:pt x="0" y="8"/>
                    </a:lnTo>
                    <a:lnTo>
                      <a:pt x="0" y="8"/>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11" name="Freeform 105">
              <a:extLst>
                <a:ext uri="{FF2B5EF4-FFF2-40B4-BE49-F238E27FC236}">
                  <a16:creationId xmlns:a16="http://schemas.microsoft.com/office/drawing/2014/main" id="{76E3369C-C4A1-4C10-9475-CDCAB79CC420}"/>
                </a:ext>
              </a:extLst>
            </p:cNvPr>
            <p:cNvSpPr>
              <a:spLocks noEditPoints="1"/>
            </p:cNvSpPr>
            <p:nvPr/>
          </p:nvSpPr>
          <p:spPr bwMode="auto">
            <a:xfrm>
              <a:off x="649330" y="5133917"/>
              <a:ext cx="538484" cy="539079"/>
            </a:xfrm>
            <a:custGeom>
              <a:avLst/>
              <a:gdLst>
                <a:gd name="T0" fmla="*/ 397 w 905"/>
                <a:gd name="T1" fmla="*/ 53 h 906"/>
                <a:gd name="T2" fmla="*/ 294 w 905"/>
                <a:gd name="T3" fmla="*/ 81 h 906"/>
                <a:gd name="T4" fmla="*/ 205 w 905"/>
                <a:gd name="T5" fmla="*/ 133 h 906"/>
                <a:gd name="T6" fmla="*/ 132 w 905"/>
                <a:gd name="T7" fmla="*/ 207 h 906"/>
                <a:gd name="T8" fmla="*/ 79 w 905"/>
                <a:gd name="T9" fmla="*/ 296 h 906"/>
                <a:gd name="T10" fmla="*/ 51 w 905"/>
                <a:gd name="T11" fmla="*/ 399 h 906"/>
                <a:gd name="T12" fmla="*/ 51 w 905"/>
                <a:gd name="T13" fmla="*/ 509 h 906"/>
                <a:gd name="T14" fmla="*/ 79 w 905"/>
                <a:gd name="T15" fmla="*/ 611 h 906"/>
                <a:gd name="T16" fmla="*/ 132 w 905"/>
                <a:gd name="T17" fmla="*/ 701 h 906"/>
                <a:gd name="T18" fmla="*/ 205 w 905"/>
                <a:gd name="T19" fmla="*/ 774 h 906"/>
                <a:gd name="T20" fmla="*/ 294 w 905"/>
                <a:gd name="T21" fmla="*/ 827 h 906"/>
                <a:gd name="T22" fmla="*/ 397 w 905"/>
                <a:gd name="T23" fmla="*/ 855 h 906"/>
                <a:gd name="T24" fmla="*/ 507 w 905"/>
                <a:gd name="T25" fmla="*/ 855 h 906"/>
                <a:gd name="T26" fmla="*/ 609 w 905"/>
                <a:gd name="T27" fmla="*/ 827 h 906"/>
                <a:gd name="T28" fmla="*/ 699 w 905"/>
                <a:gd name="T29" fmla="*/ 774 h 906"/>
                <a:gd name="T30" fmla="*/ 772 w 905"/>
                <a:gd name="T31" fmla="*/ 701 h 906"/>
                <a:gd name="T32" fmla="*/ 824 w 905"/>
                <a:gd name="T33" fmla="*/ 611 h 906"/>
                <a:gd name="T34" fmla="*/ 853 w 905"/>
                <a:gd name="T35" fmla="*/ 509 h 906"/>
                <a:gd name="T36" fmla="*/ 853 w 905"/>
                <a:gd name="T37" fmla="*/ 399 h 906"/>
                <a:gd name="T38" fmla="*/ 824 w 905"/>
                <a:gd name="T39" fmla="*/ 296 h 906"/>
                <a:gd name="T40" fmla="*/ 772 w 905"/>
                <a:gd name="T41" fmla="*/ 207 h 906"/>
                <a:gd name="T42" fmla="*/ 699 w 905"/>
                <a:gd name="T43" fmla="*/ 133 h 906"/>
                <a:gd name="T44" fmla="*/ 609 w 905"/>
                <a:gd name="T45" fmla="*/ 81 h 906"/>
                <a:gd name="T46" fmla="*/ 507 w 905"/>
                <a:gd name="T47" fmla="*/ 53 h 906"/>
                <a:gd name="T48" fmla="*/ 452 w 905"/>
                <a:gd name="T49" fmla="*/ 0 h 906"/>
                <a:gd name="T50" fmla="*/ 563 w 905"/>
                <a:gd name="T51" fmla="*/ 15 h 906"/>
                <a:gd name="T52" fmla="*/ 664 w 905"/>
                <a:gd name="T53" fmla="*/ 54 h 906"/>
                <a:gd name="T54" fmla="*/ 752 w 905"/>
                <a:gd name="T55" fmla="*/ 115 h 906"/>
                <a:gd name="T56" fmla="*/ 823 w 905"/>
                <a:gd name="T57" fmla="*/ 194 h 906"/>
                <a:gd name="T58" fmla="*/ 875 w 905"/>
                <a:gd name="T59" fmla="*/ 290 h 906"/>
                <a:gd name="T60" fmla="*/ 901 w 905"/>
                <a:gd name="T61" fmla="*/ 396 h 906"/>
                <a:gd name="T62" fmla="*/ 901 w 905"/>
                <a:gd name="T63" fmla="*/ 510 h 906"/>
                <a:gd name="T64" fmla="*/ 875 w 905"/>
                <a:gd name="T65" fmla="*/ 617 h 906"/>
                <a:gd name="T66" fmla="*/ 823 w 905"/>
                <a:gd name="T67" fmla="*/ 712 h 906"/>
                <a:gd name="T68" fmla="*/ 752 w 905"/>
                <a:gd name="T69" fmla="*/ 792 h 906"/>
                <a:gd name="T70" fmla="*/ 664 w 905"/>
                <a:gd name="T71" fmla="*/ 853 h 906"/>
                <a:gd name="T72" fmla="*/ 563 w 905"/>
                <a:gd name="T73" fmla="*/ 893 h 906"/>
                <a:gd name="T74" fmla="*/ 452 w 905"/>
                <a:gd name="T75" fmla="*/ 906 h 906"/>
                <a:gd name="T76" fmla="*/ 341 w 905"/>
                <a:gd name="T77" fmla="*/ 893 h 906"/>
                <a:gd name="T78" fmla="*/ 239 w 905"/>
                <a:gd name="T79" fmla="*/ 853 h 906"/>
                <a:gd name="T80" fmla="*/ 151 w 905"/>
                <a:gd name="T81" fmla="*/ 792 h 906"/>
                <a:gd name="T82" fmla="*/ 80 w 905"/>
                <a:gd name="T83" fmla="*/ 712 h 906"/>
                <a:gd name="T84" fmla="*/ 30 w 905"/>
                <a:gd name="T85" fmla="*/ 617 h 906"/>
                <a:gd name="T86" fmla="*/ 3 w 905"/>
                <a:gd name="T87" fmla="*/ 510 h 906"/>
                <a:gd name="T88" fmla="*/ 3 w 905"/>
                <a:gd name="T89" fmla="*/ 396 h 906"/>
                <a:gd name="T90" fmla="*/ 30 w 905"/>
                <a:gd name="T91" fmla="*/ 290 h 906"/>
                <a:gd name="T92" fmla="*/ 80 w 905"/>
                <a:gd name="T93" fmla="*/ 194 h 906"/>
                <a:gd name="T94" fmla="*/ 151 w 905"/>
                <a:gd name="T95" fmla="*/ 115 h 906"/>
                <a:gd name="T96" fmla="*/ 239 w 905"/>
                <a:gd name="T97" fmla="*/ 54 h 906"/>
                <a:gd name="T98" fmla="*/ 341 w 905"/>
                <a:gd name="T99" fmla="*/ 15 h 906"/>
                <a:gd name="T100" fmla="*/ 452 w 905"/>
                <a:gd name="T10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906">
                  <a:moveTo>
                    <a:pt x="452" y="49"/>
                  </a:moveTo>
                  <a:lnTo>
                    <a:pt x="397" y="53"/>
                  </a:lnTo>
                  <a:lnTo>
                    <a:pt x="344" y="62"/>
                  </a:lnTo>
                  <a:lnTo>
                    <a:pt x="294" y="81"/>
                  </a:lnTo>
                  <a:lnTo>
                    <a:pt x="248" y="104"/>
                  </a:lnTo>
                  <a:lnTo>
                    <a:pt x="205" y="133"/>
                  </a:lnTo>
                  <a:lnTo>
                    <a:pt x="166" y="168"/>
                  </a:lnTo>
                  <a:lnTo>
                    <a:pt x="132" y="207"/>
                  </a:lnTo>
                  <a:lnTo>
                    <a:pt x="102" y="250"/>
                  </a:lnTo>
                  <a:lnTo>
                    <a:pt x="79" y="296"/>
                  </a:lnTo>
                  <a:lnTo>
                    <a:pt x="62" y="346"/>
                  </a:lnTo>
                  <a:lnTo>
                    <a:pt x="51" y="399"/>
                  </a:lnTo>
                  <a:lnTo>
                    <a:pt x="47" y="454"/>
                  </a:lnTo>
                  <a:lnTo>
                    <a:pt x="51" y="509"/>
                  </a:lnTo>
                  <a:lnTo>
                    <a:pt x="62" y="561"/>
                  </a:lnTo>
                  <a:lnTo>
                    <a:pt x="79" y="611"/>
                  </a:lnTo>
                  <a:lnTo>
                    <a:pt x="102" y="658"/>
                  </a:lnTo>
                  <a:lnTo>
                    <a:pt x="132" y="701"/>
                  </a:lnTo>
                  <a:lnTo>
                    <a:pt x="166" y="740"/>
                  </a:lnTo>
                  <a:lnTo>
                    <a:pt x="205" y="774"/>
                  </a:lnTo>
                  <a:lnTo>
                    <a:pt x="248" y="803"/>
                  </a:lnTo>
                  <a:lnTo>
                    <a:pt x="294" y="827"/>
                  </a:lnTo>
                  <a:lnTo>
                    <a:pt x="344" y="844"/>
                  </a:lnTo>
                  <a:lnTo>
                    <a:pt x="397" y="855"/>
                  </a:lnTo>
                  <a:lnTo>
                    <a:pt x="452" y="858"/>
                  </a:lnTo>
                  <a:lnTo>
                    <a:pt x="507" y="855"/>
                  </a:lnTo>
                  <a:lnTo>
                    <a:pt x="559" y="844"/>
                  </a:lnTo>
                  <a:lnTo>
                    <a:pt x="609" y="827"/>
                  </a:lnTo>
                  <a:lnTo>
                    <a:pt x="656" y="803"/>
                  </a:lnTo>
                  <a:lnTo>
                    <a:pt x="699" y="774"/>
                  </a:lnTo>
                  <a:lnTo>
                    <a:pt x="738" y="740"/>
                  </a:lnTo>
                  <a:lnTo>
                    <a:pt x="772" y="701"/>
                  </a:lnTo>
                  <a:lnTo>
                    <a:pt x="801" y="658"/>
                  </a:lnTo>
                  <a:lnTo>
                    <a:pt x="824" y="611"/>
                  </a:lnTo>
                  <a:lnTo>
                    <a:pt x="843" y="561"/>
                  </a:lnTo>
                  <a:lnTo>
                    <a:pt x="853" y="509"/>
                  </a:lnTo>
                  <a:lnTo>
                    <a:pt x="856" y="454"/>
                  </a:lnTo>
                  <a:lnTo>
                    <a:pt x="853" y="399"/>
                  </a:lnTo>
                  <a:lnTo>
                    <a:pt x="843" y="346"/>
                  </a:lnTo>
                  <a:lnTo>
                    <a:pt x="824" y="296"/>
                  </a:lnTo>
                  <a:lnTo>
                    <a:pt x="801" y="250"/>
                  </a:lnTo>
                  <a:lnTo>
                    <a:pt x="772" y="207"/>
                  </a:lnTo>
                  <a:lnTo>
                    <a:pt x="738" y="168"/>
                  </a:lnTo>
                  <a:lnTo>
                    <a:pt x="699" y="133"/>
                  </a:lnTo>
                  <a:lnTo>
                    <a:pt x="656" y="104"/>
                  </a:lnTo>
                  <a:lnTo>
                    <a:pt x="609" y="81"/>
                  </a:lnTo>
                  <a:lnTo>
                    <a:pt x="559" y="62"/>
                  </a:lnTo>
                  <a:lnTo>
                    <a:pt x="507" y="53"/>
                  </a:lnTo>
                  <a:lnTo>
                    <a:pt x="452" y="49"/>
                  </a:lnTo>
                  <a:close/>
                  <a:moveTo>
                    <a:pt x="452" y="0"/>
                  </a:moveTo>
                  <a:lnTo>
                    <a:pt x="509" y="4"/>
                  </a:lnTo>
                  <a:lnTo>
                    <a:pt x="563" y="15"/>
                  </a:lnTo>
                  <a:lnTo>
                    <a:pt x="616" y="31"/>
                  </a:lnTo>
                  <a:lnTo>
                    <a:pt x="664" y="54"/>
                  </a:lnTo>
                  <a:lnTo>
                    <a:pt x="711" y="82"/>
                  </a:lnTo>
                  <a:lnTo>
                    <a:pt x="752" y="115"/>
                  </a:lnTo>
                  <a:lnTo>
                    <a:pt x="790" y="153"/>
                  </a:lnTo>
                  <a:lnTo>
                    <a:pt x="823" y="194"/>
                  </a:lnTo>
                  <a:lnTo>
                    <a:pt x="851" y="241"/>
                  </a:lnTo>
                  <a:lnTo>
                    <a:pt x="875" y="290"/>
                  </a:lnTo>
                  <a:lnTo>
                    <a:pt x="890" y="342"/>
                  </a:lnTo>
                  <a:lnTo>
                    <a:pt x="901" y="396"/>
                  </a:lnTo>
                  <a:lnTo>
                    <a:pt x="905" y="454"/>
                  </a:lnTo>
                  <a:lnTo>
                    <a:pt x="901" y="510"/>
                  </a:lnTo>
                  <a:lnTo>
                    <a:pt x="890" y="565"/>
                  </a:lnTo>
                  <a:lnTo>
                    <a:pt x="875" y="617"/>
                  </a:lnTo>
                  <a:lnTo>
                    <a:pt x="851" y="666"/>
                  </a:lnTo>
                  <a:lnTo>
                    <a:pt x="823" y="712"/>
                  </a:lnTo>
                  <a:lnTo>
                    <a:pt x="790" y="754"/>
                  </a:lnTo>
                  <a:lnTo>
                    <a:pt x="752" y="792"/>
                  </a:lnTo>
                  <a:lnTo>
                    <a:pt x="711" y="825"/>
                  </a:lnTo>
                  <a:lnTo>
                    <a:pt x="664" y="853"/>
                  </a:lnTo>
                  <a:lnTo>
                    <a:pt x="616" y="875"/>
                  </a:lnTo>
                  <a:lnTo>
                    <a:pt x="563" y="893"/>
                  </a:lnTo>
                  <a:lnTo>
                    <a:pt x="509" y="902"/>
                  </a:lnTo>
                  <a:lnTo>
                    <a:pt x="452" y="906"/>
                  </a:lnTo>
                  <a:lnTo>
                    <a:pt x="396" y="902"/>
                  </a:lnTo>
                  <a:lnTo>
                    <a:pt x="341" y="893"/>
                  </a:lnTo>
                  <a:lnTo>
                    <a:pt x="288" y="875"/>
                  </a:lnTo>
                  <a:lnTo>
                    <a:pt x="239" y="853"/>
                  </a:lnTo>
                  <a:lnTo>
                    <a:pt x="194" y="825"/>
                  </a:lnTo>
                  <a:lnTo>
                    <a:pt x="151" y="792"/>
                  </a:lnTo>
                  <a:lnTo>
                    <a:pt x="113" y="754"/>
                  </a:lnTo>
                  <a:lnTo>
                    <a:pt x="80" y="712"/>
                  </a:lnTo>
                  <a:lnTo>
                    <a:pt x="52" y="666"/>
                  </a:lnTo>
                  <a:lnTo>
                    <a:pt x="30" y="617"/>
                  </a:lnTo>
                  <a:lnTo>
                    <a:pt x="13" y="565"/>
                  </a:lnTo>
                  <a:lnTo>
                    <a:pt x="3" y="510"/>
                  </a:lnTo>
                  <a:lnTo>
                    <a:pt x="0" y="454"/>
                  </a:lnTo>
                  <a:lnTo>
                    <a:pt x="3" y="396"/>
                  </a:lnTo>
                  <a:lnTo>
                    <a:pt x="13" y="342"/>
                  </a:lnTo>
                  <a:lnTo>
                    <a:pt x="30" y="290"/>
                  </a:lnTo>
                  <a:lnTo>
                    <a:pt x="52" y="241"/>
                  </a:lnTo>
                  <a:lnTo>
                    <a:pt x="80" y="194"/>
                  </a:lnTo>
                  <a:lnTo>
                    <a:pt x="113" y="153"/>
                  </a:lnTo>
                  <a:lnTo>
                    <a:pt x="151" y="115"/>
                  </a:lnTo>
                  <a:lnTo>
                    <a:pt x="194" y="82"/>
                  </a:lnTo>
                  <a:lnTo>
                    <a:pt x="239" y="54"/>
                  </a:lnTo>
                  <a:lnTo>
                    <a:pt x="288" y="31"/>
                  </a:lnTo>
                  <a:lnTo>
                    <a:pt x="341" y="15"/>
                  </a:lnTo>
                  <a:lnTo>
                    <a:pt x="396" y="4"/>
                  </a:lnTo>
                  <a:lnTo>
                    <a:pt x="45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2" name="Freeform 110">
              <a:extLst>
                <a:ext uri="{FF2B5EF4-FFF2-40B4-BE49-F238E27FC236}">
                  <a16:creationId xmlns:a16="http://schemas.microsoft.com/office/drawing/2014/main" id="{748923AF-1173-4E63-AA81-580F04CD229D}"/>
                </a:ext>
              </a:extLst>
            </p:cNvPr>
            <p:cNvSpPr>
              <a:spLocks/>
            </p:cNvSpPr>
            <p:nvPr/>
          </p:nvSpPr>
          <p:spPr bwMode="auto">
            <a:xfrm>
              <a:off x="741557" y="5539714"/>
              <a:ext cx="353436" cy="86872"/>
            </a:xfrm>
            <a:custGeom>
              <a:avLst/>
              <a:gdLst>
                <a:gd name="T0" fmla="*/ 0 w 594"/>
                <a:gd name="T1" fmla="*/ 0 h 146"/>
                <a:gd name="T2" fmla="*/ 594 w 594"/>
                <a:gd name="T3" fmla="*/ 0 h 146"/>
                <a:gd name="T4" fmla="*/ 562 w 594"/>
                <a:gd name="T5" fmla="*/ 36 h 146"/>
                <a:gd name="T6" fmla="*/ 527 w 594"/>
                <a:gd name="T7" fmla="*/ 68 h 146"/>
                <a:gd name="T8" fmla="*/ 486 w 594"/>
                <a:gd name="T9" fmla="*/ 94 h 146"/>
                <a:gd name="T10" fmla="*/ 443 w 594"/>
                <a:gd name="T11" fmla="*/ 116 h 146"/>
                <a:gd name="T12" fmla="*/ 397 w 594"/>
                <a:gd name="T13" fmla="*/ 132 h 146"/>
                <a:gd name="T14" fmla="*/ 348 w 594"/>
                <a:gd name="T15" fmla="*/ 142 h 146"/>
                <a:gd name="T16" fmla="*/ 298 w 594"/>
                <a:gd name="T17" fmla="*/ 146 h 146"/>
                <a:gd name="T18" fmla="*/ 247 w 594"/>
                <a:gd name="T19" fmla="*/ 142 h 146"/>
                <a:gd name="T20" fmla="*/ 198 w 594"/>
                <a:gd name="T21" fmla="*/ 132 h 146"/>
                <a:gd name="T22" fmla="*/ 151 w 594"/>
                <a:gd name="T23" fmla="*/ 116 h 146"/>
                <a:gd name="T24" fmla="*/ 109 w 594"/>
                <a:gd name="T25" fmla="*/ 94 h 146"/>
                <a:gd name="T26" fmla="*/ 68 w 594"/>
                <a:gd name="T27" fmla="*/ 68 h 146"/>
                <a:gd name="T28" fmla="*/ 32 w 594"/>
                <a:gd name="T29" fmla="*/ 36 h 146"/>
                <a:gd name="T30" fmla="*/ 0 w 594"/>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4" h="146">
                  <a:moveTo>
                    <a:pt x="0" y="0"/>
                  </a:moveTo>
                  <a:lnTo>
                    <a:pt x="594" y="0"/>
                  </a:lnTo>
                  <a:lnTo>
                    <a:pt x="562" y="36"/>
                  </a:lnTo>
                  <a:lnTo>
                    <a:pt x="527" y="68"/>
                  </a:lnTo>
                  <a:lnTo>
                    <a:pt x="486" y="94"/>
                  </a:lnTo>
                  <a:lnTo>
                    <a:pt x="443" y="116"/>
                  </a:lnTo>
                  <a:lnTo>
                    <a:pt x="397" y="132"/>
                  </a:lnTo>
                  <a:lnTo>
                    <a:pt x="348" y="142"/>
                  </a:lnTo>
                  <a:lnTo>
                    <a:pt x="298" y="146"/>
                  </a:lnTo>
                  <a:lnTo>
                    <a:pt x="247" y="142"/>
                  </a:lnTo>
                  <a:lnTo>
                    <a:pt x="198" y="132"/>
                  </a:lnTo>
                  <a:lnTo>
                    <a:pt x="151" y="116"/>
                  </a:lnTo>
                  <a:lnTo>
                    <a:pt x="109" y="94"/>
                  </a:lnTo>
                  <a:lnTo>
                    <a:pt x="68" y="68"/>
                  </a:lnTo>
                  <a:lnTo>
                    <a:pt x="32" y="36"/>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77" name="Group 276">
            <a:extLst>
              <a:ext uri="{FF2B5EF4-FFF2-40B4-BE49-F238E27FC236}">
                <a16:creationId xmlns:a16="http://schemas.microsoft.com/office/drawing/2014/main" id="{72086517-745A-4A50-A1D1-FB723E465562}"/>
              </a:ext>
            </a:extLst>
          </p:cNvPr>
          <p:cNvGrpSpPr/>
          <p:nvPr/>
        </p:nvGrpSpPr>
        <p:grpSpPr>
          <a:xfrm>
            <a:off x="5726064" y="1683102"/>
            <a:ext cx="569510" cy="548485"/>
            <a:chOff x="649330" y="5133917"/>
            <a:chExt cx="538484" cy="539079"/>
          </a:xfrm>
        </p:grpSpPr>
        <p:sp>
          <p:nvSpPr>
            <p:cNvPr id="278" name="Freeform 45">
              <a:extLst>
                <a:ext uri="{FF2B5EF4-FFF2-40B4-BE49-F238E27FC236}">
                  <a16:creationId xmlns:a16="http://schemas.microsoft.com/office/drawing/2014/main" id="{6C880CF8-7E22-4505-999C-E39B3A8371CA}"/>
                </a:ext>
              </a:extLst>
            </p:cNvPr>
            <p:cNvSpPr>
              <a:spLocks/>
            </p:cNvSpPr>
            <p:nvPr/>
          </p:nvSpPr>
          <p:spPr bwMode="auto">
            <a:xfrm>
              <a:off x="665990" y="5149983"/>
              <a:ext cx="508734" cy="507544"/>
            </a:xfrm>
            <a:custGeom>
              <a:avLst/>
              <a:gdLst>
                <a:gd name="T0" fmla="*/ 427 w 855"/>
                <a:gd name="T1" fmla="*/ 0 h 853"/>
                <a:gd name="T2" fmla="*/ 480 w 855"/>
                <a:gd name="T3" fmla="*/ 4 h 853"/>
                <a:gd name="T4" fmla="*/ 533 w 855"/>
                <a:gd name="T5" fmla="*/ 13 h 853"/>
                <a:gd name="T6" fmla="*/ 581 w 855"/>
                <a:gd name="T7" fmla="*/ 28 h 853"/>
                <a:gd name="T8" fmla="*/ 628 w 855"/>
                <a:gd name="T9" fmla="*/ 50 h 853"/>
                <a:gd name="T10" fmla="*/ 672 w 855"/>
                <a:gd name="T11" fmla="*/ 76 h 853"/>
                <a:gd name="T12" fmla="*/ 711 w 855"/>
                <a:gd name="T13" fmla="*/ 108 h 853"/>
                <a:gd name="T14" fmla="*/ 746 w 855"/>
                <a:gd name="T15" fmla="*/ 143 h 853"/>
                <a:gd name="T16" fmla="*/ 778 w 855"/>
                <a:gd name="T17" fmla="*/ 182 h 853"/>
                <a:gd name="T18" fmla="*/ 805 w 855"/>
                <a:gd name="T19" fmla="*/ 226 h 853"/>
                <a:gd name="T20" fmla="*/ 826 w 855"/>
                <a:gd name="T21" fmla="*/ 273 h 853"/>
                <a:gd name="T22" fmla="*/ 842 w 855"/>
                <a:gd name="T23" fmla="*/ 322 h 853"/>
                <a:gd name="T24" fmla="*/ 851 w 855"/>
                <a:gd name="T25" fmla="*/ 373 h 853"/>
                <a:gd name="T26" fmla="*/ 855 w 855"/>
                <a:gd name="T27" fmla="*/ 427 h 853"/>
                <a:gd name="T28" fmla="*/ 851 w 855"/>
                <a:gd name="T29" fmla="*/ 480 h 853"/>
                <a:gd name="T30" fmla="*/ 842 w 855"/>
                <a:gd name="T31" fmla="*/ 532 h 853"/>
                <a:gd name="T32" fmla="*/ 826 w 855"/>
                <a:gd name="T33" fmla="*/ 581 h 853"/>
                <a:gd name="T34" fmla="*/ 805 w 855"/>
                <a:gd name="T35" fmla="*/ 627 h 853"/>
                <a:gd name="T36" fmla="*/ 778 w 855"/>
                <a:gd name="T37" fmla="*/ 670 h 853"/>
                <a:gd name="T38" fmla="*/ 746 w 855"/>
                <a:gd name="T39" fmla="*/ 709 h 853"/>
                <a:gd name="T40" fmla="*/ 711 w 855"/>
                <a:gd name="T41" fmla="*/ 746 h 853"/>
                <a:gd name="T42" fmla="*/ 672 w 855"/>
                <a:gd name="T43" fmla="*/ 776 h 853"/>
                <a:gd name="T44" fmla="*/ 628 w 855"/>
                <a:gd name="T45" fmla="*/ 803 h 853"/>
                <a:gd name="T46" fmla="*/ 581 w 855"/>
                <a:gd name="T47" fmla="*/ 824 h 853"/>
                <a:gd name="T48" fmla="*/ 533 w 855"/>
                <a:gd name="T49" fmla="*/ 840 h 853"/>
                <a:gd name="T50" fmla="*/ 480 w 855"/>
                <a:gd name="T51" fmla="*/ 850 h 853"/>
                <a:gd name="T52" fmla="*/ 427 w 855"/>
                <a:gd name="T53" fmla="*/ 853 h 853"/>
                <a:gd name="T54" fmla="*/ 374 w 855"/>
                <a:gd name="T55" fmla="*/ 850 h 853"/>
                <a:gd name="T56" fmla="*/ 321 w 855"/>
                <a:gd name="T57" fmla="*/ 840 h 853"/>
                <a:gd name="T58" fmla="*/ 272 w 855"/>
                <a:gd name="T59" fmla="*/ 824 h 853"/>
                <a:gd name="T60" fmla="*/ 226 w 855"/>
                <a:gd name="T61" fmla="*/ 803 h 853"/>
                <a:gd name="T62" fmla="*/ 183 w 855"/>
                <a:gd name="T63" fmla="*/ 776 h 853"/>
                <a:gd name="T64" fmla="*/ 143 w 855"/>
                <a:gd name="T65" fmla="*/ 746 h 853"/>
                <a:gd name="T66" fmla="*/ 107 w 855"/>
                <a:gd name="T67" fmla="*/ 709 h 853"/>
                <a:gd name="T68" fmla="*/ 76 w 855"/>
                <a:gd name="T69" fmla="*/ 670 h 853"/>
                <a:gd name="T70" fmla="*/ 50 w 855"/>
                <a:gd name="T71" fmla="*/ 627 h 853"/>
                <a:gd name="T72" fmla="*/ 28 w 855"/>
                <a:gd name="T73" fmla="*/ 581 h 853"/>
                <a:gd name="T74" fmla="*/ 12 w 855"/>
                <a:gd name="T75" fmla="*/ 532 h 853"/>
                <a:gd name="T76" fmla="*/ 2 w 855"/>
                <a:gd name="T77" fmla="*/ 480 h 853"/>
                <a:gd name="T78" fmla="*/ 0 w 855"/>
                <a:gd name="T79" fmla="*/ 427 h 853"/>
                <a:gd name="T80" fmla="*/ 2 w 855"/>
                <a:gd name="T81" fmla="*/ 373 h 853"/>
                <a:gd name="T82" fmla="*/ 12 w 855"/>
                <a:gd name="T83" fmla="*/ 322 h 853"/>
                <a:gd name="T84" fmla="*/ 28 w 855"/>
                <a:gd name="T85" fmla="*/ 273 h 853"/>
                <a:gd name="T86" fmla="*/ 50 w 855"/>
                <a:gd name="T87" fmla="*/ 226 h 853"/>
                <a:gd name="T88" fmla="*/ 76 w 855"/>
                <a:gd name="T89" fmla="*/ 182 h 853"/>
                <a:gd name="T90" fmla="*/ 107 w 855"/>
                <a:gd name="T91" fmla="*/ 143 h 853"/>
                <a:gd name="T92" fmla="*/ 143 w 855"/>
                <a:gd name="T93" fmla="*/ 108 h 853"/>
                <a:gd name="T94" fmla="*/ 183 w 855"/>
                <a:gd name="T95" fmla="*/ 76 h 853"/>
                <a:gd name="T96" fmla="*/ 226 w 855"/>
                <a:gd name="T97" fmla="*/ 50 h 853"/>
                <a:gd name="T98" fmla="*/ 272 w 855"/>
                <a:gd name="T99" fmla="*/ 28 h 853"/>
                <a:gd name="T100" fmla="*/ 321 w 855"/>
                <a:gd name="T101" fmla="*/ 13 h 853"/>
                <a:gd name="T102" fmla="*/ 374 w 855"/>
                <a:gd name="T103" fmla="*/ 4 h 853"/>
                <a:gd name="T104" fmla="*/ 427 w 855"/>
                <a:gd name="T105"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5" h="853">
                  <a:moveTo>
                    <a:pt x="427" y="0"/>
                  </a:moveTo>
                  <a:lnTo>
                    <a:pt x="480" y="4"/>
                  </a:lnTo>
                  <a:lnTo>
                    <a:pt x="533" y="13"/>
                  </a:lnTo>
                  <a:lnTo>
                    <a:pt x="581" y="28"/>
                  </a:lnTo>
                  <a:lnTo>
                    <a:pt x="628" y="50"/>
                  </a:lnTo>
                  <a:lnTo>
                    <a:pt x="672" y="76"/>
                  </a:lnTo>
                  <a:lnTo>
                    <a:pt x="711" y="108"/>
                  </a:lnTo>
                  <a:lnTo>
                    <a:pt x="746" y="143"/>
                  </a:lnTo>
                  <a:lnTo>
                    <a:pt x="778" y="182"/>
                  </a:lnTo>
                  <a:lnTo>
                    <a:pt x="805" y="226"/>
                  </a:lnTo>
                  <a:lnTo>
                    <a:pt x="826" y="273"/>
                  </a:lnTo>
                  <a:lnTo>
                    <a:pt x="842" y="322"/>
                  </a:lnTo>
                  <a:lnTo>
                    <a:pt x="851" y="373"/>
                  </a:lnTo>
                  <a:lnTo>
                    <a:pt x="855" y="427"/>
                  </a:lnTo>
                  <a:lnTo>
                    <a:pt x="851" y="480"/>
                  </a:lnTo>
                  <a:lnTo>
                    <a:pt x="842" y="532"/>
                  </a:lnTo>
                  <a:lnTo>
                    <a:pt x="826" y="581"/>
                  </a:lnTo>
                  <a:lnTo>
                    <a:pt x="805" y="627"/>
                  </a:lnTo>
                  <a:lnTo>
                    <a:pt x="778" y="670"/>
                  </a:lnTo>
                  <a:lnTo>
                    <a:pt x="746" y="709"/>
                  </a:lnTo>
                  <a:lnTo>
                    <a:pt x="711" y="746"/>
                  </a:lnTo>
                  <a:lnTo>
                    <a:pt x="672" y="776"/>
                  </a:lnTo>
                  <a:lnTo>
                    <a:pt x="628" y="803"/>
                  </a:lnTo>
                  <a:lnTo>
                    <a:pt x="581" y="824"/>
                  </a:lnTo>
                  <a:lnTo>
                    <a:pt x="533" y="840"/>
                  </a:lnTo>
                  <a:lnTo>
                    <a:pt x="480" y="850"/>
                  </a:lnTo>
                  <a:lnTo>
                    <a:pt x="427" y="853"/>
                  </a:lnTo>
                  <a:lnTo>
                    <a:pt x="374" y="850"/>
                  </a:lnTo>
                  <a:lnTo>
                    <a:pt x="321" y="840"/>
                  </a:lnTo>
                  <a:lnTo>
                    <a:pt x="272" y="824"/>
                  </a:lnTo>
                  <a:lnTo>
                    <a:pt x="226" y="803"/>
                  </a:lnTo>
                  <a:lnTo>
                    <a:pt x="183" y="776"/>
                  </a:lnTo>
                  <a:lnTo>
                    <a:pt x="143" y="746"/>
                  </a:lnTo>
                  <a:lnTo>
                    <a:pt x="107" y="709"/>
                  </a:lnTo>
                  <a:lnTo>
                    <a:pt x="76" y="670"/>
                  </a:lnTo>
                  <a:lnTo>
                    <a:pt x="50" y="627"/>
                  </a:lnTo>
                  <a:lnTo>
                    <a:pt x="28" y="581"/>
                  </a:lnTo>
                  <a:lnTo>
                    <a:pt x="12" y="532"/>
                  </a:lnTo>
                  <a:lnTo>
                    <a:pt x="2" y="480"/>
                  </a:lnTo>
                  <a:lnTo>
                    <a:pt x="0" y="427"/>
                  </a:lnTo>
                  <a:lnTo>
                    <a:pt x="2" y="373"/>
                  </a:lnTo>
                  <a:lnTo>
                    <a:pt x="12" y="322"/>
                  </a:lnTo>
                  <a:lnTo>
                    <a:pt x="28" y="273"/>
                  </a:lnTo>
                  <a:lnTo>
                    <a:pt x="50" y="226"/>
                  </a:lnTo>
                  <a:lnTo>
                    <a:pt x="76" y="182"/>
                  </a:lnTo>
                  <a:lnTo>
                    <a:pt x="107" y="143"/>
                  </a:lnTo>
                  <a:lnTo>
                    <a:pt x="143" y="108"/>
                  </a:lnTo>
                  <a:lnTo>
                    <a:pt x="183" y="76"/>
                  </a:lnTo>
                  <a:lnTo>
                    <a:pt x="226" y="50"/>
                  </a:lnTo>
                  <a:lnTo>
                    <a:pt x="272" y="28"/>
                  </a:lnTo>
                  <a:lnTo>
                    <a:pt x="321" y="13"/>
                  </a:lnTo>
                  <a:lnTo>
                    <a:pt x="374" y="4"/>
                  </a:lnTo>
                  <a:lnTo>
                    <a:pt x="4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79" name="Group 278">
              <a:extLst>
                <a:ext uri="{FF2B5EF4-FFF2-40B4-BE49-F238E27FC236}">
                  <a16:creationId xmlns:a16="http://schemas.microsoft.com/office/drawing/2014/main" id="{D8C53BA7-6091-487D-BE94-6B1318E27D61}"/>
                </a:ext>
              </a:extLst>
            </p:cNvPr>
            <p:cNvGrpSpPr/>
            <p:nvPr/>
          </p:nvGrpSpPr>
          <p:grpSpPr>
            <a:xfrm>
              <a:off x="709953" y="5189725"/>
              <a:ext cx="405865" cy="355345"/>
              <a:chOff x="13270672" y="2979966"/>
              <a:chExt cx="528873" cy="463041"/>
            </a:xfrm>
            <a:solidFill>
              <a:schemeClr val="accent5">
                <a:lumMod val="60000"/>
                <a:lumOff val="40000"/>
              </a:schemeClr>
            </a:solidFill>
          </p:grpSpPr>
          <p:sp>
            <p:nvSpPr>
              <p:cNvPr id="282" name="Freeform 46">
                <a:extLst>
                  <a:ext uri="{FF2B5EF4-FFF2-40B4-BE49-F238E27FC236}">
                    <a16:creationId xmlns:a16="http://schemas.microsoft.com/office/drawing/2014/main" id="{03FB08C4-059D-462B-A136-F23F721CC0A8}"/>
                  </a:ext>
                </a:extLst>
              </p:cNvPr>
              <p:cNvSpPr>
                <a:spLocks/>
              </p:cNvSpPr>
              <p:nvPr/>
            </p:nvSpPr>
            <p:spPr bwMode="auto">
              <a:xfrm>
                <a:off x="13477043" y="3198172"/>
                <a:ext cx="167908" cy="244835"/>
              </a:xfrm>
              <a:custGeom>
                <a:avLst/>
                <a:gdLst>
                  <a:gd name="T0" fmla="*/ 32 w 227"/>
                  <a:gd name="T1" fmla="*/ 0 h 331"/>
                  <a:gd name="T2" fmla="*/ 34 w 227"/>
                  <a:gd name="T3" fmla="*/ 1 h 331"/>
                  <a:gd name="T4" fmla="*/ 42 w 227"/>
                  <a:gd name="T5" fmla="*/ 7 h 331"/>
                  <a:gd name="T6" fmla="*/ 60 w 227"/>
                  <a:gd name="T7" fmla="*/ 19 h 331"/>
                  <a:gd name="T8" fmla="*/ 93 w 227"/>
                  <a:gd name="T9" fmla="*/ 42 h 331"/>
                  <a:gd name="T10" fmla="*/ 116 w 227"/>
                  <a:gd name="T11" fmla="*/ 58 h 331"/>
                  <a:gd name="T12" fmla="*/ 118 w 227"/>
                  <a:gd name="T13" fmla="*/ 57 h 331"/>
                  <a:gd name="T14" fmla="*/ 129 w 227"/>
                  <a:gd name="T15" fmla="*/ 52 h 331"/>
                  <a:gd name="T16" fmla="*/ 154 w 227"/>
                  <a:gd name="T17" fmla="*/ 41 h 331"/>
                  <a:gd name="T18" fmla="*/ 173 w 227"/>
                  <a:gd name="T19" fmla="*/ 34 h 331"/>
                  <a:gd name="T20" fmla="*/ 176 w 227"/>
                  <a:gd name="T21" fmla="*/ 45 h 331"/>
                  <a:gd name="T22" fmla="*/ 170 w 227"/>
                  <a:gd name="T23" fmla="*/ 59 h 331"/>
                  <a:gd name="T24" fmla="*/ 167 w 227"/>
                  <a:gd name="T25" fmla="*/ 68 h 331"/>
                  <a:gd name="T26" fmla="*/ 167 w 227"/>
                  <a:gd name="T27" fmla="*/ 72 h 331"/>
                  <a:gd name="T28" fmla="*/ 167 w 227"/>
                  <a:gd name="T29" fmla="*/ 73 h 331"/>
                  <a:gd name="T30" fmla="*/ 170 w 227"/>
                  <a:gd name="T31" fmla="*/ 72 h 331"/>
                  <a:gd name="T32" fmla="*/ 171 w 227"/>
                  <a:gd name="T33" fmla="*/ 72 h 331"/>
                  <a:gd name="T34" fmla="*/ 172 w 227"/>
                  <a:gd name="T35" fmla="*/ 72 h 331"/>
                  <a:gd name="T36" fmla="*/ 172 w 227"/>
                  <a:gd name="T37" fmla="*/ 95 h 331"/>
                  <a:gd name="T38" fmla="*/ 172 w 227"/>
                  <a:gd name="T39" fmla="*/ 161 h 331"/>
                  <a:gd name="T40" fmla="*/ 175 w 227"/>
                  <a:gd name="T41" fmla="*/ 259 h 331"/>
                  <a:gd name="T42" fmla="*/ 181 w 227"/>
                  <a:gd name="T43" fmla="*/ 298 h 331"/>
                  <a:gd name="T44" fmla="*/ 191 w 227"/>
                  <a:gd name="T45" fmla="*/ 317 h 331"/>
                  <a:gd name="T46" fmla="*/ 206 w 227"/>
                  <a:gd name="T47" fmla="*/ 325 h 331"/>
                  <a:gd name="T48" fmla="*/ 227 w 227"/>
                  <a:gd name="T49" fmla="*/ 331 h 331"/>
                  <a:gd name="T50" fmla="*/ 15 w 227"/>
                  <a:gd name="T51" fmla="*/ 321 h 331"/>
                  <a:gd name="T52" fmla="*/ 32 w 227"/>
                  <a:gd name="T53" fmla="*/ 304 h 331"/>
                  <a:gd name="T54" fmla="*/ 39 w 227"/>
                  <a:gd name="T55" fmla="*/ 281 h 331"/>
                  <a:gd name="T56" fmla="*/ 40 w 227"/>
                  <a:gd name="T57" fmla="*/ 255 h 331"/>
                  <a:gd name="T58" fmla="*/ 40 w 227"/>
                  <a:gd name="T59" fmla="*/ 216 h 331"/>
                  <a:gd name="T60" fmla="*/ 38 w 227"/>
                  <a:gd name="T61" fmla="*/ 163 h 331"/>
                  <a:gd name="T62" fmla="*/ 35 w 227"/>
                  <a:gd name="T63" fmla="*/ 106 h 331"/>
                  <a:gd name="T64" fmla="*/ 34 w 227"/>
                  <a:gd name="T65" fmla="*/ 53 h 331"/>
                  <a:gd name="T66" fmla="*/ 32 w 227"/>
                  <a:gd name="T67" fmla="*/ 14 h 331"/>
                  <a:gd name="T68" fmla="*/ 32 w 227"/>
                  <a:gd name="T6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331">
                    <a:moveTo>
                      <a:pt x="32" y="0"/>
                    </a:moveTo>
                    <a:lnTo>
                      <a:pt x="32" y="0"/>
                    </a:lnTo>
                    <a:lnTo>
                      <a:pt x="32" y="0"/>
                    </a:lnTo>
                    <a:lnTo>
                      <a:pt x="34" y="1"/>
                    </a:lnTo>
                    <a:lnTo>
                      <a:pt x="37" y="3"/>
                    </a:lnTo>
                    <a:lnTo>
                      <a:pt x="42" y="7"/>
                    </a:lnTo>
                    <a:lnTo>
                      <a:pt x="50" y="12"/>
                    </a:lnTo>
                    <a:lnTo>
                      <a:pt x="60" y="19"/>
                    </a:lnTo>
                    <a:lnTo>
                      <a:pt x="74" y="30"/>
                    </a:lnTo>
                    <a:lnTo>
                      <a:pt x="93" y="42"/>
                    </a:lnTo>
                    <a:lnTo>
                      <a:pt x="116" y="58"/>
                    </a:lnTo>
                    <a:lnTo>
                      <a:pt x="116" y="58"/>
                    </a:lnTo>
                    <a:lnTo>
                      <a:pt x="117" y="58"/>
                    </a:lnTo>
                    <a:lnTo>
                      <a:pt x="118" y="57"/>
                    </a:lnTo>
                    <a:lnTo>
                      <a:pt x="123" y="56"/>
                    </a:lnTo>
                    <a:lnTo>
                      <a:pt x="129" y="52"/>
                    </a:lnTo>
                    <a:lnTo>
                      <a:pt x="139" y="47"/>
                    </a:lnTo>
                    <a:lnTo>
                      <a:pt x="154" y="41"/>
                    </a:lnTo>
                    <a:lnTo>
                      <a:pt x="172" y="33"/>
                    </a:lnTo>
                    <a:lnTo>
                      <a:pt x="173" y="34"/>
                    </a:lnTo>
                    <a:lnTo>
                      <a:pt x="175" y="39"/>
                    </a:lnTo>
                    <a:lnTo>
                      <a:pt x="176" y="45"/>
                    </a:lnTo>
                    <a:lnTo>
                      <a:pt x="172" y="55"/>
                    </a:lnTo>
                    <a:lnTo>
                      <a:pt x="170" y="59"/>
                    </a:lnTo>
                    <a:lnTo>
                      <a:pt x="169" y="64"/>
                    </a:lnTo>
                    <a:lnTo>
                      <a:pt x="167" y="68"/>
                    </a:lnTo>
                    <a:lnTo>
                      <a:pt x="167" y="69"/>
                    </a:lnTo>
                    <a:lnTo>
                      <a:pt x="167" y="72"/>
                    </a:lnTo>
                    <a:lnTo>
                      <a:pt x="167" y="72"/>
                    </a:lnTo>
                    <a:lnTo>
                      <a:pt x="167" y="73"/>
                    </a:lnTo>
                    <a:lnTo>
                      <a:pt x="169" y="73"/>
                    </a:lnTo>
                    <a:lnTo>
                      <a:pt x="170" y="72"/>
                    </a:lnTo>
                    <a:lnTo>
                      <a:pt x="171" y="72"/>
                    </a:lnTo>
                    <a:lnTo>
                      <a:pt x="171" y="72"/>
                    </a:lnTo>
                    <a:lnTo>
                      <a:pt x="172" y="72"/>
                    </a:lnTo>
                    <a:lnTo>
                      <a:pt x="172" y="72"/>
                    </a:lnTo>
                    <a:lnTo>
                      <a:pt x="172" y="73"/>
                    </a:lnTo>
                    <a:lnTo>
                      <a:pt x="172" y="95"/>
                    </a:lnTo>
                    <a:lnTo>
                      <a:pt x="172" y="124"/>
                    </a:lnTo>
                    <a:lnTo>
                      <a:pt x="172" y="161"/>
                    </a:lnTo>
                    <a:lnTo>
                      <a:pt x="173" y="205"/>
                    </a:lnTo>
                    <a:lnTo>
                      <a:pt x="175" y="259"/>
                    </a:lnTo>
                    <a:lnTo>
                      <a:pt x="177" y="282"/>
                    </a:lnTo>
                    <a:lnTo>
                      <a:pt x="181" y="298"/>
                    </a:lnTo>
                    <a:lnTo>
                      <a:pt x="184" y="309"/>
                    </a:lnTo>
                    <a:lnTo>
                      <a:pt x="191" y="317"/>
                    </a:lnTo>
                    <a:lnTo>
                      <a:pt x="198" y="322"/>
                    </a:lnTo>
                    <a:lnTo>
                      <a:pt x="206" y="325"/>
                    </a:lnTo>
                    <a:lnTo>
                      <a:pt x="216" y="327"/>
                    </a:lnTo>
                    <a:lnTo>
                      <a:pt x="227" y="331"/>
                    </a:lnTo>
                    <a:lnTo>
                      <a:pt x="0" y="326"/>
                    </a:lnTo>
                    <a:lnTo>
                      <a:pt x="15" y="321"/>
                    </a:lnTo>
                    <a:lnTo>
                      <a:pt x="24" y="314"/>
                    </a:lnTo>
                    <a:lnTo>
                      <a:pt x="32" y="304"/>
                    </a:lnTo>
                    <a:lnTo>
                      <a:pt x="37" y="293"/>
                    </a:lnTo>
                    <a:lnTo>
                      <a:pt x="39" y="281"/>
                    </a:lnTo>
                    <a:lnTo>
                      <a:pt x="40" y="265"/>
                    </a:lnTo>
                    <a:lnTo>
                      <a:pt x="40" y="255"/>
                    </a:lnTo>
                    <a:lnTo>
                      <a:pt x="40" y="238"/>
                    </a:lnTo>
                    <a:lnTo>
                      <a:pt x="40" y="216"/>
                    </a:lnTo>
                    <a:lnTo>
                      <a:pt x="39" y="191"/>
                    </a:lnTo>
                    <a:lnTo>
                      <a:pt x="38" y="163"/>
                    </a:lnTo>
                    <a:lnTo>
                      <a:pt x="37" y="135"/>
                    </a:lnTo>
                    <a:lnTo>
                      <a:pt x="35" y="106"/>
                    </a:lnTo>
                    <a:lnTo>
                      <a:pt x="35" y="78"/>
                    </a:lnTo>
                    <a:lnTo>
                      <a:pt x="34" y="53"/>
                    </a:lnTo>
                    <a:lnTo>
                      <a:pt x="33" y="31"/>
                    </a:lnTo>
                    <a:lnTo>
                      <a:pt x="32" y="14"/>
                    </a:lnTo>
                    <a:lnTo>
                      <a:pt x="32" y="3"/>
                    </a:lnTo>
                    <a:lnTo>
                      <a:pt x="3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47">
                <a:extLst>
                  <a:ext uri="{FF2B5EF4-FFF2-40B4-BE49-F238E27FC236}">
                    <a16:creationId xmlns:a16="http://schemas.microsoft.com/office/drawing/2014/main" id="{FCD2590F-08F0-4B45-8CD5-24F478AE7045}"/>
                  </a:ext>
                </a:extLst>
              </p:cNvPr>
              <p:cNvSpPr>
                <a:spLocks/>
              </p:cNvSpPr>
              <p:nvPr/>
            </p:nvSpPr>
            <p:spPr bwMode="auto">
              <a:xfrm>
                <a:off x="13400116" y="3042838"/>
                <a:ext cx="147197" cy="188619"/>
              </a:xfrm>
              <a:custGeom>
                <a:avLst/>
                <a:gdLst>
                  <a:gd name="T0" fmla="*/ 67 w 199"/>
                  <a:gd name="T1" fmla="*/ 0 h 255"/>
                  <a:gd name="T2" fmla="*/ 91 w 199"/>
                  <a:gd name="T3" fmla="*/ 3 h 255"/>
                  <a:gd name="T4" fmla="*/ 117 w 199"/>
                  <a:gd name="T5" fmla="*/ 9 h 255"/>
                  <a:gd name="T6" fmla="*/ 143 w 199"/>
                  <a:gd name="T7" fmla="*/ 20 h 255"/>
                  <a:gd name="T8" fmla="*/ 158 w 199"/>
                  <a:gd name="T9" fmla="*/ 31 h 255"/>
                  <a:gd name="T10" fmla="*/ 171 w 199"/>
                  <a:gd name="T11" fmla="*/ 47 h 255"/>
                  <a:gd name="T12" fmla="*/ 182 w 199"/>
                  <a:gd name="T13" fmla="*/ 66 h 255"/>
                  <a:gd name="T14" fmla="*/ 191 w 199"/>
                  <a:gd name="T15" fmla="*/ 90 h 255"/>
                  <a:gd name="T16" fmla="*/ 197 w 199"/>
                  <a:gd name="T17" fmla="*/ 115 h 255"/>
                  <a:gd name="T18" fmla="*/ 198 w 199"/>
                  <a:gd name="T19" fmla="*/ 141 h 255"/>
                  <a:gd name="T20" fmla="*/ 199 w 199"/>
                  <a:gd name="T21" fmla="*/ 167 h 255"/>
                  <a:gd name="T22" fmla="*/ 198 w 199"/>
                  <a:gd name="T23" fmla="*/ 190 h 255"/>
                  <a:gd name="T24" fmla="*/ 197 w 199"/>
                  <a:gd name="T25" fmla="*/ 211 h 255"/>
                  <a:gd name="T26" fmla="*/ 196 w 199"/>
                  <a:gd name="T27" fmla="*/ 229 h 255"/>
                  <a:gd name="T28" fmla="*/ 194 w 199"/>
                  <a:gd name="T29" fmla="*/ 243 h 255"/>
                  <a:gd name="T30" fmla="*/ 197 w 199"/>
                  <a:gd name="T31" fmla="*/ 250 h 255"/>
                  <a:gd name="T32" fmla="*/ 196 w 199"/>
                  <a:gd name="T33" fmla="*/ 254 h 255"/>
                  <a:gd name="T34" fmla="*/ 192 w 199"/>
                  <a:gd name="T35" fmla="*/ 255 h 255"/>
                  <a:gd name="T36" fmla="*/ 186 w 199"/>
                  <a:gd name="T37" fmla="*/ 254 h 255"/>
                  <a:gd name="T38" fmla="*/ 177 w 199"/>
                  <a:gd name="T39" fmla="*/ 252 h 255"/>
                  <a:gd name="T40" fmla="*/ 170 w 199"/>
                  <a:gd name="T41" fmla="*/ 250 h 255"/>
                  <a:gd name="T42" fmla="*/ 163 w 199"/>
                  <a:gd name="T43" fmla="*/ 247 h 255"/>
                  <a:gd name="T44" fmla="*/ 158 w 199"/>
                  <a:gd name="T45" fmla="*/ 245 h 255"/>
                  <a:gd name="T46" fmla="*/ 157 w 199"/>
                  <a:gd name="T47" fmla="*/ 244 h 255"/>
                  <a:gd name="T48" fmla="*/ 157 w 199"/>
                  <a:gd name="T49" fmla="*/ 240 h 255"/>
                  <a:gd name="T50" fmla="*/ 159 w 199"/>
                  <a:gd name="T51" fmla="*/ 230 h 255"/>
                  <a:gd name="T52" fmla="*/ 163 w 199"/>
                  <a:gd name="T53" fmla="*/ 217 h 255"/>
                  <a:gd name="T54" fmla="*/ 166 w 199"/>
                  <a:gd name="T55" fmla="*/ 199 h 255"/>
                  <a:gd name="T56" fmla="*/ 170 w 199"/>
                  <a:gd name="T57" fmla="*/ 178 h 255"/>
                  <a:gd name="T58" fmla="*/ 174 w 199"/>
                  <a:gd name="T59" fmla="*/ 157 h 255"/>
                  <a:gd name="T60" fmla="*/ 175 w 199"/>
                  <a:gd name="T61" fmla="*/ 136 h 255"/>
                  <a:gd name="T62" fmla="*/ 176 w 199"/>
                  <a:gd name="T63" fmla="*/ 117 h 255"/>
                  <a:gd name="T64" fmla="*/ 175 w 199"/>
                  <a:gd name="T65" fmla="*/ 101 h 255"/>
                  <a:gd name="T66" fmla="*/ 172 w 199"/>
                  <a:gd name="T67" fmla="*/ 82 h 255"/>
                  <a:gd name="T68" fmla="*/ 167 w 199"/>
                  <a:gd name="T69" fmla="*/ 68 h 255"/>
                  <a:gd name="T70" fmla="*/ 161 w 199"/>
                  <a:gd name="T71" fmla="*/ 57 h 255"/>
                  <a:gd name="T72" fmla="*/ 154 w 199"/>
                  <a:gd name="T73" fmla="*/ 46 h 255"/>
                  <a:gd name="T74" fmla="*/ 146 w 199"/>
                  <a:gd name="T75" fmla="*/ 35 h 255"/>
                  <a:gd name="T76" fmla="*/ 133 w 199"/>
                  <a:gd name="T77" fmla="*/ 25 h 255"/>
                  <a:gd name="T78" fmla="*/ 117 w 199"/>
                  <a:gd name="T79" fmla="*/ 18 h 255"/>
                  <a:gd name="T80" fmla="*/ 99 w 199"/>
                  <a:gd name="T81" fmla="*/ 13 h 255"/>
                  <a:gd name="T82" fmla="*/ 80 w 199"/>
                  <a:gd name="T83" fmla="*/ 9 h 255"/>
                  <a:gd name="T84" fmla="*/ 60 w 199"/>
                  <a:gd name="T85" fmla="*/ 8 h 255"/>
                  <a:gd name="T86" fmla="*/ 42 w 199"/>
                  <a:gd name="T87" fmla="*/ 8 h 255"/>
                  <a:gd name="T88" fmla="*/ 26 w 199"/>
                  <a:gd name="T89" fmla="*/ 8 h 255"/>
                  <a:gd name="T90" fmla="*/ 12 w 199"/>
                  <a:gd name="T91" fmla="*/ 9 h 255"/>
                  <a:gd name="T92" fmla="*/ 4 w 199"/>
                  <a:gd name="T93" fmla="*/ 9 h 255"/>
                  <a:gd name="T94" fmla="*/ 0 w 199"/>
                  <a:gd name="T95" fmla="*/ 10 h 255"/>
                  <a:gd name="T96" fmla="*/ 4 w 199"/>
                  <a:gd name="T97" fmla="*/ 9 h 255"/>
                  <a:gd name="T98" fmla="*/ 12 w 199"/>
                  <a:gd name="T99" fmla="*/ 7 h 255"/>
                  <a:gd name="T100" fmla="*/ 27 w 199"/>
                  <a:gd name="T101" fmla="*/ 3 h 255"/>
                  <a:gd name="T102" fmla="*/ 45 w 199"/>
                  <a:gd name="T103" fmla="*/ 0 h 255"/>
                  <a:gd name="T104" fmla="*/ 67 w 199"/>
                  <a:gd name="T10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255">
                    <a:moveTo>
                      <a:pt x="67" y="0"/>
                    </a:moveTo>
                    <a:lnTo>
                      <a:pt x="91" y="3"/>
                    </a:lnTo>
                    <a:lnTo>
                      <a:pt x="117" y="9"/>
                    </a:lnTo>
                    <a:lnTo>
                      <a:pt x="143" y="20"/>
                    </a:lnTo>
                    <a:lnTo>
                      <a:pt x="158" y="31"/>
                    </a:lnTo>
                    <a:lnTo>
                      <a:pt x="171" y="47"/>
                    </a:lnTo>
                    <a:lnTo>
                      <a:pt x="182" y="66"/>
                    </a:lnTo>
                    <a:lnTo>
                      <a:pt x="191" y="90"/>
                    </a:lnTo>
                    <a:lnTo>
                      <a:pt x="197" y="115"/>
                    </a:lnTo>
                    <a:lnTo>
                      <a:pt x="198" y="141"/>
                    </a:lnTo>
                    <a:lnTo>
                      <a:pt x="199" y="167"/>
                    </a:lnTo>
                    <a:lnTo>
                      <a:pt x="198" y="190"/>
                    </a:lnTo>
                    <a:lnTo>
                      <a:pt x="197" y="211"/>
                    </a:lnTo>
                    <a:lnTo>
                      <a:pt x="196" y="229"/>
                    </a:lnTo>
                    <a:lnTo>
                      <a:pt x="194" y="243"/>
                    </a:lnTo>
                    <a:lnTo>
                      <a:pt x="197" y="250"/>
                    </a:lnTo>
                    <a:lnTo>
                      <a:pt x="196" y="254"/>
                    </a:lnTo>
                    <a:lnTo>
                      <a:pt x="192" y="255"/>
                    </a:lnTo>
                    <a:lnTo>
                      <a:pt x="186" y="254"/>
                    </a:lnTo>
                    <a:lnTo>
                      <a:pt x="177" y="252"/>
                    </a:lnTo>
                    <a:lnTo>
                      <a:pt x="170" y="250"/>
                    </a:lnTo>
                    <a:lnTo>
                      <a:pt x="163" y="247"/>
                    </a:lnTo>
                    <a:lnTo>
                      <a:pt x="158" y="245"/>
                    </a:lnTo>
                    <a:lnTo>
                      <a:pt x="157" y="244"/>
                    </a:lnTo>
                    <a:lnTo>
                      <a:pt x="157" y="240"/>
                    </a:lnTo>
                    <a:lnTo>
                      <a:pt x="159" y="230"/>
                    </a:lnTo>
                    <a:lnTo>
                      <a:pt x="163" y="217"/>
                    </a:lnTo>
                    <a:lnTo>
                      <a:pt x="166" y="199"/>
                    </a:lnTo>
                    <a:lnTo>
                      <a:pt x="170" y="178"/>
                    </a:lnTo>
                    <a:lnTo>
                      <a:pt x="174" y="157"/>
                    </a:lnTo>
                    <a:lnTo>
                      <a:pt x="175" y="136"/>
                    </a:lnTo>
                    <a:lnTo>
                      <a:pt x="176" y="117"/>
                    </a:lnTo>
                    <a:lnTo>
                      <a:pt x="175" y="101"/>
                    </a:lnTo>
                    <a:lnTo>
                      <a:pt x="172" y="82"/>
                    </a:lnTo>
                    <a:lnTo>
                      <a:pt x="167" y="68"/>
                    </a:lnTo>
                    <a:lnTo>
                      <a:pt x="161" y="57"/>
                    </a:lnTo>
                    <a:lnTo>
                      <a:pt x="154" y="46"/>
                    </a:lnTo>
                    <a:lnTo>
                      <a:pt x="146" y="35"/>
                    </a:lnTo>
                    <a:lnTo>
                      <a:pt x="133" y="25"/>
                    </a:lnTo>
                    <a:lnTo>
                      <a:pt x="117" y="18"/>
                    </a:lnTo>
                    <a:lnTo>
                      <a:pt x="99" y="13"/>
                    </a:lnTo>
                    <a:lnTo>
                      <a:pt x="80" y="9"/>
                    </a:lnTo>
                    <a:lnTo>
                      <a:pt x="60" y="8"/>
                    </a:lnTo>
                    <a:lnTo>
                      <a:pt x="42" y="8"/>
                    </a:lnTo>
                    <a:lnTo>
                      <a:pt x="26" y="8"/>
                    </a:lnTo>
                    <a:lnTo>
                      <a:pt x="12" y="9"/>
                    </a:lnTo>
                    <a:lnTo>
                      <a:pt x="4" y="9"/>
                    </a:lnTo>
                    <a:lnTo>
                      <a:pt x="0" y="10"/>
                    </a:lnTo>
                    <a:lnTo>
                      <a:pt x="4" y="9"/>
                    </a:lnTo>
                    <a:lnTo>
                      <a:pt x="12" y="7"/>
                    </a:lnTo>
                    <a:lnTo>
                      <a:pt x="27" y="3"/>
                    </a:lnTo>
                    <a:lnTo>
                      <a:pt x="45" y="0"/>
                    </a:lnTo>
                    <a:lnTo>
                      <a:pt x="6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Freeform 48">
                <a:extLst>
                  <a:ext uri="{FF2B5EF4-FFF2-40B4-BE49-F238E27FC236}">
                    <a16:creationId xmlns:a16="http://schemas.microsoft.com/office/drawing/2014/main" id="{D5D5D8BE-5409-4A9B-B917-F4AB60F9AF50}"/>
                  </a:ext>
                </a:extLst>
              </p:cNvPr>
              <p:cNvSpPr>
                <a:spLocks/>
              </p:cNvSpPr>
              <p:nvPr/>
            </p:nvSpPr>
            <p:spPr bwMode="auto">
              <a:xfrm>
                <a:off x="13304698" y="3162667"/>
                <a:ext cx="230781" cy="121308"/>
              </a:xfrm>
              <a:custGeom>
                <a:avLst/>
                <a:gdLst>
                  <a:gd name="T0" fmla="*/ 154 w 312"/>
                  <a:gd name="T1" fmla="*/ 0 h 164"/>
                  <a:gd name="T2" fmla="*/ 180 w 312"/>
                  <a:gd name="T3" fmla="*/ 1 h 164"/>
                  <a:gd name="T4" fmla="*/ 201 w 312"/>
                  <a:gd name="T5" fmla="*/ 6 h 164"/>
                  <a:gd name="T6" fmla="*/ 221 w 312"/>
                  <a:gd name="T7" fmla="*/ 15 h 164"/>
                  <a:gd name="T8" fmla="*/ 237 w 312"/>
                  <a:gd name="T9" fmla="*/ 26 h 164"/>
                  <a:gd name="T10" fmla="*/ 251 w 312"/>
                  <a:gd name="T11" fmla="*/ 38 h 164"/>
                  <a:gd name="T12" fmla="*/ 265 w 312"/>
                  <a:gd name="T13" fmla="*/ 48 h 164"/>
                  <a:gd name="T14" fmla="*/ 282 w 312"/>
                  <a:gd name="T15" fmla="*/ 60 h 164"/>
                  <a:gd name="T16" fmla="*/ 295 w 312"/>
                  <a:gd name="T17" fmla="*/ 70 h 164"/>
                  <a:gd name="T18" fmla="*/ 305 w 312"/>
                  <a:gd name="T19" fmla="*/ 76 h 164"/>
                  <a:gd name="T20" fmla="*/ 311 w 312"/>
                  <a:gd name="T21" fmla="*/ 79 h 164"/>
                  <a:gd name="T22" fmla="*/ 312 w 312"/>
                  <a:gd name="T23" fmla="*/ 82 h 164"/>
                  <a:gd name="T24" fmla="*/ 304 w 312"/>
                  <a:gd name="T25" fmla="*/ 106 h 164"/>
                  <a:gd name="T26" fmla="*/ 296 w 312"/>
                  <a:gd name="T27" fmla="*/ 125 h 164"/>
                  <a:gd name="T28" fmla="*/ 290 w 312"/>
                  <a:gd name="T29" fmla="*/ 139 h 164"/>
                  <a:gd name="T30" fmla="*/ 287 w 312"/>
                  <a:gd name="T31" fmla="*/ 149 h 164"/>
                  <a:gd name="T32" fmla="*/ 284 w 312"/>
                  <a:gd name="T33" fmla="*/ 156 h 164"/>
                  <a:gd name="T34" fmla="*/ 282 w 312"/>
                  <a:gd name="T35" fmla="*/ 160 h 164"/>
                  <a:gd name="T36" fmla="*/ 282 w 312"/>
                  <a:gd name="T37" fmla="*/ 162 h 164"/>
                  <a:gd name="T38" fmla="*/ 281 w 312"/>
                  <a:gd name="T39" fmla="*/ 164 h 164"/>
                  <a:gd name="T40" fmla="*/ 281 w 312"/>
                  <a:gd name="T41" fmla="*/ 164 h 164"/>
                  <a:gd name="T42" fmla="*/ 281 w 312"/>
                  <a:gd name="T43" fmla="*/ 160 h 164"/>
                  <a:gd name="T44" fmla="*/ 278 w 312"/>
                  <a:gd name="T45" fmla="*/ 150 h 164"/>
                  <a:gd name="T46" fmla="*/ 275 w 312"/>
                  <a:gd name="T47" fmla="*/ 137 h 164"/>
                  <a:gd name="T48" fmla="*/ 268 w 312"/>
                  <a:gd name="T49" fmla="*/ 121 h 164"/>
                  <a:gd name="T50" fmla="*/ 261 w 312"/>
                  <a:gd name="T51" fmla="*/ 103 h 164"/>
                  <a:gd name="T52" fmla="*/ 251 w 312"/>
                  <a:gd name="T53" fmla="*/ 84 h 164"/>
                  <a:gd name="T54" fmla="*/ 242 w 312"/>
                  <a:gd name="T55" fmla="*/ 67 h 164"/>
                  <a:gd name="T56" fmla="*/ 228 w 312"/>
                  <a:gd name="T57" fmla="*/ 54 h 164"/>
                  <a:gd name="T58" fmla="*/ 215 w 312"/>
                  <a:gd name="T59" fmla="*/ 43 h 164"/>
                  <a:gd name="T60" fmla="*/ 201 w 312"/>
                  <a:gd name="T61" fmla="*/ 33 h 164"/>
                  <a:gd name="T62" fmla="*/ 188 w 312"/>
                  <a:gd name="T63" fmla="*/ 27 h 164"/>
                  <a:gd name="T64" fmla="*/ 172 w 312"/>
                  <a:gd name="T65" fmla="*/ 23 h 164"/>
                  <a:gd name="T66" fmla="*/ 154 w 312"/>
                  <a:gd name="T67" fmla="*/ 22 h 164"/>
                  <a:gd name="T68" fmla="*/ 139 w 312"/>
                  <a:gd name="T69" fmla="*/ 21 h 164"/>
                  <a:gd name="T70" fmla="*/ 127 w 312"/>
                  <a:gd name="T71" fmla="*/ 21 h 164"/>
                  <a:gd name="T72" fmla="*/ 114 w 312"/>
                  <a:gd name="T73" fmla="*/ 23 h 164"/>
                  <a:gd name="T74" fmla="*/ 102 w 312"/>
                  <a:gd name="T75" fmla="*/ 27 h 164"/>
                  <a:gd name="T76" fmla="*/ 86 w 312"/>
                  <a:gd name="T77" fmla="*/ 33 h 164"/>
                  <a:gd name="T78" fmla="*/ 67 w 312"/>
                  <a:gd name="T79" fmla="*/ 44 h 164"/>
                  <a:gd name="T80" fmla="*/ 50 w 312"/>
                  <a:gd name="T81" fmla="*/ 56 h 164"/>
                  <a:gd name="T82" fmla="*/ 35 w 312"/>
                  <a:gd name="T83" fmla="*/ 70 h 164"/>
                  <a:gd name="T84" fmla="*/ 23 w 312"/>
                  <a:gd name="T85" fmla="*/ 83 h 164"/>
                  <a:gd name="T86" fmla="*/ 13 w 312"/>
                  <a:gd name="T87" fmla="*/ 95 h 164"/>
                  <a:gd name="T88" fmla="*/ 6 w 312"/>
                  <a:gd name="T89" fmla="*/ 106 h 164"/>
                  <a:gd name="T90" fmla="*/ 1 w 312"/>
                  <a:gd name="T91" fmla="*/ 112 h 164"/>
                  <a:gd name="T92" fmla="*/ 0 w 312"/>
                  <a:gd name="T93" fmla="*/ 115 h 164"/>
                  <a:gd name="T94" fmla="*/ 1 w 312"/>
                  <a:gd name="T95" fmla="*/ 112 h 164"/>
                  <a:gd name="T96" fmla="*/ 4 w 312"/>
                  <a:gd name="T97" fmla="*/ 105 h 164"/>
                  <a:gd name="T98" fmla="*/ 9 w 312"/>
                  <a:gd name="T99" fmla="*/ 94 h 164"/>
                  <a:gd name="T100" fmla="*/ 18 w 312"/>
                  <a:gd name="T101" fmla="*/ 82 h 164"/>
                  <a:gd name="T102" fmla="*/ 28 w 312"/>
                  <a:gd name="T103" fmla="*/ 67 h 164"/>
                  <a:gd name="T104" fmla="*/ 39 w 312"/>
                  <a:gd name="T105" fmla="*/ 54 h 164"/>
                  <a:gd name="T106" fmla="*/ 52 w 312"/>
                  <a:gd name="T107" fmla="*/ 40 h 164"/>
                  <a:gd name="T108" fmla="*/ 67 w 312"/>
                  <a:gd name="T109" fmla="*/ 30 h 164"/>
                  <a:gd name="T110" fmla="*/ 75 w 312"/>
                  <a:gd name="T111" fmla="*/ 26 h 164"/>
                  <a:gd name="T112" fmla="*/ 86 w 312"/>
                  <a:gd name="T113" fmla="*/ 18 h 164"/>
                  <a:gd name="T114" fmla="*/ 99 w 312"/>
                  <a:gd name="T115" fmla="*/ 12 h 164"/>
                  <a:gd name="T116" fmla="*/ 113 w 312"/>
                  <a:gd name="T117" fmla="*/ 6 h 164"/>
                  <a:gd name="T118" fmla="*/ 132 w 312"/>
                  <a:gd name="T119" fmla="*/ 1 h 164"/>
                  <a:gd name="T120" fmla="*/ 154 w 312"/>
                  <a:gd name="T12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 h="164">
                    <a:moveTo>
                      <a:pt x="154" y="0"/>
                    </a:moveTo>
                    <a:lnTo>
                      <a:pt x="180" y="1"/>
                    </a:lnTo>
                    <a:lnTo>
                      <a:pt x="201" y="6"/>
                    </a:lnTo>
                    <a:lnTo>
                      <a:pt x="221" y="15"/>
                    </a:lnTo>
                    <a:lnTo>
                      <a:pt x="237" y="26"/>
                    </a:lnTo>
                    <a:lnTo>
                      <a:pt x="251" y="38"/>
                    </a:lnTo>
                    <a:lnTo>
                      <a:pt x="265" y="48"/>
                    </a:lnTo>
                    <a:lnTo>
                      <a:pt x="282" y="60"/>
                    </a:lnTo>
                    <a:lnTo>
                      <a:pt x="295" y="70"/>
                    </a:lnTo>
                    <a:lnTo>
                      <a:pt x="305" y="76"/>
                    </a:lnTo>
                    <a:lnTo>
                      <a:pt x="311" y="79"/>
                    </a:lnTo>
                    <a:lnTo>
                      <a:pt x="312" y="82"/>
                    </a:lnTo>
                    <a:lnTo>
                      <a:pt x="304" y="106"/>
                    </a:lnTo>
                    <a:lnTo>
                      <a:pt x="296" y="125"/>
                    </a:lnTo>
                    <a:lnTo>
                      <a:pt x="290" y="139"/>
                    </a:lnTo>
                    <a:lnTo>
                      <a:pt x="287" y="149"/>
                    </a:lnTo>
                    <a:lnTo>
                      <a:pt x="284" y="156"/>
                    </a:lnTo>
                    <a:lnTo>
                      <a:pt x="282" y="160"/>
                    </a:lnTo>
                    <a:lnTo>
                      <a:pt x="282" y="162"/>
                    </a:lnTo>
                    <a:lnTo>
                      <a:pt x="281" y="164"/>
                    </a:lnTo>
                    <a:lnTo>
                      <a:pt x="281" y="164"/>
                    </a:lnTo>
                    <a:lnTo>
                      <a:pt x="281" y="160"/>
                    </a:lnTo>
                    <a:lnTo>
                      <a:pt x="278" y="150"/>
                    </a:lnTo>
                    <a:lnTo>
                      <a:pt x="275" y="137"/>
                    </a:lnTo>
                    <a:lnTo>
                      <a:pt x="268" y="121"/>
                    </a:lnTo>
                    <a:lnTo>
                      <a:pt x="261" y="103"/>
                    </a:lnTo>
                    <a:lnTo>
                      <a:pt x="251" y="84"/>
                    </a:lnTo>
                    <a:lnTo>
                      <a:pt x="242" y="67"/>
                    </a:lnTo>
                    <a:lnTo>
                      <a:pt x="228" y="54"/>
                    </a:lnTo>
                    <a:lnTo>
                      <a:pt x="215" y="43"/>
                    </a:lnTo>
                    <a:lnTo>
                      <a:pt x="201" y="33"/>
                    </a:lnTo>
                    <a:lnTo>
                      <a:pt x="188" y="27"/>
                    </a:lnTo>
                    <a:lnTo>
                      <a:pt x="172" y="23"/>
                    </a:lnTo>
                    <a:lnTo>
                      <a:pt x="154" y="22"/>
                    </a:lnTo>
                    <a:lnTo>
                      <a:pt x="139" y="21"/>
                    </a:lnTo>
                    <a:lnTo>
                      <a:pt x="127" y="21"/>
                    </a:lnTo>
                    <a:lnTo>
                      <a:pt x="114" y="23"/>
                    </a:lnTo>
                    <a:lnTo>
                      <a:pt x="102" y="27"/>
                    </a:lnTo>
                    <a:lnTo>
                      <a:pt x="86" y="33"/>
                    </a:lnTo>
                    <a:lnTo>
                      <a:pt x="67" y="44"/>
                    </a:lnTo>
                    <a:lnTo>
                      <a:pt x="50" y="56"/>
                    </a:lnTo>
                    <a:lnTo>
                      <a:pt x="35" y="70"/>
                    </a:lnTo>
                    <a:lnTo>
                      <a:pt x="23" y="83"/>
                    </a:lnTo>
                    <a:lnTo>
                      <a:pt x="13" y="95"/>
                    </a:lnTo>
                    <a:lnTo>
                      <a:pt x="6" y="106"/>
                    </a:lnTo>
                    <a:lnTo>
                      <a:pt x="1" y="112"/>
                    </a:lnTo>
                    <a:lnTo>
                      <a:pt x="0" y="115"/>
                    </a:lnTo>
                    <a:lnTo>
                      <a:pt x="1" y="112"/>
                    </a:lnTo>
                    <a:lnTo>
                      <a:pt x="4" y="105"/>
                    </a:lnTo>
                    <a:lnTo>
                      <a:pt x="9" y="94"/>
                    </a:lnTo>
                    <a:lnTo>
                      <a:pt x="18" y="82"/>
                    </a:lnTo>
                    <a:lnTo>
                      <a:pt x="28" y="67"/>
                    </a:lnTo>
                    <a:lnTo>
                      <a:pt x="39" y="54"/>
                    </a:lnTo>
                    <a:lnTo>
                      <a:pt x="52" y="40"/>
                    </a:lnTo>
                    <a:lnTo>
                      <a:pt x="67" y="30"/>
                    </a:lnTo>
                    <a:lnTo>
                      <a:pt x="75" y="26"/>
                    </a:lnTo>
                    <a:lnTo>
                      <a:pt x="86" y="18"/>
                    </a:lnTo>
                    <a:lnTo>
                      <a:pt x="99" y="12"/>
                    </a:lnTo>
                    <a:lnTo>
                      <a:pt x="113" y="6"/>
                    </a:lnTo>
                    <a:lnTo>
                      <a:pt x="132" y="1"/>
                    </a:lnTo>
                    <a:lnTo>
                      <a:pt x="15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Freeform 49">
                <a:extLst>
                  <a:ext uri="{FF2B5EF4-FFF2-40B4-BE49-F238E27FC236}">
                    <a16:creationId xmlns:a16="http://schemas.microsoft.com/office/drawing/2014/main" id="{F0212EE4-AB60-4AA9-A4EC-5ACCA861923D}"/>
                  </a:ext>
                </a:extLst>
              </p:cNvPr>
              <p:cNvSpPr>
                <a:spLocks/>
              </p:cNvSpPr>
              <p:nvPr/>
            </p:nvSpPr>
            <p:spPr bwMode="auto">
              <a:xfrm>
                <a:off x="13299520" y="3225540"/>
                <a:ext cx="221904" cy="59175"/>
              </a:xfrm>
              <a:custGeom>
                <a:avLst/>
                <a:gdLst>
                  <a:gd name="T0" fmla="*/ 260 w 300"/>
                  <a:gd name="T1" fmla="*/ 0 h 80"/>
                  <a:gd name="T2" fmla="*/ 275 w 300"/>
                  <a:gd name="T3" fmla="*/ 0 h 80"/>
                  <a:gd name="T4" fmla="*/ 289 w 300"/>
                  <a:gd name="T5" fmla="*/ 2 h 80"/>
                  <a:gd name="T6" fmla="*/ 297 w 300"/>
                  <a:gd name="T7" fmla="*/ 3 h 80"/>
                  <a:gd name="T8" fmla="*/ 300 w 300"/>
                  <a:gd name="T9" fmla="*/ 3 h 80"/>
                  <a:gd name="T10" fmla="*/ 300 w 300"/>
                  <a:gd name="T11" fmla="*/ 7 h 80"/>
                  <a:gd name="T12" fmla="*/ 299 w 300"/>
                  <a:gd name="T13" fmla="*/ 13 h 80"/>
                  <a:gd name="T14" fmla="*/ 296 w 300"/>
                  <a:gd name="T15" fmla="*/ 22 h 80"/>
                  <a:gd name="T16" fmla="*/ 293 w 300"/>
                  <a:gd name="T17" fmla="*/ 32 h 80"/>
                  <a:gd name="T18" fmla="*/ 290 w 300"/>
                  <a:gd name="T19" fmla="*/ 43 h 80"/>
                  <a:gd name="T20" fmla="*/ 288 w 300"/>
                  <a:gd name="T21" fmla="*/ 52 h 80"/>
                  <a:gd name="T22" fmla="*/ 286 w 300"/>
                  <a:gd name="T23" fmla="*/ 57 h 80"/>
                  <a:gd name="T24" fmla="*/ 285 w 300"/>
                  <a:gd name="T25" fmla="*/ 58 h 80"/>
                  <a:gd name="T26" fmla="*/ 283 w 300"/>
                  <a:gd name="T27" fmla="*/ 48 h 80"/>
                  <a:gd name="T28" fmla="*/ 278 w 300"/>
                  <a:gd name="T29" fmla="*/ 40 h 80"/>
                  <a:gd name="T30" fmla="*/ 269 w 300"/>
                  <a:gd name="T31" fmla="*/ 31 h 80"/>
                  <a:gd name="T32" fmla="*/ 258 w 300"/>
                  <a:gd name="T33" fmla="*/ 25 h 80"/>
                  <a:gd name="T34" fmla="*/ 245 w 300"/>
                  <a:gd name="T35" fmla="*/ 21 h 80"/>
                  <a:gd name="T36" fmla="*/ 229 w 300"/>
                  <a:gd name="T37" fmla="*/ 21 h 80"/>
                  <a:gd name="T38" fmla="*/ 212 w 300"/>
                  <a:gd name="T39" fmla="*/ 29 h 80"/>
                  <a:gd name="T40" fmla="*/ 194 w 300"/>
                  <a:gd name="T41" fmla="*/ 40 h 80"/>
                  <a:gd name="T42" fmla="*/ 179 w 300"/>
                  <a:gd name="T43" fmla="*/ 51 h 80"/>
                  <a:gd name="T44" fmla="*/ 164 w 300"/>
                  <a:gd name="T45" fmla="*/ 62 h 80"/>
                  <a:gd name="T46" fmla="*/ 151 w 300"/>
                  <a:gd name="T47" fmla="*/ 71 h 80"/>
                  <a:gd name="T48" fmla="*/ 135 w 300"/>
                  <a:gd name="T49" fmla="*/ 79 h 80"/>
                  <a:gd name="T50" fmla="*/ 124 w 300"/>
                  <a:gd name="T51" fmla="*/ 80 h 80"/>
                  <a:gd name="T52" fmla="*/ 109 w 300"/>
                  <a:gd name="T53" fmla="*/ 79 h 80"/>
                  <a:gd name="T54" fmla="*/ 93 w 300"/>
                  <a:gd name="T55" fmla="*/ 77 h 80"/>
                  <a:gd name="T56" fmla="*/ 77 w 300"/>
                  <a:gd name="T57" fmla="*/ 75 h 80"/>
                  <a:gd name="T58" fmla="*/ 62 w 300"/>
                  <a:gd name="T59" fmla="*/ 73 h 80"/>
                  <a:gd name="T60" fmla="*/ 48 w 300"/>
                  <a:gd name="T61" fmla="*/ 70 h 80"/>
                  <a:gd name="T62" fmla="*/ 35 w 300"/>
                  <a:gd name="T63" fmla="*/ 69 h 80"/>
                  <a:gd name="T64" fmla="*/ 21 w 300"/>
                  <a:gd name="T65" fmla="*/ 71 h 80"/>
                  <a:gd name="T66" fmla="*/ 10 w 300"/>
                  <a:gd name="T67" fmla="*/ 74 h 80"/>
                  <a:gd name="T68" fmla="*/ 3 w 300"/>
                  <a:gd name="T69" fmla="*/ 77 h 80"/>
                  <a:gd name="T70" fmla="*/ 0 w 300"/>
                  <a:gd name="T71" fmla="*/ 79 h 80"/>
                  <a:gd name="T72" fmla="*/ 0 w 300"/>
                  <a:gd name="T73" fmla="*/ 77 h 80"/>
                  <a:gd name="T74" fmla="*/ 3 w 300"/>
                  <a:gd name="T75" fmla="*/ 74 h 80"/>
                  <a:gd name="T76" fmla="*/ 10 w 300"/>
                  <a:gd name="T77" fmla="*/ 70 h 80"/>
                  <a:gd name="T78" fmla="*/ 25 w 300"/>
                  <a:gd name="T79" fmla="*/ 65 h 80"/>
                  <a:gd name="T80" fmla="*/ 42 w 300"/>
                  <a:gd name="T81" fmla="*/ 64 h 80"/>
                  <a:gd name="T82" fmla="*/ 63 w 300"/>
                  <a:gd name="T83" fmla="*/ 65 h 80"/>
                  <a:gd name="T84" fmla="*/ 85 w 300"/>
                  <a:gd name="T85" fmla="*/ 68 h 80"/>
                  <a:gd name="T86" fmla="*/ 107 w 300"/>
                  <a:gd name="T87" fmla="*/ 69 h 80"/>
                  <a:gd name="T88" fmla="*/ 128 w 300"/>
                  <a:gd name="T89" fmla="*/ 68 h 80"/>
                  <a:gd name="T90" fmla="*/ 142 w 300"/>
                  <a:gd name="T91" fmla="*/ 60 h 80"/>
                  <a:gd name="T92" fmla="*/ 158 w 300"/>
                  <a:gd name="T93" fmla="*/ 49 h 80"/>
                  <a:gd name="T94" fmla="*/ 174 w 300"/>
                  <a:gd name="T95" fmla="*/ 36 h 80"/>
                  <a:gd name="T96" fmla="*/ 191 w 300"/>
                  <a:gd name="T97" fmla="*/ 21 h 80"/>
                  <a:gd name="T98" fmla="*/ 211 w 300"/>
                  <a:gd name="T99" fmla="*/ 10 h 80"/>
                  <a:gd name="T100" fmla="*/ 225 w 300"/>
                  <a:gd name="T101" fmla="*/ 4 h 80"/>
                  <a:gd name="T102" fmla="*/ 242 w 300"/>
                  <a:gd name="T103" fmla="*/ 2 h 80"/>
                  <a:gd name="T104" fmla="*/ 260 w 300"/>
                  <a:gd name="T10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 h="80">
                    <a:moveTo>
                      <a:pt x="260" y="0"/>
                    </a:moveTo>
                    <a:lnTo>
                      <a:pt x="275" y="0"/>
                    </a:lnTo>
                    <a:lnTo>
                      <a:pt x="289" y="2"/>
                    </a:lnTo>
                    <a:lnTo>
                      <a:pt x="297" y="3"/>
                    </a:lnTo>
                    <a:lnTo>
                      <a:pt x="300" y="3"/>
                    </a:lnTo>
                    <a:lnTo>
                      <a:pt x="300" y="7"/>
                    </a:lnTo>
                    <a:lnTo>
                      <a:pt x="299" y="13"/>
                    </a:lnTo>
                    <a:lnTo>
                      <a:pt x="296" y="22"/>
                    </a:lnTo>
                    <a:lnTo>
                      <a:pt x="293" y="32"/>
                    </a:lnTo>
                    <a:lnTo>
                      <a:pt x="290" y="43"/>
                    </a:lnTo>
                    <a:lnTo>
                      <a:pt x="288" y="52"/>
                    </a:lnTo>
                    <a:lnTo>
                      <a:pt x="286" y="57"/>
                    </a:lnTo>
                    <a:lnTo>
                      <a:pt x="285" y="58"/>
                    </a:lnTo>
                    <a:lnTo>
                      <a:pt x="283" y="48"/>
                    </a:lnTo>
                    <a:lnTo>
                      <a:pt x="278" y="40"/>
                    </a:lnTo>
                    <a:lnTo>
                      <a:pt x="269" y="31"/>
                    </a:lnTo>
                    <a:lnTo>
                      <a:pt x="258" y="25"/>
                    </a:lnTo>
                    <a:lnTo>
                      <a:pt x="245" y="21"/>
                    </a:lnTo>
                    <a:lnTo>
                      <a:pt x="229" y="21"/>
                    </a:lnTo>
                    <a:lnTo>
                      <a:pt x="212" y="29"/>
                    </a:lnTo>
                    <a:lnTo>
                      <a:pt x="194" y="40"/>
                    </a:lnTo>
                    <a:lnTo>
                      <a:pt x="179" y="51"/>
                    </a:lnTo>
                    <a:lnTo>
                      <a:pt x="164" y="62"/>
                    </a:lnTo>
                    <a:lnTo>
                      <a:pt x="151" y="71"/>
                    </a:lnTo>
                    <a:lnTo>
                      <a:pt x="135" y="79"/>
                    </a:lnTo>
                    <a:lnTo>
                      <a:pt x="124" y="80"/>
                    </a:lnTo>
                    <a:lnTo>
                      <a:pt x="109" y="79"/>
                    </a:lnTo>
                    <a:lnTo>
                      <a:pt x="93" y="77"/>
                    </a:lnTo>
                    <a:lnTo>
                      <a:pt x="77" y="75"/>
                    </a:lnTo>
                    <a:lnTo>
                      <a:pt x="62" y="73"/>
                    </a:lnTo>
                    <a:lnTo>
                      <a:pt x="48" y="70"/>
                    </a:lnTo>
                    <a:lnTo>
                      <a:pt x="35" y="69"/>
                    </a:lnTo>
                    <a:lnTo>
                      <a:pt x="21" y="71"/>
                    </a:lnTo>
                    <a:lnTo>
                      <a:pt x="10" y="74"/>
                    </a:lnTo>
                    <a:lnTo>
                      <a:pt x="3" y="77"/>
                    </a:lnTo>
                    <a:lnTo>
                      <a:pt x="0" y="79"/>
                    </a:lnTo>
                    <a:lnTo>
                      <a:pt x="0" y="77"/>
                    </a:lnTo>
                    <a:lnTo>
                      <a:pt x="3" y="74"/>
                    </a:lnTo>
                    <a:lnTo>
                      <a:pt x="10" y="70"/>
                    </a:lnTo>
                    <a:lnTo>
                      <a:pt x="25" y="65"/>
                    </a:lnTo>
                    <a:lnTo>
                      <a:pt x="42" y="64"/>
                    </a:lnTo>
                    <a:lnTo>
                      <a:pt x="63" y="65"/>
                    </a:lnTo>
                    <a:lnTo>
                      <a:pt x="85" y="68"/>
                    </a:lnTo>
                    <a:lnTo>
                      <a:pt x="107" y="69"/>
                    </a:lnTo>
                    <a:lnTo>
                      <a:pt x="128" y="68"/>
                    </a:lnTo>
                    <a:lnTo>
                      <a:pt x="142" y="60"/>
                    </a:lnTo>
                    <a:lnTo>
                      <a:pt x="158" y="49"/>
                    </a:lnTo>
                    <a:lnTo>
                      <a:pt x="174" y="36"/>
                    </a:lnTo>
                    <a:lnTo>
                      <a:pt x="191" y="21"/>
                    </a:lnTo>
                    <a:lnTo>
                      <a:pt x="211" y="10"/>
                    </a:lnTo>
                    <a:lnTo>
                      <a:pt x="225" y="4"/>
                    </a:lnTo>
                    <a:lnTo>
                      <a:pt x="242" y="2"/>
                    </a:lnTo>
                    <a:lnTo>
                      <a:pt x="26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50">
                <a:extLst>
                  <a:ext uri="{FF2B5EF4-FFF2-40B4-BE49-F238E27FC236}">
                    <a16:creationId xmlns:a16="http://schemas.microsoft.com/office/drawing/2014/main" id="{9340FC50-4672-4BBB-B1C3-F8F44CD8B88B}"/>
                  </a:ext>
                </a:extLst>
              </p:cNvPr>
              <p:cNvSpPr>
                <a:spLocks/>
              </p:cNvSpPr>
              <p:nvPr/>
            </p:nvSpPr>
            <p:spPr bwMode="auto">
              <a:xfrm>
                <a:off x="13569504" y="3081302"/>
                <a:ext cx="175305" cy="198235"/>
              </a:xfrm>
              <a:custGeom>
                <a:avLst/>
                <a:gdLst>
                  <a:gd name="T0" fmla="*/ 237 w 237"/>
                  <a:gd name="T1" fmla="*/ 0 h 268"/>
                  <a:gd name="T2" fmla="*/ 234 w 237"/>
                  <a:gd name="T3" fmla="*/ 1 h 268"/>
                  <a:gd name="T4" fmla="*/ 227 w 237"/>
                  <a:gd name="T5" fmla="*/ 2 h 268"/>
                  <a:gd name="T6" fmla="*/ 216 w 237"/>
                  <a:gd name="T7" fmla="*/ 7 h 268"/>
                  <a:gd name="T8" fmla="*/ 205 w 237"/>
                  <a:gd name="T9" fmla="*/ 12 h 268"/>
                  <a:gd name="T10" fmla="*/ 194 w 237"/>
                  <a:gd name="T11" fmla="*/ 19 h 268"/>
                  <a:gd name="T12" fmla="*/ 184 w 237"/>
                  <a:gd name="T13" fmla="*/ 28 h 268"/>
                  <a:gd name="T14" fmla="*/ 180 w 237"/>
                  <a:gd name="T15" fmla="*/ 38 h 268"/>
                  <a:gd name="T16" fmla="*/ 178 w 237"/>
                  <a:gd name="T17" fmla="*/ 52 h 268"/>
                  <a:gd name="T18" fmla="*/ 177 w 237"/>
                  <a:gd name="T19" fmla="*/ 63 h 268"/>
                  <a:gd name="T20" fmla="*/ 177 w 237"/>
                  <a:gd name="T21" fmla="*/ 73 h 268"/>
                  <a:gd name="T22" fmla="*/ 178 w 237"/>
                  <a:gd name="T23" fmla="*/ 83 h 268"/>
                  <a:gd name="T24" fmla="*/ 180 w 237"/>
                  <a:gd name="T25" fmla="*/ 95 h 268"/>
                  <a:gd name="T26" fmla="*/ 183 w 237"/>
                  <a:gd name="T27" fmla="*/ 112 h 268"/>
                  <a:gd name="T28" fmla="*/ 180 w 237"/>
                  <a:gd name="T29" fmla="*/ 127 h 268"/>
                  <a:gd name="T30" fmla="*/ 177 w 237"/>
                  <a:gd name="T31" fmla="*/ 138 h 268"/>
                  <a:gd name="T32" fmla="*/ 169 w 237"/>
                  <a:gd name="T33" fmla="*/ 148 h 268"/>
                  <a:gd name="T34" fmla="*/ 162 w 237"/>
                  <a:gd name="T35" fmla="*/ 156 h 268"/>
                  <a:gd name="T36" fmla="*/ 155 w 237"/>
                  <a:gd name="T37" fmla="*/ 165 h 268"/>
                  <a:gd name="T38" fmla="*/ 141 w 237"/>
                  <a:gd name="T39" fmla="*/ 176 h 268"/>
                  <a:gd name="T40" fmla="*/ 121 w 237"/>
                  <a:gd name="T41" fmla="*/ 187 h 268"/>
                  <a:gd name="T42" fmla="*/ 97 w 237"/>
                  <a:gd name="T43" fmla="*/ 199 h 268"/>
                  <a:gd name="T44" fmla="*/ 75 w 237"/>
                  <a:gd name="T45" fmla="*/ 210 h 268"/>
                  <a:gd name="T46" fmla="*/ 58 w 237"/>
                  <a:gd name="T47" fmla="*/ 221 h 268"/>
                  <a:gd name="T48" fmla="*/ 47 w 237"/>
                  <a:gd name="T49" fmla="*/ 233 h 268"/>
                  <a:gd name="T50" fmla="*/ 41 w 237"/>
                  <a:gd name="T51" fmla="*/ 246 h 268"/>
                  <a:gd name="T52" fmla="*/ 39 w 237"/>
                  <a:gd name="T53" fmla="*/ 257 h 268"/>
                  <a:gd name="T54" fmla="*/ 37 w 237"/>
                  <a:gd name="T55" fmla="*/ 265 h 268"/>
                  <a:gd name="T56" fmla="*/ 37 w 237"/>
                  <a:gd name="T57" fmla="*/ 268 h 268"/>
                  <a:gd name="T58" fmla="*/ 0 w 237"/>
                  <a:gd name="T59" fmla="*/ 194 h 268"/>
                  <a:gd name="T60" fmla="*/ 3 w 237"/>
                  <a:gd name="T61" fmla="*/ 193 h 268"/>
                  <a:gd name="T62" fmla="*/ 13 w 237"/>
                  <a:gd name="T63" fmla="*/ 192 h 268"/>
                  <a:gd name="T64" fmla="*/ 26 w 237"/>
                  <a:gd name="T65" fmla="*/ 189 h 268"/>
                  <a:gd name="T66" fmla="*/ 45 w 237"/>
                  <a:gd name="T67" fmla="*/ 184 h 268"/>
                  <a:gd name="T68" fmla="*/ 64 w 237"/>
                  <a:gd name="T69" fmla="*/ 180 h 268"/>
                  <a:gd name="T70" fmla="*/ 84 w 237"/>
                  <a:gd name="T71" fmla="*/ 173 h 268"/>
                  <a:gd name="T72" fmla="*/ 105 w 237"/>
                  <a:gd name="T73" fmla="*/ 166 h 268"/>
                  <a:gd name="T74" fmla="*/ 123 w 237"/>
                  <a:gd name="T75" fmla="*/ 158 h 268"/>
                  <a:gd name="T76" fmla="*/ 138 w 237"/>
                  <a:gd name="T77" fmla="*/ 148 h 268"/>
                  <a:gd name="T78" fmla="*/ 149 w 237"/>
                  <a:gd name="T79" fmla="*/ 137 h 268"/>
                  <a:gd name="T80" fmla="*/ 157 w 237"/>
                  <a:gd name="T81" fmla="*/ 125 h 268"/>
                  <a:gd name="T82" fmla="*/ 161 w 237"/>
                  <a:gd name="T83" fmla="*/ 115 h 268"/>
                  <a:gd name="T84" fmla="*/ 163 w 237"/>
                  <a:gd name="T85" fmla="*/ 106 h 268"/>
                  <a:gd name="T86" fmla="*/ 163 w 237"/>
                  <a:gd name="T87" fmla="*/ 98 h 268"/>
                  <a:gd name="T88" fmla="*/ 163 w 237"/>
                  <a:gd name="T89" fmla="*/ 89 h 268"/>
                  <a:gd name="T90" fmla="*/ 162 w 237"/>
                  <a:gd name="T91" fmla="*/ 79 h 268"/>
                  <a:gd name="T92" fmla="*/ 163 w 237"/>
                  <a:gd name="T93" fmla="*/ 66 h 268"/>
                  <a:gd name="T94" fmla="*/ 166 w 237"/>
                  <a:gd name="T95" fmla="*/ 49 h 268"/>
                  <a:gd name="T96" fmla="*/ 168 w 237"/>
                  <a:gd name="T97" fmla="*/ 41 h 268"/>
                  <a:gd name="T98" fmla="*/ 172 w 237"/>
                  <a:gd name="T99" fmla="*/ 33 h 268"/>
                  <a:gd name="T100" fmla="*/ 178 w 237"/>
                  <a:gd name="T101" fmla="*/ 23 h 268"/>
                  <a:gd name="T102" fmla="*/ 188 w 237"/>
                  <a:gd name="T103" fmla="*/ 14 h 268"/>
                  <a:gd name="T104" fmla="*/ 200 w 237"/>
                  <a:gd name="T105" fmla="*/ 7 h 268"/>
                  <a:gd name="T106" fmla="*/ 216 w 237"/>
                  <a:gd name="T107" fmla="*/ 2 h 268"/>
                  <a:gd name="T108" fmla="*/ 237 w 237"/>
                  <a:gd name="T10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268">
                    <a:moveTo>
                      <a:pt x="237" y="0"/>
                    </a:moveTo>
                    <a:lnTo>
                      <a:pt x="234" y="1"/>
                    </a:lnTo>
                    <a:lnTo>
                      <a:pt x="227" y="2"/>
                    </a:lnTo>
                    <a:lnTo>
                      <a:pt x="216" y="7"/>
                    </a:lnTo>
                    <a:lnTo>
                      <a:pt x="205" y="12"/>
                    </a:lnTo>
                    <a:lnTo>
                      <a:pt x="194" y="19"/>
                    </a:lnTo>
                    <a:lnTo>
                      <a:pt x="184" y="28"/>
                    </a:lnTo>
                    <a:lnTo>
                      <a:pt x="180" y="38"/>
                    </a:lnTo>
                    <a:lnTo>
                      <a:pt x="178" y="52"/>
                    </a:lnTo>
                    <a:lnTo>
                      <a:pt x="177" y="63"/>
                    </a:lnTo>
                    <a:lnTo>
                      <a:pt x="177" y="73"/>
                    </a:lnTo>
                    <a:lnTo>
                      <a:pt x="178" y="83"/>
                    </a:lnTo>
                    <a:lnTo>
                      <a:pt x="180" y="95"/>
                    </a:lnTo>
                    <a:lnTo>
                      <a:pt x="183" y="112"/>
                    </a:lnTo>
                    <a:lnTo>
                      <a:pt x="180" y="127"/>
                    </a:lnTo>
                    <a:lnTo>
                      <a:pt x="177" y="138"/>
                    </a:lnTo>
                    <a:lnTo>
                      <a:pt x="169" y="148"/>
                    </a:lnTo>
                    <a:lnTo>
                      <a:pt x="162" y="156"/>
                    </a:lnTo>
                    <a:lnTo>
                      <a:pt x="155" y="165"/>
                    </a:lnTo>
                    <a:lnTo>
                      <a:pt x="141" y="176"/>
                    </a:lnTo>
                    <a:lnTo>
                      <a:pt x="121" y="187"/>
                    </a:lnTo>
                    <a:lnTo>
                      <a:pt x="97" y="199"/>
                    </a:lnTo>
                    <a:lnTo>
                      <a:pt x="75" y="210"/>
                    </a:lnTo>
                    <a:lnTo>
                      <a:pt x="58" y="221"/>
                    </a:lnTo>
                    <a:lnTo>
                      <a:pt x="47" y="233"/>
                    </a:lnTo>
                    <a:lnTo>
                      <a:pt x="41" y="246"/>
                    </a:lnTo>
                    <a:lnTo>
                      <a:pt x="39" y="257"/>
                    </a:lnTo>
                    <a:lnTo>
                      <a:pt x="37" y="265"/>
                    </a:lnTo>
                    <a:lnTo>
                      <a:pt x="37" y="268"/>
                    </a:lnTo>
                    <a:lnTo>
                      <a:pt x="0" y="194"/>
                    </a:lnTo>
                    <a:lnTo>
                      <a:pt x="3" y="193"/>
                    </a:lnTo>
                    <a:lnTo>
                      <a:pt x="13" y="192"/>
                    </a:lnTo>
                    <a:lnTo>
                      <a:pt x="26" y="189"/>
                    </a:lnTo>
                    <a:lnTo>
                      <a:pt x="45" y="184"/>
                    </a:lnTo>
                    <a:lnTo>
                      <a:pt x="64" y="180"/>
                    </a:lnTo>
                    <a:lnTo>
                      <a:pt x="84" y="173"/>
                    </a:lnTo>
                    <a:lnTo>
                      <a:pt x="105" y="166"/>
                    </a:lnTo>
                    <a:lnTo>
                      <a:pt x="123" y="158"/>
                    </a:lnTo>
                    <a:lnTo>
                      <a:pt x="138" y="148"/>
                    </a:lnTo>
                    <a:lnTo>
                      <a:pt x="149" y="137"/>
                    </a:lnTo>
                    <a:lnTo>
                      <a:pt x="157" y="125"/>
                    </a:lnTo>
                    <a:lnTo>
                      <a:pt x="161" y="115"/>
                    </a:lnTo>
                    <a:lnTo>
                      <a:pt x="163" y="106"/>
                    </a:lnTo>
                    <a:lnTo>
                      <a:pt x="163" y="98"/>
                    </a:lnTo>
                    <a:lnTo>
                      <a:pt x="163" y="89"/>
                    </a:lnTo>
                    <a:lnTo>
                      <a:pt x="162" y="79"/>
                    </a:lnTo>
                    <a:lnTo>
                      <a:pt x="163" y="66"/>
                    </a:lnTo>
                    <a:lnTo>
                      <a:pt x="166" y="49"/>
                    </a:lnTo>
                    <a:lnTo>
                      <a:pt x="168" y="41"/>
                    </a:lnTo>
                    <a:lnTo>
                      <a:pt x="172" y="33"/>
                    </a:lnTo>
                    <a:lnTo>
                      <a:pt x="178" y="23"/>
                    </a:lnTo>
                    <a:lnTo>
                      <a:pt x="188" y="14"/>
                    </a:lnTo>
                    <a:lnTo>
                      <a:pt x="200" y="7"/>
                    </a:lnTo>
                    <a:lnTo>
                      <a:pt x="216" y="2"/>
                    </a:lnTo>
                    <a:lnTo>
                      <a:pt x="23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51">
                <a:extLst>
                  <a:ext uri="{FF2B5EF4-FFF2-40B4-BE49-F238E27FC236}">
                    <a16:creationId xmlns:a16="http://schemas.microsoft.com/office/drawing/2014/main" id="{C69D4446-33C7-4FCD-A06D-23E31275DC81}"/>
                  </a:ext>
                </a:extLst>
              </p:cNvPr>
              <p:cNvSpPr>
                <a:spLocks/>
              </p:cNvSpPr>
              <p:nvPr/>
            </p:nvSpPr>
            <p:spPr bwMode="auto">
              <a:xfrm>
                <a:off x="13594653" y="3203350"/>
                <a:ext cx="204892" cy="92460"/>
              </a:xfrm>
              <a:custGeom>
                <a:avLst/>
                <a:gdLst>
                  <a:gd name="T0" fmla="*/ 266 w 277"/>
                  <a:gd name="T1" fmla="*/ 0 h 125"/>
                  <a:gd name="T2" fmla="*/ 270 w 277"/>
                  <a:gd name="T3" fmla="*/ 2 h 125"/>
                  <a:gd name="T4" fmla="*/ 273 w 277"/>
                  <a:gd name="T5" fmla="*/ 8 h 125"/>
                  <a:gd name="T6" fmla="*/ 276 w 277"/>
                  <a:gd name="T7" fmla="*/ 17 h 125"/>
                  <a:gd name="T8" fmla="*/ 277 w 277"/>
                  <a:gd name="T9" fmla="*/ 29 h 125"/>
                  <a:gd name="T10" fmla="*/ 275 w 277"/>
                  <a:gd name="T11" fmla="*/ 43 h 125"/>
                  <a:gd name="T12" fmla="*/ 266 w 277"/>
                  <a:gd name="T13" fmla="*/ 59 h 125"/>
                  <a:gd name="T14" fmla="*/ 250 w 277"/>
                  <a:gd name="T15" fmla="*/ 72 h 125"/>
                  <a:gd name="T16" fmla="*/ 232 w 277"/>
                  <a:gd name="T17" fmla="*/ 82 h 125"/>
                  <a:gd name="T18" fmla="*/ 214 w 277"/>
                  <a:gd name="T19" fmla="*/ 89 h 125"/>
                  <a:gd name="T20" fmla="*/ 197 w 277"/>
                  <a:gd name="T21" fmla="*/ 93 h 125"/>
                  <a:gd name="T22" fmla="*/ 184 w 277"/>
                  <a:gd name="T23" fmla="*/ 94 h 125"/>
                  <a:gd name="T24" fmla="*/ 161 w 277"/>
                  <a:gd name="T25" fmla="*/ 93 h 125"/>
                  <a:gd name="T26" fmla="*/ 139 w 277"/>
                  <a:gd name="T27" fmla="*/ 89 h 125"/>
                  <a:gd name="T28" fmla="*/ 117 w 277"/>
                  <a:gd name="T29" fmla="*/ 82 h 125"/>
                  <a:gd name="T30" fmla="*/ 95 w 277"/>
                  <a:gd name="T31" fmla="*/ 77 h 125"/>
                  <a:gd name="T32" fmla="*/ 84 w 277"/>
                  <a:gd name="T33" fmla="*/ 76 h 125"/>
                  <a:gd name="T34" fmla="*/ 72 w 277"/>
                  <a:gd name="T35" fmla="*/ 74 h 125"/>
                  <a:gd name="T36" fmla="*/ 58 w 277"/>
                  <a:gd name="T37" fmla="*/ 74 h 125"/>
                  <a:gd name="T38" fmla="*/ 46 w 277"/>
                  <a:gd name="T39" fmla="*/ 78 h 125"/>
                  <a:gd name="T40" fmla="*/ 35 w 277"/>
                  <a:gd name="T41" fmla="*/ 84 h 125"/>
                  <a:gd name="T42" fmla="*/ 25 w 277"/>
                  <a:gd name="T43" fmla="*/ 95 h 125"/>
                  <a:gd name="T44" fmla="*/ 17 w 277"/>
                  <a:gd name="T45" fmla="*/ 111 h 125"/>
                  <a:gd name="T46" fmla="*/ 13 w 277"/>
                  <a:gd name="T47" fmla="*/ 121 h 125"/>
                  <a:gd name="T48" fmla="*/ 10 w 277"/>
                  <a:gd name="T49" fmla="*/ 125 h 125"/>
                  <a:gd name="T50" fmla="*/ 7 w 277"/>
                  <a:gd name="T51" fmla="*/ 123 h 125"/>
                  <a:gd name="T52" fmla="*/ 5 w 277"/>
                  <a:gd name="T53" fmla="*/ 117 h 125"/>
                  <a:gd name="T54" fmla="*/ 3 w 277"/>
                  <a:gd name="T55" fmla="*/ 109 h 125"/>
                  <a:gd name="T56" fmla="*/ 2 w 277"/>
                  <a:gd name="T57" fmla="*/ 99 h 125"/>
                  <a:gd name="T58" fmla="*/ 1 w 277"/>
                  <a:gd name="T59" fmla="*/ 88 h 125"/>
                  <a:gd name="T60" fmla="*/ 1 w 277"/>
                  <a:gd name="T61" fmla="*/ 79 h 125"/>
                  <a:gd name="T62" fmla="*/ 0 w 277"/>
                  <a:gd name="T63" fmla="*/ 73 h 125"/>
                  <a:gd name="T64" fmla="*/ 0 w 277"/>
                  <a:gd name="T65" fmla="*/ 71 h 125"/>
                  <a:gd name="T66" fmla="*/ 3 w 277"/>
                  <a:gd name="T67" fmla="*/ 70 h 125"/>
                  <a:gd name="T68" fmla="*/ 11 w 277"/>
                  <a:gd name="T69" fmla="*/ 67 h 125"/>
                  <a:gd name="T70" fmla="*/ 22 w 277"/>
                  <a:gd name="T71" fmla="*/ 63 h 125"/>
                  <a:gd name="T72" fmla="*/ 35 w 277"/>
                  <a:gd name="T73" fmla="*/ 60 h 125"/>
                  <a:gd name="T74" fmla="*/ 51 w 277"/>
                  <a:gd name="T75" fmla="*/ 56 h 125"/>
                  <a:gd name="T76" fmla="*/ 67 w 277"/>
                  <a:gd name="T77" fmla="*/ 54 h 125"/>
                  <a:gd name="T78" fmla="*/ 83 w 277"/>
                  <a:gd name="T79" fmla="*/ 54 h 125"/>
                  <a:gd name="T80" fmla="*/ 101 w 277"/>
                  <a:gd name="T81" fmla="*/ 57 h 125"/>
                  <a:gd name="T82" fmla="*/ 120 w 277"/>
                  <a:gd name="T83" fmla="*/ 62 h 125"/>
                  <a:gd name="T84" fmla="*/ 137 w 277"/>
                  <a:gd name="T85" fmla="*/ 68 h 125"/>
                  <a:gd name="T86" fmla="*/ 155 w 277"/>
                  <a:gd name="T87" fmla="*/ 73 h 125"/>
                  <a:gd name="T88" fmla="*/ 173 w 277"/>
                  <a:gd name="T89" fmla="*/ 77 h 125"/>
                  <a:gd name="T90" fmla="*/ 194 w 277"/>
                  <a:gd name="T91" fmla="*/ 78 h 125"/>
                  <a:gd name="T92" fmla="*/ 216 w 277"/>
                  <a:gd name="T93" fmla="*/ 74 h 125"/>
                  <a:gd name="T94" fmla="*/ 239 w 277"/>
                  <a:gd name="T95" fmla="*/ 66 h 125"/>
                  <a:gd name="T96" fmla="*/ 256 w 277"/>
                  <a:gd name="T97" fmla="*/ 55 h 125"/>
                  <a:gd name="T98" fmla="*/ 266 w 277"/>
                  <a:gd name="T99" fmla="*/ 40 h 125"/>
                  <a:gd name="T100" fmla="*/ 270 w 277"/>
                  <a:gd name="T101" fmla="*/ 23 h 125"/>
                  <a:gd name="T102" fmla="*/ 266 w 277"/>
                  <a:gd name="T103" fmla="*/ 4 h 125"/>
                  <a:gd name="T104" fmla="*/ 266 w 277"/>
                  <a:gd name="T10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7" h="125">
                    <a:moveTo>
                      <a:pt x="266" y="0"/>
                    </a:moveTo>
                    <a:lnTo>
                      <a:pt x="270" y="2"/>
                    </a:lnTo>
                    <a:lnTo>
                      <a:pt x="273" y="8"/>
                    </a:lnTo>
                    <a:lnTo>
                      <a:pt x="276" y="17"/>
                    </a:lnTo>
                    <a:lnTo>
                      <a:pt x="277" y="29"/>
                    </a:lnTo>
                    <a:lnTo>
                      <a:pt x="275" y="43"/>
                    </a:lnTo>
                    <a:lnTo>
                      <a:pt x="266" y="59"/>
                    </a:lnTo>
                    <a:lnTo>
                      <a:pt x="250" y="72"/>
                    </a:lnTo>
                    <a:lnTo>
                      <a:pt x="232" y="82"/>
                    </a:lnTo>
                    <a:lnTo>
                      <a:pt x="214" y="89"/>
                    </a:lnTo>
                    <a:lnTo>
                      <a:pt x="197" y="93"/>
                    </a:lnTo>
                    <a:lnTo>
                      <a:pt x="184" y="94"/>
                    </a:lnTo>
                    <a:lnTo>
                      <a:pt x="161" y="93"/>
                    </a:lnTo>
                    <a:lnTo>
                      <a:pt x="139" y="89"/>
                    </a:lnTo>
                    <a:lnTo>
                      <a:pt x="117" y="82"/>
                    </a:lnTo>
                    <a:lnTo>
                      <a:pt x="95" y="77"/>
                    </a:lnTo>
                    <a:lnTo>
                      <a:pt x="84" y="76"/>
                    </a:lnTo>
                    <a:lnTo>
                      <a:pt x="72" y="74"/>
                    </a:lnTo>
                    <a:lnTo>
                      <a:pt x="58" y="74"/>
                    </a:lnTo>
                    <a:lnTo>
                      <a:pt x="46" y="78"/>
                    </a:lnTo>
                    <a:lnTo>
                      <a:pt x="35" y="84"/>
                    </a:lnTo>
                    <a:lnTo>
                      <a:pt x="25" y="95"/>
                    </a:lnTo>
                    <a:lnTo>
                      <a:pt x="17" y="111"/>
                    </a:lnTo>
                    <a:lnTo>
                      <a:pt x="13" y="121"/>
                    </a:lnTo>
                    <a:lnTo>
                      <a:pt x="10" y="125"/>
                    </a:lnTo>
                    <a:lnTo>
                      <a:pt x="7" y="123"/>
                    </a:lnTo>
                    <a:lnTo>
                      <a:pt x="5" y="117"/>
                    </a:lnTo>
                    <a:lnTo>
                      <a:pt x="3" y="109"/>
                    </a:lnTo>
                    <a:lnTo>
                      <a:pt x="2" y="99"/>
                    </a:lnTo>
                    <a:lnTo>
                      <a:pt x="1" y="88"/>
                    </a:lnTo>
                    <a:lnTo>
                      <a:pt x="1" y="79"/>
                    </a:lnTo>
                    <a:lnTo>
                      <a:pt x="0" y="73"/>
                    </a:lnTo>
                    <a:lnTo>
                      <a:pt x="0" y="71"/>
                    </a:lnTo>
                    <a:lnTo>
                      <a:pt x="3" y="70"/>
                    </a:lnTo>
                    <a:lnTo>
                      <a:pt x="11" y="67"/>
                    </a:lnTo>
                    <a:lnTo>
                      <a:pt x="22" y="63"/>
                    </a:lnTo>
                    <a:lnTo>
                      <a:pt x="35" y="60"/>
                    </a:lnTo>
                    <a:lnTo>
                      <a:pt x="51" y="56"/>
                    </a:lnTo>
                    <a:lnTo>
                      <a:pt x="67" y="54"/>
                    </a:lnTo>
                    <a:lnTo>
                      <a:pt x="83" y="54"/>
                    </a:lnTo>
                    <a:lnTo>
                      <a:pt x="101" y="57"/>
                    </a:lnTo>
                    <a:lnTo>
                      <a:pt x="120" y="62"/>
                    </a:lnTo>
                    <a:lnTo>
                      <a:pt x="137" y="68"/>
                    </a:lnTo>
                    <a:lnTo>
                      <a:pt x="155" y="73"/>
                    </a:lnTo>
                    <a:lnTo>
                      <a:pt x="173" y="77"/>
                    </a:lnTo>
                    <a:lnTo>
                      <a:pt x="194" y="78"/>
                    </a:lnTo>
                    <a:lnTo>
                      <a:pt x="216" y="74"/>
                    </a:lnTo>
                    <a:lnTo>
                      <a:pt x="239" y="66"/>
                    </a:lnTo>
                    <a:lnTo>
                      <a:pt x="256" y="55"/>
                    </a:lnTo>
                    <a:lnTo>
                      <a:pt x="266" y="40"/>
                    </a:lnTo>
                    <a:lnTo>
                      <a:pt x="270" y="23"/>
                    </a:lnTo>
                    <a:lnTo>
                      <a:pt x="266" y="4"/>
                    </a:lnTo>
                    <a:lnTo>
                      <a:pt x="26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52">
                <a:extLst>
                  <a:ext uri="{FF2B5EF4-FFF2-40B4-BE49-F238E27FC236}">
                    <a16:creationId xmlns:a16="http://schemas.microsoft.com/office/drawing/2014/main" id="{35A96EED-1E12-49BD-AFB7-5B137E9BD89D}"/>
                  </a:ext>
                </a:extLst>
              </p:cNvPr>
              <p:cNvSpPr>
                <a:spLocks/>
              </p:cNvSpPr>
              <p:nvPr/>
            </p:nvSpPr>
            <p:spPr bwMode="auto">
              <a:xfrm>
                <a:off x="13547313" y="3008073"/>
                <a:ext cx="100597" cy="250013"/>
              </a:xfrm>
              <a:custGeom>
                <a:avLst/>
                <a:gdLst>
                  <a:gd name="T0" fmla="*/ 16 w 136"/>
                  <a:gd name="T1" fmla="*/ 0 h 338"/>
                  <a:gd name="T2" fmla="*/ 28 w 136"/>
                  <a:gd name="T3" fmla="*/ 8 h 338"/>
                  <a:gd name="T4" fmla="*/ 49 w 136"/>
                  <a:gd name="T5" fmla="*/ 22 h 338"/>
                  <a:gd name="T6" fmla="*/ 70 w 136"/>
                  <a:gd name="T7" fmla="*/ 34 h 338"/>
                  <a:gd name="T8" fmla="*/ 93 w 136"/>
                  <a:gd name="T9" fmla="*/ 49 h 338"/>
                  <a:gd name="T10" fmla="*/ 121 w 136"/>
                  <a:gd name="T11" fmla="*/ 74 h 338"/>
                  <a:gd name="T12" fmla="*/ 136 w 136"/>
                  <a:gd name="T13" fmla="*/ 106 h 338"/>
                  <a:gd name="T14" fmla="*/ 129 w 136"/>
                  <a:gd name="T15" fmla="*/ 142 h 338"/>
                  <a:gd name="T16" fmla="*/ 105 w 136"/>
                  <a:gd name="T17" fmla="*/ 165 h 338"/>
                  <a:gd name="T18" fmla="*/ 83 w 136"/>
                  <a:gd name="T19" fmla="*/ 182 h 338"/>
                  <a:gd name="T20" fmla="*/ 67 w 136"/>
                  <a:gd name="T21" fmla="*/ 206 h 338"/>
                  <a:gd name="T22" fmla="*/ 60 w 136"/>
                  <a:gd name="T23" fmla="*/ 250 h 338"/>
                  <a:gd name="T24" fmla="*/ 63 w 136"/>
                  <a:gd name="T25" fmla="*/ 292 h 338"/>
                  <a:gd name="T26" fmla="*/ 55 w 136"/>
                  <a:gd name="T27" fmla="*/ 309 h 338"/>
                  <a:gd name="T28" fmla="*/ 33 w 136"/>
                  <a:gd name="T29" fmla="*/ 325 h 338"/>
                  <a:gd name="T30" fmla="*/ 11 w 136"/>
                  <a:gd name="T31" fmla="*/ 335 h 338"/>
                  <a:gd name="T32" fmla="*/ 0 w 136"/>
                  <a:gd name="T33" fmla="*/ 338 h 338"/>
                  <a:gd name="T34" fmla="*/ 1 w 136"/>
                  <a:gd name="T35" fmla="*/ 325 h 338"/>
                  <a:gd name="T36" fmla="*/ 6 w 136"/>
                  <a:gd name="T37" fmla="*/ 292 h 338"/>
                  <a:gd name="T38" fmla="*/ 15 w 136"/>
                  <a:gd name="T39" fmla="*/ 249 h 338"/>
                  <a:gd name="T40" fmla="*/ 31 w 136"/>
                  <a:gd name="T41" fmla="*/ 209 h 338"/>
                  <a:gd name="T42" fmla="*/ 54 w 136"/>
                  <a:gd name="T43" fmla="*/ 178 h 338"/>
                  <a:gd name="T44" fmla="*/ 88 w 136"/>
                  <a:gd name="T45" fmla="*/ 158 h 338"/>
                  <a:gd name="T46" fmla="*/ 111 w 136"/>
                  <a:gd name="T47" fmla="*/ 142 h 338"/>
                  <a:gd name="T48" fmla="*/ 121 w 136"/>
                  <a:gd name="T49" fmla="*/ 116 h 338"/>
                  <a:gd name="T50" fmla="*/ 115 w 136"/>
                  <a:gd name="T51" fmla="*/ 89 h 338"/>
                  <a:gd name="T52" fmla="*/ 97 w 136"/>
                  <a:gd name="T53" fmla="*/ 66 h 338"/>
                  <a:gd name="T54" fmla="*/ 75 w 136"/>
                  <a:gd name="T55" fmla="*/ 47 h 338"/>
                  <a:gd name="T56" fmla="*/ 59 w 136"/>
                  <a:gd name="T57" fmla="*/ 38 h 338"/>
                  <a:gd name="T58" fmla="*/ 54 w 136"/>
                  <a:gd name="T59" fmla="*/ 34 h 338"/>
                  <a:gd name="T60" fmla="*/ 38 w 136"/>
                  <a:gd name="T61" fmla="*/ 24 h 338"/>
                  <a:gd name="T62" fmla="*/ 20 w 136"/>
                  <a:gd name="T63" fmla="*/ 10 h 338"/>
                  <a:gd name="T64" fmla="*/ 12 w 136"/>
                  <a:gd name="T6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338">
                    <a:moveTo>
                      <a:pt x="12" y="0"/>
                    </a:moveTo>
                    <a:lnTo>
                      <a:pt x="16" y="0"/>
                    </a:lnTo>
                    <a:lnTo>
                      <a:pt x="21" y="3"/>
                    </a:lnTo>
                    <a:lnTo>
                      <a:pt x="28" y="8"/>
                    </a:lnTo>
                    <a:lnTo>
                      <a:pt x="38" y="14"/>
                    </a:lnTo>
                    <a:lnTo>
                      <a:pt x="49" y="22"/>
                    </a:lnTo>
                    <a:lnTo>
                      <a:pt x="60" y="28"/>
                    </a:lnTo>
                    <a:lnTo>
                      <a:pt x="70" y="34"/>
                    </a:lnTo>
                    <a:lnTo>
                      <a:pt x="81" y="40"/>
                    </a:lnTo>
                    <a:lnTo>
                      <a:pt x="93" y="49"/>
                    </a:lnTo>
                    <a:lnTo>
                      <a:pt x="109" y="61"/>
                    </a:lnTo>
                    <a:lnTo>
                      <a:pt x="121" y="74"/>
                    </a:lnTo>
                    <a:lnTo>
                      <a:pt x="131" y="89"/>
                    </a:lnTo>
                    <a:lnTo>
                      <a:pt x="136" y="106"/>
                    </a:lnTo>
                    <a:lnTo>
                      <a:pt x="135" y="125"/>
                    </a:lnTo>
                    <a:lnTo>
                      <a:pt x="129" y="142"/>
                    </a:lnTo>
                    <a:lnTo>
                      <a:pt x="118" y="155"/>
                    </a:lnTo>
                    <a:lnTo>
                      <a:pt x="105" y="165"/>
                    </a:lnTo>
                    <a:lnTo>
                      <a:pt x="93" y="173"/>
                    </a:lnTo>
                    <a:lnTo>
                      <a:pt x="83" y="182"/>
                    </a:lnTo>
                    <a:lnTo>
                      <a:pt x="74" y="192"/>
                    </a:lnTo>
                    <a:lnTo>
                      <a:pt x="67" y="206"/>
                    </a:lnTo>
                    <a:lnTo>
                      <a:pt x="63" y="227"/>
                    </a:lnTo>
                    <a:lnTo>
                      <a:pt x="60" y="250"/>
                    </a:lnTo>
                    <a:lnTo>
                      <a:pt x="60" y="272"/>
                    </a:lnTo>
                    <a:lnTo>
                      <a:pt x="63" y="292"/>
                    </a:lnTo>
                    <a:lnTo>
                      <a:pt x="63" y="302"/>
                    </a:lnTo>
                    <a:lnTo>
                      <a:pt x="55" y="309"/>
                    </a:lnTo>
                    <a:lnTo>
                      <a:pt x="45" y="318"/>
                    </a:lnTo>
                    <a:lnTo>
                      <a:pt x="33" y="325"/>
                    </a:lnTo>
                    <a:lnTo>
                      <a:pt x="21" y="330"/>
                    </a:lnTo>
                    <a:lnTo>
                      <a:pt x="11" y="335"/>
                    </a:lnTo>
                    <a:lnTo>
                      <a:pt x="3" y="338"/>
                    </a:lnTo>
                    <a:lnTo>
                      <a:pt x="0" y="338"/>
                    </a:lnTo>
                    <a:lnTo>
                      <a:pt x="0" y="335"/>
                    </a:lnTo>
                    <a:lnTo>
                      <a:pt x="1" y="325"/>
                    </a:lnTo>
                    <a:lnTo>
                      <a:pt x="3" y="310"/>
                    </a:lnTo>
                    <a:lnTo>
                      <a:pt x="6" y="292"/>
                    </a:lnTo>
                    <a:lnTo>
                      <a:pt x="10" y="271"/>
                    </a:lnTo>
                    <a:lnTo>
                      <a:pt x="15" y="249"/>
                    </a:lnTo>
                    <a:lnTo>
                      <a:pt x="22" y="228"/>
                    </a:lnTo>
                    <a:lnTo>
                      <a:pt x="31" y="209"/>
                    </a:lnTo>
                    <a:lnTo>
                      <a:pt x="42" y="192"/>
                    </a:lnTo>
                    <a:lnTo>
                      <a:pt x="54" y="178"/>
                    </a:lnTo>
                    <a:lnTo>
                      <a:pt x="72" y="167"/>
                    </a:lnTo>
                    <a:lnTo>
                      <a:pt x="88" y="158"/>
                    </a:lnTo>
                    <a:lnTo>
                      <a:pt x="100" y="150"/>
                    </a:lnTo>
                    <a:lnTo>
                      <a:pt x="111" y="142"/>
                    </a:lnTo>
                    <a:lnTo>
                      <a:pt x="118" y="131"/>
                    </a:lnTo>
                    <a:lnTo>
                      <a:pt x="121" y="116"/>
                    </a:lnTo>
                    <a:lnTo>
                      <a:pt x="121" y="102"/>
                    </a:lnTo>
                    <a:lnTo>
                      <a:pt x="115" y="89"/>
                    </a:lnTo>
                    <a:lnTo>
                      <a:pt x="107" y="77"/>
                    </a:lnTo>
                    <a:lnTo>
                      <a:pt x="97" y="66"/>
                    </a:lnTo>
                    <a:lnTo>
                      <a:pt x="86" y="56"/>
                    </a:lnTo>
                    <a:lnTo>
                      <a:pt x="75" y="47"/>
                    </a:lnTo>
                    <a:lnTo>
                      <a:pt x="65" y="41"/>
                    </a:lnTo>
                    <a:lnTo>
                      <a:pt x="59" y="38"/>
                    </a:lnTo>
                    <a:lnTo>
                      <a:pt x="56" y="35"/>
                    </a:lnTo>
                    <a:lnTo>
                      <a:pt x="54" y="34"/>
                    </a:lnTo>
                    <a:lnTo>
                      <a:pt x="48" y="30"/>
                    </a:lnTo>
                    <a:lnTo>
                      <a:pt x="38" y="24"/>
                    </a:lnTo>
                    <a:lnTo>
                      <a:pt x="30" y="17"/>
                    </a:lnTo>
                    <a:lnTo>
                      <a:pt x="20" y="10"/>
                    </a:lnTo>
                    <a:lnTo>
                      <a:pt x="15" y="3"/>
                    </a:lnTo>
                    <a:lnTo>
                      <a:pt x="1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Freeform 53">
                <a:extLst>
                  <a:ext uri="{FF2B5EF4-FFF2-40B4-BE49-F238E27FC236}">
                    <a16:creationId xmlns:a16="http://schemas.microsoft.com/office/drawing/2014/main" id="{315BCD47-C475-4FD2-B958-10DD154AFA60}"/>
                  </a:ext>
                </a:extLst>
              </p:cNvPr>
              <p:cNvSpPr>
                <a:spLocks/>
              </p:cNvSpPr>
              <p:nvPr/>
            </p:nvSpPr>
            <p:spPr bwMode="auto">
              <a:xfrm>
                <a:off x="13361653" y="3078343"/>
                <a:ext cx="59914" cy="95419"/>
              </a:xfrm>
              <a:custGeom>
                <a:avLst/>
                <a:gdLst>
                  <a:gd name="T0" fmla="*/ 40 w 81"/>
                  <a:gd name="T1" fmla="*/ 0 h 129"/>
                  <a:gd name="T2" fmla="*/ 37 w 81"/>
                  <a:gd name="T3" fmla="*/ 1 h 129"/>
                  <a:gd name="T4" fmla="*/ 31 w 81"/>
                  <a:gd name="T5" fmla="*/ 6 h 129"/>
                  <a:gd name="T6" fmla="*/ 24 w 81"/>
                  <a:gd name="T7" fmla="*/ 12 h 129"/>
                  <a:gd name="T8" fmla="*/ 17 w 81"/>
                  <a:gd name="T9" fmla="*/ 22 h 129"/>
                  <a:gd name="T10" fmla="*/ 11 w 81"/>
                  <a:gd name="T11" fmla="*/ 32 h 129"/>
                  <a:gd name="T12" fmla="*/ 8 w 81"/>
                  <a:gd name="T13" fmla="*/ 43 h 129"/>
                  <a:gd name="T14" fmla="*/ 11 w 81"/>
                  <a:gd name="T15" fmla="*/ 55 h 129"/>
                  <a:gd name="T16" fmla="*/ 19 w 81"/>
                  <a:gd name="T17" fmla="*/ 71 h 129"/>
                  <a:gd name="T18" fmla="*/ 33 w 81"/>
                  <a:gd name="T19" fmla="*/ 88 h 129"/>
                  <a:gd name="T20" fmla="*/ 47 w 81"/>
                  <a:gd name="T21" fmla="*/ 104 h 129"/>
                  <a:gd name="T22" fmla="*/ 63 w 81"/>
                  <a:gd name="T23" fmla="*/ 116 h 129"/>
                  <a:gd name="T24" fmla="*/ 80 w 81"/>
                  <a:gd name="T25" fmla="*/ 125 h 129"/>
                  <a:gd name="T26" fmla="*/ 81 w 81"/>
                  <a:gd name="T27" fmla="*/ 125 h 129"/>
                  <a:gd name="T28" fmla="*/ 77 w 81"/>
                  <a:gd name="T29" fmla="*/ 126 h 129"/>
                  <a:gd name="T30" fmla="*/ 68 w 81"/>
                  <a:gd name="T31" fmla="*/ 127 h 129"/>
                  <a:gd name="T32" fmla="*/ 59 w 81"/>
                  <a:gd name="T33" fmla="*/ 129 h 129"/>
                  <a:gd name="T34" fmla="*/ 51 w 81"/>
                  <a:gd name="T35" fmla="*/ 129 h 129"/>
                  <a:gd name="T36" fmla="*/ 48 w 81"/>
                  <a:gd name="T37" fmla="*/ 129 h 129"/>
                  <a:gd name="T38" fmla="*/ 46 w 81"/>
                  <a:gd name="T39" fmla="*/ 126 h 129"/>
                  <a:gd name="T40" fmla="*/ 41 w 81"/>
                  <a:gd name="T41" fmla="*/ 121 h 129"/>
                  <a:gd name="T42" fmla="*/ 34 w 81"/>
                  <a:gd name="T43" fmla="*/ 113 h 129"/>
                  <a:gd name="T44" fmla="*/ 25 w 81"/>
                  <a:gd name="T45" fmla="*/ 102 h 129"/>
                  <a:gd name="T46" fmla="*/ 18 w 81"/>
                  <a:gd name="T47" fmla="*/ 91 h 129"/>
                  <a:gd name="T48" fmla="*/ 9 w 81"/>
                  <a:gd name="T49" fmla="*/ 78 h 129"/>
                  <a:gd name="T50" fmla="*/ 4 w 81"/>
                  <a:gd name="T51" fmla="*/ 69 h 129"/>
                  <a:gd name="T52" fmla="*/ 2 w 81"/>
                  <a:gd name="T53" fmla="*/ 59 h 129"/>
                  <a:gd name="T54" fmla="*/ 0 w 81"/>
                  <a:gd name="T55" fmla="*/ 48 h 129"/>
                  <a:gd name="T56" fmla="*/ 1 w 81"/>
                  <a:gd name="T57" fmla="*/ 38 h 129"/>
                  <a:gd name="T58" fmla="*/ 3 w 81"/>
                  <a:gd name="T59" fmla="*/ 31 h 129"/>
                  <a:gd name="T60" fmla="*/ 8 w 81"/>
                  <a:gd name="T61" fmla="*/ 23 h 129"/>
                  <a:gd name="T62" fmla="*/ 14 w 81"/>
                  <a:gd name="T63" fmla="*/ 16 h 129"/>
                  <a:gd name="T64" fmla="*/ 22 w 81"/>
                  <a:gd name="T65" fmla="*/ 10 h 129"/>
                  <a:gd name="T66" fmla="*/ 30 w 81"/>
                  <a:gd name="T67" fmla="*/ 5 h 129"/>
                  <a:gd name="T68" fmla="*/ 36 w 81"/>
                  <a:gd name="T69" fmla="*/ 1 h 129"/>
                  <a:gd name="T70" fmla="*/ 40 w 81"/>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9">
                    <a:moveTo>
                      <a:pt x="40" y="0"/>
                    </a:moveTo>
                    <a:lnTo>
                      <a:pt x="37" y="1"/>
                    </a:lnTo>
                    <a:lnTo>
                      <a:pt x="31" y="6"/>
                    </a:lnTo>
                    <a:lnTo>
                      <a:pt x="24" y="12"/>
                    </a:lnTo>
                    <a:lnTo>
                      <a:pt x="17" y="22"/>
                    </a:lnTo>
                    <a:lnTo>
                      <a:pt x="11" y="32"/>
                    </a:lnTo>
                    <a:lnTo>
                      <a:pt x="8" y="43"/>
                    </a:lnTo>
                    <a:lnTo>
                      <a:pt x="11" y="55"/>
                    </a:lnTo>
                    <a:lnTo>
                      <a:pt x="19" y="71"/>
                    </a:lnTo>
                    <a:lnTo>
                      <a:pt x="33" y="88"/>
                    </a:lnTo>
                    <a:lnTo>
                      <a:pt x="47" y="104"/>
                    </a:lnTo>
                    <a:lnTo>
                      <a:pt x="63" y="116"/>
                    </a:lnTo>
                    <a:lnTo>
                      <a:pt x="80" y="125"/>
                    </a:lnTo>
                    <a:lnTo>
                      <a:pt x="81" y="125"/>
                    </a:lnTo>
                    <a:lnTo>
                      <a:pt x="77" y="126"/>
                    </a:lnTo>
                    <a:lnTo>
                      <a:pt x="68" y="127"/>
                    </a:lnTo>
                    <a:lnTo>
                      <a:pt x="59" y="129"/>
                    </a:lnTo>
                    <a:lnTo>
                      <a:pt x="51" y="129"/>
                    </a:lnTo>
                    <a:lnTo>
                      <a:pt x="48" y="129"/>
                    </a:lnTo>
                    <a:lnTo>
                      <a:pt x="46" y="126"/>
                    </a:lnTo>
                    <a:lnTo>
                      <a:pt x="41" y="121"/>
                    </a:lnTo>
                    <a:lnTo>
                      <a:pt x="34" y="113"/>
                    </a:lnTo>
                    <a:lnTo>
                      <a:pt x="25" y="102"/>
                    </a:lnTo>
                    <a:lnTo>
                      <a:pt x="18" y="91"/>
                    </a:lnTo>
                    <a:lnTo>
                      <a:pt x="9" y="78"/>
                    </a:lnTo>
                    <a:lnTo>
                      <a:pt x="4" y="69"/>
                    </a:lnTo>
                    <a:lnTo>
                      <a:pt x="2" y="59"/>
                    </a:lnTo>
                    <a:lnTo>
                      <a:pt x="0" y="48"/>
                    </a:lnTo>
                    <a:lnTo>
                      <a:pt x="1" y="38"/>
                    </a:lnTo>
                    <a:lnTo>
                      <a:pt x="3" y="31"/>
                    </a:lnTo>
                    <a:lnTo>
                      <a:pt x="8" y="23"/>
                    </a:lnTo>
                    <a:lnTo>
                      <a:pt x="14" y="16"/>
                    </a:lnTo>
                    <a:lnTo>
                      <a:pt x="22" y="10"/>
                    </a:lnTo>
                    <a:lnTo>
                      <a:pt x="30" y="5"/>
                    </a:lnTo>
                    <a:lnTo>
                      <a:pt x="36" y="1"/>
                    </a:lnTo>
                    <a:lnTo>
                      <a:pt x="4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54">
                <a:extLst>
                  <a:ext uri="{FF2B5EF4-FFF2-40B4-BE49-F238E27FC236}">
                    <a16:creationId xmlns:a16="http://schemas.microsoft.com/office/drawing/2014/main" id="{F4B803ED-A91F-44A4-9970-FA6008C790A2}"/>
                  </a:ext>
                </a:extLst>
              </p:cNvPr>
              <p:cNvSpPr>
                <a:spLocks/>
              </p:cNvSpPr>
              <p:nvPr/>
            </p:nvSpPr>
            <p:spPr bwMode="auto">
              <a:xfrm>
                <a:off x="13691551" y="3124943"/>
                <a:ext cx="106514" cy="65832"/>
              </a:xfrm>
              <a:custGeom>
                <a:avLst/>
                <a:gdLst>
                  <a:gd name="T0" fmla="*/ 141 w 144"/>
                  <a:gd name="T1" fmla="*/ 0 h 89"/>
                  <a:gd name="T2" fmla="*/ 142 w 144"/>
                  <a:gd name="T3" fmla="*/ 1 h 89"/>
                  <a:gd name="T4" fmla="*/ 142 w 144"/>
                  <a:gd name="T5" fmla="*/ 6 h 89"/>
                  <a:gd name="T6" fmla="*/ 144 w 144"/>
                  <a:gd name="T7" fmla="*/ 14 h 89"/>
                  <a:gd name="T8" fmla="*/ 142 w 144"/>
                  <a:gd name="T9" fmla="*/ 25 h 89"/>
                  <a:gd name="T10" fmla="*/ 139 w 144"/>
                  <a:gd name="T11" fmla="*/ 37 h 89"/>
                  <a:gd name="T12" fmla="*/ 134 w 144"/>
                  <a:gd name="T13" fmla="*/ 50 h 89"/>
                  <a:gd name="T14" fmla="*/ 127 w 144"/>
                  <a:gd name="T15" fmla="*/ 61 h 89"/>
                  <a:gd name="T16" fmla="*/ 112 w 144"/>
                  <a:gd name="T17" fmla="*/ 74 h 89"/>
                  <a:gd name="T18" fmla="*/ 100 w 144"/>
                  <a:gd name="T19" fmla="*/ 83 h 89"/>
                  <a:gd name="T20" fmla="*/ 86 w 144"/>
                  <a:gd name="T21" fmla="*/ 86 h 89"/>
                  <a:gd name="T22" fmla="*/ 74 w 144"/>
                  <a:gd name="T23" fmla="*/ 89 h 89"/>
                  <a:gd name="T24" fmla="*/ 56 w 144"/>
                  <a:gd name="T25" fmla="*/ 89 h 89"/>
                  <a:gd name="T26" fmla="*/ 42 w 144"/>
                  <a:gd name="T27" fmla="*/ 88 h 89"/>
                  <a:gd name="T28" fmla="*/ 30 w 144"/>
                  <a:gd name="T29" fmla="*/ 84 h 89"/>
                  <a:gd name="T30" fmla="*/ 20 w 144"/>
                  <a:gd name="T31" fmla="*/ 81 h 89"/>
                  <a:gd name="T32" fmla="*/ 13 w 144"/>
                  <a:gd name="T33" fmla="*/ 80 h 89"/>
                  <a:gd name="T34" fmla="*/ 6 w 144"/>
                  <a:gd name="T35" fmla="*/ 81 h 89"/>
                  <a:gd name="T36" fmla="*/ 1 w 144"/>
                  <a:gd name="T37" fmla="*/ 84 h 89"/>
                  <a:gd name="T38" fmla="*/ 0 w 144"/>
                  <a:gd name="T39" fmla="*/ 81 h 89"/>
                  <a:gd name="T40" fmla="*/ 1 w 144"/>
                  <a:gd name="T41" fmla="*/ 78 h 89"/>
                  <a:gd name="T42" fmla="*/ 3 w 144"/>
                  <a:gd name="T43" fmla="*/ 72 h 89"/>
                  <a:gd name="T44" fmla="*/ 7 w 144"/>
                  <a:gd name="T45" fmla="*/ 67 h 89"/>
                  <a:gd name="T46" fmla="*/ 9 w 144"/>
                  <a:gd name="T47" fmla="*/ 63 h 89"/>
                  <a:gd name="T48" fmla="*/ 11 w 144"/>
                  <a:gd name="T49" fmla="*/ 61 h 89"/>
                  <a:gd name="T50" fmla="*/ 13 w 144"/>
                  <a:gd name="T51" fmla="*/ 62 h 89"/>
                  <a:gd name="T52" fmla="*/ 20 w 144"/>
                  <a:gd name="T53" fmla="*/ 67 h 89"/>
                  <a:gd name="T54" fmla="*/ 30 w 144"/>
                  <a:gd name="T55" fmla="*/ 70 h 89"/>
                  <a:gd name="T56" fmla="*/ 44 w 144"/>
                  <a:gd name="T57" fmla="*/ 75 h 89"/>
                  <a:gd name="T58" fmla="*/ 58 w 144"/>
                  <a:gd name="T59" fmla="*/ 78 h 89"/>
                  <a:gd name="T60" fmla="*/ 74 w 144"/>
                  <a:gd name="T61" fmla="*/ 78 h 89"/>
                  <a:gd name="T62" fmla="*/ 92 w 144"/>
                  <a:gd name="T63" fmla="*/ 73 h 89"/>
                  <a:gd name="T64" fmla="*/ 108 w 144"/>
                  <a:gd name="T65" fmla="*/ 64 h 89"/>
                  <a:gd name="T66" fmla="*/ 122 w 144"/>
                  <a:gd name="T67" fmla="*/ 53 h 89"/>
                  <a:gd name="T68" fmla="*/ 130 w 144"/>
                  <a:gd name="T69" fmla="*/ 40 h 89"/>
                  <a:gd name="T70" fmla="*/ 138 w 144"/>
                  <a:gd name="T71" fmla="*/ 26 h 89"/>
                  <a:gd name="T72" fmla="*/ 140 w 144"/>
                  <a:gd name="T73" fmla="*/ 14 h 89"/>
                  <a:gd name="T74" fmla="*/ 141 w 144"/>
                  <a:gd name="T75" fmla="*/ 4 h 89"/>
                  <a:gd name="T76" fmla="*/ 141 w 144"/>
                  <a:gd name="T7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89">
                    <a:moveTo>
                      <a:pt x="141" y="0"/>
                    </a:moveTo>
                    <a:lnTo>
                      <a:pt x="142" y="1"/>
                    </a:lnTo>
                    <a:lnTo>
                      <a:pt x="142" y="6"/>
                    </a:lnTo>
                    <a:lnTo>
                      <a:pt x="144" y="14"/>
                    </a:lnTo>
                    <a:lnTo>
                      <a:pt x="142" y="25"/>
                    </a:lnTo>
                    <a:lnTo>
                      <a:pt x="139" y="37"/>
                    </a:lnTo>
                    <a:lnTo>
                      <a:pt x="134" y="50"/>
                    </a:lnTo>
                    <a:lnTo>
                      <a:pt x="127" y="61"/>
                    </a:lnTo>
                    <a:lnTo>
                      <a:pt x="112" y="74"/>
                    </a:lnTo>
                    <a:lnTo>
                      <a:pt x="100" y="83"/>
                    </a:lnTo>
                    <a:lnTo>
                      <a:pt x="86" y="86"/>
                    </a:lnTo>
                    <a:lnTo>
                      <a:pt x="74" y="89"/>
                    </a:lnTo>
                    <a:lnTo>
                      <a:pt x="56" y="89"/>
                    </a:lnTo>
                    <a:lnTo>
                      <a:pt x="42" y="88"/>
                    </a:lnTo>
                    <a:lnTo>
                      <a:pt x="30" y="84"/>
                    </a:lnTo>
                    <a:lnTo>
                      <a:pt x="20" y="81"/>
                    </a:lnTo>
                    <a:lnTo>
                      <a:pt x="13" y="80"/>
                    </a:lnTo>
                    <a:lnTo>
                      <a:pt x="6" y="81"/>
                    </a:lnTo>
                    <a:lnTo>
                      <a:pt x="1" y="84"/>
                    </a:lnTo>
                    <a:lnTo>
                      <a:pt x="0" y="81"/>
                    </a:lnTo>
                    <a:lnTo>
                      <a:pt x="1" y="78"/>
                    </a:lnTo>
                    <a:lnTo>
                      <a:pt x="3" y="72"/>
                    </a:lnTo>
                    <a:lnTo>
                      <a:pt x="7" y="67"/>
                    </a:lnTo>
                    <a:lnTo>
                      <a:pt x="9" y="63"/>
                    </a:lnTo>
                    <a:lnTo>
                      <a:pt x="11" y="61"/>
                    </a:lnTo>
                    <a:lnTo>
                      <a:pt x="13" y="62"/>
                    </a:lnTo>
                    <a:lnTo>
                      <a:pt x="20" y="67"/>
                    </a:lnTo>
                    <a:lnTo>
                      <a:pt x="30" y="70"/>
                    </a:lnTo>
                    <a:lnTo>
                      <a:pt x="44" y="75"/>
                    </a:lnTo>
                    <a:lnTo>
                      <a:pt x="58" y="78"/>
                    </a:lnTo>
                    <a:lnTo>
                      <a:pt x="74" y="78"/>
                    </a:lnTo>
                    <a:lnTo>
                      <a:pt x="92" y="73"/>
                    </a:lnTo>
                    <a:lnTo>
                      <a:pt x="108" y="64"/>
                    </a:lnTo>
                    <a:lnTo>
                      <a:pt x="122" y="53"/>
                    </a:lnTo>
                    <a:lnTo>
                      <a:pt x="130" y="40"/>
                    </a:lnTo>
                    <a:lnTo>
                      <a:pt x="138" y="26"/>
                    </a:lnTo>
                    <a:lnTo>
                      <a:pt x="140" y="14"/>
                    </a:lnTo>
                    <a:lnTo>
                      <a:pt x="141" y="4"/>
                    </a:lnTo>
                    <a:lnTo>
                      <a:pt x="141"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55">
                <a:extLst>
                  <a:ext uri="{FF2B5EF4-FFF2-40B4-BE49-F238E27FC236}">
                    <a16:creationId xmlns:a16="http://schemas.microsoft.com/office/drawing/2014/main" id="{C89B8C0D-7204-4366-BD09-8BE5D1F90A47}"/>
                  </a:ext>
                </a:extLst>
              </p:cNvPr>
              <p:cNvSpPr>
                <a:spLocks/>
              </p:cNvSpPr>
              <p:nvPr/>
            </p:nvSpPr>
            <p:spPr bwMode="auto">
              <a:xfrm>
                <a:off x="13432662" y="3098315"/>
                <a:ext cx="105775" cy="41422"/>
              </a:xfrm>
              <a:custGeom>
                <a:avLst/>
                <a:gdLst>
                  <a:gd name="T0" fmla="*/ 55 w 143"/>
                  <a:gd name="T1" fmla="*/ 0 h 56"/>
                  <a:gd name="T2" fmla="*/ 77 w 143"/>
                  <a:gd name="T3" fmla="*/ 0 h 56"/>
                  <a:gd name="T4" fmla="*/ 91 w 143"/>
                  <a:gd name="T5" fmla="*/ 3 h 56"/>
                  <a:gd name="T6" fmla="*/ 105 w 143"/>
                  <a:gd name="T7" fmla="*/ 6 h 56"/>
                  <a:gd name="T8" fmla="*/ 119 w 143"/>
                  <a:gd name="T9" fmla="*/ 12 h 56"/>
                  <a:gd name="T10" fmla="*/ 131 w 143"/>
                  <a:gd name="T11" fmla="*/ 18 h 56"/>
                  <a:gd name="T12" fmla="*/ 138 w 143"/>
                  <a:gd name="T13" fmla="*/ 23 h 56"/>
                  <a:gd name="T14" fmla="*/ 142 w 143"/>
                  <a:gd name="T15" fmla="*/ 27 h 56"/>
                  <a:gd name="T16" fmla="*/ 143 w 143"/>
                  <a:gd name="T17" fmla="*/ 36 h 56"/>
                  <a:gd name="T18" fmla="*/ 143 w 143"/>
                  <a:gd name="T19" fmla="*/ 45 h 56"/>
                  <a:gd name="T20" fmla="*/ 143 w 143"/>
                  <a:gd name="T21" fmla="*/ 53 h 56"/>
                  <a:gd name="T22" fmla="*/ 142 w 143"/>
                  <a:gd name="T23" fmla="*/ 56 h 56"/>
                  <a:gd name="T24" fmla="*/ 141 w 143"/>
                  <a:gd name="T25" fmla="*/ 54 h 56"/>
                  <a:gd name="T26" fmla="*/ 137 w 143"/>
                  <a:gd name="T27" fmla="*/ 49 h 56"/>
                  <a:gd name="T28" fmla="*/ 131 w 143"/>
                  <a:gd name="T29" fmla="*/ 40 h 56"/>
                  <a:gd name="T30" fmla="*/ 121 w 143"/>
                  <a:gd name="T31" fmla="*/ 32 h 56"/>
                  <a:gd name="T32" fmla="*/ 109 w 143"/>
                  <a:gd name="T33" fmla="*/ 22 h 56"/>
                  <a:gd name="T34" fmla="*/ 93 w 143"/>
                  <a:gd name="T35" fmla="*/ 15 h 56"/>
                  <a:gd name="T36" fmla="*/ 75 w 143"/>
                  <a:gd name="T37" fmla="*/ 11 h 56"/>
                  <a:gd name="T38" fmla="*/ 62 w 143"/>
                  <a:gd name="T39" fmla="*/ 9 h 56"/>
                  <a:gd name="T40" fmla="*/ 49 w 143"/>
                  <a:gd name="T41" fmla="*/ 10 h 56"/>
                  <a:gd name="T42" fmla="*/ 34 w 143"/>
                  <a:gd name="T43" fmla="*/ 11 h 56"/>
                  <a:gd name="T44" fmla="*/ 22 w 143"/>
                  <a:gd name="T45" fmla="*/ 14 h 56"/>
                  <a:gd name="T46" fmla="*/ 11 w 143"/>
                  <a:gd name="T47" fmla="*/ 16 h 56"/>
                  <a:gd name="T48" fmla="*/ 4 w 143"/>
                  <a:gd name="T49" fmla="*/ 18 h 56"/>
                  <a:gd name="T50" fmla="*/ 0 w 143"/>
                  <a:gd name="T51" fmla="*/ 18 h 56"/>
                  <a:gd name="T52" fmla="*/ 3 w 143"/>
                  <a:gd name="T53" fmla="*/ 17 h 56"/>
                  <a:gd name="T54" fmla="*/ 10 w 143"/>
                  <a:gd name="T55" fmla="*/ 14 h 56"/>
                  <a:gd name="T56" fmla="*/ 22 w 143"/>
                  <a:gd name="T57" fmla="*/ 7 h 56"/>
                  <a:gd name="T58" fmla="*/ 37 w 143"/>
                  <a:gd name="T59" fmla="*/ 4 h 56"/>
                  <a:gd name="T60" fmla="*/ 55 w 143"/>
                  <a:gd name="T6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56">
                    <a:moveTo>
                      <a:pt x="55" y="0"/>
                    </a:moveTo>
                    <a:lnTo>
                      <a:pt x="77" y="0"/>
                    </a:lnTo>
                    <a:lnTo>
                      <a:pt x="91" y="3"/>
                    </a:lnTo>
                    <a:lnTo>
                      <a:pt x="105" y="6"/>
                    </a:lnTo>
                    <a:lnTo>
                      <a:pt x="119" y="12"/>
                    </a:lnTo>
                    <a:lnTo>
                      <a:pt x="131" y="18"/>
                    </a:lnTo>
                    <a:lnTo>
                      <a:pt x="138" y="23"/>
                    </a:lnTo>
                    <a:lnTo>
                      <a:pt x="142" y="27"/>
                    </a:lnTo>
                    <a:lnTo>
                      <a:pt x="143" y="36"/>
                    </a:lnTo>
                    <a:lnTo>
                      <a:pt x="143" y="45"/>
                    </a:lnTo>
                    <a:lnTo>
                      <a:pt x="143" y="53"/>
                    </a:lnTo>
                    <a:lnTo>
                      <a:pt x="142" y="56"/>
                    </a:lnTo>
                    <a:lnTo>
                      <a:pt x="141" y="54"/>
                    </a:lnTo>
                    <a:lnTo>
                      <a:pt x="137" y="49"/>
                    </a:lnTo>
                    <a:lnTo>
                      <a:pt x="131" y="40"/>
                    </a:lnTo>
                    <a:lnTo>
                      <a:pt x="121" y="32"/>
                    </a:lnTo>
                    <a:lnTo>
                      <a:pt x="109" y="22"/>
                    </a:lnTo>
                    <a:lnTo>
                      <a:pt x="93" y="15"/>
                    </a:lnTo>
                    <a:lnTo>
                      <a:pt x="75" y="11"/>
                    </a:lnTo>
                    <a:lnTo>
                      <a:pt x="62" y="9"/>
                    </a:lnTo>
                    <a:lnTo>
                      <a:pt x="49" y="10"/>
                    </a:lnTo>
                    <a:lnTo>
                      <a:pt x="34" y="11"/>
                    </a:lnTo>
                    <a:lnTo>
                      <a:pt x="22" y="14"/>
                    </a:lnTo>
                    <a:lnTo>
                      <a:pt x="11" y="16"/>
                    </a:lnTo>
                    <a:lnTo>
                      <a:pt x="4" y="18"/>
                    </a:lnTo>
                    <a:lnTo>
                      <a:pt x="0" y="18"/>
                    </a:lnTo>
                    <a:lnTo>
                      <a:pt x="3" y="17"/>
                    </a:lnTo>
                    <a:lnTo>
                      <a:pt x="10" y="14"/>
                    </a:lnTo>
                    <a:lnTo>
                      <a:pt x="22" y="7"/>
                    </a:lnTo>
                    <a:lnTo>
                      <a:pt x="37" y="4"/>
                    </a:lnTo>
                    <a:lnTo>
                      <a:pt x="55"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56">
                <a:extLst>
                  <a:ext uri="{FF2B5EF4-FFF2-40B4-BE49-F238E27FC236}">
                    <a16:creationId xmlns:a16="http://schemas.microsoft.com/office/drawing/2014/main" id="{7F5E43F9-79B9-4EEC-9213-F323C5517193}"/>
                  </a:ext>
                </a:extLst>
              </p:cNvPr>
              <p:cNvSpPr>
                <a:spLocks/>
              </p:cNvSpPr>
              <p:nvPr/>
            </p:nvSpPr>
            <p:spPr bwMode="auto">
              <a:xfrm>
                <a:off x="13636075" y="3021388"/>
                <a:ext cx="57695" cy="56956"/>
              </a:xfrm>
              <a:custGeom>
                <a:avLst/>
                <a:gdLst>
                  <a:gd name="T0" fmla="*/ 66 w 78"/>
                  <a:gd name="T1" fmla="*/ 0 h 77"/>
                  <a:gd name="T2" fmla="*/ 75 w 78"/>
                  <a:gd name="T3" fmla="*/ 0 h 77"/>
                  <a:gd name="T4" fmla="*/ 78 w 78"/>
                  <a:gd name="T5" fmla="*/ 0 h 77"/>
                  <a:gd name="T6" fmla="*/ 75 w 78"/>
                  <a:gd name="T7" fmla="*/ 1 h 77"/>
                  <a:gd name="T8" fmla="*/ 67 w 78"/>
                  <a:gd name="T9" fmla="*/ 3 h 77"/>
                  <a:gd name="T10" fmla="*/ 56 w 78"/>
                  <a:gd name="T11" fmla="*/ 6 h 77"/>
                  <a:gd name="T12" fmla="*/ 44 w 78"/>
                  <a:gd name="T13" fmla="*/ 11 h 77"/>
                  <a:gd name="T14" fmla="*/ 31 w 78"/>
                  <a:gd name="T15" fmla="*/ 20 h 77"/>
                  <a:gd name="T16" fmla="*/ 18 w 78"/>
                  <a:gd name="T17" fmla="*/ 31 h 77"/>
                  <a:gd name="T18" fmla="*/ 13 w 78"/>
                  <a:gd name="T19" fmla="*/ 40 h 77"/>
                  <a:gd name="T20" fmla="*/ 10 w 78"/>
                  <a:gd name="T21" fmla="*/ 53 h 77"/>
                  <a:gd name="T22" fmla="*/ 7 w 78"/>
                  <a:gd name="T23" fmla="*/ 64 h 77"/>
                  <a:gd name="T24" fmla="*/ 6 w 78"/>
                  <a:gd name="T25" fmla="*/ 73 h 77"/>
                  <a:gd name="T26" fmla="*/ 6 w 78"/>
                  <a:gd name="T27" fmla="*/ 77 h 77"/>
                  <a:gd name="T28" fmla="*/ 6 w 78"/>
                  <a:gd name="T29" fmla="*/ 77 h 77"/>
                  <a:gd name="T30" fmla="*/ 6 w 78"/>
                  <a:gd name="T31" fmla="*/ 77 h 77"/>
                  <a:gd name="T32" fmla="*/ 6 w 78"/>
                  <a:gd name="T33" fmla="*/ 76 h 77"/>
                  <a:gd name="T34" fmla="*/ 5 w 78"/>
                  <a:gd name="T35" fmla="*/ 75 h 77"/>
                  <a:gd name="T36" fmla="*/ 4 w 78"/>
                  <a:gd name="T37" fmla="*/ 73 h 77"/>
                  <a:gd name="T38" fmla="*/ 2 w 78"/>
                  <a:gd name="T39" fmla="*/ 70 h 77"/>
                  <a:gd name="T40" fmla="*/ 0 w 78"/>
                  <a:gd name="T41" fmla="*/ 66 h 77"/>
                  <a:gd name="T42" fmla="*/ 0 w 78"/>
                  <a:gd name="T43" fmla="*/ 62 h 77"/>
                  <a:gd name="T44" fmla="*/ 1 w 78"/>
                  <a:gd name="T45" fmla="*/ 54 h 77"/>
                  <a:gd name="T46" fmla="*/ 2 w 78"/>
                  <a:gd name="T47" fmla="*/ 43 h 77"/>
                  <a:gd name="T48" fmla="*/ 6 w 78"/>
                  <a:gd name="T49" fmla="*/ 32 h 77"/>
                  <a:gd name="T50" fmla="*/ 12 w 78"/>
                  <a:gd name="T51" fmla="*/ 22 h 77"/>
                  <a:gd name="T52" fmla="*/ 26 w 78"/>
                  <a:gd name="T53" fmla="*/ 11 h 77"/>
                  <a:gd name="T54" fmla="*/ 40 w 78"/>
                  <a:gd name="T55" fmla="*/ 4 h 77"/>
                  <a:gd name="T56" fmla="*/ 55 w 78"/>
                  <a:gd name="T57" fmla="*/ 1 h 77"/>
                  <a:gd name="T58" fmla="*/ 66 w 78"/>
                  <a:gd name="T5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7">
                    <a:moveTo>
                      <a:pt x="66" y="0"/>
                    </a:moveTo>
                    <a:lnTo>
                      <a:pt x="75" y="0"/>
                    </a:lnTo>
                    <a:lnTo>
                      <a:pt x="78" y="0"/>
                    </a:lnTo>
                    <a:lnTo>
                      <a:pt x="75" y="1"/>
                    </a:lnTo>
                    <a:lnTo>
                      <a:pt x="67" y="3"/>
                    </a:lnTo>
                    <a:lnTo>
                      <a:pt x="56" y="6"/>
                    </a:lnTo>
                    <a:lnTo>
                      <a:pt x="44" y="11"/>
                    </a:lnTo>
                    <a:lnTo>
                      <a:pt x="31" y="20"/>
                    </a:lnTo>
                    <a:lnTo>
                      <a:pt x="18" y="31"/>
                    </a:lnTo>
                    <a:lnTo>
                      <a:pt x="13" y="40"/>
                    </a:lnTo>
                    <a:lnTo>
                      <a:pt x="10" y="53"/>
                    </a:lnTo>
                    <a:lnTo>
                      <a:pt x="7" y="64"/>
                    </a:lnTo>
                    <a:lnTo>
                      <a:pt x="6" y="73"/>
                    </a:lnTo>
                    <a:lnTo>
                      <a:pt x="6" y="77"/>
                    </a:lnTo>
                    <a:lnTo>
                      <a:pt x="6" y="77"/>
                    </a:lnTo>
                    <a:lnTo>
                      <a:pt x="6" y="77"/>
                    </a:lnTo>
                    <a:lnTo>
                      <a:pt x="6" y="76"/>
                    </a:lnTo>
                    <a:lnTo>
                      <a:pt x="5" y="75"/>
                    </a:lnTo>
                    <a:lnTo>
                      <a:pt x="4" y="73"/>
                    </a:lnTo>
                    <a:lnTo>
                      <a:pt x="2" y="70"/>
                    </a:lnTo>
                    <a:lnTo>
                      <a:pt x="0" y="66"/>
                    </a:lnTo>
                    <a:lnTo>
                      <a:pt x="0" y="62"/>
                    </a:lnTo>
                    <a:lnTo>
                      <a:pt x="1" y="54"/>
                    </a:lnTo>
                    <a:lnTo>
                      <a:pt x="2" y="43"/>
                    </a:lnTo>
                    <a:lnTo>
                      <a:pt x="6" y="32"/>
                    </a:lnTo>
                    <a:lnTo>
                      <a:pt x="12" y="22"/>
                    </a:lnTo>
                    <a:lnTo>
                      <a:pt x="26" y="11"/>
                    </a:lnTo>
                    <a:lnTo>
                      <a:pt x="40" y="4"/>
                    </a:lnTo>
                    <a:lnTo>
                      <a:pt x="55" y="1"/>
                    </a:lnTo>
                    <a:lnTo>
                      <a:pt x="6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Freeform 57">
                <a:extLst>
                  <a:ext uri="{FF2B5EF4-FFF2-40B4-BE49-F238E27FC236}">
                    <a16:creationId xmlns:a16="http://schemas.microsoft.com/office/drawing/2014/main" id="{B06D7E48-07F7-4847-8700-C5067EA83B1E}"/>
                  </a:ext>
                </a:extLst>
              </p:cNvPr>
              <p:cNvSpPr>
                <a:spLocks/>
              </p:cNvSpPr>
              <p:nvPr/>
            </p:nvSpPr>
            <p:spPr bwMode="auto">
              <a:xfrm>
                <a:off x="13496275" y="2988102"/>
                <a:ext cx="17013" cy="80626"/>
              </a:xfrm>
              <a:custGeom>
                <a:avLst/>
                <a:gdLst>
                  <a:gd name="T0" fmla="*/ 23 w 23"/>
                  <a:gd name="T1" fmla="*/ 0 h 109"/>
                  <a:gd name="T2" fmla="*/ 22 w 23"/>
                  <a:gd name="T3" fmla="*/ 2 h 109"/>
                  <a:gd name="T4" fmla="*/ 18 w 23"/>
                  <a:gd name="T5" fmla="*/ 10 h 109"/>
                  <a:gd name="T6" fmla="*/ 13 w 23"/>
                  <a:gd name="T7" fmla="*/ 19 h 109"/>
                  <a:gd name="T8" fmla="*/ 9 w 23"/>
                  <a:gd name="T9" fmla="*/ 32 h 109"/>
                  <a:gd name="T10" fmla="*/ 6 w 23"/>
                  <a:gd name="T11" fmla="*/ 44 h 109"/>
                  <a:gd name="T12" fmla="*/ 6 w 23"/>
                  <a:gd name="T13" fmla="*/ 56 h 109"/>
                  <a:gd name="T14" fmla="*/ 8 w 23"/>
                  <a:gd name="T15" fmla="*/ 67 h 109"/>
                  <a:gd name="T16" fmla="*/ 12 w 23"/>
                  <a:gd name="T17" fmla="*/ 79 h 109"/>
                  <a:gd name="T18" fmla="*/ 16 w 23"/>
                  <a:gd name="T19" fmla="*/ 90 h 109"/>
                  <a:gd name="T20" fmla="*/ 19 w 23"/>
                  <a:gd name="T21" fmla="*/ 100 h 109"/>
                  <a:gd name="T22" fmla="*/ 22 w 23"/>
                  <a:gd name="T23" fmla="*/ 106 h 109"/>
                  <a:gd name="T24" fmla="*/ 23 w 23"/>
                  <a:gd name="T25" fmla="*/ 109 h 109"/>
                  <a:gd name="T26" fmla="*/ 23 w 23"/>
                  <a:gd name="T27" fmla="*/ 109 h 109"/>
                  <a:gd name="T28" fmla="*/ 22 w 23"/>
                  <a:gd name="T29" fmla="*/ 107 h 109"/>
                  <a:gd name="T30" fmla="*/ 18 w 23"/>
                  <a:gd name="T31" fmla="*/ 105 h 109"/>
                  <a:gd name="T32" fmla="*/ 12 w 23"/>
                  <a:gd name="T33" fmla="*/ 100 h 109"/>
                  <a:gd name="T34" fmla="*/ 1 w 23"/>
                  <a:gd name="T35" fmla="*/ 92 h 109"/>
                  <a:gd name="T36" fmla="*/ 1 w 23"/>
                  <a:gd name="T37" fmla="*/ 89 h 109"/>
                  <a:gd name="T38" fmla="*/ 0 w 23"/>
                  <a:gd name="T39" fmla="*/ 82 h 109"/>
                  <a:gd name="T40" fmla="*/ 0 w 23"/>
                  <a:gd name="T41" fmla="*/ 71 h 109"/>
                  <a:gd name="T42" fmla="*/ 0 w 23"/>
                  <a:gd name="T43" fmla="*/ 59 h 109"/>
                  <a:gd name="T44" fmla="*/ 1 w 23"/>
                  <a:gd name="T45" fmla="*/ 40 h 109"/>
                  <a:gd name="T46" fmla="*/ 7 w 23"/>
                  <a:gd name="T47" fmla="*/ 23 h 109"/>
                  <a:gd name="T48" fmla="*/ 16 w 23"/>
                  <a:gd name="T49" fmla="*/ 8 h 109"/>
                  <a:gd name="T50" fmla="*/ 23 w 23"/>
                  <a:gd name="T5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109">
                    <a:moveTo>
                      <a:pt x="23" y="0"/>
                    </a:moveTo>
                    <a:lnTo>
                      <a:pt x="22" y="2"/>
                    </a:lnTo>
                    <a:lnTo>
                      <a:pt x="18" y="10"/>
                    </a:lnTo>
                    <a:lnTo>
                      <a:pt x="13" y="19"/>
                    </a:lnTo>
                    <a:lnTo>
                      <a:pt x="9" y="32"/>
                    </a:lnTo>
                    <a:lnTo>
                      <a:pt x="6" y="44"/>
                    </a:lnTo>
                    <a:lnTo>
                      <a:pt x="6" y="56"/>
                    </a:lnTo>
                    <a:lnTo>
                      <a:pt x="8" y="67"/>
                    </a:lnTo>
                    <a:lnTo>
                      <a:pt x="12" y="79"/>
                    </a:lnTo>
                    <a:lnTo>
                      <a:pt x="16" y="90"/>
                    </a:lnTo>
                    <a:lnTo>
                      <a:pt x="19" y="100"/>
                    </a:lnTo>
                    <a:lnTo>
                      <a:pt x="22" y="106"/>
                    </a:lnTo>
                    <a:lnTo>
                      <a:pt x="23" y="109"/>
                    </a:lnTo>
                    <a:lnTo>
                      <a:pt x="23" y="109"/>
                    </a:lnTo>
                    <a:lnTo>
                      <a:pt x="22" y="107"/>
                    </a:lnTo>
                    <a:lnTo>
                      <a:pt x="18" y="105"/>
                    </a:lnTo>
                    <a:lnTo>
                      <a:pt x="12" y="100"/>
                    </a:lnTo>
                    <a:lnTo>
                      <a:pt x="1" y="92"/>
                    </a:lnTo>
                    <a:lnTo>
                      <a:pt x="1" y="89"/>
                    </a:lnTo>
                    <a:lnTo>
                      <a:pt x="0" y="82"/>
                    </a:lnTo>
                    <a:lnTo>
                      <a:pt x="0" y="71"/>
                    </a:lnTo>
                    <a:lnTo>
                      <a:pt x="0" y="59"/>
                    </a:lnTo>
                    <a:lnTo>
                      <a:pt x="1" y="40"/>
                    </a:lnTo>
                    <a:lnTo>
                      <a:pt x="7" y="23"/>
                    </a:lnTo>
                    <a:lnTo>
                      <a:pt x="16" y="8"/>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58">
                <a:extLst>
                  <a:ext uri="{FF2B5EF4-FFF2-40B4-BE49-F238E27FC236}">
                    <a16:creationId xmlns:a16="http://schemas.microsoft.com/office/drawing/2014/main" id="{11E4577F-7D44-4A75-B3CA-B145B12547B7}"/>
                  </a:ext>
                </a:extLst>
              </p:cNvPr>
              <p:cNvSpPr>
                <a:spLocks/>
              </p:cNvSpPr>
              <p:nvPr/>
            </p:nvSpPr>
            <p:spPr bwMode="auto">
              <a:xfrm>
                <a:off x="13694510" y="3187816"/>
                <a:ext cx="37724" cy="34765"/>
              </a:xfrm>
              <a:custGeom>
                <a:avLst/>
                <a:gdLst>
                  <a:gd name="T0" fmla="*/ 32 w 51"/>
                  <a:gd name="T1" fmla="*/ 0 h 47"/>
                  <a:gd name="T2" fmla="*/ 40 w 51"/>
                  <a:gd name="T3" fmla="*/ 0 h 47"/>
                  <a:gd name="T4" fmla="*/ 47 w 51"/>
                  <a:gd name="T5" fmla="*/ 3 h 47"/>
                  <a:gd name="T6" fmla="*/ 49 w 51"/>
                  <a:gd name="T7" fmla="*/ 4 h 47"/>
                  <a:gd name="T8" fmla="*/ 51 w 51"/>
                  <a:gd name="T9" fmla="*/ 5 h 47"/>
                  <a:gd name="T10" fmla="*/ 51 w 51"/>
                  <a:gd name="T11" fmla="*/ 7 h 47"/>
                  <a:gd name="T12" fmla="*/ 51 w 51"/>
                  <a:gd name="T13" fmla="*/ 11 h 47"/>
                  <a:gd name="T14" fmla="*/ 49 w 51"/>
                  <a:gd name="T15" fmla="*/ 15 h 47"/>
                  <a:gd name="T16" fmla="*/ 48 w 51"/>
                  <a:gd name="T17" fmla="*/ 18 h 47"/>
                  <a:gd name="T18" fmla="*/ 47 w 51"/>
                  <a:gd name="T19" fmla="*/ 22 h 47"/>
                  <a:gd name="T20" fmla="*/ 43 w 51"/>
                  <a:gd name="T21" fmla="*/ 31 h 47"/>
                  <a:gd name="T22" fmla="*/ 36 w 51"/>
                  <a:gd name="T23" fmla="*/ 39 h 47"/>
                  <a:gd name="T24" fmla="*/ 25 w 51"/>
                  <a:gd name="T25" fmla="*/ 45 h 47"/>
                  <a:gd name="T26" fmla="*/ 16 w 51"/>
                  <a:gd name="T27" fmla="*/ 47 h 47"/>
                  <a:gd name="T28" fmla="*/ 9 w 51"/>
                  <a:gd name="T29" fmla="*/ 45 h 47"/>
                  <a:gd name="T30" fmla="*/ 3 w 51"/>
                  <a:gd name="T31" fmla="*/ 43 h 47"/>
                  <a:gd name="T32" fmla="*/ 0 w 51"/>
                  <a:gd name="T33" fmla="*/ 40 h 47"/>
                  <a:gd name="T34" fmla="*/ 3 w 51"/>
                  <a:gd name="T35" fmla="*/ 37 h 47"/>
                  <a:gd name="T36" fmla="*/ 9 w 51"/>
                  <a:gd name="T37" fmla="*/ 33 h 47"/>
                  <a:gd name="T38" fmla="*/ 13 w 51"/>
                  <a:gd name="T39" fmla="*/ 27 h 47"/>
                  <a:gd name="T40" fmla="*/ 16 w 51"/>
                  <a:gd name="T41" fmla="*/ 18 h 47"/>
                  <a:gd name="T42" fmla="*/ 19 w 51"/>
                  <a:gd name="T43" fmla="*/ 11 h 47"/>
                  <a:gd name="T44" fmla="*/ 25 w 51"/>
                  <a:gd name="T45" fmla="*/ 4 h 47"/>
                  <a:gd name="T46" fmla="*/ 32 w 51"/>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47">
                    <a:moveTo>
                      <a:pt x="32" y="0"/>
                    </a:moveTo>
                    <a:lnTo>
                      <a:pt x="40" y="0"/>
                    </a:lnTo>
                    <a:lnTo>
                      <a:pt x="47" y="3"/>
                    </a:lnTo>
                    <a:lnTo>
                      <a:pt x="49" y="4"/>
                    </a:lnTo>
                    <a:lnTo>
                      <a:pt x="51" y="5"/>
                    </a:lnTo>
                    <a:lnTo>
                      <a:pt x="51" y="7"/>
                    </a:lnTo>
                    <a:lnTo>
                      <a:pt x="51" y="11"/>
                    </a:lnTo>
                    <a:lnTo>
                      <a:pt x="49" y="15"/>
                    </a:lnTo>
                    <a:lnTo>
                      <a:pt x="48" y="18"/>
                    </a:lnTo>
                    <a:lnTo>
                      <a:pt x="47" y="22"/>
                    </a:lnTo>
                    <a:lnTo>
                      <a:pt x="43" y="31"/>
                    </a:lnTo>
                    <a:lnTo>
                      <a:pt x="36" y="39"/>
                    </a:lnTo>
                    <a:lnTo>
                      <a:pt x="25" y="45"/>
                    </a:lnTo>
                    <a:lnTo>
                      <a:pt x="16" y="47"/>
                    </a:lnTo>
                    <a:lnTo>
                      <a:pt x="9" y="45"/>
                    </a:lnTo>
                    <a:lnTo>
                      <a:pt x="3" y="43"/>
                    </a:lnTo>
                    <a:lnTo>
                      <a:pt x="0" y="40"/>
                    </a:lnTo>
                    <a:lnTo>
                      <a:pt x="3" y="37"/>
                    </a:lnTo>
                    <a:lnTo>
                      <a:pt x="9" y="33"/>
                    </a:lnTo>
                    <a:lnTo>
                      <a:pt x="13" y="27"/>
                    </a:lnTo>
                    <a:lnTo>
                      <a:pt x="16" y="18"/>
                    </a:lnTo>
                    <a:lnTo>
                      <a:pt x="19" y="11"/>
                    </a:lnTo>
                    <a:lnTo>
                      <a:pt x="25" y="4"/>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59">
                <a:extLst>
                  <a:ext uri="{FF2B5EF4-FFF2-40B4-BE49-F238E27FC236}">
                    <a16:creationId xmlns:a16="http://schemas.microsoft.com/office/drawing/2014/main" id="{91AE53BE-FF03-447A-A201-32F8C433057F}"/>
                  </a:ext>
                </a:extLst>
              </p:cNvPr>
              <p:cNvSpPr>
                <a:spLocks/>
              </p:cNvSpPr>
              <p:nvPr/>
            </p:nvSpPr>
            <p:spPr bwMode="auto">
              <a:xfrm>
                <a:off x="13718179" y="3224800"/>
                <a:ext cx="33286" cy="33286"/>
              </a:xfrm>
              <a:custGeom>
                <a:avLst/>
                <a:gdLst>
                  <a:gd name="T0" fmla="*/ 4 w 45"/>
                  <a:gd name="T1" fmla="*/ 0 h 45"/>
                  <a:gd name="T2" fmla="*/ 5 w 45"/>
                  <a:gd name="T3" fmla="*/ 0 h 45"/>
                  <a:gd name="T4" fmla="*/ 6 w 45"/>
                  <a:gd name="T5" fmla="*/ 1 h 45"/>
                  <a:gd name="T6" fmla="*/ 10 w 45"/>
                  <a:gd name="T7" fmla="*/ 4 h 45"/>
                  <a:gd name="T8" fmla="*/ 12 w 45"/>
                  <a:gd name="T9" fmla="*/ 6 h 45"/>
                  <a:gd name="T10" fmla="*/ 15 w 45"/>
                  <a:gd name="T11" fmla="*/ 8 h 45"/>
                  <a:gd name="T12" fmla="*/ 17 w 45"/>
                  <a:gd name="T13" fmla="*/ 8 h 45"/>
                  <a:gd name="T14" fmla="*/ 20 w 45"/>
                  <a:gd name="T15" fmla="*/ 8 h 45"/>
                  <a:gd name="T16" fmla="*/ 23 w 45"/>
                  <a:gd name="T17" fmla="*/ 8 h 45"/>
                  <a:gd name="T18" fmla="*/ 26 w 45"/>
                  <a:gd name="T19" fmla="*/ 9 h 45"/>
                  <a:gd name="T20" fmla="*/ 27 w 45"/>
                  <a:gd name="T21" fmla="*/ 9 h 45"/>
                  <a:gd name="T22" fmla="*/ 33 w 45"/>
                  <a:gd name="T23" fmla="*/ 11 h 45"/>
                  <a:gd name="T24" fmla="*/ 37 w 45"/>
                  <a:gd name="T25" fmla="*/ 14 h 45"/>
                  <a:gd name="T26" fmla="*/ 41 w 45"/>
                  <a:gd name="T27" fmla="*/ 17 h 45"/>
                  <a:gd name="T28" fmla="*/ 43 w 45"/>
                  <a:gd name="T29" fmla="*/ 21 h 45"/>
                  <a:gd name="T30" fmla="*/ 44 w 45"/>
                  <a:gd name="T31" fmla="*/ 27 h 45"/>
                  <a:gd name="T32" fmla="*/ 45 w 45"/>
                  <a:gd name="T33" fmla="*/ 31 h 45"/>
                  <a:gd name="T34" fmla="*/ 45 w 45"/>
                  <a:gd name="T35" fmla="*/ 34 h 45"/>
                  <a:gd name="T36" fmla="*/ 44 w 45"/>
                  <a:gd name="T37" fmla="*/ 37 h 45"/>
                  <a:gd name="T38" fmla="*/ 44 w 45"/>
                  <a:gd name="T39" fmla="*/ 38 h 45"/>
                  <a:gd name="T40" fmla="*/ 43 w 45"/>
                  <a:gd name="T41" fmla="*/ 39 h 45"/>
                  <a:gd name="T42" fmla="*/ 43 w 45"/>
                  <a:gd name="T43" fmla="*/ 39 h 45"/>
                  <a:gd name="T44" fmla="*/ 42 w 45"/>
                  <a:gd name="T45" fmla="*/ 39 h 45"/>
                  <a:gd name="T46" fmla="*/ 41 w 45"/>
                  <a:gd name="T47" fmla="*/ 41 h 45"/>
                  <a:gd name="T48" fmla="*/ 36 w 45"/>
                  <a:gd name="T49" fmla="*/ 44 h 45"/>
                  <a:gd name="T50" fmla="*/ 27 w 45"/>
                  <a:gd name="T51" fmla="*/ 45 h 45"/>
                  <a:gd name="T52" fmla="*/ 19 w 45"/>
                  <a:gd name="T53" fmla="*/ 43 h 45"/>
                  <a:gd name="T54" fmla="*/ 9 w 45"/>
                  <a:gd name="T55" fmla="*/ 36 h 45"/>
                  <a:gd name="T56" fmla="*/ 3 w 45"/>
                  <a:gd name="T57" fmla="*/ 26 h 45"/>
                  <a:gd name="T58" fmla="*/ 0 w 45"/>
                  <a:gd name="T59" fmla="*/ 16 h 45"/>
                  <a:gd name="T60" fmla="*/ 1 w 45"/>
                  <a:gd name="T61" fmla="*/ 8 h 45"/>
                  <a:gd name="T62" fmla="*/ 3 w 45"/>
                  <a:gd name="T63" fmla="*/ 3 h 45"/>
                  <a:gd name="T64" fmla="*/ 4 w 45"/>
                  <a:gd name="T6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5">
                    <a:moveTo>
                      <a:pt x="4" y="0"/>
                    </a:moveTo>
                    <a:lnTo>
                      <a:pt x="5" y="0"/>
                    </a:lnTo>
                    <a:lnTo>
                      <a:pt x="6" y="1"/>
                    </a:lnTo>
                    <a:lnTo>
                      <a:pt x="10" y="4"/>
                    </a:lnTo>
                    <a:lnTo>
                      <a:pt x="12" y="6"/>
                    </a:lnTo>
                    <a:lnTo>
                      <a:pt x="15" y="8"/>
                    </a:lnTo>
                    <a:lnTo>
                      <a:pt x="17" y="8"/>
                    </a:lnTo>
                    <a:lnTo>
                      <a:pt x="20" y="8"/>
                    </a:lnTo>
                    <a:lnTo>
                      <a:pt x="23" y="8"/>
                    </a:lnTo>
                    <a:lnTo>
                      <a:pt x="26" y="9"/>
                    </a:lnTo>
                    <a:lnTo>
                      <a:pt x="27" y="9"/>
                    </a:lnTo>
                    <a:lnTo>
                      <a:pt x="33" y="11"/>
                    </a:lnTo>
                    <a:lnTo>
                      <a:pt x="37" y="14"/>
                    </a:lnTo>
                    <a:lnTo>
                      <a:pt x="41" y="17"/>
                    </a:lnTo>
                    <a:lnTo>
                      <a:pt x="43" y="21"/>
                    </a:lnTo>
                    <a:lnTo>
                      <a:pt x="44" y="27"/>
                    </a:lnTo>
                    <a:lnTo>
                      <a:pt x="45" y="31"/>
                    </a:lnTo>
                    <a:lnTo>
                      <a:pt x="45" y="34"/>
                    </a:lnTo>
                    <a:lnTo>
                      <a:pt x="44" y="37"/>
                    </a:lnTo>
                    <a:lnTo>
                      <a:pt x="44" y="38"/>
                    </a:lnTo>
                    <a:lnTo>
                      <a:pt x="43" y="39"/>
                    </a:lnTo>
                    <a:lnTo>
                      <a:pt x="43" y="39"/>
                    </a:lnTo>
                    <a:lnTo>
                      <a:pt x="42" y="39"/>
                    </a:lnTo>
                    <a:lnTo>
                      <a:pt x="41" y="41"/>
                    </a:lnTo>
                    <a:lnTo>
                      <a:pt x="36" y="44"/>
                    </a:lnTo>
                    <a:lnTo>
                      <a:pt x="27" y="45"/>
                    </a:lnTo>
                    <a:lnTo>
                      <a:pt x="19" y="43"/>
                    </a:lnTo>
                    <a:lnTo>
                      <a:pt x="9" y="36"/>
                    </a:lnTo>
                    <a:lnTo>
                      <a:pt x="3" y="26"/>
                    </a:lnTo>
                    <a:lnTo>
                      <a:pt x="0" y="16"/>
                    </a:lnTo>
                    <a:lnTo>
                      <a:pt x="1" y="8"/>
                    </a:lnTo>
                    <a:lnTo>
                      <a:pt x="3"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Freeform 60">
                <a:extLst>
                  <a:ext uri="{FF2B5EF4-FFF2-40B4-BE49-F238E27FC236}">
                    <a16:creationId xmlns:a16="http://schemas.microsoft.com/office/drawing/2014/main" id="{72FA137A-ED9A-4FE0-B701-7101B3B7B46A}"/>
                  </a:ext>
                </a:extLst>
              </p:cNvPr>
              <p:cNvSpPr>
                <a:spLocks/>
              </p:cNvSpPr>
              <p:nvPr/>
            </p:nvSpPr>
            <p:spPr bwMode="auto">
              <a:xfrm>
                <a:off x="13712262" y="3098315"/>
                <a:ext cx="37724" cy="53997"/>
              </a:xfrm>
              <a:custGeom>
                <a:avLst/>
                <a:gdLst>
                  <a:gd name="T0" fmla="*/ 25 w 51"/>
                  <a:gd name="T1" fmla="*/ 0 h 73"/>
                  <a:gd name="T2" fmla="*/ 31 w 51"/>
                  <a:gd name="T3" fmla="*/ 1 h 73"/>
                  <a:gd name="T4" fmla="*/ 39 w 51"/>
                  <a:gd name="T5" fmla="*/ 6 h 73"/>
                  <a:gd name="T6" fmla="*/ 46 w 51"/>
                  <a:gd name="T7" fmla="*/ 17 h 73"/>
                  <a:gd name="T8" fmla="*/ 50 w 51"/>
                  <a:gd name="T9" fmla="*/ 31 h 73"/>
                  <a:gd name="T10" fmla="*/ 51 w 51"/>
                  <a:gd name="T11" fmla="*/ 44 h 73"/>
                  <a:gd name="T12" fmla="*/ 49 w 51"/>
                  <a:gd name="T13" fmla="*/ 56 h 73"/>
                  <a:gd name="T14" fmla="*/ 46 w 51"/>
                  <a:gd name="T15" fmla="*/ 66 h 73"/>
                  <a:gd name="T16" fmla="*/ 46 w 51"/>
                  <a:gd name="T17" fmla="*/ 71 h 73"/>
                  <a:gd name="T18" fmla="*/ 46 w 51"/>
                  <a:gd name="T19" fmla="*/ 73 h 73"/>
                  <a:gd name="T20" fmla="*/ 44 w 51"/>
                  <a:gd name="T21" fmla="*/ 72 h 73"/>
                  <a:gd name="T22" fmla="*/ 38 w 51"/>
                  <a:gd name="T23" fmla="*/ 69 h 73"/>
                  <a:gd name="T24" fmla="*/ 31 w 51"/>
                  <a:gd name="T25" fmla="*/ 62 h 73"/>
                  <a:gd name="T26" fmla="*/ 25 w 51"/>
                  <a:gd name="T27" fmla="*/ 56 h 73"/>
                  <a:gd name="T28" fmla="*/ 17 w 51"/>
                  <a:gd name="T29" fmla="*/ 50 h 73"/>
                  <a:gd name="T30" fmla="*/ 9 w 51"/>
                  <a:gd name="T31" fmla="*/ 43 h 73"/>
                  <a:gd name="T32" fmla="*/ 3 w 51"/>
                  <a:gd name="T33" fmla="*/ 36 h 73"/>
                  <a:gd name="T34" fmla="*/ 0 w 51"/>
                  <a:gd name="T35" fmla="*/ 26 h 73"/>
                  <a:gd name="T36" fmla="*/ 0 w 51"/>
                  <a:gd name="T37" fmla="*/ 14 h 73"/>
                  <a:gd name="T38" fmla="*/ 6 w 51"/>
                  <a:gd name="T39" fmla="*/ 5 h 73"/>
                  <a:gd name="T40" fmla="*/ 19 w 51"/>
                  <a:gd name="T41" fmla="*/ 0 h 73"/>
                  <a:gd name="T42" fmla="*/ 20 w 51"/>
                  <a:gd name="T43" fmla="*/ 0 h 73"/>
                  <a:gd name="T44" fmla="*/ 25 w 51"/>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73">
                    <a:moveTo>
                      <a:pt x="25" y="0"/>
                    </a:moveTo>
                    <a:lnTo>
                      <a:pt x="31" y="1"/>
                    </a:lnTo>
                    <a:lnTo>
                      <a:pt x="39" y="6"/>
                    </a:lnTo>
                    <a:lnTo>
                      <a:pt x="46" y="17"/>
                    </a:lnTo>
                    <a:lnTo>
                      <a:pt x="50" y="31"/>
                    </a:lnTo>
                    <a:lnTo>
                      <a:pt x="51" y="44"/>
                    </a:lnTo>
                    <a:lnTo>
                      <a:pt x="49" y="56"/>
                    </a:lnTo>
                    <a:lnTo>
                      <a:pt x="46" y="66"/>
                    </a:lnTo>
                    <a:lnTo>
                      <a:pt x="46" y="71"/>
                    </a:lnTo>
                    <a:lnTo>
                      <a:pt x="46" y="73"/>
                    </a:lnTo>
                    <a:lnTo>
                      <a:pt x="44" y="72"/>
                    </a:lnTo>
                    <a:lnTo>
                      <a:pt x="38" y="69"/>
                    </a:lnTo>
                    <a:lnTo>
                      <a:pt x="31" y="62"/>
                    </a:lnTo>
                    <a:lnTo>
                      <a:pt x="25" y="56"/>
                    </a:lnTo>
                    <a:lnTo>
                      <a:pt x="17" y="50"/>
                    </a:lnTo>
                    <a:lnTo>
                      <a:pt x="9" y="43"/>
                    </a:lnTo>
                    <a:lnTo>
                      <a:pt x="3" y="36"/>
                    </a:lnTo>
                    <a:lnTo>
                      <a:pt x="0" y="26"/>
                    </a:lnTo>
                    <a:lnTo>
                      <a:pt x="0" y="14"/>
                    </a:lnTo>
                    <a:lnTo>
                      <a:pt x="6" y="5"/>
                    </a:lnTo>
                    <a:lnTo>
                      <a:pt x="19" y="0"/>
                    </a:lnTo>
                    <a:lnTo>
                      <a:pt x="20"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Freeform 61">
                <a:extLst>
                  <a:ext uri="{FF2B5EF4-FFF2-40B4-BE49-F238E27FC236}">
                    <a16:creationId xmlns:a16="http://schemas.microsoft.com/office/drawing/2014/main" id="{7354685F-3F99-4709-BEE7-BC61A010A7AB}"/>
                  </a:ext>
                </a:extLst>
              </p:cNvPr>
              <p:cNvSpPr>
                <a:spLocks/>
              </p:cNvSpPr>
              <p:nvPr/>
            </p:nvSpPr>
            <p:spPr bwMode="auto">
              <a:xfrm>
                <a:off x="13720399" y="3083521"/>
                <a:ext cx="8876" cy="26629"/>
              </a:xfrm>
              <a:custGeom>
                <a:avLst/>
                <a:gdLst>
                  <a:gd name="T0" fmla="*/ 12 w 12"/>
                  <a:gd name="T1" fmla="*/ 0 h 36"/>
                  <a:gd name="T2" fmla="*/ 11 w 12"/>
                  <a:gd name="T3" fmla="*/ 2 h 36"/>
                  <a:gd name="T4" fmla="*/ 8 w 12"/>
                  <a:gd name="T5" fmla="*/ 7 h 36"/>
                  <a:gd name="T6" fmla="*/ 5 w 12"/>
                  <a:gd name="T7" fmla="*/ 14 h 36"/>
                  <a:gd name="T8" fmla="*/ 3 w 12"/>
                  <a:gd name="T9" fmla="*/ 21 h 36"/>
                  <a:gd name="T10" fmla="*/ 6 w 12"/>
                  <a:gd name="T11" fmla="*/ 31 h 36"/>
                  <a:gd name="T12" fmla="*/ 7 w 12"/>
                  <a:gd name="T13" fmla="*/ 34 h 36"/>
                  <a:gd name="T14" fmla="*/ 8 w 12"/>
                  <a:gd name="T15" fmla="*/ 36 h 36"/>
                  <a:gd name="T16" fmla="*/ 8 w 12"/>
                  <a:gd name="T17" fmla="*/ 36 h 36"/>
                  <a:gd name="T18" fmla="*/ 8 w 12"/>
                  <a:gd name="T19" fmla="*/ 36 h 36"/>
                  <a:gd name="T20" fmla="*/ 7 w 12"/>
                  <a:gd name="T21" fmla="*/ 35 h 36"/>
                  <a:gd name="T22" fmla="*/ 6 w 12"/>
                  <a:gd name="T23" fmla="*/ 34 h 36"/>
                  <a:gd name="T24" fmla="*/ 5 w 12"/>
                  <a:gd name="T25" fmla="*/ 32 h 36"/>
                  <a:gd name="T26" fmla="*/ 3 w 12"/>
                  <a:gd name="T27" fmla="*/ 31 h 36"/>
                  <a:gd name="T28" fmla="*/ 2 w 12"/>
                  <a:gd name="T29" fmla="*/ 30 h 36"/>
                  <a:gd name="T30" fmla="*/ 2 w 12"/>
                  <a:gd name="T31" fmla="*/ 29 h 36"/>
                  <a:gd name="T32" fmla="*/ 1 w 12"/>
                  <a:gd name="T33" fmla="*/ 29 h 36"/>
                  <a:gd name="T34" fmla="*/ 1 w 12"/>
                  <a:gd name="T35" fmla="*/ 26 h 36"/>
                  <a:gd name="T36" fmla="*/ 0 w 12"/>
                  <a:gd name="T37" fmla="*/ 20 h 36"/>
                  <a:gd name="T38" fmla="*/ 0 w 12"/>
                  <a:gd name="T39" fmla="*/ 13 h 36"/>
                  <a:gd name="T40" fmla="*/ 1 w 12"/>
                  <a:gd name="T41" fmla="*/ 7 h 36"/>
                  <a:gd name="T42" fmla="*/ 6 w 12"/>
                  <a:gd name="T43" fmla="*/ 4 h 36"/>
                  <a:gd name="T44" fmla="*/ 8 w 12"/>
                  <a:gd name="T45" fmla="*/ 3 h 36"/>
                  <a:gd name="T46" fmla="*/ 9 w 12"/>
                  <a:gd name="T47" fmla="*/ 2 h 36"/>
                  <a:gd name="T48" fmla="*/ 11 w 12"/>
                  <a:gd name="T49" fmla="*/ 0 h 36"/>
                  <a:gd name="T50" fmla="*/ 12 w 12"/>
                  <a:gd name="T51" fmla="*/ 0 h 36"/>
                  <a:gd name="T52" fmla="*/ 12 w 12"/>
                  <a:gd name="T53" fmla="*/ 0 h 36"/>
                  <a:gd name="T54" fmla="*/ 12 w 12"/>
                  <a:gd name="T5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6">
                    <a:moveTo>
                      <a:pt x="12" y="0"/>
                    </a:moveTo>
                    <a:lnTo>
                      <a:pt x="11" y="2"/>
                    </a:lnTo>
                    <a:lnTo>
                      <a:pt x="8" y="7"/>
                    </a:lnTo>
                    <a:lnTo>
                      <a:pt x="5" y="14"/>
                    </a:lnTo>
                    <a:lnTo>
                      <a:pt x="3" y="21"/>
                    </a:lnTo>
                    <a:lnTo>
                      <a:pt x="6" y="31"/>
                    </a:lnTo>
                    <a:lnTo>
                      <a:pt x="7" y="34"/>
                    </a:lnTo>
                    <a:lnTo>
                      <a:pt x="8" y="36"/>
                    </a:lnTo>
                    <a:lnTo>
                      <a:pt x="8" y="36"/>
                    </a:lnTo>
                    <a:lnTo>
                      <a:pt x="8" y="36"/>
                    </a:lnTo>
                    <a:lnTo>
                      <a:pt x="7" y="35"/>
                    </a:lnTo>
                    <a:lnTo>
                      <a:pt x="6" y="34"/>
                    </a:lnTo>
                    <a:lnTo>
                      <a:pt x="5" y="32"/>
                    </a:lnTo>
                    <a:lnTo>
                      <a:pt x="3" y="31"/>
                    </a:lnTo>
                    <a:lnTo>
                      <a:pt x="2" y="30"/>
                    </a:lnTo>
                    <a:lnTo>
                      <a:pt x="2" y="29"/>
                    </a:lnTo>
                    <a:lnTo>
                      <a:pt x="1" y="29"/>
                    </a:lnTo>
                    <a:lnTo>
                      <a:pt x="1" y="26"/>
                    </a:lnTo>
                    <a:lnTo>
                      <a:pt x="0" y="20"/>
                    </a:lnTo>
                    <a:lnTo>
                      <a:pt x="0" y="13"/>
                    </a:lnTo>
                    <a:lnTo>
                      <a:pt x="1" y="7"/>
                    </a:lnTo>
                    <a:lnTo>
                      <a:pt x="6" y="4"/>
                    </a:lnTo>
                    <a:lnTo>
                      <a:pt x="8" y="3"/>
                    </a:lnTo>
                    <a:lnTo>
                      <a:pt x="9" y="2"/>
                    </a:lnTo>
                    <a:lnTo>
                      <a:pt x="11" y="0"/>
                    </a:lnTo>
                    <a:lnTo>
                      <a:pt x="12" y="0"/>
                    </a:lnTo>
                    <a:lnTo>
                      <a:pt x="12"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0" name="Freeform 62">
                <a:extLst>
                  <a:ext uri="{FF2B5EF4-FFF2-40B4-BE49-F238E27FC236}">
                    <a16:creationId xmlns:a16="http://schemas.microsoft.com/office/drawing/2014/main" id="{0969043A-1D21-4BCD-B241-A42114D51A58}"/>
                  </a:ext>
                </a:extLst>
              </p:cNvPr>
              <p:cNvSpPr>
                <a:spLocks/>
              </p:cNvSpPr>
              <p:nvPr/>
            </p:nvSpPr>
            <p:spPr bwMode="auto">
              <a:xfrm>
                <a:off x="13637554" y="3142696"/>
                <a:ext cx="39203" cy="52518"/>
              </a:xfrm>
              <a:custGeom>
                <a:avLst/>
                <a:gdLst>
                  <a:gd name="T0" fmla="*/ 16 w 53"/>
                  <a:gd name="T1" fmla="*/ 0 h 71"/>
                  <a:gd name="T2" fmla="*/ 16 w 53"/>
                  <a:gd name="T3" fmla="*/ 2 h 71"/>
                  <a:gd name="T4" fmla="*/ 18 w 53"/>
                  <a:gd name="T5" fmla="*/ 9 h 71"/>
                  <a:gd name="T6" fmla="*/ 21 w 53"/>
                  <a:gd name="T7" fmla="*/ 17 h 71"/>
                  <a:gd name="T8" fmla="*/ 29 w 53"/>
                  <a:gd name="T9" fmla="*/ 24 h 71"/>
                  <a:gd name="T10" fmla="*/ 40 w 53"/>
                  <a:gd name="T11" fmla="*/ 31 h 71"/>
                  <a:gd name="T12" fmla="*/ 48 w 53"/>
                  <a:gd name="T13" fmla="*/ 37 h 71"/>
                  <a:gd name="T14" fmla="*/ 53 w 53"/>
                  <a:gd name="T15" fmla="*/ 45 h 71"/>
                  <a:gd name="T16" fmla="*/ 52 w 53"/>
                  <a:gd name="T17" fmla="*/ 55 h 71"/>
                  <a:gd name="T18" fmla="*/ 51 w 53"/>
                  <a:gd name="T19" fmla="*/ 61 h 71"/>
                  <a:gd name="T20" fmla="*/ 49 w 53"/>
                  <a:gd name="T21" fmla="*/ 65 h 71"/>
                  <a:gd name="T22" fmla="*/ 48 w 53"/>
                  <a:gd name="T23" fmla="*/ 67 h 71"/>
                  <a:gd name="T24" fmla="*/ 48 w 53"/>
                  <a:gd name="T25" fmla="*/ 70 h 71"/>
                  <a:gd name="T26" fmla="*/ 47 w 53"/>
                  <a:gd name="T27" fmla="*/ 70 h 71"/>
                  <a:gd name="T28" fmla="*/ 47 w 53"/>
                  <a:gd name="T29" fmla="*/ 71 h 71"/>
                  <a:gd name="T30" fmla="*/ 46 w 53"/>
                  <a:gd name="T31" fmla="*/ 71 h 71"/>
                  <a:gd name="T32" fmla="*/ 46 w 53"/>
                  <a:gd name="T33" fmla="*/ 70 h 71"/>
                  <a:gd name="T34" fmla="*/ 43 w 53"/>
                  <a:gd name="T35" fmla="*/ 71 h 71"/>
                  <a:gd name="T36" fmla="*/ 35 w 53"/>
                  <a:gd name="T37" fmla="*/ 70 h 71"/>
                  <a:gd name="T38" fmla="*/ 22 w 53"/>
                  <a:gd name="T39" fmla="*/ 64 h 71"/>
                  <a:gd name="T40" fmla="*/ 11 w 53"/>
                  <a:gd name="T41" fmla="*/ 56 h 71"/>
                  <a:gd name="T42" fmla="*/ 4 w 53"/>
                  <a:gd name="T43" fmla="*/ 45 h 71"/>
                  <a:gd name="T44" fmla="*/ 0 w 53"/>
                  <a:gd name="T45" fmla="*/ 31 h 71"/>
                  <a:gd name="T46" fmla="*/ 0 w 53"/>
                  <a:gd name="T47" fmla="*/ 23 h 71"/>
                  <a:gd name="T48" fmla="*/ 4 w 53"/>
                  <a:gd name="T49" fmla="*/ 16 h 71"/>
                  <a:gd name="T50" fmla="*/ 8 w 53"/>
                  <a:gd name="T51" fmla="*/ 7 h 71"/>
                  <a:gd name="T52" fmla="*/ 13 w 53"/>
                  <a:gd name="T53" fmla="*/ 2 h 71"/>
                  <a:gd name="T54" fmla="*/ 16 w 53"/>
                  <a:gd name="T5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71">
                    <a:moveTo>
                      <a:pt x="16" y="0"/>
                    </a:moveTo>
                    <a:lnTo>
                      <a:pt x="16" y="2"/>
                    </a:lnTo>
                    <a:lnTo>
                      <a:pt x="18" y="9"/>
                    </a:lnTo>
                    <a:lnTo>
                      <a:pt x="21" y="17"/>
                    </a:lnTo>
                    <a:lnTo>
                      <a:pt x="29" y="24"/>
                    </a:lnTo>
                    <a:lnTo>
                      <a:pt x="40" y="31"/>
                    </a:lnTo>
                    <a:lnTo>
                      <a:pt x="48" y="37"/>
                    </a:lnTo>
                    <a:lnTo>
                      <a:pt x="53" y="45"/>
                    </a:lnTo>
                    <a:lnTo>
                      <a:pt x="52" y="55"/>
                    </a:lnTo>
                    <a:lnTo>
                      <a:pt x="51" y="61"/>
                    </a:lnTo>
                    <a:lnTo>
                      <a:pt x="49" y="65"/>
                    </a:lnTo>
                    <a:lnTo>
                      <a:pt x="48" y="67"/>
                    </a:lnTo>
                    <a:lnTo>
                      <a:pt x="48" y="70"/>
                    </a:lnTo>
                    <a:lnTo>
                      <a:pt x="47" y="70"/>
                    </a:lnTo>
                    <a:lnTo>
                      <a:pt x="47" y="71"/>
                    </a:lnTo>
                    <a:lnTo>
                      <a:pt x="46" y="71"/>
                    </a:lnTo>
                    <a:lnTo>
                      <a:pt x="46" y="70"/>
                    </a:lnTo>
                    <a:lnTo>
                      <a:pt x="43" y="71"/>
                    </a:lnTo>
                    <a:lnTo>
                      <a:pt x="35" y="70"/>
                    </a:lnTo>
                    <a:lnTo>
                      <a:pt x="22" y="64"/>
                    </a:lnTo>
                    <a:lnTo>
                      <a:pt x="11" y="56"/>
                    </a:lnTo>
                    <a:lnTo>
                      <a:pt x="4" y="45"/>
                    </a:lnTo>
                    <a:lnTo>
                      <a:pt x="0" y="31"/>
                    </a:lnTo>
                    <a:lnTo>
                      <a:pt x="0" y="23"/>
                    </a:lnTo>
                    <a:lnTo>
                      <a:pt x="4" y="16"/>
                    </a:lnTo>
                    <a:lnTo>
                      <a:pt x="8" y="7"/>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1" name="Freeform 63">
                <a:extLst>
                  <a:ext uri="{FF2B5EF4-FFF2-40B4-BE49-F238E27FC236}">
                    <a16:creationId xmlns:a16="http://schemas.microsoft.com/office/drawing/2014/main" id="{3EF395E3-58A2-472F-98EC-FB645E50BFCA}"/>
                  </a:ext>
                </a:extLst>
              </p:cNvPr>
              <p:cNvSpPr>
                <a:spLocks/>
              </p:cNvSpPr>
              <p:nvPr/>
            </p:nvSpPr>
            <p:spPr bwMode="auto">
              <a:xfrm>
                <a:off x="13676018" y="3019908"/>
                <a:ext cx="48819" cy="50298"/>
              </a:xfrm>
              <a:custGeom>
                <a:avLst/>
                <a:gdLst>
                  <a:gd name="T0" fmla="*/ 19 w 66"/>
                  <a:gd name="T1" fmla="*/ 0 h 68"/>
                  <a:gd name="T2" fmla="*/ 30 w 66"/>
                  <a:gd name="T3" fmla="*/ 1 h 68"/>
                  <a:gd name="T4" fmla="*/ 40 w 66"/>
                  <a:gd name="T5" fmla="*/ 3 h 68"/>
                  <a:gd name="T6" fmla="*/ 50 w 66"/>
                  <a:gd name="T7" fmla="*/ 11 h 68"/>
                  <a:gd name="T8" fmla="*/ 57 w 66"/>
                  <a:gd name="T9" fmla="*/ 19 h 68"/>
                  <a:gd name="T10" fmla="*/ 63 w 66"/>
                  <a:gd name="T11" fmla="*/ 29 h 68"/>
                  <a:gd name="T12" fmla="*/ 66 w 66"/>
                  <a:gd name="T13" fmla="*/ 40 h 68"/>
                  <a:gd name="T14" fmla="*/ 63 w 66"/>
                  <a:gd name="T15" fmla="*/ 51 h 68"/>
                  <a:gd name="T16" fmla="*/ 57 w 66"/>
                  <a:gd name="T17" fmla="*/ 60 h 68"/>
                  <a:gd name="T18" fmla="*/ 54 w 66"/>
                  <a:gd name="T19" fmla="*/ 63 h 68"/>
                  <a:gd name="T20" fmla="*/ 51 w 66"/>
                  <a:gd name="T21" fmla="*/ 66 h 68"/>
                  <a:gd name="T22" fmla="*/ 49 w 66"/>
                  <a:gd name="T23" fmla="*/ 67 h 68"/>
                  <a:gd name="T24" fmla="*/ 46 w 66"/>
                  <a:gd name="T25" fmla="*/ 68 h 68"/>
                  <a:gd name="T26" fmla="*/ 44 w 66"/>
                  <a:gd name="T27" fmla="*/ 68 h 68"/>
                  <a:gd name="T28" fmla="*/ 44 w 66"/>
                  <a:gd name="T29" fmla="*/ 68 h 68"/>
                  <a:gd name="T30" fmla="*/ 43 w 66"/>
                  <a:gd name="T31" fmla="*/ 68 h 68"/>
                  <a:gd name="T32" fmla="*/ 43 w 66"/>
                  <a:gd name="T33" fmla="*/ 67 h 68"/>
                  <a:gd name="T34" fmla="*/ 44 w 66"/>
                  <a:gd name="T35" fmla="*/ 66 h 68"/>
                  <a:gd name="T36" fmla="*/ 44 w 66"/>
                  <a:gd name="T37" fmla="*/ 62 h 68"/>
                  <a:gd name="T38" fmla="*/ 44 w 66"/>
                  <a:gd name="T39" fmla="*/ 60 h 68"/>
                  <a:gd name="T40" fmla="*/ 44 w 66"/>
                  <a:gd name="T41" fmla="*/ 56 h 68"/>
                  <a:gd name="T42" fmla="*/ 43 w 66"/>
                  <a:gd name="T43" fmla="*/ 53 h 68"/>
                  <a:gd name="T44" fmla="*/ 40 w 66"/>
                  <a:gd name="T45" fmla="*/ 49 h 68"/>
                  <a:gd name="T46" fmla="*/ 35 w 66"/>
                  <a:gd name="T47" fmla="*/ 47 h 68"/>
                  <a:gd name="T48" fmla="*/ 29 w 66"/>
                  <a:gd name="T49" fmla="*/ 47 h 68"/>
                  <a:gd name="T50" fmla="*/ 22 w 66"/>
                  <a:gd name="T51" fmla="*/ 47 h 68"/>
                  <a:gd name="T52" fmla="*/ 16 w 66"/>
                  <a:gd name="T53" fmla="*/ 45 h 68"/>
                  <a:gd name="T54" fmla="*/ 8 w 66"/>
                  <a:gd name="T55" fmla="*/ 39 h 68"/>
                  <a:gd name="T56" fmla="*/ 3 w 66"/>
                  <a:gd name="T57" fmla="*/ 31 h 68"/>
                  <a:gd name="T58" fmla="*/ 0 w 66"/>
                  <a:gd name="T59" fmla="*/ 23 h 68"/>
                  <a:gd name="T60" fmla="*/ 1 w 66"/>
                  <a:gd name="T61" fmla="*/ 17 h 68"/>
                  <a:gd name="T62" fmla="*/ 2 w 66"/>
                  <a:gd name="T63" fmla="*/ 14 h 68"/>
                  <a:gd name="T64" fmla="*/ 2 w 66"/>
                  <a:gd name="T65" fmla="*/ 12 h 68"/>
                  <a:gd name="T66" fmla="*/ 2 w 66"/>
                  <a:gd name="T67" fmla="*/ 9 h 68"/>
                  <a:gd name="T68" fmla="*/ 3 w 66"/>
                  <a:gd name="T69" fmla="*/ 7 h 68"/>
                  <a:gd name="T70" fmla="*/ 5 w 66"/>
                  <a:gd name="T71" fmla="*/ 6 h 68"/>
                  <a:gd name="T72" fmla="*/ 7 w 66"/>
                  <a:gd name="T73" fmla="*/ 5 h 68"/>
                  <a:gd name="T74" fmla="*/ 7 w 66"/>
                  <a:gd name="T75" fmla="*/ 3 h 68"/>
                  <a:gd name="T76" fmla="*/ 10 w 66"/>
                  <a:gd name="T77" fmla="*/ 2 h 68"/>
                  <a:gd name="T78" fmla="*/ 13 w 66"/>
                  <a:gd name="T79" fmla="*/ 1 h 68"/>
                  <a:gd name="T80" fmla="*/ 19 w 66"/>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68">
                    <a:moveTo>
                      <a:pt x="19" y="0"/>
                    </a:moveTo>
                    <a:lnTo>
                      <a:pt x="30" y="1"/>
                    </a:lnTo>
                    <a:lnTo>
                      <a:pt x="40" y="3"/>
                    </a:lnTo>
                    <a:lnTo>
                      <a:pt x="50" y="11"/>
                    </a:lnTo>
                    <a:lnTo>
                      <a:pt x="57" y="19"/>
                    </a:lnTo>
                    <a:lnTo>
                      <a:pt x="63" y="29"/>
                    </a:lnTo>
                    <a:lnTo>
                      <a:pt x="66" y="40"/>
                    </a:lnTo>
                    <a:lnTo>
                      <a:pt x="63" y="51"/>
                    </a:lnTo>
                    <a:lnTo>
                      <a:pt x="57" y="60"/>
                    </a:lnTo>
                    <a:lnTo>
                      <a:pt x="54" y="63"/>
                    </a:lnTo>
                    <a:lnTo>
                      <a:pt x="51" y="66"/>
                    </a:lnTo>
                    <a:lnTo>
                      <a:pt x="49" y="67"/>
                    </a:lnTo>
                    <a:lnTo>
                      <a:pt x="46" y="68"/>
                    </a:lnTo>
                    <a:lnTo>
                      <a:pt x="44" y="68"/>
                    </a:lnTo>
                    <a:lnTo>
                      <a:pt x="44" y="68"/>
                    </a:lnTo>
                    <a:lnTo>
                      <a:pt x="43" y="68"/>
                    </a:lnTo>
                    <a:lnTo>
                      <a:pt x="43" y="67"/>
                    </a:lnTo>
                    <a:lnTo>
                      <a:pt x="44" y="66"/>
                    </a:lnTo>
                    <a:lnTo>
                      <a:pt x="44" y="62"/>
                    </a:lnTo>
                    <a:lnTo>
                      <a:pt x="44" y="60"/>
                    </a:lnTo>
                    <a:lnTo>
                      <a:pt x="44" y="56"/>
                    </a:lnTo>
                    <a:lnTo>
                      <a:pt x="43" y="53"/>
                    </a:lnTo>
                    <a:lnTo>
                      <a:pt x="40" y="49"/>
                    </a:lnTo>
                    <a:lnTo>
                      <a:pt x="35" y="47"/>
                    </a:lnTo>
                    <a:lnTo>
                      <a:pt x="29" y="47"/>
                    </a:lnTo>
                    <a:lnTo>
                      <a:pt x="22" y="47"/>
                    </a:lnTo>
                    <a:lnTo>
                      <a:pt x="16" y="45"/>
                    </a:lnTo>
                    <a:lnTo>
                      <a:pt x="8" y="39"/>
                    </a:lnTo>
                    <a:lnTo>
                      <a:pt x="3" y="31"/>
                    </a:lnTo>
                    <a:lnTo>
                      <a:pt x="0" y="23"/>
                    </a:lnTo>
                    <a:lnTo>
                      <a:pt x="1" y="17"/>
                    </a:lnTo>
                    <a:lnTo>
                      <a:pt x="2" y="14"/>
                    </a:lnTo>
                    <a:lnTo>
                      <a:pt x="2" y="12"/>
                    </a:lnTo>
                    <a:lnTo>
                      <a:pt x="2" y="9"/>
                    </a:lnTo>
                    <a:lnTo>
                      <a:pt x="3" y="7"/>
                    </a:lnTo>
                    <a:lnTo>
                      <a:pt x="5" y="6"/>
                    </a:lnTo>
                    <a:lnTo>
                      <a:pt x="7" y="5"/>
                    </a:lnTo>
                    <a:lnTo>
                      <a:pt x="7" y="3"/>
                    </a:lnTo>
                    <a:lnTo>
                      <a:pt x="10" y="2"/>
                    </a:lnTo>
                    <a:lnTo>
                      <a:pt x="13"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2" name="Freeform 64">
                <a:extLst>
                  <a:ext uri="{FF2B5EF4-FFF2-40B4-BE49-F238E27FC236}">
                    <a16:creationId xmlns:a16="http://schemas.microsoft.com/office/drawing/2014/main" id="{08F53BD5-18CD-4364-8761-C7AA5CE46FF9}"/>
                  </a:ext>
                </a:extLst>
              </p:cNvPr>
              <p:cNvSpPr>
                <a:spLocks/>
              </p:cNvSpPr>
              <p:nvPr/>
            </p:nvSpPr>
            <p:spPr bwMode="auto">
              <a:xfrm>
                <a:off x="13647910" y="3050975"/>
                <a:ext cx="30327" cy="42902"/>
              </a:xfrm>
              <a:custGeom>
                <a:avLst/>
                <a:gdLst>
                  <a:gd name="T0" fmla="*/ 21 w 41"/>
                  <a:gd name="T1" fmla="*/ 0 h 58"/>
                  <a:gd name="T2" fmla="*/ 28 w 41"/>
                  <a:gd name="T3" fmla="*/ 3 h 58"/>
                  <a:gd name="T4" fmla="*/ 34 w 41"/>
                  <a:gd name="T5" fmla="*/ 9 h 58"/>
                  <a:gd name="T6" fmla="*/ 35 w 41"/>
                  <a:gd name="T7" fmla="*/ 19 h 58"/>
                  <a:gd name="T8" fmla="*/ 35 w 41"/>
                  <a:gd name="T9" fmla="*/ 27 h 58"/>
                  <a:gd name="T10" fmla="*/ 35 w 41"/>
                  <a:gd name="T11" fmla="*/ 36 h 58"/>
                  <a:gd name="T12" fmla="*/ 35 w 41"/>
                  <a:gd name="T13" fmla="*/ 44 h 58"/>
                  <a:gd name="T14" fmla="*/ 40 w 41"/>
                  <a:gd name="T15" fmla="*/ 52 h 58"/>
                  <a:gd name="T16" fmla="*/ 41 w 41"/>
                  <a:gd name="T17" fmla="*/ 55 h 58"/>
                  <a:gd name="T18" fmla="*/ 40 w 41"/>
                  <a:gd name="T19" fmla="*/ 58 h 58"/>
                  <a:gd name="T20" fmla="*/ 35 w 41"/>
                  <a:gd name="T21" fmla="*/ 58 h 58"/>
                  <a:gd name="T22" fmla="*/ 29 w 41"/>
                  <a:gd name="T23" fmla="*/ 58 h 58"/>
                  <a:gd name="T24" fmla="*/ 22 w 41"/>
                  <a:gd name="T25" fmla="*/ 55 h 58"/>
                  <a:gd name="T26" fmla="*/ 15 w 41"/>
                  <a:gd name="T27" fmla="*/ 52 h 58"/>
                  <a:gd name="T28" fmla="*/ 6 w 41"/>
                  <a:gd name="T29" fmla="*/ 40 h 58"/>
                  <a:gd name="T30" fmla="*/ 2 w 41"/>
                  <a:gd name="T31" fmla="*/ 27 h 58"/>
                  <a:gd name="T32" fmla="*/ 0 w 41"/>
                  <a:gd name="T33" fmla="*/ 18 h 58"/>
                  <a:gd name="T34" fmla="*/ 1 w 41"/>
                  <a:gd name="T35" fmla="*/ 14 h 58"/>
                  <a:gd name="T36" fmla="*/ 4 w 41"/>
                  <a:gd name="T37" fmla="*/ 9 h 58"/>
                  <a:gd name="T38" fmla="*/ 6 w 41"/>
                  <a:gd name="T39" fmla="*/ 7 h 58"/>
                  <a:gd name="T40" fmla="*/ 8 w 41"/>
                  <a:gd name="T41" fmla="*/ 3 h 58"/>
                  <a:gd name="T42" fmla="*/ 11 w 41"/>
                  <a:gd name="T43" fmla="*/ 2 h 58"/>
                  <a:gd name="T44" fmla="*/ 13 w 41"/>
                  <a:gd name="T45" fmla="*/ 0 h 58"/>
                  <a:gd name="T46" fmla="*/ 16 w 41"/>
                  <a:gd name="T47" fmla="*/ 0 h 58"/>
                  <a:gd name="T48" fmla="*/ 21 w 41"/>
                  <a:gd name="T4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8">
                    <a:moveTo>
                      <a:pt x="21" y="0"/>
                    </a:moveTo>
                    <a:lnTo>
                      <a:pt x="28" y="3"/>
                    </a:lnTo>
                    <a:lnTo>
                      <a:pt x="34" y="9"/>
                    </a:lnTo>
                    <a:lnTo>
                      <a:pt x="35" y="19"/>
                    </a:lnTo>
                    <a:lnTo>
                      <a:pt x="35" y="27"/>
                    </a:lnTo>
                    <a:lnTo>
                      <a:pt x="35" y="36"/>
                    </a:lnTo>
                    <a:lnTo>
                      <a:pt x="35" y="44"/>
                    </a:lnTo>
                    <a:lnTo>
                      <a:pt x="40" y="52"/>
                    </a:lnTo>
                    <a:lnTo>
                      <a:pt x="41" y="55"/>
                    </a:lnTo>
                    <a:lnTo>
                      <a:pt x="40" y="58"/>
                    </a:lnTo>
                    <a:lnTo>
                      <a:pt x="35" y="58"/>
                    </a:lnTo>
                    <a:lnTo>
                      <a:pt x="29" y="58"/>
                    </a:lnTo>
                    <a:lnTo>
                      <a:pt x="22" y="55"/>
                    </a:lnTo>
                    <a:lnTo>
                      <a:pt x="15" y="52"/>
                    </a:lnTo>
                    <a:lnTo>
                      <a:pt x="6" y="40"/>
                    </a:lnTo>
                    <a:lnTo>
                      <a:pt x="2" y="27"/>
                    </a:lnTo>
                    <a:lnTo>
                      <a:pt x="0" y="18"/>
                    </a:lnTo>
                    <a:lnTo>
                      <a:pt x="1" y="14"/>
                    </a:lnTo>
                    <a:lnTo>
                      <a:pt x="4" y="9"/>
                    </a:lnTo>
                    <a:lnTo>
                      <a:pt x="6" y="7"/>
                    </a:lnTo>
                    <a:lnTo>
                      <a:pt x="8" y="3"/>
                    </a:lnTo>
                    <a:lnTo>
                      <a:pt x="11" y="2"/>
                    </a:lnTo>
                    <a:lnTo>
                      <a:pt x="13" y="0"/>
                    </a:lnTo>
                    <a:lnTo>
                      <a:pt x="16"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3" name="Freeform 65">
                <a:extLst>
                  <a:ext uri="{FF2B5EF4-FFF2-40B4-BE49-F238E27FC236}">
                    <a16:creationId xmlns:a16="http://schemas.microsoft.com/office/drawing/2014/main" id="{8BB4CE02-854F-41B6-9BD9-DD1B6C443D05}"/>
                  </a:ext>
                </a:extLst>
              </p:cNvPr>
              <p:cNvSpPr>
                <a:spLocks/>
              </p:cNvSpPr>
              <p:nvPr/>
            </p:nvSpPr>
            <p:spPr bwMode="auto">
              <a:xfrm>
                <a:off x="13649389" y="3036181"/>
                <a:ext cx="11095" cy="21451"/>
              </a:xfrm>
              <a:custGeom>
                <a:avLst/>
                <a:gdLst>
                  <a:gd name="T0" fmla="*/ 4 w 15"/>
                  <a:gd name="T1" fmla="*/ 0 h 29"/>
                  <a:gd name="T2" fmla="*/ 5 w 15"/>
                  <a:gd name="T3" fmla="*/ 2 h 29"/>
                  <a:gd name="T4" fmla="*/ 8 w 15"/>
                  <a:gd name="T5" fmla="*/ 11 h 29"/>
                  <a:gd name="T6" fmla="*/ 10 w 15"/>
                  <a:gd name="T7" fmla="*/ 19 h 29"/>
                  <a:gd name="T8" fmla="*/ 13 w 15"/>
                  <a:gd name="T9" fmla="*/ 25 h 29"/>
                  <a:gd name="T10" fmla="*/ 15 w 15"/>
                  <a:gd name="T11" fmla="*/ 28 h 29"/>
                  <a:gd name="T12" fmla="*/ 15 w 15"/>
                  <a:gd name="T13" fmla="*/ 29 h 29"/>
                  <a:gd name="T14" fmla="*/ 15 w 15"/>
                  <a:gd name="T15" fmla="*/ 29 h 29"/>
                  <a:gd name="T16" fmla="*/ 14 w 15"/>
                  <a:gd name="T17" fmla="*/ 29 h 29"/>
                  <a:gd name="T18" fmla="*/ 14 w 15"/>
                  <a:gd name="T19" fmla="*/ 29 h 29"/>
                  <a:gd name="T20" fmla="*/ 13 w 15"/>
                  <a:gd name="T21" fmla="*/ 28 h 29"/>
                  <a:gd name="T22" fmla="*/ 11 w 15"/>
                  <a:gd name="T23" fmla="*/ 28 h 29"/>
                  <a:gd name="T24" fmla="*/ 11 w 15"/>
                  <a:gd name="T25" fmla="*/ 28 h 29"/>
                  <a:gd name="T26" fmla="*/ 10 w 15"/>
                  <a:gd name="T27" fmla="*/ 25 h 29"/>
                  <a:gd name="T28" fmla="*/ 8 w 15"/>
                  <a:gd name="T29" fmla="*/ 20 h 29"/>
                  <a:gd name="T30" fmla="*/ 4 w 15"/>
                  <a:gd name="T31" fmla="*/ 14 h 29"/>
                  <a:gd name="T32" fmla="*/ 2 w 15"/>
                  <a:gd name="T33" fmla="*/ 8 h 29"/>
                  <a:gd name="T34" fmla="*/ 0 w 15"/>
                  <a:gd name="T35" fmla="*/ 3 h 29"/>
                  <a:gd name="T36" fmla="*/ 0 w 15"/>
                  <a:gd name="T37" fmla="*/ 1 h 29"/>
                  <a:gd name="T38" fmla="*/ 2 w 15"/>
                  <a:gd name="T39" fmla="*/ 0 h 29"/>
                  <a:gd name="T40" fmla="*/ 3 w 15"/>
                  <a:gd name="T41" fmla="*/ 0 h 29"/>
                  <a:gd name="T42" fmla="*/ 4 w 15"/>
                  <a:gd name="T43" fmla="*/ 0 h 29"/>
                  <a:gd name="T44" fmla="*/ 4 w 15"/>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9">
                    <a:moveTo>
                      <a:pt x="4" y="0"/>
                    </a:moveTo>
                    <a:lnTo>
                      <a:pt x="5" y="2"/>
                    </a:lnTo>
                    <a:lnTo>
                      <a:pt x="8" y="11"/>
                    </a:lnTo>
                    <a:lnTo>
                      <a:pt x="10" y="19"/>
                    </a:lnTo>
                    <a:lnTo>
                      <a:pt x="13" y="25"/>
                    </a:lnTo>
                    <a:lnTo>
                      <a:pt x="15" y="28"/>
                    </a:lnTo>
                    <a:lnTo>
                      <a:pt x="15" y="29"/>
                    </a:lnTo>
                    <a:lnTo>
                      <a:pt x="15" y="29"/>
                    </a:lnTo>
                    <a:lnTo>
                      <a:pt x="14" y="29"/>
                    </a:lnTo>
                    <a:lnTo>
                      <a:pt x="14" y="29"/>
                    </a:lnTo>
                    <a:lnTo>
                      <a:pt x="13" y="28"/>
                    </a:lnTo>
                    <a:lnTo>
                      <a:pt x="11" y="28"/>
                    </a:lnTo>
                    <a:lnTo>
                      <a:pt x="11" y="28"/>
                    </a:lnTo>
                    <a:lnTo>
                      <a:pt x="10" y="25"/>
                    </a:lnTo>
                    <a:lnTo>
                      <a:pt x="8" y="20"/>
                    </a:lnTo>
                    <a:lnTo>
                      <a:pt x="4" y="14"/>
                    </a:lnTo>
                    <a:lnTo>
                      <a:pt x="2" y="8"/>
                    </a:lnTo>
                    <a:lnTo>
                      <a:pt x="0" y="3"/>
                    </a:lnTo>
                    <a:lnTo>
                      <a:pt x="0" y="1"/>
                    </a:lnTo>
                    <a:lnTo>
                      <a:pt x="2" y="0"/>
                    </a:lnTo>
                    <a:lnTo>
                      <a:pt x="3" y="0"/>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Freeform 66">
                <a:extLst>
                  <a:ext uri="{FF2B5EF4-FFF2-40B4-BE49-F238E27FC236}">
                    <a16:creationId xmlns:a16="http://schemas.microsoft.com/office/drawing/2014/main" id="{C3A0B2C1-A7A0-4796-8021-176940B94F68}"/>
                  </a:ext>
                </a:extLst>
              </p:cNvPr>
              <p:cNvSpPr>
                <a:spLocks/>
              </p:cNvSpPr>
              <p:nvPr/>
            </p:nvSpPr>
            <p:spPr bwMode="auto">
              <a:xfrm>
                <a:off x="13644211" y="3110150"/>
                <a:ext cx="49559" cy="36245"/>
              </a:xfrm>
              <a:custGeom>
                <a:avLst/>
                <a:gdLst>
                  <a:gd name="T0" fmla="*/ 27 w 67"/>
                  <a:gd name="T1" fmla="*/ 0 h 49"/>
                  <a:gd name="T2" fmla="*/ 39 w 67"/>
                  <a:gd name="T3" fmla="*/ 4 h 49"/>
                  <a:gd name="T4" fmla="*/ 49 w 67"/>
                  <a:gd name="T5" fmla="*/ 7 h 49"/>
                  <a:gd name="T6" fmla="*/ 56 w 67"/>
                  <a:gd name="T7" fmla="*/ 13 h 49"/>
                  <a:gd name="T8" fmla="*/ 62 w 67"/>
                  <a:gd name="T9" fmla="*/ 24 h 49"/>
                  <a:gd name="T10" fmla="*/ 66 w 67"/>
                  <a:gd name="T11" fmla="*/ 33 h 49"/>
                  <a:gd name="T12" fmla="*/ 67 w 67"/>
                  <a:gd name="T13" fmla="*/ 38 h 49"/>
                  <a:gd name="T14" fmla="*/ 66 w 67"/>
                  <a:gd name="T15" fmla="*/ 43 h 49"/>
                  <a:gd name="T16" fmla="*/ 62 w 67"/>
                  <a:gd name="T17" fmla="*/ 46 h 49"/>
                  <a:gd name="T18" fmla="*/ 53 w 67"/>
                  <a:gd name="T19" fmla="*/ 49 h 49"/>
                  <a:gd name="T20" fmla="*/ 44 w 67"/>
                  <a:gd name="T21" fmla="*/ 49 h 49"/>
                  <a:gd name="T22" fmla="*/ 35 w 67"/>
                  <a:gd name="T23" fmla="*/ 46 h 49"/>
                  <a:gd name="T24" fmla="*/ 28 w 67"/>
                  <a:gd name="T25" fmla="*/ 42 h 49"/>
                  <a:gd name="T26" fmla="*/ 26 w 67"/>
                  <a:gd name="T27" fmla="*/ 35 h 49"/>
                  <a:gd name="T28" fmla="*/ 24 w 67"/>
                  <a:gd name="T29" fmla="*/ 29 h 49"/>
                  <a:gd name="T30" fmla="*/ 23 w 67"/>
                  <a:gd name="T31" fmla="*/ 23 h 49"/>
                  <a:gd name="T32" fmla="*/ 21 w 67"/>
                  <a:gd name="T33" fmla="*/ 18 h 49"/>
                  <a:gd name="T34" fmla="*/ 16 w 67"/>
                  <a:gd name="T35" fmla="*/ 15 h 49"/>
                  <a:gd name="T36" fmla="*/ 9 w 67"/>
                  <a:gd name="T37" fmla="*/ 13 h 49"/>
                  <a:gd name="T38" fmla="*/ 2 w 67"/>
                  <a:gd name="T39" fmla="*/ 13 h 49"/>
                  <a:gd name="T40" fmla="*/ 0 w 67"/>
                  <a:gd name="T41" fmla="*/ 13 h 49"/>
                  <a:gd name="T42" fmla="*/ 1 w 67"/>
                  <a:gd name="T43" fmla="*/ 12 h 49"/>
                  <a:gd name="T44" fmla="*/ 7 w 67"/>
                  <a:gd name="T45" fmla="*/ 7 h 49"/>
                  <a:gd name="T46" fmla="*/ 16 w 67"/>
                  <a:gd name="T47" fmla="*/ 2 h 49"/>
                  <a:gd name="T48" fmla="*/ 27 w 6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49">
                    <a:moveTo>
                      <a:pt x="27" y="0"/>
                    </a:moveTo>
                    <a:lnTo>
                      <a:pt x="39" y="4"/>
                    </a:lnTo>
                    <a:lnTo>
                      <a:pt x="49" y="7"/>
                    </a:lnTo>
                    <a:lnTo>
                      <a:pt x="56" y="13"/>
                    </a:lnTo>
                    <a:lnTo>
                      <a:pt x="62" y="24"/>
                    </a:lnTo>
                    <a:lnTo>
                      <a:pt x="66" y="33"/>
                    </a:lnTo>
                    <a:lnTo>
                      <a:pt x="67" y="38"/>
                    </a:lnTo>
                    <a:lnTo>
                      <a:pt x="66" y="43"/>
                    </a:lnTo>
                    <a:lnTo>
                      <a:pt x="62" y="46"/>
                    </a:lnTo>
                    <a:lnTo>
                      <a:pt x="53" y="49"/>
                    </a:lnTo>
                    <a:lnTo>
                      <a:pt x="44" y="49"/>
                    </a:lnTo>
                    <a:lnTo>
                      <a:pt x="35" y="46"/>
                    </a:lnTo>
                    <a:lnTo>
                      <a:pt x="28" y="42"/>
                    </a:lnTo>
                    <a:lnTo>
                      <a:pt x="26" y="35"/>
                    </a:lnTo>
                    <a:lnTo>
                      <a:pt x="24" y="29"/>
                    </a:lnTo>
                    <a:lnTo>
                      <a:pt x="23" y="23"/>
                    </a:lnTo>
                    <a:lnTo>
                      <a:pt x="21" y="18"/>
                    </a:lnTo>
                    <a:lnTo>
                      <a:pt x="16" y="15"/>
                    </a:lnTo>
                    <a:lnTo>
                      <a:pt x="9" y="13"/>
                    </a:lnTo>
                    <a:lnTo>
                      <a:pt x="2" y="13"/>
                    </a:lnTo>
                    <a:lnTo>
                      <a:pt x="0" y="13"/>
                    </a:lnTo>
                    <a:lnTo>
                      <a:pt x="1" y="12"/>
                    </a:lnTo>
                    <a:lnTo>
                      <a:pt x="7" y="7"/>
                    </a:lnTo>
                    <a:lnTo>
                      <a:pt x="16"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Freeform 67">
                <a:extLst>
                  <a:ext uri="{FF2B5EF4-FFF2-40B4-BE49-F238E27FC236}">
                    <a16:creationId xmlns:a16="http://schemas.microsoft.com/office/drawing/2014/main" id="{6A67C8B2-B05B-45D3-94CB-DE307D1CC4F8}"/>
                  </a:ext>
                </a:extLst>
              </p:cNvPr>
              <p:cNvSpPr>
                <a:spLocks/>
              </p:cNvSpPr>
              <p:nvPr/>
            </p:nvSpPr>
            <p:spPr bwMode="auto">
              <a:xfrm>
                <a:off x="13604268" y="3150092"/>
                <a:ext cx="26629" cy="41422"/>
              </a:xfrm>
              <a:custGeom>
                <a:avLst/>
                <a:gdLst>
                  <a:gd name="T0" fmla="*/ 11 w 36"/>
                  <a:gd name="T1" fmla="*/ 0 h 56"/>
                  <a:gd name="T2" fmla="*/ 12 w 36"/>
                  <a:gd name="T3" fmla="*/ 0 h 56"/>
                  <a:gd name="T4" fmla="*/ 12 w 36"/>
                  <a:gd name="T5" fmla="*/ 0 h 56"/>
                  <a:gd name="T6" fmla="*/ 15 w 36"/>
                  <a:gd name="T7" fmla="*/ 1 h 56"/>
                  <a:gd name="T8" fmla="*/ 17 w 36"/>
                  <a:gd name="T9" fmla="*/ 2 h 56"/>
                  <a:gd name="T10" fmla="*/ 20 w 36"/>
                  <a:gd name="T11" fmla="*/ 3 h 56"/>
                  <a:gd name="T12" fmla="*/ 23 w 36"/>
                  <a:gd name="T13" fmla="*/ 6 h 56"/>
                  <a:gd name="T14" fmla="*/ 31 w 36"/>
                  <a:gd name="T15" fmla="*/ 12 h 56"/>
                  <a:gd name="T16" fmla="*/ 34 w 36"/>
                  <a:gd name="T17" fmla="*/ 19 h 56"/>
                  <a:gd name="T18" fmla="*/ 36 w 36"/>
                  <a:gd name="T19" fmla="*/ 29 h 56"/>
                  <a:gd name="T20" fmla="*/ 36 w 36"/>
                  <a:gd name="T21" fmla="*/ 32 h 56"/>
                  <a:gd name="T22" fmla="*/ 36 w 36"/>
                  <a:gd name="T23" fmla="*/ 34 h 56"/>
                  <a:gd name="T24" fmla="*/ 34 w 36"/>
                  <a:gd name="T25" fmla="*/ 36 h 56"/>
                  <a:gd name="T26" fmla="*/ 33 w 36"/>
                  <a:gd name="T27" fmla="*/ 40 h 56"/>
                  <a:gd name="T28" fmla="*/ 32 w 36"/>
                  <a:gd name="T29" fmla="*/ 44 h 56"/>
                  <a:gd name="T30" fmla="*/ 32 w 36"/>
                  <a:gd name="T31" fmla="*/ 46 h 56"/>
                  <a:gd name="T32" fmla="*/ 33 w 36"/>
                  <a:gd name="T33" fmla="*/ 49 h 56"/>
                  <a:gd name="T34" fmla="*/ 34 w 36"/>
                  <a:gd name="T35" fmla="*/ 51 h 56"/>
                  <a:gd name="T36" fmla="*/ 36 w 36"/>
                  <a:gd name="T37" fmla="*/ 54 h 56"/>
                  <a:gd name="T38" fmla="*/ 36 w 36"/>
                  <a:gd name="T39" fmla="*/ 56 h 56"/>
                  <a:gd name="T40" fmla="*/ 36 w 36"/>
                  <a:gd name="T41" fmla="*/ 56 h 56"/>
                  <a:gd name="T42" fmla="*/ 33 w 36"/>
                  <a:gd name="T43" fmla="*/ 56 h 56"/>
                  <a:gd name="T44" fmla="*/ 27 w 36"/>
                  <a:gd name="T45" fmla="*/ 55 h 56"/>
                  <a:gd name="T46" fmla="*/ 19 w 36"/>
                  <a:gd name="T47" fmla="*/ 51 h 56"/>
                  <a:gd name="T48" fmla="*/ 10 w 36"/>
                  <a:gd name="T49" fmla="*/ 45 h 56"/>
                  <a:gd name="T50" fmla="*/ 4 w 36"/>
                  <a:gd name="T51" fmla="*/ 35 h 56"/>
                  <a:gd name="T52" fmla="*/ 0 w 36"/>
                  <a:gd name="T53" fmla="*/ 24 h 56"/>
                  <a:gd name="T54" fmla="*/ 1 w 36"/>
                  <a:gd name="T55" fmla="*/ 16 h 56"/>
                  <a:gd name="T56" fmla="*/ 4 w 36"/>
                  <a:gd name="T57" fmla="*/ 8 h 56"/>
                  <a:gd name="T58" fmla="*/ 8 w 36"/>
                  <a:gd name="T59" fmla="*/ 3 h 56"/>
                  <a:gd name="T60" fmla="*/ 10 w 36"/>
                  <a:gd name="T61" fmla="*/ 1 h 56"/>
                  <a:gd name="T62" fmla="*/ 11 w 36"/>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56">
                    <a:moveTo>
                      <a:pt x="11" y="0"/>
                    </a:moveTo>
                    <a:lnTo>
                      <a:pt x="12" y="0"/>
                    </a:lnTo>
                    <a:lnTo>
                      <a:pt x="12" y="0"/>
                    </a:lnTo>
                    <a:lnTo>
                      <a:pt x="15" y="1"/>
                    </a:lnTo>
                    <a:lnTo>
                      <a:pt x="17" y="2"/>
                    </a:lnTo>
                    <a:lnTo>
                      <a:pt x="20" y="3"/>
                    </a:lnTo>
                    <a:lnTo>
                      <a:pt x="23" y="6"/>
                    </a:lnTo>
                    <a:lnTo>
                      <a:pt x="31" y="12"/>
                    </a:lnTo>
                    <a:lnTo>
                      <a:pt x="34" y="19"/>
                    </a:lnTo>
                    <a:lnTo>
                      <a:pt x="36" y="29"/>
                    </a:lnTo>
                    <a:lnTo>
                      <a:pt x="36" y="32"/>
                    </a:lnTo>
                    <a:lnTo>
                      <a:pt x="36" y="34"/>
                    </a:lnTo>
                    <a:lnTo>
                      <a:pt x="34" y="36"/>
                    </a:lnTo>
                    <a:lnTo>
                      <a:pt x="33" y="40"/>
                    </a:lnTo>
                    <a:lnTo>
                      <a:pt x="32" y="44"/>
                    </a:lnTo>
                    <a:lnTo>
                      <a:pt x="32" y="46"/>
                    </a:lnTo>
                    <a:lnTo>
                      <a:pt x="33" y="49"/>
                    </a:lnTo>
                    <a:lnTo>
                      <a:pt x="34" y="51"/>
                    </a:lnTo>
                    <a:lnTo>
                      <a:pt x="36" y="54"/>
                    </a:lnTo>
                    <a:lnTo>
                      <a:pt x="36" y="56"/>
                    </a:lnTo>
                    <a:lnTo>
                      <a:pt x="36" y="56"/>
                    </a:lnTo>
                    <a:lnTo>
                      <a:pt x="33" y="56"/>
                    </a:lnTo>
                    <a:lnTo>
                      <a:pt x="27" y="55"/>
                    </a:lnTo>
                    <a:lnTo>
                      <a:pt x="19" y="51"/>
                    </a:lnTo>
                    <a:lnTo>
                      <a:pt x="10" y="45"/>
                    </a:lnTo>
                    <a:lnTo>
                      <a:pt x="4" y="35"/>
                    </a:lnTo>
                    <a:lnTo>
                      <a:pt x="0" y="24"/>
                    </a:lnTo>
                    <a:lnTo>
                      <a:pt x="1" y="16"/>
                    </a:lnTo>
                    <a:lnTo>
                      <a:pt x="4" y="8"/>
                    </a:lnTo>
                    <a:lnTo>
                      <a:pt x="8" y="3"/>
                    </a:lnTo>
                    <a:lnTo>
                      <a:pt x="10"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Freeform 68">
                <a:extLst>
                  <a:ext uri="{FF2B5EF4-FFF2-40B4-BE49-F238E27FC236}">
                    <a16:creationId xmlns:a16="http://schemas.microsoft.com/office/drawing/2014/main" id="{DD218D11-4D37-4445-B669-A0936D1BFC7F}"/>
                  </a:ext>
                </a:extLst>
              </p:cNvPr>
              <p:cNvSpPr>
                <a:spLocks/>
              </p:cNvSpPr>
              <p:nvPr/>
            </p:nvSpPr>
            <p:spPr bwMode="auto">
              <a:xfrm>
                <a:off x="13612405" y="3125683"/>
                <a:ext cx="11835" cy="33286"/>
              </a:xfrm>
              <a:custGeom>
                <a:avLst/>
                <a:gdLst>
                  <a:gd name="T0" fmla="*/ 16 w 16"/>
                  <a:gd name="T1" fmla="*/ 0 h 45"/>
                  <a:gd name="T2" fmla="*/ 15 w 16"/>
                  <a:gd name="T3" fmla="*/ 2 h 45"/>
                  <a:gd name="T4" fmla="*/ 11 w 16"/>
                  <a:gd name="T5" fmla="*/ 10 h 45"/>
                  <a:gd name="T6" fmla="*/ 8 w 16"/>
                  <a:gd name="T7" fmla="*/ 18 h 45"/>
                  <a:gd name="T8" fmla="*/ 4 w 16"/>
                  <a:gd name="T9" fmla="*/ 29 h 45"/>
                  <a:gd name="T10" fmla="*/ 4 w 16"/>
                  <a:gd name="T11" fmla="*/ 41 h 45"/>
                  <a:gd name="T12" fmla="*/ 4 w 16"/>
                  <a:gd name="T13" fmla="*/ 44 h 45"/>
                  <a:gd name="T14" fmla="*/ 4 w 16"/>
                  <a:gd name="T15" fmla="*/ 44 h 45"/>
                  <a:gd name="T16" fmla="*/ 4 w 16"/>
                  <a:gd name="T17" fmla="*/ 45 h 45"/>
                  <a:gd name="T18" fmla="*/ 4 w 16"/>
                  <a:gd name="T19" fmla="*/ 44 h 45"/>
                  <a:gd name="T20" fmla="*/ 3 w 16"/>
                  <a:gd name="T21" fmla="*/ 43 h 45"/>
                  <a:gd name="T22" fmla="*/ 3 w 16"/>
                  <a:gd name="T23" fmla="*/ 43 h 45"/>
                  <a:gd name="T24" fmla="*/ 1 w 16"/>
                  <a:gd name="T25" fmla="*/ 41 h 45"/>
                  <a:gd name="T26" fmla="*/ 1 w 16"/>
                  <a:gd name="T27" fmla="*/ 41 h 45"/>
                  <a:gd name="T28" fmla="*/ 1 w 16"/>
                  <a:gd name="T29" fmla="*/ 38 h 45"/>
                  <a:gd name="T30" fmla="*/ 0 w 16"/>
                  <a:gd name="T31" fmla="*/ 29 h 45"/>
                  <a:gd name="T32" fmla="*/ 1 w 16"/>
                  <a:gd name="T33" fmla="*/ 19 h 45"/>
                  <a:gd name="T34" fmla="*/ 6 w 16"/>
                  <a:gd name="T35" fmla="*/ 8 h 45"/>
                  <a:gd name="T36" fmla="*/ 6 w 16"/>
                  <a:gd name="T37" fmla="*/ 7 h 45"/>
                  <a:gd name="T38" fmla="*/ 8 w 16"/>
                  <a:gd name="T39" fmla="*/ 6 h 45"/>
                  <a:gd name="T40" fmla="*/ 10 w 16"/>
                  <a:gd name="T41" fmla="*/ 5 h 45"/>
                  <a:gd name="T42" fmla="*/ 12 w 16"/>
                  <a:gd name="T43" fmla="*/ 3 h 45"/>
                  <a:gd name="T44" fmla="*/ 15 w 16"/>
                  <a:gd name="T45" fmla="*/ 2 h 45"/>
                  <a:gd name="T46" fmla="*/ 16 w 16"/>
                  <a:gd name="T47" fmla="*/ 1 h 45"/>
                  <a:gd name="T48" fmla="*/ 16 w 16"/>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45">
                    <a:moveTo>
                      <a:pt x="16" y="0"/>
                    </a:moveTo>
                    <a:lnTo>
                      <a:pt x="15" y="2"/>
                    </a:lnTo>
                    <a:lnTo>
                      <a:pt x="11" y="10"/>
                    </a:lnTo>
                    <a:lnTo>
                      <a:pt x="8" y="18"/>
                    </a:lnTo>
                    <a:lnTo>
                      <a:pt x="4" y="29"/>
                    </a:lnTo>
                    <a:lnTo>
                      <a:pt x="4" y="41"/>
                    </a:lnTo>
                    <a:lnTo>
                      <a:pt x="4" y="44"/>
                    </a:lnTo>
                    <a:lnTo>
                      <a:pt x="4" y="44"/>
                    </a:lnTo>
                    <a:lnTo>
                      <a:pt x="4" y="45"/>
                    </a:lnTo>
                    <a:lnTo>
                      <a:pt x="4" y="44"/>
                    </a:lnTo>
                    <a:lnTo>
                      <a:pt x="3" y="43"/>
                    </a:lnTo>
                    <a:lnTo>
                      <a:pt x="3" y="43"/>
                    </a:lnTo>
                    <a:lnTo>
                      <a:pt x="1" y="41"/>
                    </a:lnTo>
                    <a:lnTo>
                      <a:pt x="1" y="41"/>
                    </a:lnTo>
                    <a:lnTo>
                      <a:pt x="1" y="38"/>
                    </a:lnTo>
                    <a:lnTo>
                      <a:pt x="0" y="29"/>
                    </a:lnTo>
                    <a:lnTo>
                      <a:pt x="1" y="19"/>
                    </a:lnTo>
                    <a:lnTo>
                      <a:pt x="6" y="8"/>
                    </a:lnTo>
                    <a:lnTo>
                      <a:pt x="6" y="7"/>
                    </a:lnTo>
                    <a:lnTo>
                      <a:pt x="8" y="6"/>
                    </a:lnTo>
                    <a:lnTo>
                      <a:pt x="10" y="5"/>
                    </a:lnTo>
                    <a:lnTo>
                      <a:pt x="12" y="3"/>
                    </a:lnTo>
                    <a:lnTo>
                      <a:pt x="15" y="2"/>
                    </a:lnTo>
                    <a:lnTo>
                      <a:pt x="16"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Freeform 69">
                <a:extLst>
                  <a:ext uri="{FF2B5EF4-FFF2-40B4-BE49-F238E27FC236}">
                    <a16:creationId xmlns:a16="http://schemas.microsoft.com/office/drawing/2014/main" id="{8FF3ADCD-56A3-461F-A939-FC65988C052D}"/>
                  </a:ext>
                </a:extLst>
              </p:cNvPr>
              <p:cNvSpPr>
                <a:spLocks/>
              </p:cNvSpPr>
              <p:nvPr/>
            </p:nvSpPr>
            <p:spPr bwMode="auto">
              <a:xfrm>
                <a:off x="13636075" y="3002156"/>
                <a:ext cx="45121" cy="22930"/>
              </a:xfrm>
              <a:custGeom>
                <a:avLst/>
                <a:gdLst>
                  <a:gd name="T0" fmla="*/ 39 w 61"/>
                  <a:gd name="T1" fmla="*/ 0 h 31"/>
                  <a:gd name="T2" fmla="*/ 49 w 61"/>
                  <a:gd name="T3" fmla="*/ 0 h 31"/>
                  <a:gd name="T4" fmla="*/ 55 w 61"/>
                  <a:gd name="T5" fmla="*/ 3 h 31"/>
                  <a:gd name="T6" fmla="*/ 59 w 61"/>
                  <a:gd name="T7" fmla="*/ 7 h 31"/>
                  <a:gd name="T8" fmla="*/ 60 w 61"/>
                  <a:gd name="T9" fmla="*/ 9 h 31"/>
                  <a:gd name="T10" fmla="*/ 60 w 61"/>
                  <a:gd name="T11" fmla="*/ 10 h 31"/>
                  <a:gd name="T12" fmla="*/ 60 w 61"/>
                  <a:gd name="T13" fmla="*/ 10 h 31"/>
                  <a:gd name="T14" fmla="*/ 61 w 61"/>
                  <a:gd name="T15" fmla="*/ 11 h 31"/>
                  <a:gd name="T16" fmla="*/ 60 w 61"/>
                  <a:gd name="T17" fmla="*/ 14 h 31"/>
                  <a:gd name="T18" fmla="*/ 60 w 61"/>
                  <a:gd name="T19" fmla="*/ 15 h 31"/>
                  <a:gd name="T20" fmla="*/ 59 w 61"/>
                  <a:gd name="T21" fmla="*/ 18 h 31"/>
                  <a:gd name="T22" fmla="*/ 57 w 61"/>
                  <a:gd name="T23" fmla="*/ 19 h 31"/>
                  <a:gd name="T24" fmla="*/ 54 w 61"/>
                  <a:gd name="T25" fmla="*/ 20 h 31"/>
                  <a:gd name="T26" fmla="*/ 44 w 61"/>
                  <a:gd name="T27" fmla="*/ 24 h 31"/>
                  <a:gd name="T28" fmla="*/ 38 w 61"/>
                  <a:gd name="T29" fmla="*/ 24 h 31"/>
                  <a:gd name="T30" fmla="*/ 32 w 61"/>
                  <a:gd name="T31" fmla="*/ 22 h 31"/>
                  <a:gd name="T32" fmla="*/ 28 w 61"/>
                  <a:gd name="T33" fmla="*/ 22 h 31"/>
                  <a:gd name="T34" fmla="*/ 23 w 61"/>
                  <a:gd name="T35" fmla="*/ 21 h 31"/>
                  <a:gd name="T36" fmla="*/ 17 w 61"/>
                  <a:gd name="T37" fmla="*/ 22 h 31"/>
                  <a:gd name="T38" fmla="*/ 12 w 61"/>
                  <a:gd name="T39" fmla="*/ 24 h 31"/>
                  <a:gd name="T40" fmla="*/ 9 w 61"/>
                  <a:gd name="T41" fmla="*/ 26 h 31"/>
                  <a:gd name="T42" fmla="*/ 5 w 61"/>
                  <a:gd name="T43" fmla="*/ 27 h 31"/>
                  <a:gd name="T44" fmla="*/ 2 w 61"/>
                  <a:gd name="T45" fmla="*/ 29 h 31"/>
                  <a:gd name="T46" fmla="*/ 1 w 61"/>
                  <a:gd name="T47" fmla="*/ 30 h 31"/>
                  <a:gd name="T48" fmla="*/ 0 w 61"/>
                  <a:gd name="T49" fmla="*/ 31 h 31"/>
                  <a:gd name="T50" fmla="*/ 0 w 61"/>
                  <a:gd name="T51" fmla="*/ 29 h 31"/>
                  <a:gd name="T52" fmla="*/ 2 w 61"/>
                  <a:gd name="T53" fmla="*/ 22 h 31"/>
                  <a:gd name="T54" fmla="*/ 7 w 61"/>
                  <a:gd name="T55" fmla="*/ 15 h 31"/>
                  <a:gd name="T56" fmla="*/ 16 w 61"/>
                  <a:gd name="T57" fmla="*/ 7 h 31"/>
                  <a:gd name="T58" fmla="*/ 27 w 61"/>
                  <a:gd name="T59" fmla="*/ 2 h 31"/>
                  <a:gd name="T60" fmla="*/ 39 w 61"/>
                  <a:gd name="T6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31">
                    <a:moveTo>
                      <a:pt x="39" y="0"/>
                    </a:moveTo>
                    <a:lnTo>
                      <a:pt x="49" y="0"/>
                    </a:lnTo>
                    <a:lnTo>
                      <a:pt x="55" y="3"/>
                    </a:lnTo>
                    <a:lnTo>
                      <a:pt x="59" y="7"/>
                    </a:lnTo>
                    <a:lnTo>
                      <a:pt x="60" y="9"/>
                    </a:lnTo>
                    <a:lnTo>
                      <a:pt x="60" y="10"/>
                    </a:lnTo>
                    <a:lnTo>
                      <a:pt x="60" y="10"/>
                    </a:lnTo>
                    <a:lnTo>
                      <a:pt x="61" y="11"/>
                    </a:lnTo>
                    <a:lnTo>
                      <a:pt x="60" y="14"/>
                    </a:lnTo>
                    <a:lnTo>
                      <a:pt x="60" y="15"/>
                    </a:lnTo>
                    <a:lnTo>
                      <a:pt x="59" y="18"/>
                    </a:lnTo>
                    <a:lnTo>
                      <a:pt x="57" y="19"/>
                    </a:lnTo>
                    <a:lnTo>
                      <a:pt x="54" y="20"/>
                    </a:lnTo>
                    <a:lnTo>
                      <a:pt x="44" y="24"/>
                    </a:lnTo>
                    <a:lnTo>
                      <a:pt x="38" y="24"/>
                    </a:lnTo>
                    <a:lnTo>
                      <a:pt x="32" y="22"/>
                    </a:lnTo>
                    <a:lnTo>
                      <a:pt x="28" y="22"/>
                    </a:lnTo>
                    <a:lnTo>
                      <a:pt x="23" y="21"/>
                    </a:lnTo>
                    <a:lnTo>
                      <a:pt x="17" y="22"/>
                    </a:lnTo>
                    <a:lnTo>
                      <a:pt x="12" y="24"/>
                    </a:lnTo>
                    <a:lnTo>
                      <a:pt x="9" y="26"/>
                    </a:lnTo>
                    <a:lnTo>
                      <a:pt x="5" y="27"/>
                    </a:lnTo>
                    <a:lnTo>
                      <a:pt x="2" y="29"/>
                    </a:lnTo>
                    <a:lnTo>
                      <a:pt x="1" y="30"/>
                    </a:lnTo>
                    <a:lnTo>
                      <a:pt x="0" y="31"/>
                    </a:lnTo>
                    <a:lnTo>
                      <a:pt x="0" y="29"/>
                    </a:lnTo>
                    <a:lnTo>
                      <a:pt x="2" y="22"/>
                    </a:lnTo>
                    <a:lnTo>
                      <a:pt x="7" y="15"/>
                    </a:lnTo>
                    <a:lnTo>
                      <a:pt x="16" y="7"/>
                    </a:lnTo>
                    <a:lnTo>
                      <a:pt x="27" y="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Freeform 70">
                <a:extLst>
                  <a:ext uri="{FF2B5EF4-FFF2-40B4-BE49-F238E27FC236}">
                    <a16:creationId xmlns:a16="http://schemas.microsoft.com/office/drawing/2014/main" id="{170BB67F-2229-4346-9899-1897DAEA7E4A}"/>
                  </a:ext>
                </a:extLst>
              </p:cNvPr>
              <p:cNvSpPr>
                <a:spLocks/>
              </p:cNvSpPr>
              <p:nvPr/>
            </p:nvSpPr>
            <p:spPr bwMode="auto">
              <a:xfrm>
                <a:off x="13566545" y="2980705"/>
                <a:ext cx="62873" cy="34765"/>
              </a:xfrm>
              <a:custGeom>
                <a:avLst/>
                <a:gdLst>
                  <a:gd name="T0" fmla="*/ 40 w 85"/>
                  <a:gd name="T1" fmla="*/ 0 h 47"/>
                  <a:gd name="T2" fmla="*/ 52 w 85"/>
                  <a:gd name="T3" fmla="*/ 1 h 47"/>
                  <a:gd name="T4" fmla="*/ 62 w 85"/>
                  <a:gd name="T5" fmla="*/ 7 h 47"/>
                  <a:gd name="T6" fmla="*/ 71 w 85"/>
                  <a:gd name="T7" fmla="*/ 15 h 47"/>
                  <a:gd name="T8" fmla="*/ 78 w 85"/>
                  <a:gd name="T9" fmla="*/ 22 h 47"/>
                  <a:gd name="T10" fmla="*/ 83 w 85"/>
                  <a:gd name="T11" fmla="*/ 28 h 47"/>
                  <a:gd name="T12" fmla="*/ 85 w 85"/>
                  <a:gd name="T13" fmla="*/ 31 h 47"/>
                  <a:gd name="T14" fmla="*/ 83 w 85"/>
                  <a:gd name="T15" fmla="*/ 29 h 47"/>
                  <a:gd name="T16" fmla="*/ 78 w 85"/>
                  <a:gd name="T17" fmla="*/ 27 h 47"/>
                  <a:gd name="T18" fmla="*/ 71 w 85"/>
                  <a:gd name="T19" fmla="*/ 26 h 47"/>
                  <a:gd name="T20" fmla="*/ 63 w 85"/>
                  <a:gd name="T21" fmla="*/ 25 h 47"/>
                  <a:gd name="T22" fmla="*/ 57 w 85"/>
                  <a:gd name="T23" fmla="*/ 26 h 47"/>
                  <a:gd name="T24" fmla="*/ 52 w 85"/>
                  <a:gd name="T25" fmla="*/ 32 h 47"/>
                  <a:gd name="T26" fmla="*/ 49 w 85"/>
                  <a:gd name="T27" fmla="*/ 37 h 47"/>
                  <a:gd name="T28" fmla="*/ 44 w 85"/>
                  <a:gd name="T29" fmla="*/ 43 h 47"/>
                  <a:gd name="T30" fmla="*/ 35 w 85"/>
                  <a:gd name="T31" fmla="*/ 47 h 47"/>
                  <a:gd name="T32" fmla="*/ 23 w 85"/>
                  <a:gd name="T33" fmla="*/ 47 h 47"/>
                  <a:gd name="T34" fmla="*/ 13 w 85"/>
                  <a:gd name="T35" fmla="*/ 44 h 47"/>
                  <a:gd name="T36" fmla="*/ 6 w 85"/>
                  <a:gd name="T37" fmla="*/ 40 h 47"/>
                  <a:gd name="T38" fmla="*/ 4 w 85"/>
                  <a:gd name="T39" fmla="*/ 37 h 47"/>
                  <a:gd name="T40" fmla="*/ 2 w 85"/>
                  <a:gd name="T41" fmla="*/ 34 h 47"/>
                  <a:gd name="T42" fmla="*/ 2 w 85"/>
                  <a:gd name="T43" fmla="*/ 32 h 47"/>
                  <a:gd name="T44" fmla="*/ 1 w 85"/>
                  <a:gd name="T45" fmla="*/ 29 h 47"/>
                  <a:gd name="T46" fmla="*/ 0 w 85"/>
                  <a:gd name="T47" fmla="*/ 26 h 47"/>
                  <a:gd name="T48" fmla="*/ 1 w 85"/>
                  <a:gd name="T49" fmla="*/ 22 h 47"/>
                  <a:gd name="T50" fmla="*/ 1 w 85"/>
                  <a:gd name="T51" fmla="*/ 21 h 47"/>
                  <a:gd name="T52" fmla="*/ 1 w 85"/>
                  <a:gd name="T53" fmla="*/ 21 h 47"/>
                  <a:gd name="T54" fmla="*/ 2 w 85"/>
                  <a:gd name="T55" fmla="*/ 18 h 47"/>
                  <a:gd name="T56" fmla="*/ 5 w 85"/>
                  <a:gd name="T57" fmla="*/ 16 h 47"/>
                  <a:gd name="T58" fmla="*/ 7 w 85"/>
                  <a:gd name="T59" fmla="*/ 12 h 47"/>
                  <a:gd name="T60" fmla="*/ 11 w 85"/>
                  <a:gd name="T61" fmla="*/ 9 h 47"/>
                  <a:gd name="T62" fmla="*/ 16 w 85"/>
                  <a:gd name="T63" fmla="*/ 5 h 47"/>
                  <a:gd name="T64" fmla="*/ 27 w 85"/>
                  <a:gd name="T65" fmla="*/ 0 h 47"/>
                  <a:gd name="T66" fmla="*/ 40 w 85"/>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47">
                    <a:moveTo>
                      <a:pt x="40" y="0"/>
                    </a:moveTo>
                    <a:lnTo>
                      <a:pt x="52" y="1"/>
                    </a:lnTo>
                    <a:lnTo>
                      <a:pt x="62" y="7"/>
                    </a:lnTo>
                    <a:lnTo>
                      <a:pt x="71" y="15"/>
                    </a:lnTo>
                    <a:lnTo>
                      <a:pt x="78" y="22"/>
                    </a:lnTo>
                    <a:lnTo>
                      <a:pt x="83" y="28"/>
                    </a:lnTo>
                    <a:lnTo>
                      <a:pt x="85" y="31"/>
                    </a:lnTo>
                    <a:lnTo>
                      <a:pt x="83" y="29"/>
                    </a:lnTo>
                    <a:lnTo>
                      <a:pt x="78" y="27"/>
                    </a:lnTo>
                    <a:lnTo>
                      <a:pt x="71" y="26"/>
                    </a:lnTo>
                    <a:lnTo>
                      <a:pt x="63" y="25"/>
                    </a:lnTo>
                    <a:lnTo>
                      <a:pt x="57" y="26"/>
                    </a:lnTo>
                    <a:lnTo>
                      <a:pt x="52" y="32"/>
                    </a:lnTo>
                    <a:lnTo>
                      <a:pt x="49" y="37"/>
                    </a:lnTo>
                    <a:lnTo>
                      <a:pt x="44" y="43"/>
                    </a:lnTo>
                    <a:lnTo>
                      <a:pt x="35" y="47"/>
                    </a:lnTo>
                    <a:lnTo>
                      <a:pt x="23" y="47"/>
                    </a:lnTo>
                    <a:lnTo>
                      <a:pt x="13" y="44"/>
                    </a:lnTo>
                    <a:lnTo>
                      <a:pt x="6" y="40"/>
                    </a:lnTo>
                    <a:lnTo>
                      <a:pt x="4" y="37"/>
                    </a:lnTo>
                    <a:lnTo>
                      <a:pt x="2" y="34"/>
                    </a:lnTo>
                    <a:lnTo>
                      <a:pt x="2" y="32"/>
                    </a:lnTo>
                    <a:lnTo>
                      <a:pt x="1" y="29"/>
                    </a:lnTo>
                    <a:lnTo>
                      <a:pt x="0" y="26"/>
                    </a:lnTo>
                    <a:lnTo>
                      <a:pt x="1" y="22"/>
                    </a:lnTo>
                    <a:lnTo>
                      <a:pt x="1" y="21"/>
                    </a:lnTo>
                    <a:lnTo>
                      <a:pt x="1" y="21"/>
                    </a:lnTo>
                    <a:lnTo>
                      <a:pt x="2" y="18"/>
                    </a:lnTo>
                    <a:lnTo>
                      <a:pt x="5" y="16"/>
                    </a:lnTo>
                    <a:lnTo>
                      <a:pt x="7" y="12"/>
                    </a:lnTo>
                    <a:lnTo>
                      <a:pt x="11" y="9"/>
                    </a:lnTo>
                    <a:lnTo>
                      <a:pt x="16" y="5"/>
                    </a:lnTo>
                    <a:lnTo>
                      <a:pt x="27"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Freeform 71">
                <a:extLst>
                  <a:ext uri="{FF2B5EF4-FFF2-40B4-BE49-F238E27FC236}">
                    <a16:creationId xmlns:a16="http://schemas.microsoft.com/office/drawing/2014/main" id="{9300C9B6-DB0F-4F1F-AC2B-EF1F1FFA0561}"/>
                  </a:ext>
                </a:extLst>
              </p:cNvPr>
              <p:cNvSpPr>
                <a:spLocks/>
              </p:cNvSpPr>
              <p:nvPr/>
            </p:nvSpPr>
            <p:spPr bwMode="auto">
              <a:xfrm>
                <a:off x="13564326" y="2996978"/>
                <a:ext cx="7397" cy="23670"/>
              </a:xfrm>
              <a:custGeom>
                <a:avLst/>
                <a:gdLst>
                  <a:gd name="T0" fmla="*/ 8 w 10"/>
                  <a:gd name="T1" fmla="*/ 0 h 32"/>
                  <a:gd name="T2" fmla="*/ 9 w 10"/>
                  <a:gd name="T3" fmla="*/ 1 h 32"/>
                  <a:gd name="T4" fmla="*/ 9 w 10"/>
                  <a:gd name="T5" fmla="*/ 3 h 32"/>
                  <a:gd name="T6" fmla="*/ 10 w 10"/>
                  <a:gd name="T7" fmla="*/ 4 h 32"/>
                  <a:gd name="T8" fmla="*/ 10 w 10"/>
                  <a:gd name="T9" fmla="*/ 4 h 32"/>
                  <a:gd name="T10" fmla="*/ 9 w 10"/>
                  <a:gd name="T11" fmla="*/ 6 h 32"/>
                  <a:gd name="T12" fmla="*/ 5 w 10"/>
                  <a:gd name="T13" fmla="*/ 11 h 32"/>
                  <a:gd name="T14" fmla="*/ 4 w 10"/>
                  <a:gd name="T15" fmla="*/ 18 h 32"/>
                  <a:gd name="T16" fmla="*/ 7 w 10"/>
                  <a:gd name="T17" fmla="*/ 28 h 32"/>
                  <a:gd name="T18" fmla="*/ 8 w 10"/>
                  <a:gd name="T19" fmla="*/ 31 h 32"/>
                  <a:gd name="T20" fmla="*/ 9 w 10"/>
                  <a:gd name="T21" fmla="*/ 32 h 32"/>
                  <a:gd name="T22" fmla="*/ 9 w 10"/>
                  <a:gd name="T23" fmla="*/ 32 h 32"/>
                  <a:gd name="T24" fmla="*/ 8 w 10"/>
                  <a:gd name="T25" fmla="*/ 31 h 32"/>
                  <a:gd name="T26" fmla="*/ 8 w 10"/>
                  <a:gd name="T27" fmla="*/ 29 h 32"/>
                  <a:gd name="T28" fmla="*/ 7 w 10"/>
                  <a:gd name="T29" fmla="*/ 28 h 32"/>
                  <a:gd name="T30" fmla="*/ 5 w 10"/>
                  <a:gd name="T31" fmla="*/ 26 h 32"/>
                  <a:gd name="T32" fmla="*/ 3 w 10"/>
                  <a:gd name="T33" fmla="*/ 25 h 32"/>
                  <a:gd name="T34" fmla="*/ 2 w 10"/>
                  <a:gd name="T35" fmla="*/ 22 h 32"/>
                  <a:gd name="T36" fmla="*/ 0 w 10"/>
                  <a:gd name="T37" fmla="*/ 21 h 32"/>
                  <a:gd name="T38" fmla="*/ 0 w 10"/>
                  <a:gd name="T39" fmla="*/ 20 h 32"/>
                  <a:gd name="T40" fmla="*/ 0 w 10"/>
                  <a:gd name="T41" fmla="*/ 20 h 32"/>
                  <a:gd name="T42" fmla="*/ 0 w 10"/>
                  <a:gd name="T43" fmla="*/ 18 h 32"/>
                  <a:gd name="T44" fmla="*/ 0 w 10"/>
                  <a:gd name="T45" fmla="*/ 16 h 32"/>
                  <a:gd name="T46" fmla="*/ 0 w 10"/>
                  <a:gd name="T47" fmla="*/ 14 h 32"/>
                  <a:gd name="T48" fmla="*/ 0 w 10"/>
                  <a:gd name="T49" fmla="*/ 10 h 32"/>
                  <a:gd name="T50" fmla="*/ 2 w 10"/>
                  <a:gd name="T51" fmla="*/ 6 h 32"/>
                  <a:gd name="T52" fmla="*/ 3 w 10"/>
                  <a:gd name="T53" fmla="*/ 4 h 32"/>
                  <a:gd name="T54" fmla="*/ 4 w 10"/>
                  <a:gd name="T55" fmla="*/ 1 h 32"/>
                  <a:gd name="T56" fmla="*/ 7 w 10"/>
                  <a:gd name="T57" fmla="*/ 0 h 32"/>
                  <a:gd name="T58" fmla="*/ 8 w 1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32">
                    <a:moveTo>
                      <a:pt x="8" y="0"/>
                    </a:moveTo>
                    <a:lnTo>
                      <a:pt x="9" y="1"/>
                    </a:lnTo>
                    <a:lnTo>
                      <a:pt x="9" y="3"/>
                    </a:lnTo>
                    <a:lnTo>
                      <a:pt x="10" y="4"/>
                    </a:lnTo>
                    <a:lnTo>
                      <a:pt x="10" y="4"/>
                    </a:lnTo>
                    <a:lnTo>
                      <a:pt x="9" y="6"/>
                    </a:lnTo>
                    <a:lnTo>
                      <a:pt x="5" y="11"/>
                    </a:lnTo>
                    <a:lnTo>
                      <a:pt x="4" y="18"/>
                    </a:lnTo>
                    <a:lnTo>
                      <a:pt x="7" y="28"/>
                    </a:lnTo>
                    <a:lnTo>
                      <a:pt x="8" y="31"/>
                    </a:lnTo>
                    <a:lnTo>
                      <a:pt x="9" y="32"/>
                    </a:lnTo>
                    <a:lnTo>
                      <a:pt x="9" y="32"/>
                    </a:lnTo>
                    <a:lnTo>
                      <a:pt x="8" y="31"/>
                    </a:lnTo>
                    <a:lnTo>
                      <a:pt x="8" y="29"/>
                    </a:lnTo>
                    <a:lnTo>
                      <a:pt x="7" y="28"/>
                    </a:lnTo>
                    <a:lnTo>
                      <a:pt x="5" y="26"/>
                    </a:lnTo>
                    <a:lnTo>
                      <a:pt x="3" y="25"/>
                    </a:lnTo>
                    <a:lnTo>
                      <a:pt x="2" y="22"/>
                    </a:lnTo>
                    <a:lnTo>
                      <a:pt x="0" y="21"/>
                    </a:lnTo>
                    <a:lnTo>
                      <a:pt x="0" y="20"/>
                    </a:lnTo>
                    <a:lnTo>
                      <a:pt x="0" y="20"/>
                    </a:lnTo>
                    <a:lnTo>
                      <a:pt x="0" y="18"/>
                    </a:lnTo>
                    <a:lnTo>
                      <a:pt x="0" y="16"/>
                    </a:lnTo>
                    <a:lnTo>
                      <a:pt x="0" y="14"/>
                    </a:lnTo>
                    <a:lnTo>
                      <a:pt x="0" y="10"/>
                    </a:lnTo>
                    <a:lnTo>
                      <a:pt x="2" y="6"/>
                    </a:lnTo>
                    <a:lnTo>
                      <a:pt x="3" y="4"/>
                    </a:lnTo>
                    <a:lnTo>
                      <a:pt x="4" y="1"/>
                    </a:lnTo>
                    <a:lnTo>
                      <a:pt x="7"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Freeform 72">
                <a:extLst>
                  <a:ext uri="{FF2B5EF4-FFF2-40B4-BE49-F238E27FC236}">
                    <a16:creationId xmlns:a16="http://schemas.microsoft.com/office/drawing/2014/main" id="{AD66A5E2-AABB-4849-A6E2-952611E39FC4}"/>
                  </a:ext>
                </a:extLst>
              </p:cNvPr>
              <p:cNvSpPr>
                <a:spLocks/>
              </p:cNvSpPr>
              <p:nvPr/>
            </p:nvSpPr>
            <p:spPr bwMode="auto">
              <a:xfrm>
                <a:off x="13559887" y="3053934"/>
                <a:ext cx="62873" cy="39943"/>
              </a:xfrm>
              <a:custGeom>
                <a:avLst/>
                <a:gdLst>
                  <a:gd name="T0" fmla="*/ 63 w 85"/>
                  <a:gd name="T1" fmla="*/ 0 h 54"/>
                  <a:gd name="T2" fmla="*/ 71 w 85"/>
                  <a:gd name="T3" fmla="*/ 4 h 54"/>
                  <a:gd name="T4" fmla="*/ 77 w 85"/>
                  <a:gd name="T5" fmla="*/ 7 h 54"/>
                  <a:gd name="T6" fmla="*/ 81 w 85"/>
                  <a:gd name="T7" fmla="*/ 11 h 54"/>
                  <a:gd name="T8" fmla="*/ 81 w 85"/>
                  <a:gd name="T9" fmla="*/ 14 h 54"/>
                  <a:gd name="T10" fmla="*/ 85 w 85"/>
                  <a:gd name="T11" fmla="*/ 22 h 54"/>
                  <a:gd name="T12" fmla="*/ 83 w 85"/>
                  <a:gd name="T13" fmla="*/ 29 h 54"/>
                  <a:gd name="T14" fmla="*/ 77 w 85"/>
                  <a:gd name="T15" fmla="*/ 37 h 54"/>
                  <a:gd name="T16" fmla="*/ 68 w 85"/>
                  <a:gd name="T17" fmla="*/ 43 h 54"/>
                  <a:gd name="T18" fmla="*/ 59 w 85"/>
                  <a:gd name="T19" fmla="*/ 47 h 54"/>
                  <a:gd name="T20" fmla="*/ 49 w 85"/>
                  <a:gd name="T21" fmla="*/ 50 h 54"/>
                  <a:gd name="T22" fmla="*/ 36 w 85"/>
                  <a:gd name="T23" fmla="*/ 54 h 54"/>
                  <a:gd name="T24" fmla="*/ 21 w 85"/>
                  <a:gd name="T25" fmla="*/ 54 h 54"/>
                  <a:gd name="T26" fmla="*/ 11 w 85"/>
                  <a:gd name="T27" fmla="*/ 51 h 54"/>
                  <a:gd name="T28" fmla="*/ 4 w 85"/>
                  <a:gd name="T29" fmla="*/ 48 h 54"/>
                  <a:gd name="T30" fmla="*/ 0 w 85"/>
                  <a:gd name="T31" fmla="*/ 45 h 54"/>
                  <a:gd name="T32" fmla="*/ 2 w 85"/>
                  <a:gd name="T33" fmla="*/ 45 h 54"/>
                  <a:gd name="T34" fmla="*/ 5 w 85"/>
                  <a:gd name="T35" fmla="*/ 44 h 54"/>
                  <a:gd name="T36" fmla="*/ 9 w 85"/>
                  <a:gd name="T37" fmla="*/ 42 h 54"/>
                  <a:gd name="T38" fmla="*/ 11 w 85"/>
                  <a:gd name="T39" fmla="*/ 39 h 54"/>
                  <a:gd name="T40" fmla="*/ 14 w 85"/>
                  <a:gd name="T41" fmla="*/ 34 h 54"/>
                  <a:gd name="T42" fmla="*/ 16 w 85"/>
                  <a:gd name="T43" fmla="*/ 31 h 54"/>
                  <a:gd name="T44" fmla="*/ 16 w 85"/>
                  <a:gd name="T45" fmla="*/ 26 h 54"/>
                  <a:gd name="T46" fmla="*/ 20 w 85"/>
                  <a:gd name="T47" fmla="*/ 18 h 54"/>
                  <a:gd name="T48" fmla="*/ 26 w 85"/>
                  <a:gd name="T49" fmla="*/ 10 h 54"/>
                  <a:gd name="T50" fmla="*/ 37 w 85"/>
                  <a:gd name="T51" fmla="*/ 4 h 54"/>
                  <a:gd name="T52" fmla="*/ 52 w 85"/>
                  <a:gd name="T53" fmla="*/ 0 h 54"/>
                  <a:gd name="T54" fmla="*/ 63 w 8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54">
                    <a:moveTo>
                      <a:pt x="63" y="0"/>
                    </a:moveTo>
                    <a:lnTo>
                      <a:pt x="71" y="4"/>
                    </a:lnTo>
                    <a:lnTo>
                      <a:pt x="77" y="7"/>
                    </a:lnTo>
                    <a:lnTo>
                      <a:pt x="81" y="11"/>
                    </a:lnTo>
                    <a:lnTo>
                      <a:pt x="81" y="14"/>
                    </a:lnTo>
                    <a:lnTo>
                      <a:pt x="85" y="22"/>
                    </a:lnTo>
                    <a:lnTo>
                      <a:pt x="83" y="29"/>
                    </a:lnTo>
                    <a:lnTo>
                      <a:pt x="77" y="37"/>
                    </a:lnTo>
                    <a:lnTo>
                      <a:pt x="68" y="43"/>
                    </a:lnTo>
                    <a:lnTo>
                      <a:pt x="59" y="47"/>
                    </a:lnTo>
                    <a:lnTo>
                      <a:pt x="49" y="50"/>
                    </a:lnTo>
                    <a:lnTo>
                      <a:pt x="36" y="54"/>
                    </a:lnTo>
                    <a:lnTo>
                      <a:pt x="21" y="54"/>
                    </a:lnTo>
                    <a:lnTo>
                      <a:pt x="11" y="51"/>
                    </a:lnTo>
                    <a:lnTo>
                      <a:pt x="4" y="48"/>
                    </a:lnTo>
                    <a:lnTo>
                      <a:pt x="0" y="45"/>
                    </a:lnTo>
                    <a:lnTo>
                      <a:pt x="2" y="45"/>
                    </a:lnTo>
                    <a:lnTo>
                      <a:pt x="5" y="44"/>
                    </a:lnTo>
                    <a:lnTo>
                      <a:pt x="9" y="42"/>
                    </a:lnTo>
                    <a:lnTo>
                      <a:pt x="11" y="39"/>
                    </a:lnTo>
                    <a:lnTo>
                      <a:pt x="14" y="34"/>
                    </a:lnTo>
                    <a:lnTo>
                      <a:pt x="16" y="31"/>
                    </a:lnTo>
                    <a:lnTo>
                      <a:pt x="16" y="26"/>
                    </a:lnTo>
                    <a:lnTo>
                      <a:pt x="20" y="18"/>
                    </a:lnTo>
                    <a:lnTo>
                      <a:pt x="26" y="10"/>
                    </a:lnTo>
                    <a:lnTo>
                      <a:pt x="37" y="4"/>
                    </a:lnTo>
                    <a:lnTo>
                      <a:pt x="52"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3" name="Freeform 73">
                <a:extLst>
                  <a:ext uri="{FF2B5EF4-FFF2-40B4-BE49-F238E27FC236}">
                    <a16:creationId xmlns:a16="http://schemas.microsoft.com/office/drawing/2014/main" id="{0C372A1A-11EA-460E-AFBA-2F5B75F4D26F}"/>
                  </a:ext>
                </a:extLst>
              </p:cNvPr>
              <p:cNvSpPr>
                <a:spLocks/>
              </p:cNvSpPr>
              <p:nvPr/>
            </p:nvSpPr>
            <p:spPr bwMode="auto">
              <a:xfrm>
                <a:off x="13531040" y="3033962"/>
                <a:ext cx="39943" cy="49559"/>
              </a:xfrm>
              <a:custGeom>
                <a:avLst/>
                <a:gdLst>
                  <a:gd name="T0" fmla="*/ 50 w 54"/>
                  <a:gd name="T1" fmla="*/ 0 h 67"/>
                  <a:gd name="T2" fmla="*/ 54 w 54"/>
                  <a:gd name="T3" fmla="*/ 0 h 67"/>
                  <a:gd name="T4" fmla="*/ 53 w 54"/>
                  <a:gd name="T5" fmla="*/ 1 h 67"/>
                  <a:gd name="T6" fmla="*/ 49 w 54"/>
                  <a:gd name="T7" fmla="*/ 6 h 67"/>
                  <a:gd name="T8" fmla="*/ 45 w 54"/>
                  <a:gd name="T9" fmla="*/ 11 h 67"/>
                  <a:gd name="T10" fmla="*/ 42 w 54"/>
                  <a:gd name="T11" fmla="*/ 17 h 67"/>
                  <a:gd name="T12" fmla="*/ 41 w 54"/>
                  <a:gd name="T13" fmla="*/ 21 h 67"/>
                  <a:gd name="T14" fmla="*/ 41 w 54"/>
                  <a:gd name="T15" fmla="*/ 28 h 67"/>
                  <a:gd name="T16" fmla="*/ 41 w 54"/>
                  <a:gd name="T17" fmla="*/ 37 h 67"/>
                  <a:gd name="T18" fmla="*/ 39 w 54"/>
                  <a:gd name="T19" fmla="*/ 47 h 67"/>
                  <a:gd name="T20" fmla="*/ 34 w 54"/>
                  <a:gd name="T21" fmla="*/ 55 h 67"/>
                  <a:gd name="T22" fmla="*/ 28 w 54"/>
                  <a:gd name="T23" fmla="*/ 63 h 67"/>
                  <a:gd name="T24" fmla="*/ 21 w 54"/>
                  <a:gd name="T25" fmla="*/ 66 h 67"/>
                  <a:gd name="T26" fmla="*/ 16 w 54"/>
                  <a:gd name="T27" fmla="*/ 67 h 67"/>
                  <a:gd name="T28" fmla="*/ 14 w 54"/>
                  <a:gd name="T29" fmla="*/ 67 h 67"/>
                  <a:gd name="T30" fmla="*/ 14 w 54"/>
                  <a:gd name="T31" fmla="*/ 67 h 67"/>
                  <a:gd name="T32" fmla="*/ 12 w 54"/>
                  <a:gd name="T33" fmla="*/ 67 h 67"/>
                  <a:gd name="T34" fmla="*/ 11 w 54"/>
                  <a:gd name="T35" fmla="*/ 66 h 67"/>
                  <a:gd name="T36" fmla="*/ 9 w 54"/>
                  <a:gd name="T37" fmla="*/ 66 h 67"/>
                  <a:gd name="T38" fmla="*/ 8 w 54"/>
                  <a:gd name="T39" fmla="*/ 64 h 67"/>
                  <a:gd name="T40" fmla="*/ 5 w 54"/>
                  <a:gd name="T41" fmla="*/ 61 h 67"/>
                  <a:gd name="T42" fmla="*/ 3 w 54"/>
                  <a:gd name="T43" fmla="*/ 59 h 67"/>
                  <a:gd name="T44" fmla="*/ 1 w 54"/>
                  <a:gd name="T45" fmla="*/ 54 h 67"/>
                  <a:gd name="T46" fmla="*/ 0 w 54"/>
                  <a:gd name="T47" fmla="*/ 49 h 67"/>
                  <a:gd name="T48" fmla="*/ 1 w 54"/>
                  <a:gd name="T49" fmla="*/ 37 h 67"/>
                  <a:gd name="T50" fmla="*/ 4 w 54"/>
                  <a:gd name="T51" fmla="*/ 26 h 67"/>
                  <a:gd name="T52" fmla="*/ 10 w 54"/>
                  <a:gd name="T53" fmla="*/ 16 h 67"/>
                  <a:gd name="T54" fmla="*/ 22 w 54"/>
                  <a:gd name="T55" fmla="*/ 6 h 67"/>
                  <a:gd name="T56" fmla="*/ 31 w 54"/>
                  <a:gd name="T57" fmla="*/ 3 h 67"/>
                  <a:gd name="T58" fmla="*/ 42 w 54"/>
                  <a:gd name="T59" fmla="*/ 0 h 67"/>
                  <a:gd name="T60" fmla="*/ 50 w 54"/>
                  <a:gd name="T6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67">
                    <a:moveTo>
                      <a:pt x="50" y="0"/>
                    </a:moveTo>
                    <a:lnTo>
                      <a:pt x="54" y="0"/>
                    </a:lnTo>
                    <a:lnTo>
                      <a:pt x="53" y="1"/>
                    </a:lnTo>
                    <a:lnTo>
                      <a:pt x="49" y="6"/>
                    </a:lnTo>
                    <a:lnTo>
                      <a:pt x="45" y="11"/>
                    </a:lnTo>
                    <a:lnTo>
                      <a:pt x="42" y="17"/>
                    </a:lnTo>
                    <a:lnTo>
                      <a:pt x="41" y="21"/>
                    </a:lnTo>
                    <a:lnTo>
                      <a:pt x="41" y="28"/>
                    </a:lnTo>
                    <a:lnTo>
                      <a:pt x="41" y="37"/>
                    </a:lnTo>
                    <a:lnTo>
                      <a:pt x="39" y="47"/>
                    </a:lnTo>
                    <a:lnTo>
                      <a:pt x="34" y="55"/>
                    </a:lnTo>
                    <a:lnTo>
                      <a:pt x="28" y="63"/>
                    </a:lnTo>
                    <a:lnTo>
                      <a:pt x="21" y="66"/>
                    </a:lnTo>
                    <a:lnTo>
                      <a:pt x="16" y="67"/>
                    </a:lnTo>
                    <a:lnTo>
                      <a:pt x="14" y="67"/>
                    </a:lnTo>
                    <a:lnTo>
                      <a:pt x="14" y="67"/>
                    </a:lnTo>
                    <a:lnTo>
                      <a:pt x="12" y="67"/>
                    </a:lnTo>
                    <a:lnTo>
                      <a:pt x="11" y="66"/>
                    </a:lnTo>
                    <a:lnTo>
                      <a:pt x="9" y="66"/>
                    </a:lnTo>
                    <a:lnTo>
                      <a:pt x="8" y="64"/>
                    </a:lnTo>
                    <a:lnTo>
                      <a:pt x="5" y="61"/>
                    </a:lnTo>
                    <a:lnTo>
                      <a:pt x="3" y="59"/>
                    </a:lnTo>
                    <a:lnTo>
                      <a:pt x="1" y="54"/>
                    </a:lnTo>
                    <a:lnTo>
                      <a:pt x="0" y="49"/>
                    </a:lnTo>
                    <a:lnTo>
                      <a:pt x="1" y="37"/>
                    </a:lnTo>
                    <a:lnTo>
                      <a:pt x="4" y="26"/>
                    </a:lnTo>
                    <a:lnTo>
                      <a:pt x="10" y="16"/>
                    </a:lnTo>
                    <a:lnTo>
                      <a:pt x="22" y="6"/>
                    </a:lnTo>
                    <a:lnTo>
                      <a:pt x="31" y="3"/>
                    </a:lnTo>
                    <a:lnTo>
                      <a:pt x="42" y="0"/>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Freeform 74">
                <a:extLst>
                  <a:ext uri="{FF2B5EF4-FFF2-40B4-BE49-F238E27FC236}">
                    <a16:creationId xmlns:a16="http://schemas.microsoft.com/office/drawing/2014/main" id="{9FF6F395-B738-4029-96CE-B621D3357282}"/>
                  </a:ext>
                </a:extLst>
              </p:cNvPr>
              <p:cNvSpPr>
                <a:spLocks/>
              </p:cNvSpPr>
              <p:nvPr/>
            </p:nvSpPr>
            <p:spPr bwMode="auto">
              <a:xfrm>
                <a:off x="13545834" y="3102013"/>
                <a:ext cx="37724" cy="50298"/>
              </a:xfrm>
              <a:custGeom>
                <a:avLst/>
                <a:gdLst>
                  <a:gd name="T0" fmla="*/ 25 w 51"/>
                  <a:gd name="T1" fmla="*/ 0 h 68"/>
                  <a:gd name="T2" fmla="*/ 34 w 51"/>
                  <a:gd name="T3" fmla="*/ 2 h 68"/>
                  <a:gd name="T4" fmla="*/ 41 w 51"/>
                  <a:gd name="T5" fmla="*/ 7 h 68"/>
                  <a:gd name="T6" fmla="*/ 49 w 51"/>
                  <a:gd name="T7" fmla="*/ 18 h 68"/>
                  <a:gd name="T8" fmla="*/ 51 w 51"/>
                  <a:gd name="T9" fmla="*/ 31 h 68"/>
                  <a:gd name="T10" fmla="*/ 50 w 51"/>
                  <a:gd name="T11" fmla="*/ 42 h 68"/>
                  <a:gd name="T12" fmla="*/ 41 w 51"/>
                  <a:gd name="T13" fmla="*/ 51 h 68"/>
                  <a:gd name="T14" fmla="*/ 32 w 51"/>
                  <a:gd name="T15" fmla="*/ 60 h 68"/>
                  <a:gd name="T16" fmla="*/ 21 w 51"/>
                  <a:gd name="T17" fmla="*/ 65 h 68"/>
                  <a:gd name="T18" fmla="*/ 11 w 51"/>
                  <a:gd name="T19" fmla="*/ 68 h 68"/>
                  <a:gd name="T20" fmla="*/ 8 w 51"/>
                  <a:gd name="T21" fmla="*/ 68 h 68"/>
                  <a:gd name="T22" fmla="*/ 11 w 51"/>
                  <a:gd name="T23" fmla="*/ 67 h 68"/>
                  <a:gd name="T24" fmla="*/ 16 w 51"/>
                  <a:gd name="T25" fmla="*/ 64 h 68"/>
                  <a:gd name="T26" fmla="*/ 22 w 51"/>
                  <a:gd name="T27" fmla="*/ 56 h 68"/>
                  <a:gd name="T28" fmla="*/ 23 w 51"/>
                  <a:gd name="T29" fmla="*/ 48 h 68"/>
                  <a:gd name="T30" fmla="*/ 21 w 51"/>
                  <a:gd name="T31" fmla="*/ 44 h 68"/>
                  <a:gd name="T32" fmla="*/ 14 w 51"/>
                  <a:gd name="T33" fmla="*/ 39 h 68"/>
                  <a:gd name="T34" fmla="*/ 7 w 51"/>
                  <a:gd name="T35" fmla="*/ 33 h 68"/>
                  <a:gd name="T36" fmla="*/ 1 w 51"/>
                  <a:gd name="T37" fmla="*/ 24 h 68"/>
                  <a:gd name="T38" fmla="*/ 0 w 51"/>
                  <a:gd name="T39" fmla="*/ 17 h 68"/>
                  <a:gd name="T40" fmla="*/ 1 w 51"/>
                  <a:gd name="T41" fmla="*/ 12 h 68"/>
                  <a:gd name="T42" fmla="*/ 3 w 51"/>
                  <a:gd name="T43" fmla="*/ 9 h 68"/>
                  <a:gd name="T44" fmla="*/ 8 w 51"/>
                  <a:gd name="T45" fmla="*/ 4 h 68"/>
                  <a:gd name="T46" fmla="*/ 11 w 51"/>
                  <a:gd name="T47" fmla="*/ 2 h 68"/>
                  <a:gd name="T48" fmla="*/ 17 w 51"/>
                  <a:gd name="T49" fmla="*/ 1 h 68"/>
                  <a:gd name="T50" fmla="*/ 25 w 51"/>
                  <a:gd name="T5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68">
                    <a:moveTo>
                      <a:pt x="25" y="0"/>
                    </a:moveTo>
                    <a:lnTo>
                      <a:pt x="34" y="2"/>
                    </a:lnTo>
                    <a:lnTo>
                      <a:pt x="41" y="7"/>
                    </a:lnTo>
                    <a:lnTo>
                      <a:pt x="49" y="18"/>
                    </a:lnTo>
                    <a:lnTo>
                      <a:pt x="51" y="31"/>
                    </a:lnTo>
                    <a:lnTo>
                      <a:pt x="50" y="42"/>
                    </a:lnTo>
                    <a:lnTo>
                      <a:pt x="41" y="51"/>
                    </a:lnTo>
                    <a:lnTo>
                      <a:pt x="32" y="60"/>
                    </a:lnTo>
                    <a:lnTo>
                      <a:pt x="21" y="65"/>
                    </a:lnTo>
                    <a:lnTo>
                      <a:pt x="11" y="68"/>
                    </a:lnTo>
                    <a:lnTo>
                      <a:pt x="8" y="68"/>
                    </a:lnTo>
                    <a:lnTo>
                      <a:pt x="11" y="67"/>
                    </a:lnTo>
                    <a:lnTo>
                      <a:pt x="16" y="64"/>
                    </a:lnTo>
                    <a:lnTo>
                      <a:pt x="22" y="56"/>
                    </a:lnTo>
                    <a:lnTo>
                      <a:pt x="23" y="48"/>
                    </a:lnTo>
                    <a:lnTo>
                      <a:pt x="21" y="44"/>
                    </a:lnTo>
                    <a:lnTo>
                      <a:pt x="14" y="39"/>
                    </a:lnTo>
                    <a:lnTo>
                      <a:pt x="7" y="33"/>
                    </a:lnTo>
                    <a:lnTo>
                      <a:pt x="1" y="24"/>
                    </a:lnTo>
                    <a:lnTo>
                      <a:pt x="0" y="17"/>
                    </a:lnTo>
                    <a:lnTo>
                      <a:pt x="1" y="12"/>
                    </a:lnTo>
                    <a:lnTo>
                      <a:pt x="3" y="9"/>
                    </a:lnTo>
                    <a:lnTo>
                      <a:pt x="8" y="4"/>
                    </a:lnTo>
                    <a:lnTo>
                      <a:pt x="11" y="2"/>
                    </a:lnTo>
                    <a:lnTo>
                      <a:pt x="17"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Freeform 75">
                <a:extLst>
                  <a:ext uri="{FF2B5EF4-FFF2-40B4-BE49-F238E27FC236}">
                    <a16:creationId xmlns:a16="http://schemas.microsoft.com/office/drawing/2014/main" id="{5B81F5F0-5DE6-4FED-8D28-749696699147}"/>
                  </a:ext>
                </a:extLst>
              </p:cNvPr>
              <p:cNvSpPr>
                <a:spLocks/>
              </p:cNvSpPr>
              <p:nvPr/>
            </p:nvSpPr>
            <p:spPr bwMode="auto">
              <a:xfrm>
                <a:off x="13509589" y="2979966"/>
                <a:ext cx="34025" cy="58435"/>
              </a:xfrm>
              <a:custGeom>
                <a:avLst/>
                <a:gdLst>
                  <a:gd name="T0" fmla="*/ 26 w 46"/>
                  <a:gd name="T1" fmla="*/ 0 h 79"/>
                  <a:gd name="T2" fmla="*/ 37 w 46"/>
                  <a:gd name="T3" fmla="*/ 5 h 79"/>
                  <a:gd name="T4" fmla="*/ 43 w 46"/>
                  <a:gd name="T5" fmla="*/ 12 h 79"/>
                  <a:gd name="T6" fmla="*/ 46 w 46"/>
                  <a:gd name="T7" fmla="*/ 22 h 79"/>
                  <a:gd name="T8" fmla="*/ 46 w 46"/>
                  <a:gd name="T9" fmla="*/ 33 h 79"/>
                  <a:gd name="T10" fmla="*/ 43 w 46"/>
                  <a:gd name="T11" fmla="*/ 44 h 79"/>
                  <a:gd name="T12" fmla="*/ 35 w 46"/>
                  <a:gd name="T13" fmla="*/ 51 h 79"/>
                  <a:gd name="T14" fmla="*/ 26 w 46"/>
                  <a:gd name="T15" fmla="*/ 57 h 79"/>
                  <a:gd name="T16" fmla="*/ 18 w 46"/>
                  <a:gd name="T17" fmla="*/ 63 h 79"/>
                  <a:gd name="T18" fmla="*/ 13 w 46"/>
                  <a:gd name="T19" fmla="*/ 70 h 79"/>
                  <a:gd name="T20" fmla="*/ 12 w 46"/>
                  <a:gd name="T21" fmla="*/ 76 h 79"/>
                  <a:gd name="T22" fmla="*/ 13 w 46"/>
                  <a:gd name="T23" fmla="*/ 79 h 79"/>
                  <a:gd name="T24" fmla="*/ 11 w 46"/>
                  <a:gd name="T25" fmla="*/ 78 h 79"/>
                  <a:gd name="T26" fmla="*/ 7 w 46"/>
                  <a:gd name="T27" fmla="*/ 76 h 79"/>
                  <a:gd name="T28" fmla="*/ 4 w 46"/>
                  <a:gd name="T29" fmla="*/ 70 h 79"/>
                  <a:gd name="T30" fmla="*/ 1 w 46"/>
                  <a:gd name="T31" fmla="*/ 62 h 79"/>
                  <a:gd name="T32" fmla="*/ 2 w 46"/>
                  <a:gd name="T33" fmla="*/ 55 h 79"/>
                  <a:gd name="T34" fmla="*/ 5 w 46"/>
                  <a:gd name="T35" fmla="*/ 43 h 79"/>
                  <a:gd name="T36" fmla="*/ 5 w 46"/>
                  <a:gd name="T37" fmla="*/ 34 h 79"/>
                  <a:gd name="T38" fmla="*/ 4 w 46"/>
                  <a:gd name="T39" fmla="*/ 29 h 79"/>
                  <a:gd name="T40" fmla="*/ 4 w 46"/>
                  <a:gd name="T41" fmla="*/ 27 h 79"/>
                  <a:gd name="T42" fmla="*/ 1 w 46"/>
                  <a:gd name="T43" fmla="*/ 23 h 79"/>
                  <a:gd name="T44" fmla="*/ 0 w 46"/>
                  <a:gd name="T45" fmla="*/ 17 h 79"/>
                  <a:gd name="T46" fmla="*/ 2 w 46"/>
                  <a:gd name="T47" fmla="*/ 12 h 79"/>
                  <a:gd name="T48" fmla="*/ 9 w 46"/>
                  <a:gd name="T49" fmla="*/ 6 h 79"/>
                  <a:gd name="T50" fmla="*/ 11 w 46"/>
                  <a:gd name="T51" fmla="*/ 5 h 79"/>
                  <a:gd name="T52" fmla="*/ 17 w 46"/>
                  <a:gd name="T53" fmla="*/ 1 h 79"/>
                  <a:gd name="T54" fmla="*/ 26 w 46"/>
                  <a:gd name="T5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79">
                    <a:moveTo>
                      <a:pt x="26" y="0"/>
                    </a:moveTo>
                    <a:lnTo>
                      <a:pt x="37" y="5"/>
                    </a:lnTo>
                    <a:lnTo>
                      <a:pt x="43" y="12"/>
                    </a:lnTo>
                    <a:lnTo>
                      <a:pt x="46" y="22"/>
                    </a:lnTo>
                    <a:lnTo>
                      <a:pt x="46" y="33"/>
                    </a:lnTo>
                    <a:lnTo>
                      <a:pt x="43" y="44"/>
                    </a:lnTo>
                    <a:lnTo>
                      <a:pt x="35" y="51"/>
                    </a:lnTo>
                    <a:lnTo>
                      <a:pt x="26" y="57"/>
                    </a:lnTo>
                    <a:lnTo>
                      <a:pt x="18" y="63"/>
                    </a:lnTo>
                    <a:lnTo>
                      <a:pt x="13" y="70"/>
                    </a:lnTo>
                    <a:lnTo>
                      <a:pt x="12" y="76"/>
                    </a:lnTo>
                    <a:lnTo>
                      <a:pt x="13" y="79"/>
                    </a:lnTo>
                    <a:lnTo>
                      <a:pt x="11" y="78"/>
                    </a:lnTo>
                    <a:lnTo>
                      <a:pt x="7" y="76"/>
                    </a:lnTo>
                    <a:lnTo>
                      <a:pt x="4" y="70"/>
                    </a:lnTo>
                    <a:lnTo>
                      <a:pt x="1" y="62"/>
                    </a:lnTo>
                    <a:lnTo>
                      <a:pt x="2" y="55"/>
                    </a:lnTo>
                    <a:lnTo>
                      <a:pt x="5" y="43"/>
                    </a:lnTo>
                    <a:lnTo>
                      <a:pt x="5" y="34"/>
                    </a:lnTo>
                    <a:lnTo>
                      <a:pt x="4" y="29"/>
                    </a:lnTo>
                    <a:lnTo>
                      <a:pt x="4" y="27"/>
                    </a:lnTo>
                    <a:lnTo>
                      <a:pt x="1" y="23"/>
                    </a:lnTo>
                    <a:lnTo>
                      <a:pt x="0" y="17"/>
                    </a:lnTo>
                    <a:lnTo>
                      <a:pt x="2" y="12"/>
                    </a:lnTo>
                    <a:lnTo>
                      <a:pt x="9" y="6"/>
                    </a:lnTo>
                    <a:lnTo>
                      <a:pt x="11" y="5"/>
                    </a:lnTo>
                    <a:lnTo>
                      <a:pt x="17"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6" name="Freeform 76">
                <a:extLst>
                  <a:ext uri="{FF2B5EF4-FFF2-40B4-BE49-F238E27FC236}">
                    <a16:creationId xmlns:a16="http://schemas.microsoft.com/office/drawing/2014/main" id="{B3427FF3-D383-48D8-9790-B317B67B7034}"/>
                  </a:ext>
                </a:extLst>
              </p:cNvPr>
              <p:cNvSpPr>
                <a:spLocks/>
              </p:cNvSpPr>
              <p:nvPr/>
            </p:nvSpPr>
            <p:spPr bwMode="auto">
              <a:xfrm>
                <a:off x="13431183" y="2995499"/>
                <a:ext cx="53997" cy="45860"/>
              </a:xfrm>
              <a:custGeom>
                <a:avLst/>
                <a:gdLst>
                  <a:gd name="T0" fmla="*/ 45 w 73"/>
                  <a:gd name="T1" fmla="*/ 0 h 62"/>
                  <a:gd name="T2" fmla="*/ 49 w 73"/>
                  <a:gd name="T3" fmla="*/ 0 h 62"/>
                  <a:gd name="T4" fmla="*/ 56 w 73"/>
                  <a:gd name="T5" fmla="*/ 0 h 62"/>
                  <a:gd name="T6" fmla="*/ 66 w 73"/>
                  <a:gd name="T7" fmla="*/ 1 h 62"/>
                  <a:gd name="T8" fmla="*/ 73 w 73"/>
                  <a:gd name="T9" fmla="*/ 3 h 62"/>
                  <a:gd name="T10" fmla="*/ 69 w 73"/>
                  <a:gd name="T11" fmla="*/ 6 h 62"/>
                  <a:gd name="T12" fmla="*/ 63 w 73"/>
                  <a:gd name="T13" fmla="*/ 9 h 62"/>
                  <a:gd name="T14" fmla="*/ 55 w 73"/>
                  <a:gd name="T15" fmla="*/ 14 h 62"/>
                  <a:gd name="T16" fmla="*/ 47 w 73"/>
                  <a:gd name="T17" fmla="*/ 20 h 62"/>
                  <a:gd name="T18" fmla="*/ 45 w 73"/>
                  <a:gd name="T19" fmla="*/ 28 h 62"/>
                  <a:gd name="T20" fmla="*/ 45 w 73"/>
                  <a:gd name="T21" fmla="*/ 35 h 62"/>
                  <a:gd name="T22" fmla="*/ 45 w 73"/>
                  <a:gd name="T23" fmla="*/ 44 h 62"/>
                  <a:gd name="T24" fmla="*/ 41 w 73"/>
                  <a:gd name="T25" fmla="*/ 51 h 62"/>
                  <a:gd name="T26" fmla="*/ 34 w 73"/>
                  <a:gd name="T27" fmla="*/ 57 h 62"/>
                  <a:gd name="T28" fmla="*/ 27 w 73"/>
                  <a:gd name="T29" fmla="*/ 61 h 62"/>
                  <a:gd name="T30" fmla="*/ 17 w 73"/>
                  <a:gd name="T31" fmla="*/ 62 h 62"/>
                  <a:gd name="T32" fmla="*/ 9 w 73"/>
                  <a:gd name="T33" fmla="*/ 60 h 62"/>
                  <a:gd name="T34" fmla="*/ 5 w 73"/>
                  <a:gd name="T35" fmla="*/ 53 h 62"/>
                  <a:gd name="T36" fmla="*/ 1 w 73"/>
                  <a:gd name="T37" fmla="*/ 46 h 62"/>
                  <a:gd name="T38" fmla="*/ 0 w 73"/>
                  <a:gd name="T39" fmla="*/ 40 h 62"/>
                  <a:gd name="T40" fmla="*/ 1 w 73"/>
                  <a:gd name="T41" fmla="*/ 31 h 62"/>
                  <a:gd name="T42" fmla="*/ 6 w 73"/>
                  <a:gd name="T43" fmla="*/ 20 h 62"/>
                  <a:gd name="T44" fmla="*/ 16 w 73"/>
                  <a:gd name="T45" fmla="*/ 9 h 62"/>
                  <a:gd name="T46" fmla="*/ 29 w 73"/>
                  <a:gd name="T47" fmla="*/ 2 h 62"/>
                  <a:gd name="T48" fmla="*/ 45 w 73"/>
                  <a:gd name="T4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62">
                    <a:moveTo>
                      <a:pt x="45" y="0"/>
                    </a:moveTo>
                    <a:lnTo>
                      <a:pt x="49" y="0"/>
                    </a:lnTo>
                    <a:lnTo>
                      <a:pt x="56" y="0"/>
                    </a:lnTo>
                    <a:lnTo>
                      <a:pt x="66" y="1"/>
                    </a:lnTo>
                    <a:lnTo>
                      <a:pt x="73" y="3"/>
                    </a:lnTo>
                    <a:lnTo>
                      <a:pt x="69" y="6"/>
                    </a:lnTo>
                    <a:lnTo>
                      <a:pt x="63" y="9"/>
                    </a:lnTo>
                    <a:lnTo>
                      <a:pt x="55" y="14"/>
                    </a:lnTo>
                    <a:lnTo>
                      <a:pt x="47" y="20"/>
                    </a:lnTo>
                    <a:lnTo>
                      <a:pt x="45" y="28"/>
                    </a:lnTo>
                    <a:lnTo>
                      <a:pt x="45" y="35"/>
                    </a:lnTo>
                    <a:lnTo>
                      <a:pt x="45" y="44"/>
                    </a:lnTo>
                    <a:lnTo>
                      <a:pt x="41" y="51"/>
                    </a:lnTo>
                    <a:lnTo>
                      <a:pt x="34" y="57"/>
                    </a:lnTo>
                    <a:lnTo>
                      <a:pt x="27" y="61"/>
                    </a:lnTo>
                    <a:lnTo>
                      <a:pt x="17" y="62"/>
                    </a:lnTo>
                    <a:lnTo>
                      <a:pt x="9" y="60"/>
                    </a:lnTo>
                    <a:lnTo>
                      <a:pt x="5" y="53"/>
                    </a:lnTo>
                    <a:lnTo>
                      <a:pt x="1" y="46"/>
                    </a:lnTo>
                    <a:lnTo>
                      <a:pt x="0" y="40"/>
                    </a:lnTo>
                    <a:lnTo>
                      <a:pt x="1" y="31"/>
                    </a:lnTo>
                    <a:lnTo>
                      <a:pt x="6" y="20"/>
                    </a:lnTo>
                    <a:lnTo>
                      <a:pt x="16" y="9"/>
                    </a:lnTo>
                    <a:lnTo>
                      <a:pt x="29" y="2"/>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7" name="Freeform 77">
                <a:extLst>
                  <a:ext uri="{FF2B5EF4-FFF2-40B4-BE49-F238E27FC236}">
                    <a16:creationId xmlns:a16="http://schemas.microsoft.com/office/drawing/2014/main" id="{2B79140C-A15F-4A4B-9D0C-7C4E0EE9F633}"/>
                  </a:ext>
                </a:extLst>
              </p:cNvPr>
              <p:cNvSpPr>
                <a:spLocks/>
              </p:cNvSpPr>
              <p:nvPr/>
            </p:nvSpPr>
            <p:spPr bwMode="auto">
              <a:xfrm>
                <a:off x="13413431" y="3054673"/>
                <a:ext cx="62873" cy="39943"/>
              </a:xfrm>
              <a:custGeom>
                <a:avLst/>
                <a:gdLst>
                  <a:gd name="T0" fmla="*/ 55 w 85"/>
                  <a:gd name="T1" fmla="*/ 0 h 54"/>
                  <a:gd name="T2" fmla="*/ 66 w 85"/>
                  <a:gd name="T3" fmla="*/ 0 h 54"/>
                  <a:gd name="T4" fmla="*/ 75 w 85"/>
                  <a:gd name="T5" fmla="*/ 3 h 54"/>
                  <a:gd name="T6" fmla="*/ 80 w 85"/>
                  <a:gd name="T7" fmla="*/ 5 h 54"/>
                  <a:gd name="T8" fmla="*/ 81 w 85"/>
                  <a:gd name="T9" fmla="*/ 6 h 54"/>
                  <a:gd name="T10" fmla="*/ 85 w 85"/>
                  <a:gd name="T11" fmla="*/ 11 h 54"/>
                  <a:gd name="T12" fmla="*/ 85 w 85"/>
                  <a:gd name="T13" fmla="*/ 17 h 54"/>
                  <a:gd name="T14" fmla="*/ 84 w 85"/>
                  <a:gd name="T15" fmla="*/ 25 h 54"/>
                  <a:gd name="T16" fmla="*/ 77 w 85"/>
                  <a:gd name="T17" fmla="*/ 33 h 54"/>
                  <a:gd name="T18" fmla="*/ 68 w 85"/>
                  <a:gd name="T19" fmla="*/ 43 h 54"/>
                  <a:gd name="T20" fmla="*/ 55 w 85"/>
                  <a:gd name="T21" fmla="*/ 48 h 54"/>
                  <a:gd name="T22" fmla="*/ 44 w 85"/>
                  <a:gd name="T23" fmla="*/ 50 h 54"/>
                  <a:gd name="T24" fmla="*/ 33 w 85"/>
                  <a:gd name="T25" fmla="*/ 53 h 54"/>
                  <a:gd name="T26" fmla="*/ 24 w 85"/>
                  <a:gd name="T27" fmla="*/ 54 h 54"/>
                  <a:gd name="T28" fmla="*/ 13 w 85"/>
                  <a:gd name="T29" fmla="*/ 54 h 54"/>
                  <a:gd name="T30" fmla="*/ 4 w 85"/>
                  <a:gd name="T31" fmla="*/ 53 h 54"/>
                  <a:gd name="T32" fmla="*/ 0 w 85"/>
                  <a:gd name="T33" fmla="*/ 52 h 54"/>
                  <a:gd name="T34" fmla="*/ 3 w 85"/>
                  <a:gd name="T35" fmla="*/ 50 h 54"/>
                  <a:gd name="T36" fmla="*/ 8 w 85"/>
                  <a:gd name="T37" fmla="*/ 48 h 54"/>
                  <a:gd name="T38" fmla="*/ 10 w 85"/>
                  <a:gd name="T39" fmla="*/ 42 h 54"/>
                  <a:gd name="T40" fmla="*/ 13 w 85"/>
                  <a:gd name="T41" fmla="*/ 35 h 54"/>
                  <a:gd name="T42" fmla="*/ 15 w 85"/>
                  <a:gd name="T43" fmla="*/ 28 h 54"/>
                  <a:gd name="T44" fmla="*/ 16 w 85"/>
                  <a:gd name="T45" fmla="*/ 24 h 54"/>
                  <a:gd name="T46" fmla="*/ 20 w 85"/>
                  <a:gd name="T47" fmla="*/ 19 h 54"/>
                  <a:gd name="T48" fmla="*/ 25 w 85"/>
                  <a:gd name="T49" fmla="*/ 13 h 54"/>
                  <a:gd name="T50" fmla="*/ 32 w 85"/>
                  <a:gd name="T51" fmla="*/ 8 h 54"/>
                  <a:gd name="T52" fmla="*/ 44 w 85"/>
                  <a:gd name="T53" fmla="*/ 2 h 54"/>
                  <a:gd name="T54" fmla="*/ 55 w 8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54">
                    <a:moveTo>
                      <a:pt x="55" y="0"/>
                    </a:moveTo>
                    <a:lnTo>
                      <a:pt x="66" y="0"/>
                    </a:lnTo>
                    <a:lnTo>
                      <a:pt x="75" y="3"/>
                    </a:lnTo>
                    <a:lnTo>
                      <a:pt x="80" y="5"/>
                    </a:lnTo>
                    <a:lnTo>
                      <a:pt x="81" y="6"/>
                    </a:lnTo>
                    <a:lnTo>
                      <a:pt x="85" y="11"/>
                    </a:lnTo>
                    <a:lnTo>
                      <a:pt x="85" y="17"/>
                    </a:lnTo>
                    <a:lnTo>
                      <a:pt x="84" y="25"/>
                    </a:lnTo>
                    <a:lnTo>
                      <a:pt x="77" y="33"/>
                    </a:lnTo>
                    <a:lnTo>
                      <a:pt x="68" y="43"/>
                    </a:lnTo>
                    <a:lnTo>
                      <a:pt x="55" y="48"/>
                    </a:lnTo>
                    <a:lnTo>
                      <a:pt x="44" y="50"/>
                    </a:lnTo>
                    <a:lnTo>
                      <a:pt x="33" y="53"/>
                    </a:lnTo>
                    <a:lnTo>
                      <a:pt x="24" y="54"/>
                    </a:lnTo>
                    <a:lnTo>
                      <a:pt x="13" y="54"/>
                    </a:lnTo>
                    <a:lnTo>
                      <a:pt x="4" y="53"/>
                    </a:lnTo>
                    <a:lnTo>
                      <a:pt x="0" y="52"/>
                    </a:lnTo>
                    <a:lnTo>
                      <a:pt x="3" y="50"/>
                    </a:lnTo>
                    <a:lnTo>
                      <a:pt x="8" y="48"/>
                    </a:lnTo>
                    <a:lnTo>
                      <a:pt x="10" y="42"/>
                    </a:lnTo>
                    <a:lnTo>
                      <a:pt x="13" y="35"/>
                    </a:lnTo>
                    <a:lnTo>
                      <a:pt x="15" y="28"/>
                    </a:lnTo>
                    <a:lnTo>
                      <a:pt x="16" y="24"/>
                    </a:lnTo>
                    <a:lnTo>
                      <a:pt x="20" y="19"/>
                    </a:lnTo>
                    <a:lnTo>
                      <a:pt x="25" y="13"/>
                    </a:lnTo>
                    <a:lnTo>
                      <a:pt x="32" y="8"/>
                    </a:lnTo>
                    <a:lnTo>
                      <a:pt x="44" y="2"/>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78">
                <a:extLst>
                  <a:ext uri="{FF2B5EF4-FFF2-40B4-BE49-F238E27FC236}">
                    <a16:creationId xmlns:a16="http://schemas.microsoft.com/office/drawing/2014/main" id="{FE8273DB-89DA-4817-A5EF-6E82DD750A43}"/>
                  </a:ext>
                </a:extLst>
              </p:cNvPr>
              <p:cNvSpPr>
                <a:spLocks/>
              </p:cNvSpPr>
              <p:nvPr/>
            </p:nvSpPr>
            <p:spPr bwMode="auto">
              <a:xfrm>
                <a:off x="13464469" y="3050975"/>
                <a:ext cx="38463" cy="10356"/>
              </a:xfrm>
              <a:custGeom>
                <a:avLst/>
                <a:gdLst>
                  <a:gd name="T0" fmla="*/ 27 w 52"/>
                  <a:gd name="T1" fmla="*/ 0 h 14"/>
                  <a:gd name="T2" fmla="*/ 38 w 52"/>
                  <a:gd name="T3" fmla="*/ 4 h 14"/>
                  <a:gd name="T4" fmla="*/ 45 w 52"/>
                  <a:gd name="T5" fmla="*/ 8 h 14"/>
                  <a:gd name="T6" fmla="*/ 51 w 52"/>
                  <a:gd name="T7" fmla="*/ 10 h 14"/>
                  <a:gd name="T8" fmla="*/ 52 w 52"/>
                  <a:gd name="T9" fmla="*/ 11 h 14"/>
                  <a:gd name="T10" fmla="*/ 50 w 52"/>
                  <a:gd name="T11" fmla="*/ 10 h 14"/>
                  <a:gd name="T12" fmla="*/ 44 w 52"/>
                  <a:gd name="T13" fmla="*/ 9 h 14"/>
                  <a:gd name="T14" fmla="*/ 34 w 52"/>
                  <a:gd name="T15" fmla="*/ 8 h 14"/>
                  <a:gd name="T16" fmla="*/ 26 w 52"/>
                  <a:gd name="T17" fmla="*/ 7 h 14"/>
                  <a:gd name="T18" fmla="*/ 17 w 52"/>
                  <a:gd name="T19" fmla="*/ 9 h 14"/>
                  <a:gd name="T20" fmla="*/ 12 w 52"/>
                  <a:gd name="T21" fmla="*/ 11 h 14"/>
                  <a:gd name="T22" fmla="*/ 7 w 52"/>
                  <a:gd name="T23" fmla="*/ 13 h 14"/>
                  <a:gd name="T24" fmla="*/ 5 w 52"/>
                  <a:gd name="T25" fmla="*/ 14 h 14"/>
                  <a:gd name="T26" fmla="*/ 2 w 52"/>
                  <a:gd name="T27" fmla="*/ 14 h 14"/>
                  <a:gd name="T28" fmla="*/ 1 w 52"/>
                  <a:gd name="T29" fmla="*/ 14 h 14"/>
                  <a:gd name="T30" fmla="*/ 0 w 52"/>
                  <a:gd name="T31" fmla="*/ 14 h 14"/>
                  <a:gd name="T32" fmla="*/ 0 w 52"/>
                  <a:gd name="T33" fmla="*/ 14 h 14"/>
                  <a:gd name="T34" fmla="*/ 1 w 52"/>
                  <a:gd name="T35" fmla="*/ 11 h 14"/>
                  <a:gd name="T36" fmla="*/ 5 w 52"/>
                  <a:gd name="T37" fmla="*/ 8 h 14"/>
                  <a:gd name="T38" fmla="*/ 11 w 52"/>
                  <a:gd name="T39" fmla="*/ 4 h 14"/>
                  <a:gd name="T40" fmla="*/ 18 w 52"/>
                  <a:gd name="T41" fmla="*/ 2 h 14"/>
                  <a:gd name="T42" fmla="*/ 27 w 52"/>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14">
                    <a:moveTo>
                      <a:pt x="27" y="0"/>
                    </a:moveTo>
                    <a:lnTo>
                      <a:pt x="38" y="4"/>
                    </a:lnTo>
                    <a:lnTo>
                      <a:pt x="45" y="8"/>
                    </a:lnTo>
                    <a:lnTo>
                      <a:pt x="51" y="10"/>
                    </a:lnTo>
                    <a:lnTo>
                      <a:pt x="52" y="11"/>
                    </a:lnTo>
                    <a:lnTo>
                      <a:pt x="50" y="10"/>
                    </a:lnTo>
                    <a:lnTo>
                      <a:pt x="44" y="9"/>
                    </a:lnTo>
                    <a:lnTo>
                      <a:pt x="34" y="8"/>
                    </a:lnTo>
                    <a:lnTo>
                      <a:pt x="26" y="7"/>
                    </a:lnTo>
                    <a:lnTo>
                      <a:pt x="17" y="9"/>
                    </a:lnTo>
                    <a:lnTo>
                      <a:pt x="12" y="11"/>
                    </a:lnTo>
                    <a:lnTo>
                      <a:pt x="7" y="13"/>
                    </a:lnTo>
                    <a:lnTo>
                      <a:pt x="5" y="14"/>
                    </a:lnTo>
                    <a:lnTo>
                      <a:pt x="2" y="14"/>
                    </a:lnTo>
                    <a:lnTo>
                      <a:pt x="1" y="14"/>
                    </a:lnTo>
                    <a:lnTo>
                      <a:pt x="0" y="14"/>
                    </a:lnTo>
                    <a:lnTo>
                      <a:pt x="0" y="14"/>
                    </a:lnTo>
                    <a:lnTo>
                      <a:pt x="1" y="11"/>
                    </a:lnTo>
                    <a:lnTo>
                      <a:pt x="5" y="8"/>
                    </a:lnTo>
                    <a:lnTo>
                      <a:pt x="11" y="4"/>
                    </a:lnTo>
                    <a:lnTo>
                      <a:pt x="18"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Freeform 79">
                <a:extLst>
                  <a:ext uri="{FF2B5EF4-FFF2-40B4-BE49-F238E27FC236}">
                    <a16:creationId xmlns:a16="http://schemas.microsoft.com/office/drawing/2014/main" id="{4551578B-80F9-4E93-ADD0-8B3ACE70B760}"/>
                  </a:ext>
                </a:extLst>
              </p:cNvPr>
              <p:cNvSpPr>
                <a:spLocks/>
              </p:cNvSpPr>
              <p:nvPr/>
            </p:nvSpPr>
            <p:spPr bwMode="auto">
              <a:xfrm>
                <a:off x="13309136" y="3086480"/>
                <a:ext cx="53997" cy="51038"/>
              </a:xfrm>
              <a:custGeom>
                <a:avLst/>
                <a:gdLst>
                  <a:gd name="T0" fmla="*/ 49 w 73"/>
                  <a:gd name="T1" fmla="*/ 0 h 69"/>
                  <a:gd name="T2" fmla="*/ 60 w 73"/>
                  <a:gd name="T3" fmla="*/ 1 h 69"/>
                  <a:gd name="T4" fmla="*/ 69 w 73"/>
                  <a:gd name="T5" fmla="*/ 7 h 69"/>
                  <a:gd name="T6" fmla="*/ 72 w 73"/>
                  <a:gd name="T7" fmla="*/ 14 h 69"/>
                  <a:gd name="T8" fmla="*/ 73 w 73"/>
                  <a:gd name="T9" fmla="*/ 20 h 69"/>
                  <a:gd name="T10" fmla="*/ 73 w 73"/>
                  <a:gd name="T11" fmla="*/ 31 h 69"/>
                  <a:gd name="T12" fmla="*/ 72 w 73"/>
                  <a:gd name="T13" fmla="*/ 38 h 69"/>
                  <a:gd name="T14" fmla="*/ 67 w 73"/>
                  <a:gd name="T15" fmla="*/ 45 h 69"/>
                  <a:gd name="T16" fmla="*/ 61 w 73"/>
                  <a:gd name="T17" fmla="*/ 52 h 69"/>
                  <a:gd name="T18" fmla="*/ 52 w 73"/>
                  <a:gd name="T19" fmla="*/ 56 h 69"/>
                  <a:gd name="T20" fmla="*/ 40 w 73"/>
                  <a:gd name="T21" fmla="*/ 58 h 69"/>
                  <a:gd name="T22" fmla="*/ 28 w 73"/>
                  <a:gd name="T23" fmla="*/ 60 h 69"/>
                  <a:gd name="T24" fmla="*/ 17 w 73"/>
                  <a:gd name="T25" fmla="*/ 63 h 69"/>
                  <a:gd name="T26" fmla="*/ 7 w 73"/>
                  <a:gd name="T27" fmla="*/ 65 h 69"/>
                  <a:gd name="T28" fmla="*/ 2 w 73"/>
                  <a:gd name="T29" fmla="*/ 67 h 69"/>
                  <a:gd name="T30" fmla="*/ 0 w 73"/>
                  <a:gd name="T31" fmla="*/ 69 h 69"/>
                  <a:gd name="T32" fmla="*/ 0 w 73"/>
                  <a:gd name="T33" fmla="*/ 65 h 69"/>
                  <a:gd name="T34" fmla="*/ 2 w 73"/>
                  <a:gd name="T35" fmla="*/ 56 h 69"/>
                  <a:gd name="T36" fmla="*/ 6 w 73"/>
                  <a:gd name="T37" fmla="*/ 44 h 69"/>
                  <a:gd name="T38" fmla="*/ 12 w 73"/>
                  <a:gd name="T39" fmla="*/ 31 h 69"/>
                  <a:gd name="T40" fmla="*/ 19 w 73"/>
                  <a:gd name="T41" fmla="*/ 19 h 69"/>
                  <a:gd name="T42" fmla="*/ 29 w 73"/>
                  <a:gd name="T43" fmla="*/ 9 h 69"/>
                  <a:gd name="T44" fmla="*/ 39 w 73"/>
                  <a:gd name="T45" fmla="*/ 3 h 69"/>
                  <a:gd name="T46" fmla="*/ 49 w 73"/>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9">
                    <a:moveTo>
                      <a:pt x="49" y="0"/>
                    </a:moveTo>
                    <a:lnTo>
                      <a:pt x="60" y="1"/>
                    </a:lnTo>
                    <a:lnTo>
                      <a:pt x="69" y="7"/>
                    </a:lnTo>
                    <a:lnTo>
                      <a:pt x="72" y="14"/>
                    </a:lnTo>
                    <a:lnTo>
                      <a:pt x="73" y="20"/>
                    </a:lnTo>
                    <a:lnTo>
                      <a:pt x="73" y="31"/>
                    </a:lnTo>
                    <a:lnTo>
                      <a:pt x="72" y="38"/>
                    </a:lnTo>
                    <a:lnTo>
                      <a:pt x="67" y="45"/>
                    </a:lnTo>
                    <a:lnTo>
                      <a:pt x="61" y="52"/>
                    </a:lnTo>
                    <a:lnTo>
                      <a:pt x="52" y="56"/>
                    </a:lnTo>
                    <a:lnTo>
                      <a:pt x="40" y="58"/>
                    </a:lnTo>
                    <a:lnTo>
                      <a:pt x="28" y="60"/>
                    </a:lnTo>
                    <a:lnTo>
                      <a:pt x="17" y="63"/>
                    </a:lnTo>
                    <a:lnTo>
                      <a:pt x="7" y="65"/>
                    </a:lnTo>
                    <a:lnTo>
                      <a:pt x="2" y="67"/>
                    </a:lnTo>
                    <a:lnTo>
                      <a:pt x="0" y="69"/>
                    </a:lnTo>
                    <a:lnTo>
                      <a:pt x="0" y="65"/>
                    </a:lnTo>
                    <a:lnTo>
                      <a:pt x="2" y="56"/>
                    </a:lnTo>
                    <a:lnTo>
                      <a:pt x="6" y="44"/>
                    </a:lnTo>
                    <a:lnTo>
                      <a:pt x="12" y="31"/>
                    </a:lnTo>
                    <a:lnTo>
                      <a:pt x="19" y="19"/>
                    </a:lnTo>
                    <a:lnTo>
                      <a:pt x="29" y="9"/>
                    </a:lnTo>
                    <a:lnTo>
                      <a:pt x="39" y="3"/>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 name="Freeform 80">
                <a:extLst>
                  <a:ext uri="{FF2B5EF4-FFF2-40B4-BE49-F238E27FC236}">
                    <a16:creationId xmlns:a16="http://schemas.microsoft.com/office/drawing/2014/main" id="{B7EE6A50-3633-4C00-A28A-7F4C144DFB8C}"/>
                  </a:ext>
                </a:extLst>
              </p:cNvPr>
              <p:cNvSpPr>
                <a:spLocks/>
              </p:cNvSpPr>
              <p:nvPr/>
            </p:nvSpPr>
            <p:spPr bwMode="auto">
              <a:xfrm>
                <a:off x="13369790" y="3036181"/>
                <a:ext cx="28848" cy="47340"/>
              </a:xfrm>
              <a:custGeom>
                <a:avLst/>
                <a:gdLst>
                  <a:gd name="T0" fmla="*/ 24 w 39"/>
                  <a:gd name="T1" fmla="*/ 0 h 64"/>
                  <a:gd name="T2" fmla="*/ 24 w 39"/>
                  <a:gd name="T3" fmla="*/ 0 h 64"/>
                  <a:gd name="T4" fmla="*/ 25 w 39"/>
                  <a:gd name="T5" fmla="*/ 2 h 64"/>
                  <a:gd name="T6" fmla="*/ 26 w 39"/>
                  <a:gd name="T7" fmla="*/ 5 h 64"/>
                  <a:gd name="T8" fmla="*/ 29 w 39"/>
                  <a:gd name="T9" fmla="*/ 7 h 64"/>
                  <a:gd name="T10" fmla="*/ 30 w 39"/>
                  <a:gd name="T11" fmla="*/ 12 h 64"/>
                  <a:gd name="T12" fmla="*/ 31 w 39"/>
                  <a:gd name="T13" fmla="*/ 16 h 64"/>
                  <a:gd name="T14" fmla="*/ 33 w 39"/>
                  <a:gd name="T15" fmla="*/ 20 h 64"/>
                  <a:gd name="T16" fmla="*/ 36 w 39"/>
                  <a:gd name="T17" fmla="*/ 33 h 64"/>
                  <a:gd name="T18" fmla="*/ 39 w 39"/>
                  <a:gd name="T19" fmla="*/ 44 h 64"/>
                  <a:gd name="T20" fmla="*/ 37 w 39"/>
                  <a:gd name="T21" fmla="*/ 55 h 64"/>
                  <a:gd name="T22" fmla="*/ 34 w 39"/>
                  <a:gd name="T23" fmla="*/ 61 h 64"/>
                  <a:gd name="T24" fmla="*/ 29 w 39"/>
                  <a:gd name="T25" fmla="*/ 64 h 64"/>
                  <a:gd name="T26" fmla="*/ 22 w 39"/>
                  <a:gd name="T27" fmla="*/ 64 h 64"/>
                  <a:gd name="T28" fmla="*/ 12 w 39"/>
                  <a:gd name="T29" fmla="*/ 61 h 64"/>
                  <a:gd name="T30" fmla="*/ 11 w 39"/>
                  <a:gd name="T31" fmla="*/ 61 h 64"/>
                  <a:gd name="T32" fmla="*/ 8 w 39"/>
                  <a:gd name="T33" fmla="*/ 60 h 64"/>
                  <a:gd name="T34" fmla="*/ 4 w 39"/>
                  <a:gd name="T35" fmla="*/ 55 h 64"/>
                  <a:gd name="T36" fmla="*/ 1 w 39"/>
                  <a:gd name="T37" fmla="*/ 49 h 64"/>
                  <a:gd name="T38" fmla="*/ 0 w 39"/>
                  <a:gd name="T39" fmla="*/ 38 h 64"/>
                  <a:gd name="T40" fmla="*/ 2 w 39"/>
                  <a:gd name="T41" fmla="*/ 27 h 64"/>
                  <a:gd name="T42" fmla="*/ 8 w 39"/>
                  <a:gd name="T43" fmla="*/ 17 h 64"/>
                  <a:gd name="T44" fmla="*/ 14 w 39"/>
                  <a:gd name="T45" fmla="*/ 11 h 64"/>
                  <a:gd name="T46" fmla="*/ 20 w 39"/>
                  <a:gd name="T47" fmla="*/ 5 h 64"/>
                  <a:gd name="T48" fmla="*/ 23 w 39"/>
                  <a:gd name="T49" fmla="*/ 2 h 64"/>
                  <a:gd name="T50" fmla="*/ 24 w 39"/>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64">
                    <a:moveTo>
                      <a:pt x="24" y="0"/>
                    </a:moveTo>
                    <a:lnTo>
                      <a:pt x="24" y="0"/>
                    </a:lnTo>
                    <a:lnTo>
                      <a:pt x="25" y="2"/>
                    </a:lnTo>
                    <a:lnTo>
                      <a:pt x="26" y="5"/>
                    </a:lnTo>
                    <a:lnTo>
                      <a:pt x="29" y="7"/>
                    </a:lnTo>
                    <a:lnTo>
                      <a:pt x="30" y="12"/>
                    </a:lnTo>
                    <a:lnTo>
                      <a:pt x="31" y="16"/>
                    </a:lnTo>
                    <a:lnTo>
                      <a:pt x="33" y="20"/>
                    </a:lnTo>
                    <a:lnTo>
                      <a:pt x="36" y="33"/>
                    </a:lnTo>
                    <a:lnTo>
                      <a:pt x="39" y="44"/>
                    </a:lnTo>
                    <a:lnTo>
                      <a:pt x="37" y="55"/>
                    </a:lnTo>
                    <a:lnTo>
                      <a:pt x="34" y="61"/>
                    </a:lnTo>
                    <a:lnTo>
                      <a:pt x="29" y="64"/>
                    </a:lnTo>
                    <a:lnTo>
                      <a:pt x="22" y="64"/>
                    </a:lnTo>
                    <a:lnTo>
                      <a:pt x="12" y="61"/>
                    </a:lnTo>
                    <a:lnTo>
                      <a:pt x="11" y="61"/>
                    </a:lnTo>
                    <a:lnTo>
                      <a:pt x="8" y="60"/>
                    </a:lnTo>
                    <a:lnTo>
                      <a:pt x="4" y="55"/>
                    </a:lnTo>
                    <a:lnTo>
                      <a:pt x="1" y="49"/>
                    </a:lnTo>
                    <a:lnTo>
                      <a:pt x="0" y="38"/>
                    </a:lnTo>
                    <a:lnTo>
                      <a:pt x="2" y="27"/>
                    </a:lnTo>
                    <a:lnTo>
                      <a:pt x="8" y="17"/>
                    </a:lnTo>
                    <a:lnTo>
                      <a:pt x="14" y="11"/>
                    </a:lnTo>
                    <a:lnTo>
                      <a:pt x="20" y="5"/>
                    </a:lnTo>
                    <a:lnTo>
                      <a:pt x="23"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Freeform 81">
                <a:extLst>
                  <a:ext uri="{FF2B5EF4-FFF2-40B4-BE49-F238E27FC236}">
                    <a16:creationId xmlns:a16="http://schemas.microsoft.com/office/drawing/2014/main" id="{E5E4EAF4-D9F8-45C9-9B4A-E3DC0791C710}"/>
                  </a:ext>
                </a:extLst>
              </p:cNvPr>
              <p:cNvSpPr>
                <a:spLocks/>
              </p:cNvSpPr>
              <p:nvPr/>
            </p:nvSpPr>
            <p:spPr bwMode="auto">
              <a:xfrm>
                <a:off x="13286205" y="3180419"/>
                <a:ext cx="47340" cy="31067"/>
              </a:xfrm>
              <a:custGeom>
                <a:avLst/>
                <a:gdLst>
                  <a:gd name="T0" fmla="*/ 28 w 64"/>
                  <a:gd name="T1" fmla="*/ 0 h 42"/>
                  <a:gd name="T2" fmla="*/ 43 w 64"/>
                  <a:gd name="T3" fmla="*/ 3 h 42"/>
                  <a:gd name="T4" fmla="*/ 53 w 64"/>
                  <a:gd name="T5" fmla="*/ 5 h 42"/>
                  <a:gd name="T6" fmla="*/ 59 w 64"/>
                  <a:gd name="T7" fmla="*/ 11 h 42"/>
                  <a:gd name="T8" fmla="*/ 62 w 64"/>
                  <a:gd name="T9" fmla="*/ 19 h 42"/>
                  <a:gd name="T10" fmla="*/ 64 w 64"/>
                  <a:gd name="T11" fmla="*/ 25 h 42"/>
                  <a:gd name="T12" fmla="*/ 62 w 64"/>
                  <a:gd name="T13" fmla="*/ 30 h 42"/>
                  <a:gd name="T14" fmla="*/ 62 w 64"/>
                  <a:gd name="T15" fmla="*/ 32 h 42"/>
                  <a:gd name="T16" fmla="*/ 62 w 64"/>
                  <a:gd name="T17" fmla="*/ 35 h 42"/>
                  <a:gd name="T18" fmla="*/ 61 w 64"/>
                  <a:gd name="T19" fmla="*/ 37 h 42"/>
                  <a:gd name="T20" fmla="*/ 60 w 64"/>
                  <a:gd name="T21" fmla="*/ 39 h 42"/>
                  <a:gd name="T22" fmla="*/ 58 w 64"/>
                  <a:gd name="T23" fmla="*/ 41 h 42"/>
                  <a:gd name="T24" fmla="*/ 55 w 64"/>
                  <a:gd name="T25" fmla="*/ 42 h 42"/>
                  <a:gd name="T26" fmla="*/ 50 w 64"/>
                  <a:gd name="T27" fmla="*/ 42 h 42"/>
                  <a:gd name="T28" fmla="*/ 40 w 64"/>
                  <a:gd name="T29" fmla="*/ 42 h 42"/>
                  <a:gd name="T30" fmla="*/ 34 w 64"/>
                  <a:gd name="T31" fmla="*/ 39 h 42"/>
                  <a:gd name="T32" fmla="*/ 28 w 64"/>
                  <a:gd name="T33" fmla="*/ 36 h 42"/>
                  <a:gd name="T34" fmla="*/ 26 w 64"/>
                  <a:gd name="T35" fmla="*/ 35 h 42"/>
                  <a:gd name="T36" fmla="*/ 23 w 64"/>
                  <a:gd name="T37" fmla="*/ 32 h 42"/>
                  <a:gd name="T38" fmla="*/ 22 w 64"/>
                  <a:gd name="T39" fmla="*/ 30 h 42"/>
                  <a:gd name="T40" fmla="*/ 21 w 64"/>
                  <a:gd name="T41" fmla="*/ 26 h 42"/>
                  <a:gd name="T42" fmla="*/ 20 w 64"/>
                  <a:gd name="T43" fmla="*/ 22 h 42"/>
                  <a:gd name="T44" fmla="*/ 18 w 64"/>
                  <a:gd name="T45" fmla="*/ 20 h 42"/>
                  <a:gd name="T46" fmla="*/ 17 w 64"/>
                  <a:gd name="T47" fmla="*/ 17 h 42"/>
                  <a:gd name="T48" fmla="*/ 16 w 64"/>
                  <a:gd name="T49" fmla="*/ 15 h 42"/>
                  <a:gd name="T50" fmla="*/ 12 w 64"/>
                  <a:gd name="T51" fmla="*/ 14 h 42"/>
                  <a:gd name="T52" fmla="*/ 9 w 64"/>
                  <a:gd name="T53" fmla="*/ 11 h 42"/>
                  <a:gd name="T54" fmla="*/ 6 w 64"/>
                  <a:gd name="T55" fmla="*/ 10 h 42"/>
                  <a:gd name="T56" fmla="*/ 4 w 64"/>
                  <a:gd name="T57" fmla="*/ 8 h 42"/>
                  <a:gd name="T58" fmla="*/ 1 w 64"/>
                  <a:gd name="T59" fmla="*/ 8 h 42"/>
                  <a:gd name="T60" fmla="*/ 0 w 64"/>
                  <a:gd name="T61" fmla="*/ 6 h 42"/>
                  <a:gd name="T62" fmla="*/ 3 w 64"/>
                  <a:gd name="T63" fmla="*/ 6 h 42"/>
                  <a:gd name="T64" fmla="*/ 7 w 64"/>
                  <a:gd name="T65" fmla="*/ 4 h 42"/>
                  <a:gd name="T66" fmla="*/ 16 w 64"/>
                  <a:gd name="T67" fmla="*/ 2 h 42"/>
                  <a:gd name="T68" fmla="*/ 28 w 64"/>
                  <a:gd name="T6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2">
                    <a:moveTo>
                      <a:pt x="28" y="0"/>
                    </a:moveTo>
                    <a:lnTo>
                      <a:pt x="43" y="3"/>
                    </a:lnTo>
                    <a:lnTo>
                      <a:pt x="53" y="5"/>
                    </a:lnTo>
                    <a:lnTo>
                      <a:pt x="59" y="11"/>
                    </a:lnTo>
                    <a:lnTo>
                      <a:pt x="62" y="19"/>
                    </a:lnTo>
                    <a:lnTo>
                      <a:pt x="64" y="25"/>
                    </a:lnTo>
                    <a:lnTo>
                      <a:pt x="62" y="30"/>
                    </a:lnTo>
                    <a:lnTo>
                      <a:pt x="62" y="32"/>
                    </a:lnTo>
                    <a:lnTo>
                      <a:pt x="62" y="35"/>
                    </a:lnTo>
                    <a:lnTo>
                      <a:pt x="61" y="37"/>
                    </a:lnTo>
                    <a:lnTo>
                      <a:pt x="60" y="39"/>
                    </a:lnTo>
                    <a:lnTo>
                      <a:pt x="58" y="41"/>
                    </a:lnTo>
                    <a:lnTo>
                      <a:pt x="55" y="42"/>
                    </a:lnTo>
                    <a:lnTo>
                      <a:pt x="50" y="42"/>
                    </a:lnTo>
                    <a:lnTo>
                      <a:pt x="40" y="42"/>
                    </a:lnTo>
                    <a:lnTo>
                      <a:pt x="34" y="39"/>
                    </a:lnTo>
                    <a:lnTo>
                      <a:pt x="28" y="36"/>
                    </a:lnTo>
                    <a:lnTo>
                      <a:pt x="26" y="35"/>
                    </a:lnTo>
                    <a:lnTo>
                      <a:pt x="23" y="32"/>
                    </a:lnTo>
                    <a:lnTo>
                      <a:pt x="22" y="30"/>
                    </a:lnTo>
                    <a:lnTo>
                      <a:pt x="21" y="26"/>
                    </a:lnTo>
                    <a:lnTo>
                      <a:pt x="20" y="22"/>
                    </a:lnTo>
                    <a:lnTo>
                      <a:pt x="18" y="20"/>
                    </a:lnTo>
                    <a:lnTo>
                      <a:pt x="17" y="17"/>
                    </a:lnTo>
                    <a:lnTo>
                      <a:pt x="16" y="15"/>
                    </a:lnTo>
                    <a:lnTo>
                      <a:pt x="12" y="14"/>
                    </a:lnTo>
                    <a:lnTo>
                      <a:pt x="9" y="11"/>
                    </a:lnTo>
                    <a:lnTo>
                      <a:pt x="6" y="10"/>
                    </a:lnTo>
                    <a:lnTo>
                      <a:pt x="4" y="8"/>
                    </a:lnTo>
                    <a:lnTo>
                      <a:pt x="1" y="8"/>
                    </a:lnTo>
                    <a:lnTo>
                      <a:pt x="0" y="6"/>
                    </a:lnTo>
                    <a:lnTo>
                      <a:pt x="3" y="6"/>
                    </a:lnTo>
                    <a:lnTo>
                      <a:pt x="7" y="4"/>
                    </a:lnTo>
                    <a:lnTo>
                      <a:pt x="16" y="2"/>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82">
                <a:extLst>
                  <a:ext uri="{FF2B5EF4-FFF2-40B4-BE49-F238E27FC236}">
                    <a16:creationId xmlns:a16="http://schemas.microsoft.com/office/drawing/2014/main" id="{029AE568-8A1A-4C43-BFDB-C539ED27ED28}"/>
                  </a:ext>
                </a:extLst>
              </p:cNvPr>
              <p:cNvSpPr>
                <a:spLocks/>
              </p:cNvSpPr>
              <p:nvPr/>
            </p:nvSpPr>
            <p:spPr bwMode="auto">
              <a:xfrm>
                <a:off x="13449675" y="3108670"/>
                <a:ext cx="44381" cy="41422"/>
              </a:xfrm>
              <a:custGeom>
                <a:avLst/>
                <a:gdLst>
                  <a:gd name="T0" fmla="*/ 33 w 60"/>
                  <a:gd name="T1" fmla="*/ 0 h 56"/>
                  <a:gd name="T2" fmla="*/ 41 w 60"/>
                  <a:gd name="T3" fmla="*/ 1 h 56"/>
                  <a:gd name="T4" fmla="*/ 46 w 60"/>
                  <a:gd name="T5" fmla="*/ 2 h 56"/>
                  <a:gd name="T6" fmla="*/ 48 w 60"/>
                  <a:gd name="T7" fmla="*/ 3 h 56"/>
                  <a:gd name="T8" fmla="*/ 55 w 60"/>
                  <a:gd name="T9" fmla="*/ 12 h 56"/>
                  <a:gd name="T10" fmla="*/ 59 w 60"/>
                  <a:gd name="T11" fmla="*/ 20 h 56"/>
                  <a:gd name="T12" fmla="*/ 60 w 60"/>
                  <a:gd name="T13" fmla="*/ 29 h 56"/>
                  <a:gd name="T14" fmla="*/ 57 w 60"/>
                  <a:gd name="T15" fmla="*/ 36 h 56"/>
                  <a:gd name="T16" fmla="*/ 50 w 60"/>
                  <a:gd name="T17" fmla="*/ 44 h 56"/>
                  <a:gd name="T18" fmla="*/ 43 w 60"/>
                  <a:gd name="T19" fmla="*/ 46 h 56"/>
                  <a:gd name="T20" fmla="*/ 36 w 60"/>
                  <a:gd name="T21" fmla="*/ 46 h 56"/>
                  <a:gd name="T22" fmla="*/ 26 w 60"/>
                  <a:gd name="T23" fmla="*/ 47 h 56"/>
                  <a:gd name="T24" fmla="*/ 19 w 60"/>
                  <a:gd name="T25" fmla="*/ 48 h 56"/>
                  <a:gd name="T26" fmla="*/ 11 w 60"/>
                  <a:gd name="T27" fmla="*/ 51 h 56"/>
                  <a:gd name="T28" fmla="*/ 6 w 60"/>
                  <a:gd name="T29" fmla="*/ 53 h 56"/>
                  <a:gd name="T30" fmla="*/ 2 w 60"/>
                  <a:gd name="T31" fmla="*/ 56 h 56"/>
                  <a:gd name="T32" fmla="*/ 0 w 60"/>
                  <a:gd name="T33" fmla="*/ 55 h 56"/>
                  <a:gd name="T34" fmla="*/ 2 w 60"/>
                  <a:gd name="T35" fmla="*/ 51 h 56"/>
                  <a:gd name="T36" fmla="*/ 4 w 60"/>
                  <a:gd name="T37" fmla="*/ 42 h 56"/>
                  <a:gd name="T38" fmla="*/ 5 w 60"/>
                  <a:gd name="T39" fmla="*/ 33 h 56"/>
                  <a:gd name="T40" fmla="*/ 8 w 60"/>
                  <a:gd name="T41" fmla="*/ 22 h 56"/>
                  <a:gd name="T42" fmla="*/ 11 w 60"/>
                  <a:gd name="T43" fmla="*/ 9 h 56"/>
                  <a:gd name="T44" fmla="*/ 19 w 60"/>
                  <a:gd name="T45" fmla="*/ 3 h 56"/>
                  <a:gd name="T46" fmla="*/ 26 w 60"/>
                  <a:gd name="T47" fmla="*/ 1 h 56"/>
                  <a:gd name="T48" fmla="*/ 33 w 60"/>
                  <a:gd name="T4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6">
                    <a:moveTo>
                      <a:pt x="33" y="0"/>
                    </a:moveTo>
                    <a:lnTo>
                      <a:pt x="41" y="1"/>
                    </a:lnTo>
                    <a:lnTo>
                      <a:pt x="46" y="2"/>
                    </a:lnTo>
                    <a:lnTo>
                      <a:pt x="48" y="3"/>
                    </a:lnTo>
                    <a:lnTo>
                      <a:pt x="55" y="12"/>
                    </a:lnTo>
                    <a:lnTo>
                      <a:pt x="59" y="20"/>
                    </a:lnTo>
                    <a:lnTo>
                      <a:pt x="60" y="29"/>
                    </a:lnTo>
                    <a:lnTo>
                      <a:pt x="57" y="36"/>
                    </a:lnTo>
                    <a:lnTo>
                      <a:pt x="50" y="44"/>
                    </a:lnTo>
                    <a:lnTo>
                      <a:pt x="43" y="46"/>
                    </a:lnTo>
                    <a:lnTo>
                      <a:pt x="36" y="46"/>
                    </a:lnTo>
                    <a:lnTo>
                      <a:pt x="26" y="47"/>
                    </a:lnTo>
                    <a:lnTo>
                      <a:pt x="19" y="48"/>
                    </a:lnTo>
                    <a:lnTo>
                      <a:pt x="11" y="51"/>
                    </a:lnTo>
                    <a:lnTo>
                      <a:pt x="6" y="53"/>
                    </a:lnTo>
                    <a:lnTo>
                      <a:pt x="2" y="56"/>
                    </a:lnTo>
                    <a:lnTo>
                      <a:pt x="0" y="55"/>
                    </a:lnTo>
                    <a:lnTo>
                      <a:pt x="2" y="51"/>
                    </a:lnTo>
                    <a:lnTo>
                      <a:pt x="4" y="42"/>
                    </a:lnTo>
                    <a:lnTo>
                      <a:pt x="5" y="33"/>
                    </a:lnTo>
                    <a:lnTo>
                      <a:pt x="8" y="22"/>
                    </a:lnTo>
                    <a:lnTo>
                      <a:pt x="11" y="9"/>
                    </a:lnTo>
                    <a:lnTo>
                      <a:pt x="19" y="3"/>
                    </a:lnTo>
                    <a:lnTo>
                      <a:pt x="26"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83">
                <a:extLst>
                  <a:ext uri="{FF2B5EF4-FFF2-40B4-BE49-F238E27FC236}">
                    <a16:creationId xmlns:a16="http://schemas.microsoft.com/office/drawing/2014/main" id="{88D79E1A-D71E-4748-A20E-FA1A5B4CE5B2}"/>
                  </a:ext>
                </a:extLst>
              </p:cNvPr>
              <p:cNvSpPr>
                <a:spLocks/>
              </p:cNvSpPr>
              <p:nvPr/>
            </p:nvSpPr>
            <p:spPr bwMode="auto">
              <a:xfrm>
                <a:off x="13333545" y="3227019"/>
                <a:ext cx="32546" cy="42902"/>
              </a:xfrm>
              <a:custGeom>
                <a:avLst/>
                <a:gdLst>
                  <a:gd name="T0" fmla="*/ 0 w 44"/>
                  <a:gd name="T1" fmla="*/ 0 h 58"/>
                  <a:gd name="T2" fmla="*/ 2 w 44"/>
                  <a:gd name="T3" fmla="*/ 1 h 58"/>
                  <a:gd name="T4" fmla="*/ 9 w 44"/>
                  <a:gd name="T5" fmla="*/ 6 h 58"/>
                  <a:gd name="T6" fmla="*/ 18 w 44"/>
                  <a:gd name="T7" fmla="*/ 8 h 58"/>
                  <a:gd name="T8" fmla="*/ 28 w 44"/>
                  <a:gd name="T9" fmla="*/ 12 h 58"/>
                  <a:gd name="T10" fmla="*/ 38 w 44"/>
                  <a:gd name="T11" fmla="*/ 18 h 58"/>
                  <a:gd name="T12" fmla="*/ 42 w 44"/>
                  <a:gd name="T13" fmla="*/ 25 h 58"/>
                  <a:gd name="T14" fmla="*/ 44 w 44"/>
                  <a:gd name="T15" fmla="*/ 34 h 58"/>
                  <a:gd name="T16" fmla="*/ 41 w 44"/>
                  <a:gd name="T17" fmla="*/ 42 h 58"/>
                  <a:gd name="T18" fmla="*/ 39 w 44"/>
                  <a:gd name="T19" fmla="*/ 49 h 58"/>
                  <a:gd name="T20" fmla="*/ 38 w 44"/>
                  <a:gd name="T21" fmla="*/ 51 h 58"/>
                  <a:gd name="T22" fmla="*/ 27 w 44"/>
                  <a:gd name="T23" fmla="*/ 58 h 58"/>
                  <a:gd name="T24" fmla="*/ 17 w 44"/>
                  <a:gd name="T25" fmla="*/ 58 h 58"/>
                  <a:gd name="T26" fmla="*/ 8 w 44"/>
                  <a:gd name="T27" fmla="*/ 53 h 58"/>
                  <a:gd name="T28" fmla="*/ 2 w 44"/>
                  <a:gd name="T29" fmla="*/ 47 h 58"/>
                  <a:gd name="T30" fmla="*/ 1 w 44"/>
                  <a:gd name="T31" fmla="*/ 40 h 58"/>
                  <a:gd name="T32" fmla="*/ 1 w 44"/>
                  <a:gd name="T33" fmla="*/ 33 h 58"/>
                  <a:gd name="T34" fmla="*/ 2 w 44"/>
                  <a:gd name="T35" fmla="*/ 24 h 58"/>
                  <a:gd name="T36" fmla="*/ 2 w 44"/>
                  <a:gd name="T37" fmla="*/ 17 h 58"/>
                  <a:gd name="T38" fmla="*/ 1 w 44"/>
                  <a:gd name="T39" fmla="*/ 9 h 58"/>
                  <a:gd name="T40" fmla="*/ 0 w 44"/>
                  <a:gd name="T41" fmla="*/ 3 h 58"/>
                  <a:gd name="T42" fmla="*/ 0 w 44"/>
                  <a:gd name="T4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8">
                    <a:moveTo>
                      <a:pt x="0" y="0"/>
                    </a:moveTo>
                    <a:lnTo>
                      <a:pt x="2" y="1"/>
                    </a:lnTo>
                    <a:lnTo>
                      <a:pt x="9" y="6"/>
                    </a:lnTo>
                    <a:lnTo>
                      <a:pt x="18" y="8"/>
                    </a:lnTo>
                    <a:lnTo>
                      <a:pt x="28" y="12"/>
                    </a:lnTo>
                    <a:lnTo>
                      <a:pt x="38" y="18"/>
                    </a:lnTo>
                    <a:lnTo>
                      <a:pt x="42" y="25"/>
                    </a:lnTo>
                    <a:lnTo>
                      <a:pt x="44" y="34"/>
                    </a:lnTo>
                    <a:lnTo>
                      <a:pt x="41" y="42"/>
                    </a:lnTo>
                    <a:lnTo>
                      <a:pt x="39" y="49"/>
                    </a:lnTo>
                    <a:lnTo>
                      <a:pt x="38" y="51"/>
                    </a:lnTo>
                    <a:lnTo>
                      <a:pt x="27" y="58"/>
                    </a:lnTo>
                    <a:lnTo>
                      <a:pt x="17" y="58"/>
                    </a:lnTo>
                    <a:lnTo>
                      <a:pt x="8" y="53"/>
                    </a:lnTo>
                    <a:lnTo>
                      <a:pt x="2" y="47"/>
                    </a:lnTo>
                    <a:lnTo>
                      <a:pt x="1" y="40"/>
                    </a:lnTo>
                    <a:lnTo>
                      <a:pt x="1" y="33"/>
                    </a:lnTo>
                    <a:lnTo>
                      <a:pt x="2" y="24"/>
                    </a:lnTo>
                    <a:lnTo>
                      <a:pt x="2" y="17"/>
                    </a:lnTo>
                    <a:lnTo>
                      <a:pt x="1" y="9"/>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84">
                <a:extLst>
                  <a:ext uri="{FF2B5EF4-FFF2-40B4-BE49-F238E27FC236}">
                    <a16:creationId xmlns:a16="http://schemas.microsoft.com/office/drawing/2014/main" id="{2A5734D4-39BD-471C-90FA-3E6BC792137C}"/>
                  </a:ext>
                </a:extLst>
              </p:cNvPr>
              <p:cNvSpPr>
                <a:spLocks/>
              </p:cNvSpPr>
              <p:nvPr/>
            </p:nvSpPr>
            <p:spPr bwMode="auto">
              <a:xfrm>
                <a:off x="13383843" y="3083521"/>
                <a:ext cx="33286" cy="63613"/>
              </a:xfrm>
              <a:custGeom>
                <a:avLst/>
                <a:gdLst>
                  <a:gd name="T0" fmla="*/ 31 w 45"/>
                  <a:gd name="T1" fmla="*/ 0 h 86"/>
                  <a:gd name="T2" fmla="*/ 29 w 45"/>
                  <a:gd name="T3" fmla="*/ 3 h 86"/>
                  <a:gd name="T4" fmla="*/ 27 w 45"/>
                  <a:gd name="T5" fmla="*/ 10 h 86"/>
                  <a:gd name="T6" fmla="*/ 26 w 45"/>
                  <a:gd name="T7" fmla="*/ 20 h 86"/>
                  <a:gd name="T8" fmla="*/ 27 w 45"/>
                  <a:gd name="T9" fmla="*/ 29 h 86"/>
                  <a:gd name="T10" fmla="*/ 31 w 45"/>
                  <a:gd name="T11" fmla="*/ 34 h 86"/>
                  <a:gd name="T12" fmla="*/ 37 w 45"/>
                  <a:gd name="T13" fmla="*/ 38 h 86"/>
                  <a:gd name="T14" fmla="*/ 42 w 45"/>
                  <a:gd name="T15" fmla="*/ 45 h 86"/>
                  <a:gd name="T16" fmla="*/ 45 w 45"/>
                  <a:gd name="T17" fmla="*/ 54 h 86"/>
                  <a:gd name="T18" fmla="*/ 45 w 45"/>
                  <a:gd name="T19" fmla="*/ 64 h 86"/>
                  <a:gd name="T20" fmla="*/ 43 w 45"/>
                  <a:gd name="T21" fmla="*/ 74 h 86"/>
                  <a:gd name="T22" fmla="*/ 38 w 45"/>
                  <a:gd name="T23" fmla="*/ 80 h 86"/>
                  <a:gd name="T24" fmla="*/ 34 w 45"/>
                  <a:gd name="T25" fmla="*/ 84 h 86"/>
                  <a:gd name="T26" fmla="*/ 33 w 45"/>
                  <a:gd name="T27" fmla="*/ 84 h 86"/>
                  <a:gd name="T28" fmla="*/ 31 w 45"/>
                  <a:gd name="T29" fmla="*/ 85 h 86"/>
                  <a:gd name="T30" fmla="*/ 28 w 45"/>
                  <a:gd name="T31" fmla="*/ 86 h 86"/>
                  <a:gd name="T32" fmla="*/ 25 w 45"/>
                  <a:gd name="T33" fmla="*/ 86 h 86"/>
                  <a:gd name="T34" fmla="*/ 21 w 45"/>
                  <a:gd name="T35" fmla="*/ 86 h 86"/>
                  <a:gd name="T36" fmla="*/ 18 w 45"/>
                  <a:gd name="T37" fmla="*/ 86 h 86"/>
                  <a:gd name="T38" fmla="*/ 18 w 45"/>
                  <a:gd name="T39" fmla="*/ 86 h 86"/>
                  <a:gd name="T40" fmla="*/ 17 w 45"/>
                  <a:gd name="T41" fmla="*/ 85 h 86"/>
                  <a:gd name="T42" fmla="*/ 16 w 45"/>
                  <a:gd name="T43" fmla="*/ 84 h 86"/>
                  <a:gd name="T44" fmla="*/ 14 w 45"/>
                  <a:gd name="T45" fmla="*/ 82 h 86"/>
                  <a:gd name="T46" fmla="*/ 11 w 45"/>
                  <a:gd name="T47" fmla="*/ 80 h 86"/>
                  <a:gd name="T48" fmla="*/ 7 w 45"/>
                  <a:gd name="T49" fmla="*/ 76 h 86"/>
                  <a:gd name="T50" fmla="*/ 4 w 45"/>
                  <a:gd name="T51" fmla="*/ 71 h 86"/>
                  <a:gd name="T52" fmla="*/ 0 w 45"/>
                  <a:gd name="T53" fmla="*/ 59 h 86"/>
                  <a:gd name="T54" fmla="*/ 0 w 45"/>
                  <a:gd name="T55" fmla="*/ 47 h 86"/>
                  <a:gd name="T56" fmla="*/ 3 w 45"/>
                  <a:gd name="T57" fmla="*/ 34 h 86"/>
                  <a:gd name="T58" fmla="*/ 7 w 45"/>
                  <a:gd name="T59" fmla="*/ 23 h 86"/>
                  <a:gd name="T60" fmla="*/ 15 w 45"/>
                  <a:gd name="T61" fmla="*/ 14 h 86"/>
                  <a:gd name="T62" fmla="*/ 22 w 45"/>
                  <a:gd name="T63" fmla="*/ 8 h 86"/>
                  <a:gd name="T64" fmla="*/ 28 w 45"/>
                  <a:gd name="T65" fmla="*/ 3 h 86"/>
                  <a:gd name="T66" fmla="*/ 31 w 45"/>
                  <a:gd name="T6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86">
                    <a:moveTo>
                      <a:pt x="31" y="0"/>
                    </a:moveTo>
                    <a:lnTo>
                      <a:pt x="29" y="3"/>
                    </a:lnTo>
                    <a:lnTo>
                      <a:pt x="27" y="10"/>
                    </a:lnTo>
                    <a:lnTo>
                      <a:pt x="26" y="20"/>
                    </a:lnTo>
                    <a:lnTo>
                      <a:pt x="27" y="29"/>
                    </a:lnTo>
                    <a:lnTo>
                      <a:pt x="31" y="34"/>
                    </a:lnTo>
                    <a:lnTo>
                      <a:pt x="37" y="38"/>
                    </a:lnTo>
                    <a:lnTo>
                      <a:pt x="42" y="45"/>
                    </a:lnTo>
                    <a:lnTo>
                      <a:pt x="45" y="54"/>
                    </a:lnTo>
                    <a:lnTo>
                      <a:pt x="45" y="64"/>
                    </a:lnTo>
                    <a:lnTo>
                      <a:pt x="43" y="74"/>
                    </a:lnTo>
                    <a:lnTo>
                      <a:pt x="38" y="80"/>
                    </a:lnTo>
                    <a:lnTo>
                      <a:pt x="34" y="84"/>
                    </a:lnTo>
                    <a:lnTo>
                      <a:pt x="33" y="84"/>
                    </a:lnTo>
                    <a:lnTo>
                      <a:pt x="31" y="85"/>
                    </a:lnTo>
                    <a:lnTo>
                      <a:pt x="28" y="86"/>
                    </a:lnTo>
                    <a:lnTo>
                      <a:pt x="25" y="86"/>
                    </a:lnTo>
                    <a:lnTo>
                      <a:pt x="21" y="86"/>
                    </a:lnTo>
                    <a:lnTo>
                      <a:pt x="18" y="86"/>
                    </a:lnTo>
                    <a:lnTo>
                      <a:pt x="18" y="86"/>
                    </a:lnTo>
                    <a:lnTo>
                      <a:pt x="17" y="85"/>
                    </a:lnTo>
                    <a:lnTo>
                      <a:pt x="16" y="84"/>
                    </a:lnTo>
                    <a:lnTo>
                      <a:pt x="14" y="82"/>
                    </a:lnTo>
                    <a:lnTo>
                      <a:pt x="11" y="80"/>
                    </a:lnTo>
                    <a:lnTo>
                      <a:pt x="7" y="76"/>
                    </a:lnTo>
                    <a:lnTo>
                      <a:pt x="4" y="71"/>
                    </a:lnTo>
                    <a:lnTo>
                      <a:pt x="0" y="59"/>
                    </a:lnTo>
                    <a:lnTo>
                      <a:pt x="0" y="47"/>
                    </a:lnTo>
                    <a:lnTo>
                      <a:pt x="3" y="34"/>
                    </a:lnTo>
                    <a:lnTo>
                      <a:pt x="7" y="23"/>
                    </a:lnTo>
                    <a:lnTo>
                      <a:pt x="15" y="14"/>
                    </a:lnTo>
                    <a:lnTo>
                      <a:pt x="22" y="8"/>
                    </a:lnTo>
                    <a:lnTo>
                      <a:pt x="28" y="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Freeform 85">
                <a:extLst>
                  <a:ext uri="{FF2B5EF4-FFF2-40B4-BE49-F238E27FC236}">
                    <a16:creationId xmlns:a16="http://schemas.microsoft.com/office/drawing/2014/main" id="{056E54EE-E7C3-4D94-92D6-31ACA56676E3}"/>
                  </a:ext>
                </a:extLst>
              </p:cNvPr>
              <p:cNvSpPr>
                <a:spLocks/>
              </p:cNvSpPr>
              <p:nvPr/>
            </p:nvSpPr>
            <p:spPr bwMode="auto">
              <a:xfrm>
                <a:off x="13475564" y="3143435"/>
                <a:ext cx="51778" cy="32546"/>
              </a:xfrm>
              <a:custGeom>
                <a:avLst/>
                <a:gdLst>
                  <a:gd name="T0" fmla="*/ 41 w 70"/>
                  <a:gd name="T1" fmla="*/ 0 h 44"/>
                  <a:gd name="T2" fmla="*/ 51 w 70"/>
                  <a:gd name="T3" fmla="*/ 1 h 44"/>
                  <a:gd name="T4" fmla="*/ 59 w 70"/>
                  <a:gd name="T5" fmla="*/ 8 h 44"/>
                  <a:gd name="T6" fmla="*/ 64 w 70"/>
                  <a:gd name="T7" fmla="*/ 11 h 44"/>
                  <a:gd name="T8" fmla="*/ 67 w 70"/>
                  <a:gd name="T9" fmla="*/ 14 h 44"/>
                  <a:gd name="T10" fmla="*/ 69 w 70"/>
                  <a:gd name="T11" fmla="*/ 16 h 44"/>
                  <a:gd name="T12" fmla="*/ 69 w 70"/>
                  <a:gd name="T13" fmla="*/ 17 h 44"/>
                  <a:gd name="T14" fmla="*/ 70 w 70"/>
                  <a:gd name="T15" fmla="*/ 19 h 44"/>
                  <a:gd name="T16" fmla="*/ 70 w 70"/>
                  <a:gd name="T17" fmla="*/ 19 h 44"/>
                  <a:gd name="T18" fmla="*/ 69 w 70"/>
                  <a:gd name="T19" fmla="*/ 21 h 44"/>
                  <a:gd name="T20" fmla="*/ 68 w 70"/>
                  <a:gd name="T21" fmla="*/ 26 h 44"/>
                  <a:gd name="T22" fmla="*/ 63 w 70"/>
                  <a:gd name="T23" fmla="*/ 32 h 44"/>
                  <a:gd name="T24" fmla="*/ 57 w 70"/>
                  <a:gd name="T25" fmla="*/ 38 h 44"/>
                  <a:gd name="T26" fmla="*/ 47 w 70"/>
                  <a:gd name="T27" fmla="*/ 43 h 44"/>
                  <a:gd name="T28" fmla="*/ 34 w 70"/>
                  <a:gd name="T29" fmla="*/ 44 h 44"/>
                  <a:gd name="T30" fmla="*/ 22 w 70"/>
                  <a:gd name="T31" fmla="*/ 41 h 44"/>
                  <a:gd name="T32" fmla="*/ 12 w 70"/>
                  <a:gd name="T33" fmla="*/ 32 h 44"/>
                  <a:gd name="T34" fmla="*/ 6 w 70"/>
                  <a:gd name="T35" fmla="*/ 23 h 44"/>
                  <a:gd name="T36" fmla="*/ 1 w 70"/>
                  <a:gd name="T37" fmla="*/ 15 h 44"/>
                  <a:gd name="T38" fmla="*/ 0 w 70"/>
                  <a:gd name="T39" fmla="*/ 12 h 44"/>
                  <a:gd name="T40" fmla="*/ 1 w 70"/>
                  <a:gd name="T41" fmla="*/ 12 h 44"/>
                  <a:gd name="T42" fmla="*/ 3 w 70"/>
                  <a:gd name="T43" fmla="*/ 12 h 44"/>
                  <a:gd name="T44" fmla="*/ 7 w 70"/>
                  <a:gd name="T45" fmla="*/ 12 h 44"/>
                  <a:gd name="T46" fmla="*/ 9 w 70"/>
                  <a:gd name="T47" fmla="*/ 12 h 44"/>
                  <a:gd name="T48" fmla="*/ 13 w 70"/>
                  <a:gd name="T49" fmla="*/ 12 h 44"/>
                  <a:gd name="T50" fmla="*/ 15 w 70"/>
                  <a:gd name="T51" fmla="*/ 12 h 44"/>
                  <a:gd name="T52" fmla="*/ 19 w 70"/>
                  <a:gd name="T53" fmla="*/ 11 h 44"/>
                  <a:gd name="T54" fmla="*/ 22 w 70"/>
                  <a:gd name="T55" fmla="*/ 9 h 44"/>
                  <a:gd name="T56" fmla="*/ 24 w 70"/>
                  <a:gd name="T57" fmla="*/ 8 h 44"/>
                  <a:gd name="T58" fmla="*/ 26 w 70"/>
                  <a:gd name="T59" fmla="*/ 5 h 44"/>
                  <a:gd name="T60" fmla="*/ 29 w 70"/>
                  <a:gd name="T61" fmla="*/ 4 h 44"/>
                  <a:gd name="T62" fmla="*/ 30 w 70"/>
                  <a:gd name="T63" fmla="*/ 4 h 44"/>
                  <a:gd name="T64" fmla="*/ 41 w 70"/>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44">
                    <a:moveTo>
                      <a:pt x="41" y="0"/>
                    </a:moveTo>
                    <a:lnTo>
                      <a:pt x="51" y="1"/>
                    </a:lnTo>
                    <a:lnTo>
                      <a:pt x="59" y="8"/>
                    </a:lnTo>
                    <a:lnTo>
                      <a:pt x="64" y="11"/>
                    </a:lnTo>
                    <a:lnTo>
                      <a:pt x="67" y="14"/>
                    </a:lnTo>
                    <a:lnTo>
                      <a:pt x="69" y="16"/>
                    </a:lnTo>
                    <a:lnTo>
                      <a:pt x="69" y="17"/>
                    </a:lnTo>
                    <a:lnTo>
                      <a:pt x="70" y="19"/>
                    </a:lnTo>
                    <a:lnTo>
                      <a:pt x="70" y="19"/>
                    </a:lnTo>
                    <a:lnTo>
                      <a:pt x="69" y="21"/>
                    </a:lnTo>
                    <a:lnTo>
                      <a:pt x="68" y="26"/>
                    </a:lnTo>
                    <a:lnTo>
                      <a:pt x="63" y="32"/>
                    </a:lnTo>
                    <a:lnTo>
                      <a:pt x="57" y="38"/>
                    </a:lnTo>
                    <a:lnTo>
                      <a:pt x="47" y="43"/>
                    </a:lnTo>
                    <a:lnTo>
                      <a:pt x="34" y="44"/>
                    </a:lnTo>
                    <a:lnTo>
                      <a:pt x="22" y="41"/>
                    </a:lnTo>
                    <a:lnTo>
                      <a:pt x="12" y="32"/>
                    </a:lnTo>
                    <a:lnTo>
                      <a:pt x="6" y="23"/>
                    </a:lnTo>
                    <a:lnTo>
                      <a:pt x="1" y="15"/>
                    </a:lnTo>
                    <a:lnTo>
                      <a:pt x="0" y="12"/>
                    </a:lnTo>
                    <a:lnTo>
                      <a:pt x="1" y="12"/>
                    </a:lnTo>
                    <a:lnTo>
                      <a:pt x="3" y="12"/>
                    </a:lnTo>
                    <a:lnTo>
                      <a:pt x="7" y="12"/>
                    </a:lnTo>
                    <a:lnTo>
                      <a:pt x="9" y="12"/>
                    </a:lnTo>
                    <a:lnTo>
                      <a:pt x="13" y="12"/>
                    </a:lnTo>
                    <a:lnTo>
                      <a:pt x="15" y="12"/>
                    </a:lnTo>
                    <a:lnTo>
                      <a:pt x="19" y="11"/>
                    </a:lnTo>
                    <a:lnTo>
                      <a:pt x="22" y="9"/>
                    </a:lnTo>
                    <a:lnTo>
                      <a:pt x="24" y="8"/>
                    </a:lnTo>
                    <a:lnTo>
                      <a:pt x="26" y="5"/>
                    </a:lnTo>
                    <a:lnTo>
                      <a:pt x="29" y="4"/>
                    </a:lnTo>
                    <a:lnTo>
                      <a:pt x="30" y="4"/>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86">
                <a:extLst>
                  <a:ext uri="{FF2B5EF4-FFF2-40B4-BE49-F238E27FC236}">
                    <a16:creationId xmlns:a16="http://schemas.microsoft.com/office/drawing/2014/main" id="{322359EE-D5C1-48D1-B377-1ABD912FCA20}"/>
                  </a:ext>
                </a:extLst>
              </p:cNvPr>
              <p:cNvSpPr>
                <a:spLocks/>
              </p:cNvSpPr>
              <p:nvPr/>
            </p:nvSpPr>
            <p:spPr bwMode="auto">
              <a:xfrm>
                <a:off x="13408992" y="3184118"/>
                <a:ext cx="39203" cy="53257"/>
              </a:xfrm>
              <a:custGeom>
                <a:avLst/>
                <a:gdLst>
                  <a:gd name="T0" fmla="*/ 27 w 53"/>
                  <a:gd name="T1" fmla="*/ 0 h 72"/>
                  <a:gd name="T2" fmla="*/ 36 w 53"/>
                  <a:gd name="T3" fmla="*/ 1 h 72"/>
                  <a:gd name="T4" fmla="*/ 46 w 53"/>
                  <a:gd name="T5" fmla="*/ 8 h 72"/>
                  <a:gd name="T6" fmla="*/ 47 w 53"/>
                  <a:gd name="T7" fmla="*/ 9 h 72"/>
                  <a:gd name="T8" fmla="*/ 50 w 53"/>
                  <a:gd name="T9" fmla="*/ 14 h 72"/>
                  <a:gd name="T10" fmla="*/ 53 w 53"/>
                  <a:gd name="T11" fmla="*/ 20 h 72"/>
                  <a:gd name="T12" fmla="*/ 53 w 53"/>
                  <a:gd name="T13" fmla="*/ 30 h 72"/>
                  <a:gd name="T14" fmla="*/ 50 w 53"/>
                  <a:gd name="T15" fmla="*/ 42 h 72"/>
                  <a:gd name="T16" fmla="*/ 42 w 53"/>
                  <a:gd name="T17" fmla="*/ 52 h 72"/>
                  <a:gd name="T18" fmla="*/ 33 w 53"/>
                  <a:gd name="T19" fmla="*/ 59 h 72"/>
                  <a:gd name="T20" fmla="*/ 22 w 53"/>
                  <a:gd name="T21" fmla="*/ 63 h 72"/>
                  <a:gd name="T22" fmla="*/ 14 w 53"/>
                  <a:gd name="T23" fmla="*/ 66 h 72"/>
                  <a:gd name="T24" fmla="*/ 6 w 53"/>
                  <a:gd name="T25" fmla="*/ 69 h 72"/>
                  <a:gd name="T26" fmla="*/ 2 w 53"/>
                  <a:gd name="T27" fmla="*/ 71 h 72"/>
                  <a:gd name="T28" fmla="*/ 0 w 53"/>
                  <a:gd name="T29" fmla="*/ 72 h 72"/>
                  <a:gd name="T30" fmla="*/ 0 w 53"/>
                  <a:gd name="T31" fmla="*/ 66 h 72"/>
                  <a:gd name="T32" fmla="*/ 0 w 53"/>
                  <a:gd name="T33" fmla="*/ 56 h 72"/>
                  <a:gd name="T34" fmla="*/ 2 w 53"/>
                  <a:gd name="T35" fmla="*/ 44 h 72"/>
                  <a:gd name="T36" fmla="*/ 3 w 53"/>
                  <a:gd name="T37" fmla="*/ 33 h 72"/>
                  <a:gd name="T38" fmla="*/ 3 w 53"/>
                  <a:gd name="T39" fmla="*/ 26 h 72"/>
                  <a:gd name="T40" fmla="*/ 5 w 53"/>
                  <a:gd name="T41" fmla="*/ 19 h 72"/>
                  <a:gd name="T42" fmla="*/ 10 w 53"/>
                  <a:gd name="T43" fmla="*/ 10 h 72"/>
                  <a:gd name="T44" fmla="*/ 19 w 53"/>
                  <a:gd name="T45" fmla="*/ 4 h 72"/>
                  <a:gd name="T46" fmla="*/ 27 w 53"/>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72">
                    <a:moveTo>
                      <a:pt x="27" y="0"/>
                    </a:moveTo>
                    <a:lnTo>
                      <a:pt x="36" y="1"/>
                    </a:lnTo>
                    <a:lnTo>
                      <a:pt x="46" y="8"/>
                    </a:lnTo>
                    <a:lnTo>
                      <a:pt x="47" y="9"/>
                    </a:lnTo>
                    <a:lnTo>
                      <a:pt x="50" y="14"/>
                    </a:lnTo>
                    <a:lnTo>
                      <a:pt x="53" y="20"/>
                    </a:lnTo>
                    <a:lnTo>
                      <a:pt x="53" y="30"/>
                    </a:lnTo>
                    <a:lnTo>
                      <a:pt x="50" y="42"/>
                    </a:lnTo>
                    <a:lnTo>
                      <a:pt x="42" y="52"/>
                    </a:lnTo>
                    <a:lnTo>
                      <a:pt x="33" y="59"/>
                    </a:lnTo>
                    <a:lnTo>
                      <a:pt x="22" y="63"/>
                    </a:lnTo>
                    <a:lnTo>
                      <a:pt x="14" y="66"/>
                    </a:lnTo>
                    <a:lnTo>
                      <a:pt x="6" y="69"/>
                    </a:lnTo>
                    <a:lnTo>
                      <a:pt x="2" y="71"/>
                    </a:lnTo>
                    <a:lnTo>
                      <a:pt x="0" y="72"/>
                    </a:lnTo>
                    <a:lnTo>
                      <a:pt x="0" y="66"/>
                    </a:lnTo>
                    <a:lnTo>
                      <a:pt x="0" y="56"/>
                    </a:lnTo>
                    <a:lnTo>
                      <a:pt x="2" y="44"/>
                    </a:lnTo>
                    <a:lnTo>
                      <a:pt x="3" y="33"/>
                    </a:lnTo>
                    <a:lnTo>
                      <a:pt x="3" y="26"/>
                    </a:lnTo>
                    <a:lnTo>
                      <a:pt x="5" y="19"/>
                    </a:lnTo>
                    <a:lnTo>
                      <a:pt x="10" y="10"/>
                    </a:lnTo>
                    <a:lnTo>
                      <a:pt x="19" y="4"/>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87">
                <a:extLst>
                  <a:ext uri="{FF2B5EF4-FFF2-40B4-BE49-F238E27FC236}">
                    <a16:creationId xmlns:a16="http://schemas.microsoft.com/office/drawing/2014/main" id="{9C249754-5940-4FA1-B9A6-F76D2F07ABE6}"/>
                  </a:ext>
                </a:extLst>
              </p:cNvPr>
              <p:cNvSpPr>
                <a:spLocks/>
              </p:cNvSpPr>
              <p:nvPr/>
            </p:nvSpPr>
            <p:spPr bwMode="auto">
              <a:xfrm>
                <a:off x="13363132" y="3187816"/>
                <a:ext cx="39203" cy="57695"/>
              </a:xfrm>
              <a:custGeom>
                <a:avLst/>
                <a:gdLst>
                  <a:gd name="T0" fmla="*/ 37 w 53"/>
                  <a:gd name="T1" fmla="*/ 0 h 78"/>
                  <a:gd name="T2" fmla="*/ 45 w 53"/>
                  <a:gd name="T3" fmla="*/ 4 h 78"/>
                  <a:gd name="T4" fmla="*/ 51 w 53"/>
                  <a:gd name="T5" fmla="*/ 10 h 78"/>
                  <a:gd name="T6" fmla="*/ 53 w 53"/>
                  <a:gd name="T7" fmla="*/ 20 h 78"/>
                  <a:gd name="T8" fmla="*/ 51 w 53"/>
                  <a:gd name="T9" fmla="*/ 29 h 78"/>
                  <a:gd name="T10" fmla="*/ 48 w 53"/>
                  <a:gd name="T11" fmla="*/ 37 h 78"/>
                  <a:gd name="T12" fmla="*/ 42 w 53"/>
                  <a:gd name="T13" fmla="*/ 44 h 78"/>
                  <a:gd name="T14" fmla="*/ 34 w 53"/>
                  <a:gd name="T15" fmla="*/ 51 h 78"/>
                  <a:gd name="T16" fmla="*/ 29 w 53"/>
                  <a:gd name="T17" fmla="*/ 59 h 78"/>
                  <a:gd name="T18" fmla="*/ 24 w 53"/>
                  <a:gd name="T19" fmla="*/ 66 h 78"/>
                  <a:gd name="T20" fmla="*/ 21 w 53"/>
                  <a:gd name="T21" fmla="*/ 72 h 78"/>
                  <a:gd name="T22" fmla="*/ 18 w 53"/>
                  <a:gd name="T23" fmla="*/ 77 h 78"/>
                  <a:gd name="T24" fmla="*/ 17 w 53"/>
                  <a:gd name="T25" fmla="*/ 78 h 78"/>
                  <a:gd name="T26" fmla="*/ 17 w 53"/>
                  <a:gd name="T27" fmla="*/ 76 h 78"/>
                  <a:gd name="T28" fmla="*/ 13 w 53"/>
                  <a:gd name="T29" fmla="*/ 66 h 78"/>
                  <a:gd name="T30" fmla="*/ 9 w 53"/>
                  <a:gd name="T31" fmla="*/ 58 h 78"/>
                  <a:gd name="T32" fmla="*/ 2 w 53"/>
                  <a:gd name="T33" fmla="*/ 47 h 78"/>
                  <a:gd name="T34" fmla="*/ 0 w 53"/>
                  <a:gd name="T35" fmla="*/ 33 h 78"/>
                  <a:gd name="T36" fmla="*/ 0 w 53"/>
                  <a:gd name="T37" fmla="*/ 23 h 78"/>
                  <a:gd name="T38" fmla="*/ 5 w 53"/>
                  <a:gd name="T39" fmla="*/ 16 h 78"/>
                  <a:gd name="T40" fmla="*/ 11 w 53"/>
                  <a:gd name="T41" fmla="*/ 10 h 78"/>
                  <a:gd name="T42" fmla="*/ 18 w 53"/>
                  <a:gd name="T43" fmla="*/ 5 h 78"/>
                  <a:gd name="T44" fmla="*/ 23 w 53"/>
                  <a:gd name="T45" fmla="*/ 3 h 78"/>
                  <a:gd name="T46" fmla="*/ 26 w 53"/>
                  <a:gd name="T47" fmla="*/ 1 h 78"/>
                  <a:gd name="T48" fmla="*/ 37 w 53"/>
                  <a:gd name="T4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78">
                    <a:moveTo>
                      <a:pt x="37" y="0"/>
                    </a:moveTo>
                    <a:lnTo>
                      <a:pt x="45" y="4"/>
                    </a:lnTo>
                    <a:lnTo>
                      <a:pt x="51" y="10"/>
                    </a:lnTo>
                    <a:lnTo>
                      <a:pt x="53" y="20"/>
                    </a:lnTo>
                    <a:lnTo>
                      <a:pt x="51" y="29"/>
                    </a:lnTo>
                    <a:lnTo>
                      <a:pt x="48" y="37"/>
                    </a:lnTo>
                    <a:lnTo>
                      <a:pt x="42" y="44"/>
                    </a:lnTo>
                    <a:lnTo>
                      <a:pt x="34" y="51"/>
                    </a:lnTo>
                    <a:lnTo>
                      <a:pt x="29" y="59"/>
                    </a:lnTo>
                    <a:lnTo>
                      <a:pt x="24" y="66"/>
                    </a:lnTo>
                    <a:lnTo>
                      <a:pt x="21" y="72"/>
                    </a:lnTo>
                    <a:lnTo>
                      <a:pt x="18" y="77"/>
                    </a:lnTo>
                    <a:lnTo>
                      <a:pt x="17" y="78"/>
                    </a:lnTo>
                    <a:lnTo>
                      <a:pt x="17" y="76"/>
                    </a:lnTo>
                    <a:lnTo>
                      <a:pt x="13" y="66"/>
                    </a:lnTo>
                    <a:lnTo>
                      <a:pt x="9" y="58"/>
                    </a:lnTo>
                    <a:lnTo>
                      <a:pt x="2" y="47"/>
                    </a:lnTo>
                    <a:lnTo>
                      <a:pt x="0" y="33"/>
                    </a:lnTo>
                    <a:lnTo>
                      <a:pt x="0" y="23"/>
                    </a:lnTo>
                    <a:lnTo>
                      <a:pt x="5" y="16"/>
                    </a:lnTo>
                    <a:lnTo>
                      <a:pt x="11" y="10"/>
                    </a:lnTo>
                    <a:lnTo>
                      <a:pt x="18" y="5"/>
                    </a:lnTo>
                    <a:lnTo>
                      <a:pt x="23" y="3"/>
                    </a:lnTo>
                    <a:lnTo>
                      <a:pt x="26"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88">
                <a:extLst>
                  <a:ext uri="{FF2B5EF4-FFF2-40B4-BE49-F238E27FC236}">
                    <a16:creationId xmlns:a16="http://schemas.microsoft.com/office/drawing/2014/main" id="{E7A02924-B710-4E97-8473-A5741049BCD3}"/>
                  </a:ext>
                </a:extLst>
              </p:cNvPr>
              <p:cNvSpPr>
                <a:spLocks/>
              </p:cNvSpPr>
              <p:nvPr/>
            </p:nvSpPr>
            <p:spPr bwMode="auto">
              <a:xfrm>
                <a:off x="13270672" y="3230718"/>
                <a:ext cx="43641" cy="45121"/>
              </a:xfrm>
              <a:custGeom>
                <a:avLst/>
                <a:gdLst>
                  <a:gd name="T0" fmla="*/ 33 w 59"/>
                  <a:gd name="T1" fmla="*/ 0 h 61"/>
                  <a:gd name="T2" fmla="*/ 39 w 59"/>
                  <a:gd name="T3" fmla="*/ 0 h 61"/>
                  <a:gd name="T4" fmla="*/ 43 w 59"/>
                  <a:gd name="T5" fmla="*/ 2 h 61"/>
                  <a:gd name="T6" fmla="*/ 46 w 59"/>
                  <a:gd name="T7" fmla="*/ 2 h 61"/>
                  <a:gd name="T8" fmla="*/ 53 w 59"/>
                  <a:gd name="T9" fmla="*/ 8 h 61"/>
                  <a:gd name="T10" fmla="*/ 58 w 59"/>
                  <a:gd name="T11" fmla="*/ 14 h 61"/>
                  <a:gd name="T12" fmla="*/ 59 w 59"/>
                  <a:gd name="T13" fmla="*/ 22 h 61"/>
                  <a:gd name="T14" fmla="*/ 55 w 59"/>
                  <a:gd name="T15" fmla="*/ 30 h 61"/>
                  <a:gd name="T16" fmla="*/ 49 w 59"/>
                  <a:gd name="T17" fmla="*/ 39 h 61"/>
                  <a:gd name="T18" fmla="*/ 42 w 59"/>
                  <a:gd name="T19" fmla="*/ 44 h 61"/>
                  <a:gd name="T20" fmla="*/ 35 w 59"/>
                  <a:gd name="T21" fmla="*/ 48 h 61"/>
                  <a:gd name="T22" fmla="*/ 24 w 59"/>
                  <a:gd name="T23" fmla="*/ 53 h 61"/>
                  <a:gd name="T24" fmla="*/ 16 w 59"/>
                  <a:gd name="T25" fmla="*/ 57 h 61"/>
                  <a:gd name="T26" fmla="*/ 9 w 59"/>
                  <a:gd name="T27" fmla="*/ 59 h 61"/>
                  <a:gd name="T28" fmla="*/ 4 w 59"/>
                  <a:gd name="T29" fmla="*/ 61 h 61"/>
                  <a:gd name="T30" fmla="*/ 0 w 59"/>
                  <a:gd name="T31" fmla="*/ 61 h 61"/>
                  <a:gd name="T32" fmla="*/ 0 w 59"/>
                  <a:gd name="T33" fmla="*/ 59 h 61"/>
                  <a:gd name="T34" fmla="*/ 3 w 59"/>
                  <a:gd name="T35" fmla="*/ 55 h 61"/>
                  <a:gd name="T36" fmla="*/ 3 w 59"/>
                  <a:gd name="T37" fmla="*/ 45 h 61"/>
                  <a:gd name="T38" fmla="*/ 4 w 59"/>
                  <a:gd name="T39" fmla="*/ 34 h 61"/>
                  <a:gd name="T40" fmla="*/ 8 w 59"/>
                  <a:gd name="T41" fmla="*/ 20 h 61"/>
                  <a:gd name="T42" fmla="*/ 15 w 59"/>
                  <a:gd name="T43" fmla="*/ 9 h 61"/>
                  <a:gd name="T44" fmla="*/ 25 w 59"/>
                  <a:gd name="T45" fmla="*/ 2 h 61"/>
                  <a:gd name="T46" fmla="*/ 33 w 59"/>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33" y="0"/>
                    </a:moveTo>
                    <a:lnTo>
                      <a:pt x="39" y="0"/>
                    </a:lnTo>
                    <a:lnTo>
                      <a:pt x="43" y="2"/>
                    </a:lnTo>
                    <a:lnTo>
                      <a:pt x="46" y="2"/>
                    </a:lnTo>
                    <a:lnTo>
                      <a:pt x="53" y="8"/>
                    </a:lnTo>
                    <a:lnTo>
                      <a:pt x="58" y="14"/>
                    </a:lnTo>
                    <a:lnTo>
                      <a:pt x="59" y="22"/>
                    </a:lnTo>
                    <a:lnTo>
                      <a:pt x="55" y="30"/>
                    </a:lnTo>
                    <a:lnTo>
                      <a:pt x="49" y="39"/>
                    </a:lnTo>
                    <a:lnTo>
                      <a:pt x="42" y="44"/>
                    </a:lnTo>
                    <a:lnTo>
                      <a:pt x="35" y="48"/>
                    </a:lnTo>
                    <a:lnTo>
                      <a:pt x="24" y="53"/>
                    </a:lnTo>
                    <a:lnTo>
                      <a:pt x="16" y="57"/>
                    </a:lnTo>
                    <a:lnTo>
                      <a:pt x="9" y="59"/>
                    </a:lnTo>
                    <a:lnTo>
                      <a:pt x="4" y="61"/>
                    </a:lnTo>
                    <a:lnTo>
                      <a:pt x="0" y="61"/>
                    </a:lnTo>
                    <a:lnTo>
                      <a:pt x="0" y="59"/>
                    </a:lnTo>
                    <a:lnTo>
                      <a:pt x="3" y="55"/>
                    </a:lnTo>
                    <a:lnTo>
                      <a:pt x="3" y="45"/>
                    </a:lnTo>
                    <a:lnTo>
                      <a:pt x="4" y="34"/>
                    </a:lnTo>
                    <a:lnTo>
                      <a:pt x="8" y="20"/>
                    </a:lnTo>
                    <a:lnTo>
                      <a:pt x="15" y="9"/>
                    </a:lnTo>
                    <a:lnTo>
                      <a:pt x="25" y="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89">
                <a:extLst>
                  <a:ext uri="{FF2B5EF4-FFF2-40B4-BE49-F238E27FC236}">
                    <a16:creationId xmlns:a16="http://schemas.microsoft.com/office/drawing/2014/main" id="{A470A062-D541-435C-9FAF-24B73E2F4D23}"/>
                  </a:ext>
                </a:extLst>
              </p:cNvPr>
              <p:cNvSpPr>
                <a:spLocks noEditPoints="1"/>
              </p:cNvSpPr>
              <p:nvPr/>
            </p:nvSpPr>
            <p:spPr bwMode="auto">
              <a:xfrm>
                <a:off x="13445237" y="3245511"/>
                <a:ext cx="36984" cy="38463"/>
              </a:xfrm>
              <a:custGeom>
                <a:avLst/>
                <a:gdLst>
                  <a:gd name="T0" fmla="*/ 3 w 50"/>
                  <a:gd name="T1" fmla="*/ 50 h 52"/>
                  <a:gd name="T2" fmla="*/ 3 w 50"/>
                  <a:gd name="T3" fmla="*/ 52 h 52"/>
                  <a:gd name="T4" fmla="*/ 1 w 50"/>
                  <a:gd name="T5" fmla="*/ 52 h 52"/>
                  <a:gd name="T6" fmla="*/ 1 w 50"/>
                  <a:gd name="T7" fmla="*/ 52 h 52"/>
                  <a:gd name="T8" fmla="*/ 0 w 50"/>
                  <a:gd name="T9" fmla="*/ 52 h 52"/>
                  <a:gd name="T10" fmla="*/ 3 w 50"/>
                  <a:gd name="T11" fmla="*/ 50 h 52"/>
                  <a:gd name="T12" fmla="*/ 31 w 50"/>
                  <a:gd name="T13" fmla="*/ 0 h 52"/>
                  <a:gd name="T14" fmla="*/ 39 w 50"/>
                  <a:gd name="T15" fmla="*/ 2 h 52"/>
                  <a:gd name="T16" fmla="*/ 44 w 50"/>
                  <a:gd name="T17" fmla="*/ 5 h 52"/>
                  <a:gd name="T18" fmla="*/ 49 w 50"/>
                  <a:gd name="T19" fmla="*/ 11 h 52"/>
                  <a:gd name="T20" fmla="*/ 50 w 50"/>
                  <a:gd name="T21" fmla="*/ 19 h 52"/>
                  <a:gd name="T22" fmla="*/ 47 w 50"/>
                  <a:gd name="T23" fmla="*/ 28 h 52"/>
                  <a:gd name="T24" fmla="*/ 44 w 50"/>
                  <a:gd name="T25" fmla="*/ 33 h 52"/>
                  <a:gd name="T26" fmla="*/ 42 w 50"/>
                  <a:gd name="T27" fmla="*/ 36 h 52"/>
                  <a:gd name="T28" fmla="*/ 39 w 50"/>
                  <a:gd name="T29" fmla="*/ 38 h 52"/>
                  <a:gd name="T30" fmla="*/ 36 w 50"/>
                  <a:gd name="T31" fmla="*/ 41 h 52"/>
                  <a:gd name="T32" fmla="*/ 34 w 50"/>
                  <a:gd name="T33" fmla="*/ 42 h 52"/>
                  <a:gd name="T34" fmla="*/ 32 w 50"/>
                  <a:gd name="T35" fmla="*/ 43 h 52"/>
                  <a:gd name="T36" fmla="*/ 27 w 50"/>
                  <a:gd name="T37" fmla="*/ 44 h 52"/>
                  <a:gd name="T38" fmla="*/ 20 w 50"/>
                  <a:gd name="T39" fmla="*/ 47 h 52"/>
                  <a:gd name="T40" fmla="*/ 11 w 50"/>
                  <a:gd name="T41" fmla="*/ 49 h 52"/>
                  <a:gd name="T42" fmla="*/ 4 w 50"/>
                  <a:gd name="T43" fmla="*/ 50 h 52"/>
                  <a:gd name="T44" fmla="*/ 3 w 50"/>
                  <a:gd name="T45" fmla="*/ 50 h 52"/>
                  <a:gd name="T46" fmla="*/ 4 w 50"/>
                  <a:gd name="T47" fmla="*/ 50 h 52"/>
                  <a:gd name="T48" fmla="*/ 5 w 50"/>
                  <a:gd name="T49" fmla="*/ 49 h 52"/>
                  <a:gd name="T50" fmla="*/ 8 w 50"/>
                  <a:gd name="T51" fmla="*/ 46 h 52"/>
                  <a:gd name="T52" fmla="*/ 9 w 50"/>
                  <a:gd name="T53" fmla="*/ 42 h 52"/>
                  <a:gd name="T54" fmla="*/ 11 w 50"/>
                  <a:gd name="T55" fmla="*/ 37 h 52"/>
                  <a:gd name="T56" fmla="*/ 12 w 50"/>
                  <a:gd name="T57" fmla="*/ 25 h 52"/>
                  <a:gd name="T58" fmla="*/ 14 w 50"/>
                  <a:gd name="T59" fmla="*/ 14 h 52"/>
                  <a:gd name="T60" fmla="*/ 16 w 50"/>
                  <a:gd name="T61" fmla="*/ 9 h 52"/>
                  <a:gd name="T62" fmla="*/ 22 w 50"/>
                  <a:gd name="T63" fmla="*/ 3 h 52"/>
                  <a:gd name="T64" fmla="*/ 31 w 50"/>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2">
                    <a:moveTo>
                      <a:pt x="3" y="50"/>
                    </a:moveTo>
                    <a:lnTo>
                      <a:pt x="3" y="52"/>
                    </a:lnTo>
                    <a:lnTo>
                      <a:pt x="1" y="52"/>
                    </a:lnTo>
                    <a:lnTo>
                      <a:pt x="1" y="52"/>
                    </a:lnTo>
                    <a:lnTo>
                      <a:pt x="0" y="52"/>
                    </a:lnTo>
                    <a:lnTo>
                      <a:pt x="3" y="50"/>
                    </a:lnTo>
                    <a:close/>
                    <a:moveTo>
                      <a:pt x="31" y="0"/>
                    </a:moveTo>
                    <a:lnTo>
                      <a:pt x="39" y="2"/>
                    </a:lnTo>
                    <a:lnTo>
                      <a:pt x="44" y="5"/>
                    </a:lnTo>
                    <a:lnTo>
                      <a:pt x="49" y="11"/>
                    </a:lnTo>
                    <a:lnTo>
                      <a:pt x="50" y="19"/>
                    </a:lnTo>
                    <a:lnTo>
                      <a:pt x="47" y="28"/>
                    </a:lnTo>
                    <a:lnTo>
                      <a:pt x="44" y="33"/>
                    </a:lnTo>
                    <a:lnTo>
                      <a:pt x="42" y="36"/>
                    </a:lnTo>
                    <a:lnTo>
                      <a:pt x="39" y="38"/>
                    </a:lnTo>
                    <a:lnTo>
                      <a:pt x="36" y="41"/>
                    </a:lnTo>
                    <a:lnTo>
                      <a:pt x="34" y="42"/>
                    </a:lnTo>
                    <a:lnTo>
                      <a:pt x="32" y="43"/>
                    </a:lnTo>
                    <a:lnTo>
                      <a:pt x="27" y="44"/>
                    </a:lnTo>
                    <a:lnTo>
                      <a:pt x="20" y="47"/>
                    </a:lnTo>
                    <a:lnTo>
                      <a:pt x="11" y="49"/>
                    </a:lnTo>
                    <a:lnTo>
                      <a:pt x="4" y="50"/>
                    </a:lnTo>
                    <a:lnTo>
                      <a:pt x="3" y="50"/>
                    </a:lnTo>
                    <a:lnTo>
                      <a:pt x="4" y="50"/>
                    </a:lnTo>
                    <a:lnTo>
                      <a:pt x="5" y="49"/>
                    </a:lnTo>
                    <a:lnTo>
                      <a:pt x="8" y="46"/>
                    </a:lnTo>
                    <a:lnTo>
                      <a:pt x="9" y="42"/>
                    </a:lnTo>
                    <a:lnTo>
                      <a:pt x="11" y="37"/>
                    </a:lnTo>
                    <a:lnTo>
                      <a:pt x="12" y="25"/>
                    </a:lnTo>
                    <a:lnTo>
                      <a:pt x="14" y="14"/>
                    </a:lnTo>
                    <a:lnTo>
                      <a:pt x="16" y="9"/>
                    </a:lnTo>
                    <a:lnTo>
                      <a:pt x="22" y="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Freeform 90">
                <a:extLst>
                  <a:ext uri="{FF2B5EF4-FFF2-40B4-BE49-F238E27FC236}">
                    <a16:creationId xmlns:a16="http://schemas.microsoft.com/office/drawing/2014/main" id="{8C97F289-6F4A-466F-B00A-60A04C324CD4}"/>
                  </a:ext>
                </a:extLst>
              </p:cNvPr>
              <p:cNvSpPr>
                <a:spLocks/>
              </p:cNvSpPr>
              <p:nvPr/>
            </p:nvSpPr>
            <p:spPr bwMode="auto">
              <a:xfrm>
                <a:off x="13470386" y="3235896"/>
                <a:ext cx="21451" cy="21451"/>
              </a:xfrm>
              <a:custGeom>
                <a:avLst/>
                <a:gdLst>
                  <a:gd name="T0" fmla="*/ 20 w 29"/>
                  <a:gd name="T1" fmla="*/ 0 h 29"/>
                  <a:gd name="T2" fmla="*/ 26 w 29"/>
                  <a:gd name="T3" fmla="*/ 1 h 29"/>
                  <a:gd name="T4" fmla="*/ 29 w 29"/>
                  <a:gd name="T5" fmla="*/ 1 h 29"/>
                  <a:gd name="T6" fmla="*/ 26 w 29"/>
                  <a:gd name="T7" fmla="*/ 1 h 29"/>
                  <a:gd name="T8" fmla="*/ 26 w 29"/>
                  <a:gd name="T9" fmla="*/ 1 h 29"/>
                  <a:gd name="T10" fmla="*/ 26 w 29"/>
                  <a:gd name="T11" fmla="*/ 2 h 29"/>
                  <a:gd name="T12" fmla="*/ 25 w 29"/>
                  <a:gd name="T13" fmla="*/ 2 h 29"/>
                  <a:gd name="T14" fmla="*/ 22 w 29"/>
                  <a:gd name="T15" fmla="*/ 2 h 29"/>
                  <a:gd name="T16" fmla="*/ 20 w 29"/>
                  <a:gd name="T17" fmla="*/ 4 h 29"/>
                  <a:gd name="T18" fmla="*/ 14 w 29"/>
                  <a:gd name="T19" fmla="*/ 7 h 29"/>
                  <a:gd name="T20" fmla="*/ 9 w 29"/>
                  <a:gd name="T21" fmla="*/ 13 h 29"/>
                  <a:gd name="T22" fmla="*/ 4 w 29"/>
                  <a:gd name="T23" fmla="*/ 21 h 29"/>
                  <a:gd name="T24" fmla="*/ 2 w 29"/>
                  <a:gd name="T25" fmla="*/ 27 h 29"/>
                  <a:gd name="T26" fmla="*/ 0 w 29"/>
                  <a:gd name="T27" fmla="*/ 29 h 29"/>
                  <a:gd name="T28" fmla="*/ 0 w 29"/>
                  <a:gd name="T29" fmla="*/ 27 h 29"/>
                  <a:gd name="T30" fmla="*/ 2 w 29"/>
                  <a:gd name="T31" fmla="*/ 19 h 29"/>
                  <a:gd name="T32" fmla="*/ 3 w 29"/>
                  <a:gd name="T33" fmla="*/ 11 h 29"/>
                  <a:gd name="T34" fmla="*/ 7 w 29"/>
                  <a:gd name="T35" fmla="*/ 4 h 29"/>
                  <a:gd name="T36" fmla="*/ 13 w 29"/>
                  <a:gd name="T37" fmla="*/ 0 h 29"/>
                  <a:gd name="T38" fmla="*/ 20 w 29"/>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9">
                    <a:moveTo>
                      <a:pt x="20" y="0"/>
                    </a:moveTo>
                    <a:lnTo>
                      <a:pt x="26" y="1"/>
                    </a:lnTo>
                    <a:lnTo>
                      <a:pt x="29" y="1"/>
                    </a:lnTo>
                    <a:lnTo>
                      <a:pt x="26" y="1"/>
                    </a:lnTo>
                    <a:lnTo>
                      <a:pt x="26" y="1"/>
                    </a:lnTo>
                    <a:lnTo>
                      <a:pt x="26" y="2"/>
                    </a:lnTo>
                    <a:lnTo>
                      <a:pt x="25" y="2"/>
                    </a:lnTo>
                    <a:lnTo>
                      <a:pt x="22" y="2"/>
                    </a:lnTo>
                    <a:lnTo>
                      <a:pt x="20" y="4"/>
                    </a:lnTo>
                    <a:lnTo>
                      <a:pt x="14" y="7"/>
                    </a:lnTo>
                    <a:lnTo>
                      <a:pt x="9" y="13"/>
                    </a:lnTo>
                    <a:lnTo>
                      <a:pt x="4" y="21"/>
                    </a:lnTo>
                    <a:lnTo>
                      <a:pt x="2" y="27"/>
                    </a:lnTo>
                    <a:lnTo>
                      <a:pt x="0" y="29"/>
                    </a:lnTo>
                    <a:lnTo>
                      <a:pt x="0" y="27"/>
                    </a:lnTo>
                    <a:lnTo>
                      <a:pt x="2" y="19"/>
                    </a:lnTo>
                    <a:lnTo>
                      <a:pt x="3" y="11"/>
                    </a:lnTo>
                    <a:lnTo>
                      <a:pt x="7" y="4"/>
                    </a:lnTo>
                    <a:lnTo>
                      <a:pt x="13"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91">
                <a:extLst>
                  <a:ext uri="{FF2B5EF4-FFF2-40B4-BE49-F238E27FC236}">
                    <a16:creationId xmlns:a16="http://schemas.microsoft.com/office/drawing/2014/main" id="{E5B3D7BF-458C-43AE-A12A-033A0E485B94}"/>
                  </a:ext>
                </a:extLst>
              </p:cNvPr>
              <p:cNvSpPr>
                <a:spLocks/>
              </p:cNvSpPr>
              <p:nvPr/>
            </p:nvSpPr>
            <p:spPr bwMode="auto">
              <a:xfrm>
                <a:off x="13434882" y="3176721"/>
                <a:ext cx="20711" cy="21451"/>
              </a:xfrm>
              <a:custGeom>
                <a:avLst/>
                <a:gdLst>
                  <a:gd name="T0" fmla="*/ 19 w 28"/>
                  <a:gd name="T1" fmla="*/ 0 h 29"/>
                  <a:gd name="T2" fmla="*/ 25 w 28"/>
                  <a:gd name="T3" fmla="*/ 0 h 29"/>
                  <a:gd name="T4" fmla="*/ 28 w 28"/>
                  <a:gd name="T5" fmla="*/ 2 h 29"/>
                  <a:gd name="T6" fmla="*/ 25 w 28"/>
                  <a:gd name="T7" fmla="*/ 2 h 29"/>
                  <a:gd name="T8" fmla="*/ 25 w 28"/>
                  <a:gd name="T9" fmla="*/ 2 h 29"/>
                  <a:gd name="T10" fmla="*/ 25 w 28"/>
                  <a:gd name="T11" fmla="*/ 2 h 29"/>
                  <a:gd name="T12" fmla="*/ 24 w 28"/>
                  <a:gd name="T13" fmla="*/ 2 h 29"/>
                  <a:gd name="T14" fmla="*/ 22 w 28"/>
                  <a:gd name="T15" fmla="*/ 3 h 29"/>
                  <a:gd name="T16" fmla="*/ 19 w 28"/>
                  <a:gd name="T17" fmla="*/ 4 h 29"/>
                  <a:gd name="T18" fmla="*/ 13 w 28"/>
                  <a:gd name="T19" fmla="*/ 7 h 29"/>
                  <a:gd name="T20" fmla="*/ 8 w 28"/>
                  <a:gd name="T21" fmla="*/ 14 h 29"/>
                  <a:gd name="T22" fmla="*/ 3 w 28"/>
                  <a:gd name="T23" fmla="*/ 20 h 29"/>
                  <a:gd name="T24" fmla="*/ 1 w 28"/>
                  <a:gd name="T25" fmla="*/ 26 h 29"/>
                  <a:gd name="T26" fmla="*/ 0 w 28"/>
                  <a:gd name="T27" fmla="*/ 29 h 29"/>
                  <a:gd name="T28" fmla="*/ 0 w 28"/>
                  <a:gd name="T29" fmla="*/ 25 h 29"/>
                  <a:gd name="T30" fmla="*/ 1 w 28"/>
                  <a:gd name="T31" fmla="*/ 15 h 29"/>
                  <a:gd name="T32" fmla="*/ 6 w 28"/>
                  <a:gd name="T33" fmla="*/ 5 h 29"/>
                  <a:gd name="T34" fmla="*/ 12 w 28"/>
                  <a:gd name="T35" fmla="*/ 0 h 29"/>
                  <a:gd name="T36" fmla="*/ 19 w 28"/>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9">
                    <a:moveTo>
                      <a:pt x="19" y="0"/>
                    </a:moveTo>
                    <a:lnTo>
                      <a:pt x="25" y="0"/>
                    </a:lnTo>
                    <a:lnTo>
                      <a:pt x="28" y="2"/>
                    </a:lnTo>
                    <a:lnTo>
                      <a:pt x="25" y="2"/>
                    </a:lnTo>
                    <a:lnTo>
                      <a:pt x="25" y="2"/>
                    </a:lnTo>
                    <a:lnTo>
                      <a:pt x="25" y="2"/>
                    </a:lnTo>
                    <a:lnTo>
                      <a:pt x="24" y="2"/>
                    </a:lnTo>
                    <a:lnTo>
                      <a:pt x="22" y="3"/>
                    </a:lnTo>
                    <a:lnTo>
                      <a:pt x="19" y="4"/>
                    </a:lnTo>
                    <a:lnTo>
                      <a:pt x="13" y="7"/>
                    </a:lnTo>
                    <a:lnTo>
                      <a:pt x="8" y="14"/>
                    </a:lnTo>
                    <a:lnTo>
                      <a:pt x="3" y="20"/>
                    </a:lnTo>
                    <a:lnTo>
                      <a:pt x="1" y="26"/>
                    </a:lnTo>
                    <a:lnTo>
                      <a:pt x="0" y="29"/>
                    </a:lnTo>
                    <a:lnTo>
                      <a:pt x="0" y="25"/>
                    </a:lnTo>
                    <a:lnTo>
                      <a:pt x="1" y="15"/>
                    </a:lnTo>
                    <a:lnTo>
                      <a:pt x="6" y="5"/>
                    </a:lnTo>
                    <a:lnTo>
                      <a:pt x="12" y="0"/>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92">
                <a:extLst>
                  <a:ext uri="{FF2B5EF4-FFF2-40B4-BE49-F238E27FC236}">
                    <a16:creationId xmlns:a16="http://schemas.microsoft.com/office/drawing/2014/main" id="{9F68EBD7-65F5-407E-A04F-CEF0D14A0244}"/>
                  </a:ext>
                </a:extLst>
              </p:cNvPr>
              <p:cNvSpPr>
                <a:spLocks/>
              </p:cNvSpPr>
              <p:nvPr/>
            </p:nvSpPr>
            <p:spPr bwMode="auto">
              <a:xfrm>
                <a:off x="13380145" y="3175981"/>
                <a:ext cx="19972" cy="19972"/>
              </a:xfrm>
              <a:custGeom>
                <a:avLst/>
                <a:gdLst>
                  <a:gd name="T0" fmla="*/ 20 w 27"/>
                  <a:gd name="T1" fmla="*/ 0 h 27"/>
                  <a:gd name="T2" fmla="*/ 25 w 27"/>
                  <a:gd name="T3" fmla="*/ 0 h 27"/>
                  <a:gd name="T4" fmla="*/ 27 w 27"/>
                  <a:gd name="T5" fmla="*/ 0 h 27"/>
                  <a:gd name="T6" fmla="*/ 25 w 27"/>
                  <a:gd name="T7" fmla="*/ 3 h 27"/>
                  <a:gd name="T8" fmla="*/ 17 w 27"/>
                  <a:gd name="T9" fmla="*/ 3 h 27"/>
                  <a:gd name="T10" fmla="*/ 12 w 27"/>
                  <a:gd name="T11" fmla="*/ 6 h 27"/>
                  <a:gd name="T12" fmla="*/ 8 w 27"/>
                  <a:gd name="T13" fmla="*/ 12 h 27"/>
                  <a:gd name="T14" fmla="*/ 4 w 27"/>
                  <a:gd name="T15" fmla="*/ 20 h 27"/>
                  <a:gd name="T16" fmla="*/ 1 w 27"/>
                  <a:gd name="T17" fmla="*/ 25 h 27"/>
                  <a:gd name="T18" fmla="*/ 0 w 27"/>
                  <a:gd name="T19" fmla="*/ 27 h 27"/>
                  <a:gd name="T20" fmla="*/ 0 w 27"/>
                  <a:gd name="T21" fmla="*/ 23 h 27"/>
                  <a:gd name="T22" fmla="*/ 3 w 27"/>
                  <a:gd name="T23" fmla="*/ 15 h 27"/>
                  <a:gd name="T24" fmla="*/ 6 w 27"/>
                  <a:gd name="T25" fmla="*/ 5 h 27"/>
                  <a:gd name="T26" fmla="*/ 12 w 27"/>
                  <a:gd name="T27" fmla="*/ 0 h 27"/>
                  <a:gd name="T28" fmla="*/ 20 w 27"/>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20" y="0"/>
                    </a:moveTo>
                    <a:lnTo>
                      <a:pt x="25" y="0"/>
                    </a:lnTo>
                    <a:lnTo>
                      <a:pt x="27" y="0"/>
                    </a:lnTo>
                    <a:lnTo>
                      <a:pt x="25" y="3"/>
                    </a:lnTo>
                    <a:lnTo>
                      <a:pt x="17" y="3"/>
                    </a:lnTo>
                    <a:lnTo>
                      <a:pt x="12" y="6"/>
                    </a:lnTo>
                    <a:lnTo>
                      <a:pt x="8" y="12"/>
                    </a:lnTo>
                    <a:lnTo>
                      <a:pt x="4" y="20"/>
                    </a:lnTo>
                    <a:lnTo>
                      <a:pt x="1" y="25"/>
                    </a:lnTo>
                    <a:lnTo>
                      <a:pt x="0" y="27"/>
                    </a:lnTo>
                    <a:lnTo>
                      <a:pt x="0" y="23"/>
                    </a:lnTo>
                    <a:lnTo>
                      <a:pt x="3" y="15"/>
                    </a:lnTo>
                    <a:lnTo>
                      <a:pt x="6" y="5"/>
                    </a:lnTo>
                    <a:lnTo>
                      <a:pt x="12"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93">
                <a:extLst>
                  <a:ext uri="{FF2B5EF4-FFF2-40B4-BE49-F238E27FC236}">
                    <a16:creationId xmlns:a16="http://schemas.microsoft.com/office/drawing/2014/main" id="{B1AB684C-B73D-4FD8-A91E-4A8E51E389EB}"/>
                  </a:ext>
                </a:extLst>
              </p:cNvPr>
              <p:cNvSpPr>
                <a:spLocks/>
              </p:cNvSpPr>
              <p:nvPr/>
            </p:nvSpPr>
            <p:spPr bwMode="auto">
              <a:xfrm>
                <a:off x="13475564" y="3104972"/>
                <a:ext cx="25889" cy="14794"/>
              </a:xfrm>
              <a:custGeom>
                <a:avLst/>
                <a:gdLst>
                  <a:gd name="T0" fmla="*/ 23 w 35"/>
                  <a:gd name="T1" fmla="*/ 0 h 20"/>
                  <a:gd name="T2" fmla="*/ 29 w 35"/>
                  <a:gd name="T3" fmla="*/ 2 h 20"/>
                  <a:gd name="T4" fmla="*/ 34 w 35"/>
                  <a:gd name="T5" fmla="*/ 5 h 20"/>
                  <a:gd name="T6" fmla="*/ 35 w 35"/>
                  <a:gd name="T7" fmla="*/ 6 h 20"/>
                  <a:gd name="T8" fmla="*/ 31 w 35"/>
                  <a:gd name="T9" fmla="*/ 6 h 20"/>
                  <a:gd name="T10" fmla="*/ 29 w 35"/>
                  <a:gd name="T11" fmla="*/ 6 h 20"/>
                  <a:gd name="T12" fmla="*/ 25 w 35"/>
                  <a:gd name="T13" fmla="*/ 6 h 20"/>
                  <a:gd name="T14" fmla="*/ 19 w 35"/>
                  <a:gd name="T15" fmla="*/ 7 h 20"/>
                  <a:gd name="T16" fmla="*/ 13 w 35"/>
                  <a:gd name="T17" fmla="*/ 11 h 20"/>
                  <a:gd name="T18" fmla="*/ 7 w 35"/>
                  <a:gd name="T19" fmla="*/ 14 h 20"/>
                  <a:gd name="T20" fmla="*/ 2 w 35"/>
                  <a:gd name="T21" fmla="*/ 19 h 20"/>
                  <a:gd name="T22" fmla="*/ 0 w 35"/>
                  <a:gd name="T23" fmla="*/ 20 h 20"/>
                  <a:gd name="T24" fmla="*/ 1 w 35"/>
                  <a:gd name="T25" fmla="*/ 20 h 20"/>
                  <a:gd name="T26" fmla="*/ 2 w 35"/>
                  <a:gd name="T27" fmla="*/ 18 h 20"/>
                  <a:gd name="T28" fmla="*/ 3 w 35"/>
                  <a:gd name="T29" fmla="*/ 16 h 20"/>
                  <a:gd name="T30" fmla="*/ 6 w 35"/>
                  <a:gd name="T31" fmla="*/ 12 h 20"/>
                  <a:gd name="T32" fmla="*/ 8 w 35"/>
                  <a:gd name="T33" fmla="*/ 8 h 20"/>
                  <a:gd name="T34" fmla="*/ 12 w 35"/>
                  <a:gd name="T35" fmla="*/ 5 h 20"/>
                  <a:gd name="T36" fmla="*/ 14 w 35"/>
                  <a:gd name="T37" fmla="*/ 2 h 20"/>
                  <a:gd name="T38" fmla="*/ 23 w 35"/>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0">
                    <a:moveTo>
                      <a:pt x="23" y="0"/>
                    </a:moveTo>
                    <a:lnTo>
                      <a:pt x="29" y="2"/>
                    </a:lnTo>
                    <a:lnTo>
                      <a:pt x="34" y="5"/>
                    </a:lnTo>
                    <a:lnTo>
                      <a:pt x="35" y="6"/>
                    </a:lnTo>
                    <a:lnTo>
                      <a:pt x="31" y="6"/>
                    </a:lnTo>
                    <a:lnTo>
                      <a:pt x="29" y="6"/>
                    </a:lnTo>
                    <a:lnTo>
                      <a:pt x="25" y="6"/>
                    </a:lnTo>
                    <a:lnTo>
                      <a:pt x="19" y="7"/>
                    </a:lnTo>
                    <a:lnTo>
                      <a:pt x="13" y="11"/>
                    </a:lnTo>
                    <a:lnTo>
                      <a:pt x="7" y="14"/>
                    </a:lnTo>
                    <a:lnTo>
                      <a:pt x="2" y="19"/>
                    </a:lnTo>
                    <a:lnTo>
                      <a:pt x="0" y="20"/>
                    </a:lnTo>
                    <a:lnTo>
                      <a:pt x="1" y="20"/>
                    </a:lnTo>
                    <a:lnTo>
                      <a:pt x="2" y="18"/>
                    </a:lnTo>
                    <a:lnTo>
                      <a:pt x="3" y="16"/>
                    </a:lnTo>
                    <a:lnTo>
                      <a:pt x="6" y="12"/>
                    </a:lnTo>
                    <a:lnTo>
                      <a:pt x="8" y="8"/>
                    </a:lnTo>
                    <a:lnTo>
                      <a:pt x="12" y="5"/>
                    </a:lnTo>
                    <a:lnTo>
                      <a:pt x="14" y="2"/>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94">
                <a:extLst>
                  <a:ext uri="{FF2B5EF4-FFF2-40B4-BE49-F238E27FC236}">
                    <a16:creationId xmlns:a16="http://schemas.microsoft.com/office/drawing/2014/main" id="{637EAB55-3324-4BA6-8F08-FF363F406E00}"/>
                  </a:ext>
                </a:extLst>
              </p:cNvPr>
              <p:cNvSpPr>
                <a:spLocks/>
              </p:cNvSpPr>
              <p:nvPr/>
            </p:nvSpPr>
            <p:spPr bwMode="auto">
              <a:xfrm>
                <a:off x="13537697" y="3105712"/>
                <a:ext cx="21451" cy="17013"/>
              </a:xfrm>
              <a:custGeom>
                <a:avLst/>
                <a:gdLst>
                  <a:gd name="T0" fmla="*/ 19 w 29"/>
                  <a:gd name="T1" fmla="*/ 0 h 23"/>
                  <a:gd name="T2" fmla="*/ 23 w 29"/>
                  <a:gd name="T3" fmla="*/ 1 h 23"/>
                  <a:gd name="T4" fmla="*/ 25 w 29"/>
                  <a:gd name="T5" fmla="*/ 2 h 23"/>
                  <a:gd name="T6" fmla="*/ 28 w 29"/>
                  <a:gd name="T7" fmla="*/ 4 h 23"/>
                  <a:gd name="T8" fmla="*/ 29 w 29"/>
                  <a:gd name="T9" fmla="*/ 5 h 23"/>
                  <a:gd name="T10" fmla="*/ 29 w 29"/>
                  <a:gd name="T11" fmla="*/ 5 h 23"/>
                  <a:gd name="T12" fmla="*/ 21 w 29"/>
                  <a:gd name="T13" fmla="*/ 5 h 23"/>
                  <a:gd name="T14" fmla="*/ 16 w 29"/>
                  <a:gd name="T15" fmla="*/ 7 h 23"/>
                  <a:gd name="T16" fmla="*/ 11 w 29"/>
                  <a:gd name="T17" fmla="*/ 11 h 23"/>
                  <a:gd name="T18" fmla="*/ 5 w 29"/>
                  <a:gd name="T19" fmla="*/ 17 h 23"/>
                  <a:gd name="T20" fmla="*/ 1 w 29"/>
                  <a:gd name="T21" fmla="*/ 22 h 23"/>
                  <a:gd name="T22" fmla="*/ 0 w 29"/>
                  <a:gd name="T23" fmla="*/ 23 h 23"/>
                  <a:gd name="T24" fmla="*/ 1 w 29"/>
                  <a:gd name="T25" fmla="*/ 21 h 23"/>
                  <a:gd name="T26" fmla="*/ 3 w 29"/>
                  <a:gd name="T27" fmla="*/ 16 h 23"/>
                  <a:gd name="T28" fmla="*/ 7 w 29"/>
                  <a:gd name="T29" fmla="*/ 8 h 23"/>
                  <a:gd name="T30" fmla="*/ 12 w 29"/>
                  <a:gd name="T31" fmla="*/ 2 h 23"/>
                  <a:gd name="T32" fmla="*/ 16 w 29"/>
                  <a:gd name="T33" fmla="*/ 1 h 23"/>
                  <a:gd name="T34" fmla="*/ 19 w 29"/>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3">
                    <a:moveTo>
                      <a:pt x="19" y="0"/>
                    </a:moveTo>
                    <a:lnTo>
                      <a:pt x="23" y="1"/>
                    </a:lnTo>
                    <a:lnTo>
                      <a:pt x="25" y="2"/>
                    </a:lnTo>
                    <a:lnTo>
                      <a:pt x="28" y="4"/>
                    </a:lnTo>
                    <a:lnTo>
                      <a:pt x="29" y="5"/>
                    </a:lnTo>
                    <a:lnTo>
                      <a:pt x="29" y="5"/>
                    </a:lnTo>
                    <a:lnTo>
                      <a:pt x="21" y="5"/>
                    </a:lnTo>
                    <a:lnTo>
                      <a:pt x="16" y="7"/>
                    </a:lnTo>
                    <a:lnTo>
                      <a:pt x="11" y="11"/>
                    </a:lnTo>
                    <a:lnTo>
                      <a:pt x="5" y="17"/>
                    </a:lnTo>
                    <a:lnTo>
                      <a:pt x="1" y="22"/>
                    </a:lnTo>
                    <a:lnTo>
                      <a:pt x="0" y="23"/>
                    </a:lnTo>
                    <a:lnTo>
                      <a:pt x="1" y="21"/>
                    </a:lnTo>
                    <a:lnTo>
                      <a:pt x="3" y="16"/>
                    </a:lnTo>
                    <a:lnTo>
                      <a:pt x="7" y="8"/>
                    </a:lnTo>
                    <a:lnTo>
                      <a:pt x="12" y="2"/>
                    </a:lnTo>
                    <a:lnTo>
                      <a:pt x="16"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95">
                <a:extLst>
                  <a:ext uri="{FF2B5EF4-FFF2-40B4-BE49-F238E27FC236}">
                    <a16:creationId xmlns:a16="http://schemas.microsoft.com/office/drawing/2014/main" id="{B9E3FDEB-EA05-4CED-98E1-50D71B46C47B}"/>
                  </a:ext>
                </a:extLst>
              </p:cNvPr>
              <p:cNvSpPr>
                <a:spLocks/>
              </p:cNvSpPr>
              <p:nvPr/>
            </p:nvSpPr>
            <p:spPr bwMode="auto">
              <a:xfrm>
                <a:off x="13394199" y="3137518"/>
                <a:ext cx="13314" cy="25889"/>
              </a:xfrm>
              <a:custGeom>
                <a:avLst/>
                <a:gdLst>
                  <a:gd name="T0" fmla="*/ 12 w 18"/>
                  <a:gd name="T1" fmla="*/ 0 h 35"/>
                  <a:gd name="T2" fmla="*/ 13 w 18"/>
                  <a:gd name="T3" fmla="*/ 2 h 35"/>
                  <a:gd name="T4" fmla="*/ 15 w 18"/>
                  <a:gd name="T5" fmla="*/ 8 h 35"/>
                  <a:gd name="T6" fmla="*/ 18 w 18"/>
                  <a:gd name="T7" fmla="*/ 17 h 35"/>
                  <a:gd name="T8" fmla="*/ 18 w 18"/>
                  <a:gd name="T9" fmla="*/ 25 h 35"/>
                  <a:gd name="T10" fmla="*/ 15 w 18"/>
                  <a:gd name="T11" fmla="*/ 29 h 35"/>
                  <a:gd name="T12" fmla="*/ 13 w 18"/>
                  <a:gd name="T13" fmla="*/ 31 h 35"/>
                  <a:gd name="T14" fmla="*/ 11 w 18"/>
                  <a:gd name="T15" fmla="*/ 34 h 35"/>
                  <a:gd name="T16" fmla="*/ 8 w 18"/>
                  <a:gd name="T17" fmla="*/ 34 h 35"/>
                  <a:gd name="T18" fmla="*/ 6 w 18"/>
                  <a:gd name="T19" fmla="*/ 34 h 35"/>
                  <a:gd name="T20" fmla="*/ 3 w 18"/>
                  <a:gd name="T21" fmla="*/ 34 h 35"/>
                  <a:gd name="T22" fmla="*/ 1 w 18"/>
                  <a:gd name="T23" fmla="*/ 34 h 35"/>
                  <a:gd name="T24" fmla="*/ 0 w 18"/>
                  <a:gd name="T25" fmla="*/ 35 h 35"/>
                  <a:gd name="T26" fmla="*/ 0 w 18"/>
                  <a:gd name="T27" fmla="*/ 34 h 35"/>
                  <a:gd name="T28" fmla="*/ 1 w 18"/>
                  <a:gd name="T29" fmla="*/ 34 h 35"/>
                  <a:gd name="T30" fmla="*/ 3 w 18"/>
                  <a:gd name="T31" fmla="*/ 33 h 35"/>
                  <a:gd name="T32" fmla="*/ 6 w 18"/>
                  <a:gd name="T33" fmla="*/ 30 h 35"/>
                  <a:gd name="T34" fmla="*/ 7 w 18"/>
                  <a:gd name="T35" fmla="*/ 28 h 35"/>
                  <a:gd name="T36" fmla="*/ 9 w 18"/>
                  <a:gd name="T37" fmla="*/ 25 h 35"/>
                  <a:gd name="T38" fmla="*/ 13 w 18"/>
                  <a:gd name="T39" fmla="*/ 18 h 35"/>
                  <a:gd name="T40" fmla="*/ 13 w 18"/>
                  <a:gd name="T41" fmla="*/ 9 h 35"/>
                  <a:gd name="T42" fmla="*/ 12 w 18"/>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5">
                    <a:moveTo>
                      <a:pt x="12" y="0"/>
                    </a:moveTo>
                    <a:lnTo>
                      <a:pt x="13" y="2"/>
                    </a:lnTo>
                    <a:lnTo>
                      <a:pt x="15" y="8"/>
                    </a:lnTo>
                    <a:lnTo>
                      <a:pt x="18" y="17"/>
                    </a:lnTo>
                    <a:lnTo>
                      <a:pt x="18" y="25"/>
                    </a:lnTo>
                    <a:lnTo>
                      <a:pt x="15" y="29"/>
                    </a:lnTo>
                    <a:lnTo>
                      <a:pt x="13" y="31"/>
                    </a:lnTo>
                    <a:lnTo>
                      <a:pt x="11" y="34"/>
                    </a:lnTo>
                    <a:lnTo>
                      <a:pt x="8" y="34"/>
                    </a:lnTo>
                    <a:lnTo>
                      <a:pt x="6" y="34"/>
                    </a:lnTo>
                    <a:lnTo>
                      <a:pt x="3" y="34"/>
                    </a:lnTo>
                    <a:lnTo>
                      <a:pt x="1" y="34"/>
                    </a:lnTo>
                    <a:lnTo>
                      <a:pt x="0" y="35"/>
                    </a:lnTo>
                    <a:lnTo>
                      <a:pt x="0" y="34"/>
                    </a:lnTo>
                    <a:lnTo>
                      <a:pt x="1" y="34"/>
                    </a:lnTo>
                    <a:lnTo>
                      <a:pt x="3" y="33"/>
                    </a:lnTo>
                    <a:lnTo>
                      <a:pt x="6" y="30"/>
                    </a:lnTo>
                    <a:lnTo>
                      <a:pt x="7" y="28"/>
                    </a:lnTo>
                    <a:lnTo>
                      <a:pt x="9" y="25"/>
                    </a:lnTo>
                    <a:lnTo>
                      <a:pt x="13" y="18"/>
                    </a:lnTo>
                    <a:lnTo>
                      <a:pt x="13" y="9"/>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96">
                <a:extLst>
                  <a:ext uri="{FF2B5EF4-FFF2-40B4-BE49-F238E27FC236}">
                    <a16:creationId xmlns:a16="http://schemas.microsoft.com/office/drawing/2014/main" id="{A73CEE14-5DB5-409E-A530-F75345B3F2DE}"/>
                  </a:ext>
                </a:extLst>
              </p:cNvPr>
              <p:cNvSpPr>
                <a:spLocks/>
              </p:cNvSpPr>
              <p:nvPr/>
            </p:nvSpPr>
            <p:spPr bwMode="auto">
              <a:xfrm>
                <a:off x="13354256" y="3260305"/>
                <a:ext cx="8876" cy="19232"/>
              </a:xfrm>
              <a:custGeom>
                <a:avLst/>
                <a:gdLst>
                  <a:gd name="T0" fmla="*/ 6 w 12"/>
                  <a:gd name="T1" fmla="*/ 0 h 26"/>
                  <a:gd name="T2" fmla="*/ 7 w 12"/>
                  <a:gd name="T3" fmla="*/ 0 h 26"/>
                  <a:gd name="T4" fmla="*/ 7 w 12"/>
                  <a:gd name="T5" fmla="*/ 2 h 26"/>
                  <a:gd name="T6" fmla="*/ 10 w 12"/>
                  <a:gd name="T7" fmla="*/ 4 h 26"/>
                  <a:gd name="T8" fmla="*/ 11 w 12"/>
                  <a:gd name="T9" fmla="*/ 7 h 26"/>
                  <a:gd name="T10" fmla="*/ 12 w 12"/>
                  <a:gd name="T11" fmla="*/ 11 h 26"/>
                  <a:gd name="T12" fmla="*/ 12 w 12"/>
                  <a:gd name="T13" fmla="*/ 15 h 26"/>
                  <a:gd name="T14" fmla="*/ 11 w 12"/>
                  <a:gd name="T15" fmla="*/ 18 h 26"/>
                  <a:gd name="T16" fmla="*/ 10 w 12"/>
                  <a:gd name="T17" fmla="*/ 22 h 26"/>
                  <a:gd name="T18" fmla="*/ 7 w 12"/>
                  <a:gd name="T19" fmla="*/ 24 h 26"/>
                  <a:gd name="T20" fmla="*/ 7 w 12"/>
                  <a:gd name="T21" fmla="*/ 26 h 26"/>
                  <a:gd name="T22" fmla="*/ 6 w 12"/>
                  <a:gd name="T23" fmla="*/ 26 h 26"/>
                  <a:gd name="T24" fmla="*/ 0 w 12"/>
                  <a:gd name="T25" fmla="*/ 26 h 26"/>
                  <a:gd name="T26" fmla="*/ 0 w 12"/>
                  <a:gd name="T27" fmla="*/ 26 h 26"/>
                  <a:gd name="T28" fmla="*/ 1 w 12"/>
                  <a:gd name="T29" fmla="*/ 24 h 26"/>
                  <a:gd name="T30" fmla="*/ 3 w 12"/>
                  <a:gd name="T31" fmla="*/ 22 h 26"/>
                  <a:gd name="T32" fmla="*/ 5 w 12"/>
                  <a:gd name="T33" fmla="*/ 19 h 26"/>
                  <a:gd name="T34" fmla="*/ 6 w 12"/>
                  <a:gd name="T35" fmla="*/ 16 h 26"/>
                  <a:gd name="T36" fmla="*/ 6 w 12"/>
                  <a:gd name="T37" fmla="*/ 13 h 26"/>
                  <a:gd name="T38" fmla="*/ 6 w 12"/>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6">
                    <a:moveTo>
                      <a:pt x="6" y="0"/>
                    </a:moveTo>
                    <a:lnTo>
                      <a:pt x="7" y="0"/>
                    </a:lnTo>
                    <a:lnTo>
                      <a:pt x="7" y="2"/>
                    </a:lnTo>
                    <a:lnTo>
                      <a:pt x="10" y="4"/>
                    </a:lnTo>
                    <a:lnTo>
                      <a:pt x="11" y="7"/>
                    </a:lnTo>
                    <a:lnTo>
                      <a:pt x="12" y="11"/>
                    </a:lnTo>
                    <a:lnTo>
                      <a:pt x="12" y="15"/>
                    </a:lnTo>
                    <a:lnTo>
                      <a:pt x="11" y="18"/>
                    </a:lnTo>
                    <a:lnTo>
                      <a:pt x="10" y="22"/>
                    </a:lnTo>
                    <a:lnTo>
                      <a:pt x="7" y="24"/>
                    </a:lnTo>
                    <a:lnTo>
                      <a:pt x="7" y="26"/>
                    </a:lnTo>
                    <a:lnTo>
                      <a:pt x="6" y="26"/>
                    </a:lnTo>
                    <a:lnTo>
                      <a:pt x="0" y="26"/>
                    </a:lnTo>
                    <a:lnTo>
                      <a:pt x="0" y="26"/>
                    </a:lnTo>
                    <a:lnTo>
                      <a:pt x="1" y="24"/>
                    </a:lnTo>
                    <a:lnTo>
                      <a:pt x="3" y="22"/>
                    </a:lnTo>
                    <a:lnTo>
                      <a:pt x="5" y="19"/>
                    </a:lnTo>
                    <a:lnTo>
                      <a:pt x="6" y="16"/>
                    </a:lnTo>
                    <a:lnTo>
                      <a:pt x="6" y="13"/>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97">
                <a:extLst>
                  <a:ext uri="{FF2B5EF4-FFF2-40B4-BE49-F238E27FC236}">
                    <a16:creationId xmlns:a16="http://schemas.microsoft.com/office/drawing/2014/main" id="{4A9CB9FF-8510-42FB-82E8-4041BB44E33E}"/>
                  </a:ext>
                </a:extLst>
              </p:cNvPr>
              <p:cNvSpPr>
                <a:spLocks/>
              </p:cNvSpPr>
              <p:nvPr/>
            </p:nvSpPr>
            <p:spPr bwMode="auto">
              <a:xfrm>
                <a:off x="13444497" y="3036181"/>
                <a:ext cx="4438" cy="8137"/>
              </a:xfrm>
              <a:custGeom>
                <a:avLst/>
                <a:gdLst>
                  <a:gd name="T0" fmla="*/ 0 w 6"/>
                  <a:gd name="T1" fmla="*/ 0 h 11"/>
                  <a:gd name="T2" fmla="*/ 4 w 6"/>
                  <a:gd name="T3" fmla="*/ 0 h 11"/>
                  <a:gd name="T4" fmla="*/ 4 w 6"/>
                  <a:gd name="T5" fmla="*/ 1 h 11"/>
                  <a:gd name="T6" fmla="*/ 4 w 6"/>
                  <a:gd name="T7" fmla="*/ 3 h 11"/>
                  <a:gd name="T8" fmla="*/ 4 w 6"/>
                  <a:gd name="T9" fmla="*/ 6 h 11"/>
                  <a:gd name="T10" fmla="*/ 5 w 6"/>
                  <a:gd name="T11" fmla="*/ 8 h 11"/>
                  <a:gd name="T12" fmla="*/ 5 w 6"/>
                  <a:gd name="T13" fmla="*/ 11 h 11"/>
                  <a:gd name="T14" fmla="*/ 6 w 6"/>
                  <a:gd name="T15" fmla="*/ 11 h 11"/>
                  <a:gd name="T16" fmla="*/ 2 w 6"/>
                  <a:gd name="T17" fmla="*/ 11 h 11"/>
                  <a:gd name="T18" fmla="*/ 1 w 6"/>
                  <a:gd name="T19" fmla="*/ 11 h 11"/>
                  <a:gd name="T20" fmla="*/ 1 w 6"/>
                  <a:gd name="T21" fmla="*/ 11 h 11"/>
                  <a:gd name="T22" fmla="*/ 1 w 6"/>
                  <a:gd name="T23" fmla="*/ 6 h 11"/>
                  <a:gd name="T24" fmla="*/ 0 w 6"/>
                  <a:gd name="T25" fmla="*/ 2 h 11"/>
                  <a:gd name="T26" fmla="*/ 0 w 6"/>
                  <a:gd name="T27" fmla="*/ 1 h 11"/>
                  <a:gd name="T28" fmla="*/ 0 w 6"/>
                  <a:gd name="T29" fmla="*/ 0 h 11"/>
                  <a:gd name="T30" fmla="*/ 0 w 6"/>
                  <a:gd name="T31" fmla="*/ 0 h 11"/>
                  <a:gd name="T32" fmla="*/ 0 w 6"/>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1">
                    <a:moveTo>
                      <a:pt x="0" y="0"/>
                    </a:moveTo>
                    <a:lnTo>
                      <a:pt x="4" y="0"/>
                    </a:lnTo>
                    <a:lnTo>
                      <a:pt x="4" y="1"/>
                    </a:lnTo>
                    <a:lnTo>
                      <a:pt x="4" y="3"/>
                    </a:lnTo>
                    <a:lnTo>
                      <a:pt x="4" y="6"/>
                    </a:lnTo>
                    <a:lnTo>
                      <a:pt x="5" y="8"/>
                    </a:lnTo>
                    <a:lnTo>
                      <a:pt x="5" y="11"/>
                    </a:lnTo>
                    <a:lnTo>
                      <a:pt x="6" y="11"/>
                    </a:lnTo>
                    <a:lnTo>
                      <a:pt x="2" y="11"/>
                    </a:lnTo>
                    <a:lnTo>
                      <a:pt x="1" y="11"/>
                    </a:lnTo>
                    <a:lnTo>
                      <a:pt x="1" y="11"/>
                    </a:lnTo>
                    <a:lnTo>
                      <a:pt x="1" y="6"/>
                    </a:lnTo>
                    <a:lnTo>
                      <a:pt x="0" y="2"/>
                    </a:lnTo>
                    <a:lnTo>
                      <a:pt x="0" y="1"/>
                    </a:lnTo>
                    <a:lnTo>
                      <a:pt x="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98">
                <a:extLst>
                  <a:ext uri="{FF2B5EF4-FFF2-40B4-BE49-F238E27FC236}">
                    <a16:creationId xmlns:a16="http://schemas.microsoft.com/office/drawing/2014/main" id="{9E17A696-5B1E-4EA2-A56C-C5363FCAC8E6}"/>
                  </a:ext>
                </a:extLst>
              </p:cNvPr>
              <p:cNvSpPr>
                <a:spLocks/>
              </p:cNvSpPr>
              <p:nvPr/>
            </p:nvSpPr>
            <p:spPr bwMode="auto">
              <a:xfrm>
                <a:off x="13518465" y="3153791"/>
                <a:ext cx="19972" cy="10356"/>
              </a:xfrm>
              <a:custGeom>
                <a:avLst/>
                <a:gdLst>
                  <a:gd name="T0" fmla="*/ 7 w 27"/>
                  <a:gd name="T1" fmla="*/ 0 h 14"/>
                  <a:gd name="T2" fmla="*/ 15 w 27"/>
                  <a:gd name="T3" fmla="*/ 0 h 14"/>
                  <a:gd name="T4" fmla="*/ 22 w 27"/>
                  <a:gd name="T5" fmla="*/ 3 h 14"/>
                  <a:gd name="T6" fmla="*/ 25 w 27"/>
                  <a:gd name="T7" fmla="*/ 6 h 14"/>
                  <a:gd name="T8" fmla="*/ 26 w 27"/>
                  <a:gd name="T9" fmla="*/ 8 h 14"/>
                  <a:gd name="T10" fmla="*/ 27 w 27"/>
                  <a:gd name="T11" fmla="*/ 11 h 14"/>
                  <a:gd name="T12" fmla="*/ 27 w 27"/>
                  <a:gd name="T13" fmla="*/ 12 h 14"/>
                  <a:gd name="T14" fmla="*/ 27 w 27"/>
                  <a:gd name="T15" fmla="*/ 13 h 14"/>
                  <a:gd name="T16" fmla="*/ 26 w 27"/>
                  <a:gd name="T17" fmla="*/ 14 h 14"/>
                  <a:gd name="T18" fmla="*/ 26 w 27"/>
                  <a:gd name="T19" fmla="*/ 14 h 14"/>
                  <a:gd name="T20" fmla="*/ 25 w 27"/>
                  <a:gd name="T21" fmla="*/ 13 h 14"/>
                  <a:gd name="T22" fmla="*/ 20 w 27"/>
                  <a:gd name="T23" fmla="*/ 11 h 14"/>
                  <a:gd name="T24" fmla="*/ 14 w 27"/>
                  <a:gd name="T25" fmla="*/ 7 h 14"/>
                  <a:gd name="T26" fmla="*/ 9 w 27"/>
                  <a:gd name="T27" fmla="*/ 5 h 14"/>
                  <a:gd name="T28" fmla="*/ 5 w 27"/>
                  <a:gd name="T29" fmla="*/ 3 h 14"/>
                  <a:gd name="T30" fmla="*/ 3 w 27"/>
                  <a:gd name="T31" fmla="*/ 5 h 14"/>
                  <a:gd name="T32" fmla="*/ 1 w 27"/>
                  <a:gd name="T33" fmla="*/ 3 h 14"/>
                  <a:gd name="T34" fmla="*/ 1 w 27"/>
                  <a:gd name="T35" fmla="*/ 3 h 14"/>
                  <a:gd name="T36" fmla="*/ 0 w 27"/>
                  <a:gd name="T37" fmla="*/ 2 h 14"/>
                  <a:gd name="T38" fmla="*/ 0 w 27"/>
                  <a:gd name="T39" fmla="*/ 2 h 14"/>
                  <a:gd name="T40" fmla="*/ 0 w 27"/>
                  <a:gd name="T41" fmla="*/ 1 h 14"/>
                  <a:gd name="T42" fmla="*/ 3 w 27"/>
                  <a:gd name="T43" fmla="*/ 1 h 14"/>
                  <a:gd name="T44" fmla="*/ 7 w 27"/>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4">
                    <a:moveTo>
                      <a:pt x="7" y="0"/>
                    </a:moveTo>
                    <a:lnTo>
                      <a:pt x="15" y="0"/>
                    </a:lnTo>
                    <a:lnTo>
                      <a:pt x="22" y="3"/>
                    </a:lnTo>
                    <a:lnTo>
                      <a:pt x="25" y="6"/>
                    </a:lnTo>
                    <a:lnTo>
                      <a:pt x="26" y="8"/>
                    </a:lnTo>
                    <a:lnTo>
                      <a:pt x="27" y="11"/>
                    </a:lnTo>
                    <a:lnTo>
                      <a:pt x="27" y="12"/>
                    </a:lnTo>
                    <a:lnTo>
                      <a:pt x="27" y="13"/>
                    </a:lnTo>
                    <a:lnTo>
                      <a:pt x="26" y="14"/>
                    </a:lnTo>
                    <a:lnTo>
                      <a:pt x="26" y="14"/>
                    </a:lnTo>
                    <a:lnTo>
                      <a:pt x="25" y="13"/>
                    </a:lnTo>
                    <a:lnTo>
                      <a:pt x="20" y="11"/>
                    </a:lnTo>
                    <a:lnTo>
                      <a:pt x="14" y="7"/>
                    </a:lnTo>
                    <a:lnTo>
                      <a:pt x="9" y="5"/>
                    </a:lnTo>
                    <a:lnTo>
                      <a:pt x="5" y="3"/>
                    </a:lnTo>
                    <a:lnTo>
                      <a:pt x="3" y="5"/>
                    </a:lnTo>
                    <a:lnTo>
                      <a:pt x="1" y="3"/>
                    </a:lnTo>
                    <a:lnTo>
                      <a:pt x="1" y="3"/>
                    </a:lnTo>
                    <a:lnTo>
                      <a:pt x="0" y="2"/>
                    </a:lnTo>
                    <a:lnTo>
                      <a:pt x="0" y="2"/>
                    </a:lnTo>
                    <a:lnTo>
                      <a:pt x="0" y="1"/>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99">
                <a:extLst>
                  <a:ext uri="{FF2B5EF4-FFF2-40B4-BE49-F238E27FC236}">
                    <a16:creationId xmlns:a16="http://schemas.microsoft.com/office/drawing/2014/main" id="{A5E70FBD-27CD-46DE-B787-41AD99BD638C}"/>
                  </a:ext>
                </a:extLst>
              </p:cNvPr>
              <p:cNvSpPr>
                <a:spLocks/>
              </p:cNvSpPr>
              <p:nvPr/>
            </p:nvSpPr>
            <p:spPr bwMode="auto">
              <a:xfrm>
                <a:off x="13534738" y="3073166"/>
                <a:ext cx="11095" cy="31807"/>
              </a:xfrm>
              <a:custGeom>
                <a:avLst/>
                <a:gdLst>
                  <a:gd name="T0" fmla="*/ 15 w 15"/>
                  <a:gd name="T1" fmla="*/ 0 h 43"/>
                  <a:gd name="T2" fmla="*/ 15 w 15"/>
                  <a:gd name="T3" fmla="*/ 3 h 43"/>
                  <a:gd name="T4" fmla="*/ 14 w 15"/>
                  <a:gd name="T5" fmla="*/ 10 h 43"/>
                  <a:gd name="T6" fmla="*/ 11 w 15"/>
                  <a:gd name="T7" fmla="*/ 19 h 43"/>
                  <a:gd name="T8" fmla="*/ 9 w 15"/>
                  <a:gd name="T9" fmla="*/ 29 h 43"/>
                  <a:gd name="T10" fmla="*/ 6 w 15"/>
                  <a:gd name="T11" fmla="*/ 38 h 43"/>
                  <a:gd name="T12" fmla="*/ 4 w 15"/>
                  <a:gd name="T13" fmla="*/ 43 h 43"/>
                  <a:gd name="T14" fmla="*/ 3 w 15"/>
                  <a:gd name="T15" fmla="*/ 43 h 43"/>
                  <a:gd name="T16" fmla="*/ 1 w 15"/>
                  <a:gd name="T17" fmla="*/ 43 h 43"/>
                  <a:gd name="T18" fmla="*/ 1 w 15"/>
                  <a:gd name="T19" fmla="*/ 41 h 43"/>
                  <a:gd name="T20" fmla="*/ 0 w 15"/>
                  <a:gd name="T21" fmla="*/ 40 h 43"/>
                  <a:gd name="T22" fmla="*/ 1 w 15"/>
                  <a:gd name="T23" fmla="*/ 39 h 43"/>
                  <a:gd name="T24" fmla="*/ 1 w 15"/>
                  <a:gd name="T25" fmla="*/ 37 h 43"/>
                  <a:gd name="T26" fmla="*/ 1 w 15"/>
                  <a:gd name="T27" fmla="*/ 35 h 43"/>
                  <a:gd name="T28" fmla="*/ 1 w 15"/>
                  <a:gd name="T29" fmla="*/ 34 h 43"/>
                  <a:gd name="T30" fmla="*/ 3 w 15"/>
                  <a:gd name="T31" fmla="*/ 34 h 43"/>
                  <a:gd name="T32" fmla="*/ 3 w 15"/>
                  <a:gd name="T33" fmla="*/ 32 h 43"/>
                  <a:gd name="T34" fmla="*/ 5 w 15"/>
                  <a:gd name="T35" fmla="*/ 24 h 43"/>
                  <a:gd name="T36" fmla="*/ 9 w 15"/>
                  <a:gd name="T37" fmla="*/ 16 h 43"/>
                  <a:gd name="T38" fmla="*/ 12 w 15"/>
                  <a:gd name="T39" fmla="*/ 7 h 43"/>
                  <a:gd name="T40" fmla="*/ 15 w 15"/>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43">
                    <a:moveTo>
                      <a:pt x="15" y="0"/>
                    </a:moveTo>
                    <a:lnTo>
                      <a:pt x="15" y="3"/>
                    </a:lnTo>
                    <a:lnTo>
                      <a:pt x="14" y="10"/>
                    </a:lnTo>
                    <a:lnTo>
                      <a:pt x="11" y="19"/>
                    </a:lnTo>
                    <a:lnTo>
                      <a:pt x="9" y="29"/>
                    </a:lnTo>
                    <a:lnTo>
                      <a:pt x="6" y="38"/>
                    </a:lnTo>
                    <a:lnTo>
                      <a:pt x="4" y="43"/>
                    </a:lnTo>
                    <a:lnTo>
                      <a:pt x="3" y="43"/>
                    </a:lnTo>
                    <a:lnTo>
                      <a:pt x="1" y="43"/>
                    </a:lnTo>
                    <a:lnTo>
                      <a:pt x="1" y="41"/>
                    </a:lnTo>
                    <a:lnTo>
                      <a:pt x="0" y="40"/>
                    </a:lnTo>
                    <a:lnTo>
                      <a:pt x="1" y="39"/>
                    </a:lnTo>
                    <a:lnTo>
                      <a:pt x="1" y="37"/>
                    </a:lnTo>
                    <a:lnTo>
                      <a:pt x="1" y="35"/>
                    </a:lnTo>
                    <a:lnTo>
                      <a:pt x="1" y="34"/>
                    </a:lnTo>
                    <a:lnTo>
                      <a:pt x="3" y="34"/>
                    </a:lnTo>
                    <a:lnTo>
                      <a:pt x="3" y="32"/>
                    </a:lnTo>
                    <a:lnTo>
                      <a:pt x="5" y="24"/>
                    </a:lnTo>
                    <a:lnTo>
                      <a:pt x="9" y="16"/>
                    </a:lnTo>
                    <a:lnTo>
                      <a:pt x="12" y="7"/>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100">
                <a:extLst>
                  <a:ext uri="{FF2B5EF4-FFF2-40B4-BE49-F238E27FC236}">
                    <a16:creationId xmlns:a16="http://schemas.microsoft.com/office/drawing/2014/main" id="{705B524E-F748-4A3F-9536-EB70573464EA}"/>
                  </a:ext>
                </a:extLst>
              </p:cNvPr>
              <p:cNvSpPr>
                <a:spLocks/>
              </p:cNvSpPr>
              <p:nvPr/>
            </p:nvSpPr>
            <p:spPr bwMode="auto">
              <a:xfrm>
                <a:off x="13610926" y="3057632"/>
                <a:ext cx="25149" cy="8876"/>
              </a:xfrm>
              <a:custGeom>
                <a:avLst/>
                <a:gdLst>
                  <a:gd name="T0" fmla="*/ 13 w 34"/>
                  <a:gd name="T1" fmla="*/ 0 h 12"/>
                  <a:gd name="T2" fmla="*/ 17 w 34"/>
                  <a:gd name="T3" fmla="*/ 0 h 12"/>
                  <a:gd name="T4" fmla="*/ 21 w 34"/>
                  <a:gd name="T5" fmla="*/ 1 h 12"/>
                  <a:gd name="T6" fmla="*/ 24 w 34"/>
                  <a:gd name="T7" fmla="*/ 4 h 12"/>
                  <a:gd name="T8" fmla="*/ 27 w 34"/>
                  <a:gd name="T9" fmla="*/ 6 h 12"/>
                  <a:gd name="T10" fmla="*/ 30 w 34"/>
                  <a:gd name="T11" fmla="*/ 9 h 12"/>
                  <a:gd name="T12" fmla="*/ 32 w 34"/>
                  <a:gd name="T13" fmla="*/ 11 h 12"/>
                  <a:gd name="T14" fmla="*/ 34 w 34"/>
                  <a:gd name="T15" fmla="*/ 12 h 12"/>
                  <a:gd name="T16" fmla="*/ 34 w 34"/>
                  <a:gd name="T17" fmla="*/ 12 h 12"/>
                  <a:gd name="T18" fmla="*/ 32 w 34"/>
                  <a:gd name="T19" fmla="*/ 11 h 12"/>
                  <a:gd name="T20" fmla="*/ 24 w 34"/>
                  <a:gd name="T21" fmla="*/ 9 h 12"/>
                  <a:gd name="T22" fmla="*/ 18 w 34"/>
                  <a:gd name="T23" fmla="*/ 6 h 12"/>
                  <a:gd name="T24" fmla="*/ 12 w 34"/>
                  <a:gd name="T25" fmla="*/ 6 h 12"/>
                  <a:gd name="T26" fmla="*/ 10 w 34"/>
                  <a:gd name="T27" fmla="*/ 7 h 12"/>
                  <a:gd name="T28" fmla="*/ 6 w 34"/>
                  <a:gd name="T29" fmla="*/ 7 h 12"/>
                  <a:gd name="T30" fmla="*/ 2 w 34"/>
                  <a:gd name="T31" fmla="*/ 9 h 12"/>
                  <a:gd name="T32" fmla="*/ 0 w 34"/>
                  <a:gd name="T33" fmla="*/ 9 h 12"/>
                  <a:gd name="T34" fmla="*/ 0 w 34"/>
                  <a:gd name="T35" fmla="*/ 9 h 12"/>
                  <a:gd name="T36" fmla="*/ 0 w 34"/>
                  <a:gd name="T37" fmla="*/ 7 h 12"/>
                  <a:gd name="T38" fmla="*/ 1 w 34"/>
                  <a:gd name="T39" fmla="*/ 6 h 12"/>
                  <a:gd name="T40" fmla="*/ 3 w 34"/>
                  <a:gd name="T41" fmla="*/ 5 h 12"/>
                  <a:gd name="T42" fmla="*/ 6 w 34"/>
                  <a:gd name="T43" fmla="*/ 2 h 12"/>
                  <a:gd name="T44" fmla="*/ 10 w 34"/>
                  <a:gd name="T45" fmla="*/ 1 h 12"/>
                  <a:gd name="T46" fmla="*/ 13 w 34"/>
                  <a:gd name="T4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2">
                    <a:moveTo>
                      <a:pt x="13" y="0"/>
                    </a:moveTo>
                    <a:lnTo>
                      <a:pt x="17" y="0"/>
                    </a:lnTo>
                    <a:lnTo>
                      <a:pt x="21" y="1"/>
                    </a:lnTo>
                    <a:lnTo>
                      <a:pt x="24" y="4"/>
                    </a:lnTo>
                    <a:lnTo>
                      <a:pt x="27" y="6"/>
                    </a:lnTo>
                    <a:lnTo>
                      <a:pt x="30" y="9"/>
                    </a:lnTo>
                    <a:lnTo>
                      <a:pt x="32" y="11"/>
                    </a:lnTo>
                    <a:lnTo>
                      <a:pt x="34" y="12"/>
                    </a:lnTo>
                    <a:lnTo>
                      <a:pt x="34" y="12"/>
                    </a:lnTo>
                    <a:lnTo>
                      <a:pt x="32" y="11"/>
                    </a:lnTo>
                    <a:lnTo>
                      <a:pt x="24" y="9"/>
                    </a:lnTo>
                    <a:lnTo>
                      <a:pt x="18" y="6"/>
                    </a:lnTo>
                    <a:lnTo>
                      <a:pt x="12" y="6"/>
                    </a:lnTo>
                    <a:lnTo>
                      <a:pt x="10" y="7"/>
                    </a:lnTo>
                    <a:lnTo>
                      <a:pt x="6" y="7"/>
                    </a:lnTo>
                    <a:lnTo>
                      <a:pt x="2" y="9"/>
                    </a:lnTo>
                    <a:lnTo>
                      <a:pt x="0" y="9"/>
                    </a:lnTo>
                    <a:lnTo>
                      <a:pt x="0" y="9"/>
                    </a:lnTo>
                    <a:lnTo>
                      <a:pt x="0" y="7"/>
                    </a:lnTo>
                    <a:lnTo>
                      <a:pt x="1" y="6"/>
                    </a:lnTo>
                    <a:lnTo>
                      <a:pt x="3" y="5"/>
                    </a:lnTo>
                    <a:lnTo>
                      <a:pt x="6" y="2"/>
                    </a:lnTo>
                    <a:lnTo>
                      <a:pt x="10"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101">
                <a:extLst>
                  <a:ext uri="{FF2B5EF4-FFF2-40B4-BE49-F238E27FC236}">
                    <a16:creationId xmlns:a16="http://schemas.microsoft.com/office/drawing/2014/main" id="{B3A3DE81-B747-4926-9ED4-8CA84CFA636C}"/>
                  </a:ext>
                </a:extLst>
              </p:cNvPr>
              <p:cNvSpPr>
                <a:spLocks/>
              </p:cNvSpPr>
              <p:nvPr/>
            </p:nvSpPr>
            <p:spPr bwMode="auto">
              <a:xfrm>
                <a:off x="13325409" y="3138258"/>
                <a:ext cx="42902" cy="40683"/>
              </a:xfrm>
              <a:custGeom>
                <a:avLst/>
                <a:gdLst>
                  <a:gd name="T0" fmla="*/ 30 w 58"/>
                  <a:gd name="T1" fmla="*/ 0 h 55"/>
                  <a:gd name="T2" fmla="*/ 41 w 58"/>
                  <a:gd name="T3" fmla="*/ 1 h 55"/>
                  <a:gd name="T4" fmla="*/ 50 w 58"/>
                  <a:gd name="T5" fmla="*/ 2 h 55"/>
                  <a:gd name="T6" fmla="*/ 56 w 58"/>
                  <a:gd name="T7" fmla="*/ 5 h 55"/>
                  <a:gd name="T8" fmla="*/ 58 w 58"/>
                  <a:gd name="T9" fmla="*/ 5 h 55"/>
                  <a:gd name="T10" fmla="*/ 56 w 58"/>
                  <a:gd name="T11" fmla="*/ 5 h 55"/>
                  <a:gd name="T12" fmla="*/ 49 w 58"/>
                  <a:gd name="T13" fmla="*/ 5 h 55"/>
                  <a:gd name="T14" fmla="*/ 41 w 58"/>
                  <a:gd name="T15" fmla="*/ 7 h 55"/>
                  <a:gd name="T16" fmla="*/ 35 w 58"/>
                  <a:gd name="T17" fmla="*/ 13 h 55"/>
                  <a:gd name="T18" fmla="*/ 35 w 58"/>
                  <a:gd name="T19" fmla="*/ 18 h 55"/>
                  <a:gd name="T20" fmla="*/ 39 w 58"/>
                  <a:gd name="T21" fmla="*/ 24 h 55"/>
                  <a:gd name="T22" fmla="*/ 42 w 58"/>
                  <a:gd name="T23" fmla="*/ 33 h 55"/>
                  <a:gd name="T24" fmla="*/ 44 w 58"/>
                  <a:gd name="T25" fmla="*/ 43 h 55"/>
                  <a:gd name="T26" fmla="*/ 42 w 58"/>
                  <a:gd name="T27" fmla="*/ 48 h 55"/>
                  <a:gd name="T28" fmla="*/ 40 w 58"/>
                  <a:gd name="T29" fmla="*/ 50 h 55"/>
                  <a:gd name="T30" fmla="*/ 38 w 58"/>
                  <a:gd name="T31" fmla="*/ 52 h 55"/>
                  <a:gd name="T32" fmla="*/ 35 w 58"/>
                  <a:gd name="T33" fmla="*/ 54 h 55"/>
                  <a:gd name="T34" fmla="*/ 33 w 58"/>
                  <a:gd name="T35" fmla="*/ 55 h 55"/>
                  <a:gd name="T36" fmla="*/ 28 w 58"/>
                  <a:gd name="T37" fmla="*/ 55 h 55"/>
                  <a:gd name="T38" fmla="*/ 25 w 58"/>
                  <a:gd name="T39" fmla="*/ 55 h 55"/>
                  <a:gd name="T40" fmla="*/ 20 w 58"/>
                  <a:gd name="T41" fmla="*/ 52 h 55"/>
                  <a:gd name="T42" fmla="*/ 12 w 58"/>
                  <a:gd name="T43" fmla="*/ 49 h 55"/>
                  <a:gd name="T44" fmla="*/ 6 w 58"/>
                  <a:gd name="T45" fmla="*/ 43 h 55"/>
                  <a:gd name="T46" fmla="*/ 1 w 58"/>
                  <a:gd name="T47" fmla="*/ 34 h 55"/>
                  <a:gd name="T48" fmla="*/ 0 w 58"/>
                  <a:gd name="T49" fmla="*/ 23 h 55"/>
                  <a:gd name="T50" fmla="*/ 2 w 58"/>
                  <a:gd name="T51" fmla="*/ 13 h 55"/>
                  <a:gd name="T52" fmla="*/ 9 w 58"/>
                  <a:gd name="T53" fmla="*/ 6 h 55"/>
                  <a:gd name="T54" fmla="*/ 20 w 58"/>
                  <a:gd name="T55" fmla="*/ 1 h 55"/>
                  <a:gd name="T56" fmla="*/ 30 w 58"/>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5">
                    <a:moveTo>
                      <a:pt x="30" y="0"/>
                    </a:moveTo>
                    <a:lnTo>
                      <a:pt x="41" y="1"/>
                    </a:lnTo>
                    <a:lnTo>
                      <a:pt x="50" y="2"/>
                    </a:lnTo>
                    <a:lnTo>
                      <a:pt x="56" y="5"/>
                    </a:lnTo>
                    <a:lnTo>
                      <a:pt x="58" y="5"/>
                    </a:lnTo>
                    <a:lnTo>
                      <a:pt x="56" y="5"/>
                    </a:lnTo>
                    <a:lnTo>
                      <a:pt x="49" y="5"/>
                    </a:lnTo>
                    <a:lnTo>
                      <a:pt x="41" y="7"/>
                    </a:lnTo>
                    <a:lnTo>
                      <a:pt x="35" y="13"/>
                    </a:lnTo>
                    <a:lnTo>
                      <a:pt x="35" y="18"/>
                    </a:lnTo>
                    <a:lnTo>
                      <a:pt x="39" y="24"/>
                    </a:lnTo>
                    <a:lnTo>
                      <a:pt x="42" y="33"/>
                    </a:lnTo>
                    <a:lnTo>
                      <a:pt x="44" y="43"/>
                    </a:lnTo>
                    <a:lnTo>
                      <a:pt x="42" y="48"/>
                    </a:lnTo>
                    <a:lnTo>
                      <a:pt x="40" y="50"/>
                    </a:lnTo>
                    <a:lnTo>
                      <a:pt x="38" y="52"/>
                    </a:lnTo>
                    <a:lnTo>
                      <a:pt x="35" y="54"/>
                    </a:lnTo>
                    <a:lnTo>
                      <a:pt x="33" y="55"/>
                    </a:lnTo>
                    <a:lnTo>
                      <a:pt x="28" y="55"/>
                    </a:lnTo>
                    <a:lnTo>
                      <a:pt x="25" y="55"/>
                    </a:lnTo>
                    <a:lnTo>
                      <a:pt x="20" y="52"/>
                    </a:lnTo>
                    <a:lnTo>
                      <a:pt x="12" y="49"/>
                    </a:lnTo>
                    <a:lnTo>
                      <a:pt x="6" y="43"/>
                    </a:lnTo>
                    <a:lnTo>
                      <a:pt x="1" y="34"/>
                    </a:lnTo>
                    <a:lnTo>
                      <a:pt x="0" y="23"/>
                    </a:lnTo>
                    <a:lnTo>
                      <a:pt x="2" y="13"/>
                    </a:lnTo>
                    <a:lnTo>
                      <a:pt x="9" y="6"/>
                    </a:lnTo>
                    <a:lnTo>
                      <a:pt x="20"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102">
                <a:extLst>
                  <a:ext uri="{FF2B5EF4-FFF2-40B4-BE49-F238E27FC236}">
                    <a16:creationId xmlns:a16="http://schemas.microsoft.com/office/drawing/2014/main" id="{6C7BFC3E-8FAB-4D61-98AA-0E93D39A2B09}"/>
                  </a:ext>
                </a:extLst>
              </p:cNvPr>
              <p:cNvSpPr>
                <a:spLocks/>
              </p:cNvSpPr>
              <p:nvPr/>
            </p:nvSpPr>
            <p:spPr bwMode="auto">
              <a:xfrm>
                <a:off x="13339462" y="3170064"/>
                <a:ext cx="39203" cy="14054"/>
              </a:xfrm>
              <a:custGeom>
                <a:avLst/>
                <a:gdLst>
                  <a:gd name="T0" fmla="*/ 9 w 53"/>
                  <a:gd name="T1" fmla="*/ 0 h 19"/>
                  <a:gd name="T2" fmla="*/ 10 w 53"/>
                  <a:gd name="T3" fmla="*/ 2 h 19"/>
                  <a:gd name="T4" fmla="*/ 15 w 53"/>
                  <a:gd name="T5" fmla="*/ 7 h 19"/>
                  <a:gd name="T6" fmla="*/ 21 w 53"/>
                  <a:gd name="T7" fmla="*/ 12 h 19"/>
                  <a:gd name="T8" fmla="*/ 32 w 53"/>
                  <a:gd name="T9" fmla="*/ 16 h 19"/>
                  <a:gd name="T10" fmla="*/ 45 w 53"/>
                  <a:gd name="T11" fmla="*/ 17 h 19"/>
                  <a:gd name="T12" fmla="*/ 49 w 53"/>
                  <a:gd name="T13" fmla="*/ 17 h 19"/>
                  <a:gd name="T14" fmla="*/ 53 w 53"/>
                  <a:gd name="T15" fmla="*/ 17 h 19"/>
                  <a:gd name="T16" fmla="*/ 53 w 53"/>
                  <a:gd name="T17" fmla="*/ 17 h 19"/>
                  <a:gd name="T18" fmla="*/ 53 w 53"/>
                  <a:gd name="T19" fmla="*/ 17 h 19"/>
                  <a:gd name="T20" fmla="*/ 52 w 53"/>
                  <a:gd name="T21" fmla="*/ 17 h 19"/>
                  <a:gd name="T22" fmla="*/ 48 w 53"/>
                  <a:gd name="T23" fmla="*/ 17 h 19"/>
                  <a:gd name="T24" fmla="*/ 45 w 53"/>
                  <a:gd name="T25" fmla="*/ 17 h 19"/>
                  <a:gd name="T26" fmla="*/ 42 w 53"/>
                  <a:gd name="T27" fmla="*/ 18 h 19"/>
                  <a:gd name="T28" fmla="*/ 38 w 53"/>
                  <a:gd name="T29" fmla="*/ 18 h 19"/>
                  <a:gd name="T30" fmla="*/ 34 w 53"/>
                  <a:gd name="T31" fmla="*/ 18 h 19"/>
                  <a:gd name="T32" fmla="*/ 31 w 53"/>
                  <a:gd name="T33" fmla="*/ 18 h 19"/>
                  <a:gd name="T34" fmla="*/ 28 w 53"/>
                  <a:gd name="T35" fmla="*/ 19 h 19"/>
                  <a:gd name="T36" fmla="*/ 27 w 53"/>
                  <a:gd name="T37" fmla="*/ 19 h 19"/>
                  <a:gd name="T38" fmla="*/ 26 w 53"/>
                  <a:gd name="T39" fmla="*/ 19 h 19"/>
                  <a:gd name="T40" fmla="*/ 14 w 53"/>
                  <a:gd name="T41" fmla="*/ 14 h 19"/>
                  <a:gd name="T42" fmla="*/ 6 w 53"/>
                  <a:gd name="T43" fmla="*/ 11 h 19"/>
                  <a:gd name="T44" fmla="*/ 3 w 53"/>
                  <a:gd name="T45" fmla="*/ 9 h 19"/>
                  <a:gd name="T46" fmla="*/ 0 w 53"/>
                  <a:gd name="T47" fmla="*/ 8 h 19"/>
                  <a:gd name="T48" fmla="*/ 0 w 53"/>
                  <a:gd name="T49" fmla="*/ 8 h 19"/>
                  <a:gd name="T50" fmla="*/ 9 w 53"/>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9">
                    <a:moveTo>
                      <a:pt x="9" y="0"/>
                    </a:moveTo>
                    <a:lnTo>
                      <a:pt x="10" y="2"/>
                    </a:lnTo>
                    <a:lnTo>
                      <a:pt x="15" y="7"/>
                    </a:lnTo>
                    <a:lnTo>
                      <a:pt x="21" y="12"/>
                    </a:lnTo>
                    <a:lnTo>
                      <a:pt x="32" y="16"/>
                    </a:lnTo>
                    <a:lnTo>
                      <a:pt x="45" y="17"/>
                    </a:lnTo>
                    <a:lnTo>
                      <a:pt x="49" y="17"/>
                    </a:lnTo>
                    <a:lnTo>
                      <a:pt x="53" y="17"/>
                    </a:lnTo>
                    <a:lnTo>
                      <a:pt x="53" y="17"/>
                    </a:lnTo>
                    <a:lnTo>
                      <a:pt x="53" y="17"/>
                    </a:lnTo>
                    <a:lnTo>
                      <a:pt x="52" y="17"/>
                    </a:lnTo>
                    <a:lnTo>
                      <a:pt x="48" y="17"/>
                    </a:lnTo>
                    <a:lnTo>
                      <a:pt x="45" y="17"/>
                    </a:lnTo>
                    <a:lnTo>
                      <a:pt x="42" y="18"/>
                    </a:lnTo>
                    <a:lnTo>
                      <a:pt x="38" y="18"/>
                    </a:lnTo>
                    <a:lnTo>
                      <a:pt x="34" y="18"/>
                    </a:lnTo>
                    <a:lnTo>
                      <a:pt x="31" y="18"/>
                    </a:lnTo>
                    <a:lnTo>
                      <a:pt x="28" y="19"/>
                    </a:lnTo>
                    <a:lnTo>
                      <a:pt x="27" y="19"/>
                    </a:lnTo>
                    <a:lnTo>
                      <a:pt x="26" y="19"/>
                    </a:lnTo>
                    <a:lnTo>
                      <a:pt x="14" y="14"/>
                    </a:lnTo>
                    <a:lnTo>
                      <a:pt x="6" y="11"/>
                    </a:lnTo>
                    <a:lnTo>
                      <a:pt x="3" y="9"/>
                    </a:lnTo>
                    <a:lnTo>
                      <a:pt x="0" y="8"/>
                    </a:lnTo>
                    <a:lnTo>
                      <a:pt x="0" y="8"/>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80" name="Freeform 105">
              <a:extLst>
                <a:ext uri="{FF2B5EF4-FFF2-40B4-BE49-F238E27FC236}">
                  <a16:creationId xmlns:a16="http://schemas.microsoft.com/office/drawing/2014/main" id="{6A24DC94-BDEB-40F2-8C1B-DB9657561255}"/>
                </a:ext>
              </a:extLst>
            </p:cNvPr>
            <p:cNvSpPr>
              <a:spLocks noEditPoints="1"/>
            </p:cNvSpPr>
            <p:nvPr/>
          </p:nvSpPr>
          <p:spPr bwMode="auto">
            <a:xfrm>
              <a:off x="649330" y="5133917"/>
              <a:ext cx="538484" cy="539079"/>
            </a:xfrm>
            <a:custGeom>
              <a:avLst/>
              <a:gdLst>
                <a:gd name="T0" fmla="*/ 397 w 905"/>
                <a:gd name="T1" fmla="*/ 53 h 906"/>
                <a:gd name="T2" fmla="*/ 294 w 905"/>
                <a:gd name="T3" fmla="*/ 81 h 906"/>
                <a:gd name="T4" fmla="*/ 205 w 905"/>
                <a:gd name="T5" fmla="*/ 133 h 906"/>
                <a:gd name="T6" fmla="*/ 132 w 905"/>
                <a:gd name="T7" fmla="*/ 207 h 906"/>
                <a:gd name="T8" fmla="*/ 79 w 905"/>
                <a:gd name="T9" fmla="*/ 296 h 906"/>
                <a:gd name="T10" fmla="*/ 51 w 905"/>
                <a:gd name="T11" fmla="*/ 399 h 906"/>
                <a:gd name="T12" fmla="*/ 51 w 905"/>
                <a:gd name="T13" fmla="*/ 509 h 906"/>
                <a:gd name="T14" fmla="*/ 79 w 905"/>
                <a:gd name="T15" fmla="*/ 611 h 906"/>
                <a:gd name="T16" fmla="*/ 132 w 905"/>
                <a:gd name="T17" fmla="*/ 701 h 906"/>
                <a:gd name="T18" fmla="*/ 205 w 905"/>
                <a:gd name="T19" fmla="*/ 774 h 906"/>
                <a:gd name="T20" fmla="*/ 294 w 905"/>
                <a:gd name="T21" fmla="*/ 827 h 906"/>
                <a:gd name="T22" fmla="*/ 397 w 905"/>
                <a:gd name="T23" fmla="*/ 855 h 906"/>
                <a:gd name="T24" fmla="*/ 507 w 905"/>
                <a:gd name="T25" fmla="*/ 855 h 906"/>
                <a:gd name="T26" fmla="*/ 609 w 905"/>
                <a:gd name="T27" fmla="*/ 827 h 906"/>
                <a:gd name="T28" fmla="*/ 699 w 905"/>
                <a:gd name="T29" fmla="*/ 774 h 906"/>
                <a:gd name="T30" fmla="*/ 772 w 905"/>
                <a:gd name="T31" fmla="*/ 701 h 906"/>
                <a:gd name="T32" fmla="*/ 824 w 905"/>
                <a:gd name="T33" fmla="*/ 611 h 906"/>
                <a:gd name="T34" fmla="*/ 853 w 905"/>
                <a:gd name="T35" fmla="*/ 509 h 906"/>
                <a:gd name="T36" fmla="*/ 853 w 905"/>
                <a:gd name="T37" fmla="*/ 399 h 906"/>
                <a:gd name="T38" fmla="*/ 824 w 905"/>
                <a:gd name="T39" fmla="*/ 296 h 906"/>
                <a:gd name="T40" fmla="*/ 772 w 905"/>
                <a:gd name="T41" fmla="*/ 207 h 906"/>
                <a:gd name="T42" fmla="*/ 699 w 905"/>
                <a:gd name="T43" fmla="*/ 133 h 906"/>
                <a:gd name="T44" fmla="*/ 609 w 905"/>
                <a:gd name="T45" fmla="*/ 81 h 906"/>
                <a:gd name="T46" fmla="*/ 507 w 905"/>
                <a:gd name="T47" fmla="*/ 53 h 906"/>
                <a:gd name="T48" fmla="*/ 452 w 905"/>
                <a:gd name="T49" fmla="*/ 0 h 906"/>
                <a:gd name="T50" fmla="*/ 563 w 905"/>
                <a:gd name="T51" fmla="*/ 15 h 906"/>
                <a:gd name="T52" fmla="*/ 664 w 905"/>
                <a:gd name="T53" fmla="*/ 54 h 906"/>
                <a:gd name="T54" fmla="*/ 752 w 905"/>
                <a:gd name="T55" fmla="*/ 115 h 906"/>
                <a:gd name="T56" fmla="*/ 823 w 905"/>
                <a:gd name="T57" fmla="*/ 194 h 906"/>
                <a:gd name="T58" fmla="*/ 875 w 905"/>
                <a:gd name="T59" fmla="*/ 290 h 906"/>
                <a:gd name="T60" fmla="*/ 901 w 905"/>
                <a:gd name="T61" fmla="*/ 396 h 906"/>
                <a:gd name="T62" fmla="*/ 901 w 905"/>
                <a:gd name="T63" fmla="*/ 510 h 906"/>
                <a:gd name="T64" fmla="*/ 875 w 905"/>
                <a:gd name="T65" fmla="*/ 617 h 906"/>
                <a:gd name="T66" fmla="*/ 823 w 905"/>
                <a:gd name="T67" fmla="*/ 712 h 906"/>
                <a:gd name="T68" fmla="*/ 752 w 905"/>
                <a:gd name="T69" fmla="*/ 792 h 906"/>
                <a:gd name="T70" fmla="*/ 664 w 905"/>
                <a:gd name="T71" fmla="*/ 853 h 906"/>
                <a:gd name="T72" fmla="*/ 563 w 905"/>
                <a:gd name="T73" fmla="*/ 893 h 906"/>
                <a:gd name="T74" fmla="*/ 452 w 905"/>
                <a:gd name="T75" fmla="*/ 906 h 906"/>
                <a:gd name="T76" fmla="*/ 341 w 905"/>
                <a:gd name="T77" fmla="*/ 893 h 906"/>
                <a:gd name="T78" fmla="*/ 239 w 905"/>
                <a:gd name="T79" fmla="*/ 853 h 906"/>
                <a:gd name="T80" fmla="*/ 151 w 905"/>
                <a:gd name="T81" fmla="*/ 792 h 906"/>
                <a:gd name="T82" fmla="*/ 80 w 905"/>
                <a:gd name="T83" fmla="*/ 712 h 906"/>
                <a:gd name="T84" fmla="*/ 30 w 905"/>
                <a:gd name="T85" fmla="*/ 617 h 906"/>
                <a:gd name="T86" fmla="*/ 3 w 905"/>
                <a:gd name="T87" fmla="*/ 510 h 906"/>
                <a:gd name="T88" fmla="*/ 3 w 905"/>
                <a:gd name="T89" fmla="*/ 396 h 906"/>
                <a:gd name="T90" fmla="*/ 30 w 905"/>
                <a:gd name="T91" fmla="*/ 290 h 906"/>
                <a:gd name="T92" fmla="*/ 80 w 905"/>
                <a:gd name="T93" fmla="*/ 194 h 906"/>
                <a:gd name="T94" fmla="*/ 151 w 905"/>
                <a:gd name="T95" fmla="*/ 115 h 906"/>
                <a:gd name="T96" fmla="*/ 239 w 905"/>
                <a:gd name="T97" fmla="*/ 54 h 906"/>
                <a:gd name="T98" fmla="*/ 341 w 905"/>
                <a:gd name="T99" fmla="*/ 15 h 906"/>
                <a:gd name="T100" fmla="*/ 452 w 905"/>
                <a:gd name="T10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906">
                  <a:moveTo>
                    <a:pt x="452" y="49"/>
                  </a:moveTo>
                  <a:lnTo>
                    <a:pt x="397" y="53"/>
                  </a:lnTo>
                  <a:lnTo>
                    <a:pt x="344" y="62"/>
                  </a:lnTo>
                  <a:lnTo>
                    <a:pt x="294" y="81"/>
                  </a:lnTo>
                  <a:lnTo>
                    <a:pt x="248" y="104"/>
                  </a:lnTo>
                  <a:lnTo>
                    <a:pt x="205" y="133"/>
                  </a:lnTo>
                  <a:lnTo>
                    <a:pt x="166" y="168"/>
                  </a:lnTo>
                  <a:lnTo>
                    <a:pt x="132" y="207"/>
                  </a:lnTo>
                  <a:lnTo>
                    <a:pt x="102" y="250"/>
                  </a:lnTo>
                  <a:lnTo>
                    <a:pt x="79" y="296"/>
                  </a:lnTo>
                  <a:lnTo>
                    <a:pt x="62" y="346"/>
                  </a:lnTo>
                  <a:lnTo>
                    <a:pt x="51" y="399"/>
                  </a:lnTo>
                  <a:lnTo>
                    <a:pt x="47" y="454"/>
                  </a:lnTo>
                  <a:lnTo>
                    <a:pt x="51" y="509"/>
                  </a:lnTo>
                  <a:lnTo>
                    <a:pt x="62" y="561"/>
                  </a:lnTo>
                  <a:lnTo>
                    <a:pt x="79" y="611"/>
                  </a:lnTo>
                  <a:lnTo>
                    <a:pt x="102" y="658"/>
                  </a:lnTo>
                  <a:lnTo>
                    <a:pt x="132" y="701"/>
                  </a:lnTo>
                  <a:lnTo>
                    <a:pt x="166" y="740"/>
                  </a:lnTo>
                  <a:lnTo>
                    <a:pt x="205" y="774"/>
                  </a:lnTo>
                  <a:lnTo>
                    <a:pt x="248" y="803"/>
                  </a:lnTo>
                  <a:lnTo>
                    <a:pt x="294" y="827"/>
                  </a:lnTo>
                  <a:lnTo>
                    <a:pt x="344" y="844"/>
                  </a:lnTo>
                  <a:lnTo>
                    <a:pt x="397" y="855"/>
                  </a:lnTo>
                  <a:lnTo>
                    <a:pt x="452" y="858"/>
                  </a:lnTo>
                  <a:lnTo>
                    <a:pt x="507" y="855"/>
                  </a:lnTo>
                  <a:lnTo>
                    <a:pt x="559" y="844"/>
                  </a:lnTo>
                  <a:lnTo>
                    <a:pt x="609" y="827"/>
                  </a:lnTo>
                  <a:lnTo>
                    <a:pt x="656" y="803"/>
                  </a:lnTo>
                  <a:lnTo>
                    <a:pt x="699" y="774"/>
                  </a:lnTo>
                  <a:lnTo>
                    <a:pt x="738" y="740"/>
                  </a:lnTo>
                  <a:lnTo>
                    <a:pt x="772" y="701"/>
                  </a:lnTo>
                  <a:lnTo>
                    <a:pt x="801" y="658"/>
                  </a:lnTo>
                  <a:lnTo>
                    <a:pt x="824" y="611"/>
                  </a:lnTo>
                  <a:lnTo>
                    <a:pt x="843" y="561"/>
                  </a:lnTo>
                  <a:lnTo>
                    <a:pt x="853" y="509"/>
                  </a:lnTo>
                  <a:lnTo>
                    <a:pt x="856" y="454"/>
                  </a:lnTo>
                  <a:lnTo>
                    <a:pt x="853" y="399"/>
                  </a:lnTo>
                  <a:lnTo>
                    <a:pt x="843" y="346"/>
                  </a:lnTo>
                  <a:lnTo>
                    <a:pt x="824" y="296"/>
                  </a:lnTo>
                  <a:lnTo>
                    <a:pt x="801" y="250"/>
                  </a:lnTo>
                  <a:lnTo>
                    <a:pt x="772" y="207"/>
                  </a:lnTo>
                  <a:lnTo>
                    <a:pt x="738" y="168"/>
                  </a:lnTo>
                  <a:lnTo>
                    <a:pt x="699" y="133"/>
                  </a:lnTo>
                  <a:lnTo>
                    <a:pt x="656" y="104"/>
                  </a:lnTo>
                  <a:lnTo>
                    <a:pt x="609" y="81"/>
                  </a:lnTo>
                  <a:lnTo>
                    <a:pt x="559" y="62"/>
                  </a:lnTo>
                  <a:lnTo>
                    <a:pt x="507" y="53"/>
                  </a:lnTo>
                  <a:lnTo>
                    <a:pt x="452" y="49"/>
                  </a:lnTo>
                  <a:close/>
                  <a:moveTo>
                    <a:pt x="452" y="0"/>
                  </a:moveTo>
                  <a:lnTo>
                    <a:pt x="509" y="4"/>
                  </a:lnTo>
                  <a:lnTo>
                    <a:pt x="563" y="15"/>
                  </a:lnTo>
                  <a:lnTo>
                    <a:pt x="616" y="31"/>
                  </a:lnTo>
                  <a:lnTo>
                    <a:pt x="664" y="54"/>
                  </a:lnTo>
                  <a:lnTo>
                    <a:pt x="711" y="82"/>
                  </a:lnTo>
                  <a:lnTo>
                    <a:pt x="752" y="115"/>
                  </a:lnTo>
                  <a:lnTo>
                    <a:pt x="790" y="153"/>
                  </a:lnTo>
                  <a:lnTo>
                    <a:pt x="823" y="194"/>
                  </a:lnTo>
                  <a:lnTo>
                    <a:pt x="851" y="241"/>
                  </a:lnTo>
                  <a:lnTo>
                    <a:pt x="875" y="290"/>
                  </a:lnTo>
                  <a:lnTo>
                    <a:pt x="890" y="342"/>
                  </a:lnTo>
                  <a:lnTo>
                    <a:pt x="901" y="396"/>
                  </a:lnTo>
                  <a:lnTo>
                    <a:pt x="905" y="454"/>
                  </a:lnTo>
                  <a:lnTo>
                    <a:pt x="901" y="510"/>
                  </a:lnTo>
                  <a:lnTo>
                    <a:pt x="890" y="565"/>
                  </a:lnTo>
                  <a:lnTo>
                    <a:pt x="875" y="617"/>
                  </a:lnTo>
                  <a:lnTo>
                    <a:pt x="851" y="666"/>
                  </a:lnTo>
                  <a:lnTo>
                    <a:pt x="823" y="712"/>
                  </a:lnTo>
                  <a:lnTo>
                    <a:pt x="790" y="754"/>
                  </a:lnTo>
                  <a:lnTo>
                    <a:pt x="752" y="792"/>
                  </a:lnTo>
                  <a:lnTo>
                    <a:pt x="711" y="825"/>
                  </a:lnTo>
                  <a:lnTo>
                    <a:pt x="664" y="853"/>
                  </a:lnTo>
                  <a:lnTo>
                    <a:pt x="616" y="875"/>
                  </a:lnTo>
                  <a:lnTo>
                    <a:pt x="563" y="893"/>
                  </a:lnTo>
                  <a:lnTo>
                    <a:pt x="509" y="902"/>
                  </a:lnTo>
                  <a:lnTo>
                    <a:pt x="452" y="906"/>
                  </a:lnTo>
                  <a:lnTo>
                    <a:pt x="396" y="902"/>
                  </a:lnTo>
                  <a:lnTo>
                    <a:pt x="341" y="893"/>
                  </a:lnTo>
                  <a:lnTo>
                    <a:pt x="288" y="875"/>
                  </a:lnTo>
                  <a:lnTo>
                    <a:pt x="239" y="853"/>
                  </a:lnTo>
                  <a:lnTo>
                    <a:pt x="194" y="825"/>
                  </a:lnTo>
                  <a:lnTo>
                    <a:pt x="151" y="792"/>
                  </a:lnTo>
                  <a:lnTo>
                    <a:pt x="113" y="754"/>
                  </a:lnTo>
                  <a:lnTo>
                    <a:pt x="80" y="712"/>
                  </a:lnTo>
                  <a:lnTo>
                    <a:pt x="52" y="666"/>
                  </a:lnTo>
                  <a:lnTo>
                    <a:pt x="30" y="617"/>
                  </a:lnTo>
                  <a:lnTo>
                    <a:pt x="13" y="565"/>
                  </a:lnTo>
                  <a:lnTo>
                    <a:pt x="3" y="510"/>
                  </a:lnTo>
                  <a:lnTo>
                    <a:pt x="0" y="454"/>
                  </a:lnTo>
                  <a:lnTo>
                    <a:pt x="3" y="396"/>
                  </a:lnTo>
                  <a:lnTo>
                    <a:pt x="13" y="342"/>
                  </a:lnTo>
                  <a:lnTo>
                    <a:pt x="30" y="290"/>
                  </a:lnTo>
                  <a:lnTo>
                    <a:pt x="52" y="241"/>
                  </a:lnTo>
                  <a:lnTo>
                    <a:pt x="80" y="194"/>
                  </a:lnTo>
                  <a:lnTo>
                    <a:pt x="113" y="153"/>
                  </a:lnTo>
                  <a:lnTo>
                    <a:pt x="151" y="115"/>
                  </a:lnTo>
                  <a:lnTo>
                    <a:pt x="194" y="82"/>
                  </a:lnTo>
                  <a:lnTo>
                    <a:pt x="239" y="54"/>
                  </a:lnTo>
                  <a:lnTo>
                    <a:pt x="288" y="31"/>
                  </a:lnTo>
                  <a:lnTo>
                    <a:pt x="341" y="15"/>
                  </a:lnTo>
                  <a:lnTo>
                    <a:pt x="396" y="4"/>
                  </a:lnTo>
                  <a:lnTo>
                    <a:pt x="45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110">
              <a:extLst>
                <a:ext uri="{FF2B5EF4-FFF2-40B4-BE49-F238E27FC236}">
                  <a16:creationId xmlns:a16="http://schemas.microsoft.com/office/drawing/2014/main" id="{11F6A798-255B-41E6-B1B7-682F2E88C442}"/>
                </a:ext>
              </a:extLst>
            </p:cNvPr>
            <p:cNvSpPr>
              <a:spLocks/>
            </p:cNvSpPr>
            <p:nvPr/>
          </p:nvSpPr>
          <p:spPr bwMode="auto">
            <a:xfrm>
              <a:off x="741557" y="5539714"/>
              <a:ext cx="353436" cy="86872"/>
            </a:xfrm>
            <a:custGeom>
              <a:avLst/>
              <a:gdLst>
                <a:gd name="T0" fmla="*/ 0 w 594"/>
                <a:gd name="T1" fmla="*/ 0 h 146"/>
                <a:gd name="T2" fmla="*/ 594 w 594"/>
                <a:gd name="T3" fmla="*/ 0 h 146"/>
                <a:gd name="T4" fmla="*/ 562 w 594"/>
                <a:gd name="T5" fmla="*/ 36 h 146"/>
                <a:gd name="T6" fmla="*/ 527 w 594"/>
                <a:gd name="T7" fmla="*/ 68 h 146"/>
                <a:gd name="T8" fmla="*/ 486 w 594"/>
                <a:gd name="T9" fmla="*/ 94 h 146"/>
                <a:gd name="T10" fmla="*/ 443 w 594"/>
                <a:gd name="T11" fmla="*/ 116 h 146"/>
                <a:gd name="T12" fmla="*/ 397 w 594"/>
                <a:gd name="T13" fmla="*/ 132 h 146"/>
                <a:gd name="T14" fmla="*/ 348 w 594"/>
                <a:gd name="T15" fmla="*/ 142 h 146"/>
                <a:gd name="T16" fmla="*/ 298 w 594"/>
                <a:gd name="T17" fmla="*/ 146 h 146"/>
                <a:gd name="T18" fmla="*/ 247 w 594"/>
                <a:gd name="T19" fmla="*/ 142 h 146"/>
                <a:gd name="T20" fmla="*/ 198 w 594"/>
                <a:gd name="T21" fmla="*/ 132 h 146"/>
                <a:gd name="T22" fmla="*/ 151 w 594"/>
                <a:gd name="T23" fmla="*/ 116 h 146"/>
                <a:gd name="T24" fmla="*/ 109 w 594"/>
                <a:gd name="T25" fmla="*/ 94 h 146"/>
                <a:gd name="T26" fmla="*/ 68 w 594"/>
                <a:gd name="T27" fmla="*/ 68 h 146"/>
                <a:gd name="T28" fmla="*/ 32 w 594"/>
                <a:gd name="T29" fmla="*/ 36 h 146"/>
                <a:gd name="T30" fmla="*/ 0 w 594"/>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4" h="146">
                  <a:moveTo>
                    <a:pt x="0" y="0"/>
                  </a:moveTo>
                  <a:lnTo>
                    <a:pt x="594" y="0"/>
                  </a:lnTo>
                  <a:lnTo>
                    <a:pt x="562" y="36"/>
                  </a:lnTo>
                  <a:lnTo>
                    <a:pt x="527" y="68"/>
                  </a:lnTo>
                  <a:lnTo>
                    <a:pt x="486" y="94"/>
                  </a:lnTo>
                  <a:lnTo>
                    <a:pt x="443" y="116"/>
                  </a:lnTo>
                  <a:lnTo>
                    <a:pt x="397" y="132"/>
                  </a:lnTo>
                  <a:lnTo>
                    <a:pt x="348" y="142"/>
                  </a:lnTo>
                  <a:lnTo>
                    <a:pt x="298" y="146"/>
                  </a:lnTo>
                  <a:lnTo>
                    <a:pt x="247" y="142"/>
                  </a:lnTo>
                  <a:lnTo>
                    <a:pt x="198" y="132"/>
                  </a:lnTo>
                  <a:lnTo>
                    <a:pt x="151" y="116"/>
                  </a:lnTo>
                  <a:lnTo>
                    <a:pt x="109" y="94"/>
                  </a:lnTo>
                  <a:lnTo>
                    <a:pt x="68" y="68"/>
                  </a:lnTo>
                  <a:lnTo>
                    <a:pt x="32" y="36"/>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91" name="Group 490">
            <a:extLst>
              <a:ext uri="{FF2B5EF4-FFF2-40B4-BE49-F238E27FC236}">
                <a16:creationId xmlns:a16="http://schemas.microsoft.com/office/drawing/2014/main" id="{BA2D9F65-155C-4A57-A127-ACD213B82E7A}"/>
              </a:ext>
            </a:extLst>
          </p:cNvPr>
          <p:cNvGrpSpPr/>
          <p:nvPr/>
        </p:nvGrpSpPr>
        <p:grpSpPr>
          <a:xfrm>
            <a:off x="5726064" y="2468511"/>
            <a:ext cx="569510" cy="548485"/>
            <a:chOff x="649330" y="3540362"/>
            <a:chExt cx="538484" cy="539079"/>
          </a:xfrm>
        </p:grpSpPr>
        <p:sp>
          <p:nvSpPr>
            <p:cNvPr id="492" name="Freeform 21">
              <a:extLst>
                <a:ext uri="{FF2B5EF4-FFF2-40B4-BE49-F238E27FC236}">
                  <a16:creationId xmlns:a16="http://schemas.microsoft.com/office/drawing/2014/main" id="{CE5BEE6F-EEF5-4BA5-9D26-7BA89DBBB1C6}"/>
                </a:ext>
              </a:extLst>
            </p:cNvPr>
            <p:cNvSpPr>
              <a:spLocks/>
            </p:cNvSpPr>
            <p:nvPr/>
          </p:nvSpPr>
          <p:spPr bwMode="auto">
            <a:xfrm>
              <a:off x="661825" y="3556427"/>
              <a:ext cx="507543" cy="507544"/>
            </a:xfrm>
            <a:custGeom>
              <a:avLst/>
              <a:gdLst>
                <a:gd name="T0" fmla="*/ 426 w 853"/>
                <a:gd name="T1" fmla="*/ 0 h 853"/>
                <a:gd name="T2" fmla="*/ 480 w 853"/>
                <a:gd name="T3" fmla="*/ 4 h 853"/>
                <a:gd name="T4" fmla="*/ 531 w 853"/>
                <a:gd name="T5" fmla="*/ 13 h 853"/>
                <a:gd name="T6" fmla="*/ 580 w 853"/>
                <a:gd name="T7" fmla="*/ 28 h 853"/>
                <a:gd name="T8" fmla="*/ 627 w 853"/>
                <a:gd name="T9" fmla="*/ 50 h 853"/>
                <a:gd name="T10" fmla="*/ 669 w 853"/>
                <a:gd name="T11" fmla="*/ 76 h 853"/>
                <a:gd name="T12" fmla="*/ 710 w 853"/>
                <a:gd name="T13" fmla="*/ 108 h 853"/>
                <a:gd name="T14" fmla="*/ 745 w 853"/>
                <a:gd name="T15" fmla="*/ 143 h 853"/>
                <a:gd name="T16" fmla="*/ 777 w 853"/>
                <a:gd name="T17" fmla="*/ 182 h 853"/>
                <a:gd name="T18" fmla="*/ 803 w 853"/>
                <a:gd name="T19" fmla="*/ 226 h 853"/>
                <a:gd name="T20" fmla="*/ 824 w 853"/>
                <a:gd name="T21" fmla="*/ 273 h 853"/>
                <a:gd name="T22" fmla="*/ 839 w 853"/>
                <a:gd name="T23" fmla="*/ 322 h 853"/>
                <a:gd name="T24" fmla="*/ 849 w 853"/>
                <a:gd name="T25" fmla="*/ 373 h 853"/>
                <a:gd name="T26" fmla="*/ 853 w 853"/>
                <a:gd name="T27" fmla="*/ 427 h 853"/>
                <a:gd name="T28" fmla="*/ 849 w 853"/>
                <a:gd name="T29" fmla="*/ 480 h 853"/>
                <a:gd name="T30" fmla="*/ 839 w 853"/>
                <a:gd name="T31" fmla="*/ 532 h 853"/>
                <a:gd name="T32" fmla="*/ 824 w 853"/>
                <a:gd name="T33" fmla="*/ 581 h 853"/>
                <a:gd name="T34" fmla="*/ 803 w 853"/>
                <a:gd name="T35" fmla="*/ 627 h 853"/>
                <a:gd name="T36" fmla="*/ 777 w 853"/>
                <a:gd name="T37" fmla="*/ 670 h 853"/>
                <a:gd name="T38" fmla="*/ 745 w 853"/>
                <a:gd name="T39" fmla="*/ 709 h 853"/>
                <a:gd name="T40" fmla="*/ 710 w 853"/>
                <a:gd name="T41" fmla="*/ 746 h 853"/>
                <a:gd name="T42" fmla="*/ 669 w 853"/>
                <a:gd name="T43" fmla="*/ 776 h 853"/>
                <a:gd name="T44" fmla="*/ 627 w 853"/>
                <a:gd name="T45" fmla="*/ 803 h 853"/>
                <a:gd name="T46" fmla="*/ 580 w 853"/>
                <a:gd name="T47" fmla="*/ 824 h 853"/>
                <a:gd name="T48" fmla="*/ 531 w 853"/>
                <a:gd name="T49" fmla="*/ 840 h 853"/>
                <a:gd name="T50" fmla="*/ 480 w 853"/>
                <a:gd name="T51" fmla="*/ 850 h 853"/>
                <a:gd name="T52" fmla="*/ 426 w 853"/>
                <a:gd name="T53" fmla="*/ 853 h 853"/>
                <a:gd name="T54" fmla="*/ 372 w 853"/>
                <a:gd name="T55" fmla="*/ 850 h 853"/>
                <a:gd name="T56" fmla="*/ 321 w 853"/>
                <a:gd name="T57" fmla="*/ 840 h 853"/>
                <a:gd name="T58" fmla="*/ 272 w 853"/>
                <a:gd name="T59" fmla="*/ 824 h 853"/>
                <a:gd name="T60" fmla="*/ 226 w 853"/>
                <a:gd name="T61" fmla="*/ 803 h 853"/>
                <a:gd name="T62" fmla="*/ 182 w 853"/>
                <a:gd name="T63" fmla="*/ 776 h 853"/>
                <a:gd name="T64" fmla="*/ 143 w 853"/>
                <a:gd name="T65" fmla="*/ 746 h 853"/>
                <a:gd name="T66" fmla="*/ 107 w 853"/>
                <a:gd name="T67" fmla="*/ 709 h 853"/>
                <a:gd name="T68" fmla="*/ 76 w 853"/>
                <a:gd name="T69" fmla="*/ 670 h 853"/>
                <a:gd name="T70" fmla="*/ 50 w 853"/>
                <a:gd name="T71" fmla="*/ 627 h 853"/>
                <a:gd name="T72" fmla="*/ 28 w 853"/>
                <a:gd name="T73" fmla="*/ 581 h 853"/>
                <a:gd name="T74" fmla="*/ 12 w 853"/>
                <a:gd name="T75" fmla="*/ 532 h 853"/>
                <a:gd name="T76" fmla="*/ 2 w 853"/>
                <a:gd name="T77" fmla="*/ 480 h 853"/>
                <a:gd name="T78" fmla="*/ 0 w 853"/>
                <a:gd name="T79" fmla="*/ 427 h 853"/>
                <a:gd name="T80" fmla="*/ 2 w 853"/>
                <a:gd name="T81" fmla="*/ 373 h 853"/>
                <a:gd name="T82" fmla="*/ 12 w 853"/>
                <a:gd name="T83" fmla="*/ 322 h 853"/>
                <a:gd name="T84" fmla="*/ 28 w 853"/>
                <a:gd name="T85" fmla="*/ 273 h 853"/>
                <a:gd name="T86" fmla="*/ 50 w 853"/>
                <a:gd name="T87" fmla="*/ 226 h 853"/>
                <a:gd name="T88" fmla="*/ 76 w 853"/>
                <a:gd name="T89" fmla="*/ 182 h 853"/>
                <a:gd name="T90" fmla="*/ 107 w 853"/>
                <a:gd name="T91" fmla="*/ 143 h 853"/>
                <a:gd name="T92" fmla="*/ 143 w 853"/>
                <a:gd name="T93" fmla="*/ 108 h 853"/>
                <a:gd name="T94" fmla="*/ 182 w 853"/>
                <a:gd name="T95" fmla="*/ 76 h 853"/>
                <a:gd name="T96" fmla="*/ 226 w 853"/>
                <a:gd name="T97" fmla="*/ 50 h 853"/>
                <a:gd name="T98" fmla="*/ 272 w 853"/>
                <a:gd name="T99" fmla="*/ 28 h 853"/>
                <a:gd name="T100" fmla="*/ 321 w 853"/>
                <a:gd name="T101" fmla="*/ 13 h 853"/>
                <a:gd name="T102" fmla="*/ 372 w 853"/>
                <a:gd name="T103" fmla="*/ 4 h 853"/>
                <a:gd name="T104" fmla="*/ 426 w 853"/>
                <a:gd name="T105"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3" h="853">
                  <a:moveTo>
                    <a:pt x="426" y="0"/>
                  </a:moveTo>
                  <a:lnTo>
                    <a:pt x="480" y="4"/>
                  </a:lnTo>
                  <a:lnTo>
                    <a:pt x="531" y="13"/>
                  </a:lnTo>
                  <a:lnTo>
                    <a:pt x="580" y="28"/>
                  </a:lnTo>
                  <a:lnTo>
                    <a:pt x="627" y="50"/>
                  </a:lnTo>
                  <a:lnTo>
                    <a:pt x="669" y="76"/>
                  </a:lnTo>
                  <a:lnTo>
                    <a:pt x="710" y="108"/>
                  </a:lnTo>
                  <a:lnTo>
                    <a:pt x="745" y="143"/>
                  </a:lnTo>
                  <a:lnTo>
                    <a:pt x="777" y="182"/>
                  </a:lnTo>
                  <a:lnTo>
                    <a:pt x="803" y="226"/>
                  </a:lnTo>
                  <a:lnTo>
                    <a:pt x="824" y="273"/>
                  </a:lnTo>
                  <a:lnTo>
                    <a:pt x="839" y="322"/>
                  </a:lnTo>
                  <a:lnTo>
                    <a:pt x="849" y="373"/>
                  </a:lnTo>
                  <a:lnTo>
                    <a:pt x="853" y="427"/>
                  </a:lnTo>
                  <a:lnTo>
                    <a:pt x="849" y="480"/>
                  </a:lnTo>
                  <a:lnTo>
                    <a:pt x="839" y="532"/>
                  </a:lnTo>
                  <a:lnTo>
                    <a:pt x="824" y="581"/>
                  </a:lnTo>
                  <a:lnTo>
                    <a:pt x="803" y="627"/>
                  </a:lnTo>
                  <a:lnTo>
                    <a:pt x="777" y="670"/>
                  </a:lnTo>
                  <a:lnTo>
                    <a:pt x="745" y="709"/>
                  </a:lnTo>
                  <a:lnTo>
                    <a:pt x="710" y="746"/>
                  </a:lnTo>
                  <a:lnTo>
                    <a:pt x="669" y="776"/>
                  </a:lnTo>
                  <a:lnTo>
                    <a:pt x="627" y="803"/>
                  </a:lnTo>
                  <a:lnTo>
                    <a:pt x="580" y="824"/>
                  </a:lnTo>
                  <a:lnTo>
                    <a:pt x="531" y="840"/>
                  </a:lnTo>
                  <a:lnTo>
                    <a:pt x="480" y="850"/>
                  </a:lnTo>
                  <a:lnTo>
                    <a:pt x="426" y="853"/>
                  </a:lnTo>
                  <a:lnTo>
                    <a:pt x="372" y="850"/>
                  </a:lnTo>
                  <a:lnTo>
                    <a:pt x="321" y="840"/>
                  </a:lnTo>
                  <a:lnTo>
                    <a:pt x="272" y="824"/>
                  </a:lnTo>
                  <a:lnTo>
                    <a:pt x="226" y="803"/>
                  </a:lnTo>
                  <a:lnTo>
                    <a:pt x="182" y="776"/>
                  </a:lnTo>
                  <a:lnTo>
                    <a:pt x="143" y="746"/>
                  </a:lnTo>
                  <a:lnTo>
                    <a:pt x="107" y="709"/>
                  </a:lnTo>
                  <a:lnTo>
                    <a:pt x="76" y="670"/>
                  </a:lnTo>
                  <a:lnTo>
                    <a:pt x="50" y="627"/>
                  </a:lnTo>
                  <a:lnTo>
                    <a:pt x="28" y="581"/>
                  </a:lnTo>
                  <a:lnTo>
                    <a:pt x="12" y="532"/>
                  </a:lnTo>
                  <a:lnTo>
                    <a:pt x="2" y="480"/>
                  </a:lnTo>
                  <a:lnTo>
                    <a:pt x="0" y="427"/>
                  </a:lnTo>
                  <a:lnTo>
                    <a:pt x="2" y="373"/>
                  </a:lnTo>
                  <a:lnTo>
                    <a:pt x="12" y="322"/>
                  </a:lnTo>
                  <a:lnTo>
                    <a:pt x="28" y="273"/>
                  </a:lnTo>
                  <a:lnTo>
                    <a:pt x="50" y="226"/>
                  </a:lnTo>
                  <a:lnTo>
                    <a:pt x="76" y="182"/>
                  </a:lnTo>
                  <a:lnTo>
                    <a:pt x="107" y="143"/>
                  </a:lnTo>
                  <a:lnTo>
                    <a:pt x="143" y="108"/>
                  </a:lnTo>
                  <a:lnTo>
                    <a:pt x="182" y="76"/>
                  </a:lnTo>
                  <a:lnTo>
                    <a:pt x="226" y="50"/>
                  </a:lnTo>
                  <a:lnTo>
                    <a:pt x="272" y="28"/>
                  </a:lnTo>
                  <a:lnTo>
                    <a:pt x="321" y="13"/>
                  </a:lnTo>
                  <a:lnTo>
                    <a:pt x="372" y="4"/>
                  </a:lnTo>
                  <a:lnTo>
                    <a:pt x="4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Freeform 103">
              <a:extLst>
                <a:ext uri="{FF2B5EF4-FFF2-40B4-BE49-F238E27FC236}">
                  <a16:creationId xmlns:a16="http://schemas.microsoft.com/office/drawing/2014/main" id="{BDCC0AC3-BDD5-43A0-82A9-2EAD4431B2C2}"/>
                </a:ext>
              </a:extLst>
            </p:cNvPr>
            <p:cNvSpPr>
              <a:spLocks noEditPoints="1"/>
            </p:cNvSpPr>
            <p:nvPr/>
          </p:nvSpPr>
          <p:spPr bwMode="auto">
            <a:xfrm>
              <a:off x="649330" y="3540362"/>
              <a:ext cx="538484" cy="539079"/>
            </a:xfrm>
            <a:custGeom>
              <a:avLst/>
              <a:gdLst>
                <a:gd name="T0" fmla="*/ 397 w 905"/>
                <a:gd name="T1" fmla="*/ 53 h 906"/>
                <a:gd name="T2" fmla="*/ 296 w 905"/>
                <a:gd name="T3" fmla="*/ 81 h 906"/>
                <a:gd name="T4" fmla="*/ 205 w 905"/>
                <a:gd name="T5" fmla="*/ 133 h 906"/>
                <a:gd name="T6" fmla="*/ 132 w 905"/>
                <a:gd name="T7" fmla="*/ 207 h 906"/>
                <a:gd name="T8" fmla="*/ 79 w 905"/>
                <a:gd name="T9" fmla="*/ 296 h 906"/>
                <a:gd name="T10" fmla="*/ 51 w 905"/>
                <a:gd name="T11" fmla="*/ 399 h 906"/>
                <a:gd name="T12" fmla="*/ 51 w 905"/>
                <a:gd name="T13" fmla="*/ 509 h 906"/>
                <a:gd name="T14" fmla="*/ 79 w 905"/>
                <a:gd name="T15" fmla="*/ 611 h 906"/>
                <a:gd name="T16" fmla="*/ 132 w 905"/>
                <a:gd name="T17" fmla="*/ 701 h 906"/>
                <a:gd name="T18" fmla="*/ 205 w 905"/>
                <a:gd name="T19" fmla="*/ 774 h 906"/>
                <a:gd name="T20" fmla="*/ 296 w 905"/>
                <a:gd name="T21" fmla="*/ 827 h 906"/>
                <a:gd name="T22" fmla="*/ 397 w 905"/>
                <a:gd name="T23" fmla="*/ 855 h 906"/>
                <a:gd name="T24" fmla="*/ 507 w 905"/>
                <a:gd name="T25" fmla="*/ 855 h 906"/>
                <a:gd name="T26" fmla="*/ 610 w 905"/>
                <a:gd name="T27" fmla="*/ 827 h 906"/>
                <a:gd name="T28" fmla="*/ 700 w 905"/>
                <a:gd name="T29" fmla="*/ 774 h 906"/>
                <a:gd name="T30" fmla="*/ 772 w 905"/>
                <a:gd name="T31" fmla="*/ 701 h 906"/>
                <a:gd name="T32" fmla="*/ 825 w 905"/>
                <a:gd name="T33" fmla="*/ 611 h 906"/>
                <a:gd name="T34" fmla="*/ 853 w 905"/>
                <a:gd name="T35" fmla="*/ 509 h 906"/>
                <a:gd name="T36" fmla="*/ 853 w 905"/>
                <a:gd name="T37" fmla="*/ 399 h 906"/>
                <a:gd name="T38" fmla="*/ 825 w 905"/>
                <a:gd name="T39" fmla="*/ 296 h 906"/>
                <a:gd name="T40" fmla="*/ 772 w 905"/>
                <a:gd name="T41" fmla="*/ 207 h 906"/>
                <a:gd name="T42" fmla="*/ 700 w 905"/>
                <a:gd name="T43" fmla="*/ 133 h 906"/>
                <a:gd name="T44" fmla="*/ 610 w 905"/>
                <a:gd name="T45" fmla="*/ 81 h 906"/>
                <a:gd name="T46" fmla="*/ 507 w 905"/>
                <a:gd name="T47" fmla="*/ 53 h 906"/>
                <a:gd name="T48" fmla="*/ 452 w 905"/>
                <a:gd name="T49" fmla="*/ 0 h 906"/>
                <a:gd name="T50" fmla="*/ 563 w 905"/>
                <a:gd name="T51" fmla="*/ 15 h 906"/>
                <a:gd name="T52" fmla="*/ 665 w 905"/>
                <a:gd name="T53" fmla="*/ 54 h 906"/>
                <a:gd name="T54" fmla="*/ 753 w 905"/>
                <a:gd name="T55" fmla="*/ 115 h 906"/>
                <a:gd name="T56" fmla="*/ 824 w 905"/>
                <a:gd name="T57" fmla="*/ 194 h 906"/>
                <a:gd name="T58" fmla="*/ 875 w 905"/>
                <a:gd name="T59" fmla="*/ 290 h 906"/>
                <a:gd name="T60" fmla="*/ 902 w 905"/>
                <a:gd name="T61" fmla="*/ 396 h 906"/>
                <a:gd name="T62" fmla="*/ 902 w 905"/>
                <a:gd name="T63" fmla="*/ 510 h 906"/>
                <a:gd name="T64" fmla="*/ 875 w 905"/>
                <a:gd name="T65" fmla="*/ 617 h 906"/>
                <a:gd name="T66" fmla="*/ 824 w 905"/>
                <a:gd name="T67" fmla="*/ 712 h 906"/>
                <a:gd name="T68" fmla="*/ 753 w 905"/>
                <a:gd name="T69" fmla="*/ 792 h 906"/>
                <a:gd name="T70" fmla="*/ 665 w 905"/>
                <a:gd name="T71" fmla="*/ 853 h 906"/>
                <a:gd name="T72" fmla="*/ 563 w 905"/>
                <a:gd name="T73" fmla="*/ 893 h 906"/>
                <a:gd name="T74" fmla="*/ 452 w 905"/>
                <a:gd name="T75" fmla="*/ 906 h 906"/>
                <a:gd name="T76" fmla="*/ 341 w 905"/>
                <a:gd name="T77" fmla="*/ 893 h 906"/>
                <a:gd name="T78" fmla="*/ 239 w 905"/>
                <a:gd name="T79" fmla="*/ 853 h 906"/>
                <a:gd name="T80" fmla="*/ 152 w 905"/>
                <a:gd name="T81" fmla="*/ 792 h 906"/>
                <a:gd name="T82" fmla="*/ 81 w 905"/>
                <a:gd name="T83" fmla="*/ 712 h 906"/>
                <a:gd name="T84" fmla="*/ 31 w 905"/>
                <a:gd name="T85" fmla="*/ 617 h 906"/>
                <a:gd name="T86" fmla="*/ 4 w 905"/>
                <a:gd name="T87" fmla="*/ 510 h 906"/>
                <a:gd name="T88" fmla="*/ 4 w 905"/>
                <a:gd name="T89" fmla="*/ 396 h 906"/>
                <a:gd name="T90" fmla="*/ 31 w 905"/>
                <a:gd name="T91" fmla="*/ 290 h 906"/>
                <a:gd name="T92" fmla="*/ 81 w 905"/>
                <a:gd name="T93" fmla="*/ 194 h 906"/>
                <a:gd name="T94" fmla="*/ 152 w 905"/>
                <a:gd name="T95" fmla="*/ 115 h 906"/>
                <a:gd name="T96" fmla="*/ 239 w 905"/>
                <a:gd name="T97" fmla="*/ 54 h 906"/>
                <a:gd name="T98" fmla="*/ 341 w 905"/>
                <a:gd name="T99" fmla="*/ 15 h 906"/>
                <a:gd name="T100" fmla="*/ 452 w 905"/>
                <a:gd name="T10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906">
                  <a:moveTo>
                    <a:pt x="452" y="49"/>
                  </a:moveTo>
                  <a:lnTo>
                    <a:pt x="397" y="53"/>
                  </a:lnTo>
                  <a:lnTo>
                    <a:pt x="345" y="62"/>
                  </a:lnTo>
                  <a:lnTo>
                    <a:pt x="296" y="81"/>
                  </a:lnTo>
                  <a:lnTo>
                    <a:pt x="248" y="104"/>
                  </a:lnTo>
                  <a:lnTo>
                    <a:pt x="205" y="133"/>
                  </a:lnTo>
                  <a:lnTo>
                    <a:pt x="166" y="168"/>
                  </a:lnTo>
                  <a:lnTo>
                    <a:pt x="132" y="207"/>
                  </a:lnTo>
                  <a:lnTo>
                    <a:pt x="103" y="250"/>
                  </a:lnTo>
                  <a:lnTo>
                    <a:pt x="79" y="296"/>
                  </a:lnTo>
                  <a:lnTo>
                    <a:pt x="62" y="346"/>
                  </a:lnTo>
                  <a:lnTo>
                    <a:pt x="51" y="399"/>
                  </a:lnTo>
                  <a:lnTo>
                    <a:pt x="48" y="454"/>
                  </a:lnTo>
                  <a:lnTo>
                    <a:pt x="51" y="509"/>
                  </a:lnTo>
                  <a:lnTo>
                    <a:pt x="62" y="561"/>
                  </a:lnTo>
                  <a:lnTo>
                    <a:pt x="79" y="611"/>
                  </a:lnTo>
                  <a:lnTo>
                    <a:pt x="103" y="658"/>
                  </a:lnTo>
                  <a:lnTo>
                    <a:pt x="132" y="701"/>
                  </a:lnTo>
                  <a:lnTo>
                    <a:pt x="166" y="740"/>
                  </a:lnTo>
                  <a:lnTo>
                    <a:pt x="205" y="774"/>
                  </a:lnTo>
                  <a:lnTo>
                    <a:pt x="248" y="803"/>
                  </a:lnTo>
                  <a:lnTo>
                    <a:pt x="296" y="827"/>
                  </a:lnTo>
                  <a:lnTo>
                    <a:pt x="345" y="844"/>
                  </a:lnTo>
                  <a:lnTo>
                    <a:pt x="397" y="855"/>
                  </a:lnTo>
                  <a:lnTo>
                    <a:pt x="452" y="858"/>
                  </a:lnTo>
                  <a:lnTo>
                    <a:pt x="507" y="855"/>
                  </a:lnTo>
                  <a:lnTo>
                    <a:pt x="560" y="844"/>
                  </a:lnTo>
                  <a:lnTo>
                    <a:pt x="610" y="827"/>
                  </a:lnTo>
                  <a:lnTo>
                    <a:pt x="656" y="803"/>
                  </a:lnTo>
                  <a:lnTo>
                    <a:pt x="700" y="774"/>
                  </a:lnTo>
                  <a:lnTo>
                    <a:pt x="738" y="740"/>
                  </a:lnTo>
                  <a:lnTo>
                    <a:pt x="772" y="701"/>
                  </a:lnTo>
                  <a:lnTo>
                    <a:pt x="802" y="658"/>
                  </a:lnTo>
                  <a:lnTo>
                    <a:pt x="825" y="611"/>
                  </a:lnTo>
                  <a:lnTo>
                    <a:pt x="843" y="561"/>
                  </a:lnTo>
                  <a:lnTo>
                    <a:pt x="853" y="509"/>
                  </a:lnTo>
                  <a:lnTo>
                    <a:pt x="856" y="454"/>
                  </a:lnTo>
                  <a:lnTo>
                    <a:pt x="853" y="399"/>
                  </a:lnTo>
                  <a:lnTo>
                    <a:pt x="843" y="346"/>
                  </a:lnTo>
                  <a:lnTo>
                    <a:pt x="825" y="296"/>
                  </a:lnTo>
                  <a:lnTo>
                    <a:pt x="802" y="250"/>
                  </a:lnTo>
                  <a:lnTo>
                    <a:pt x="772" y="207"/>
                  </a:lnTo>
                  <a:lnTo>
                    <a:pt x="738" y="168"/>
                  </a:lnTo>
                  <a:lnTo>
                    <a:pt x="700" y="133"/>
                  </a:lnTo>
                  <a:lnTo>
                    <a:pt x="656" y="104"/>
                  </a:lnTo>
                  <a:lnTo>
                    <a:pt x="610" y="81"/>
                  </a:lnTo>
                  <a:lnTo>
                    <a:pt x="560" y="62"/>
                  </a:lnTo>
                  <a:lnTo>
                    <a:pt x="507" y="53"/>
                  </a:lnTo>
                  <a:lnTo>
                    <a:pt x="452" y="49"/>
                  </a:lnTo>
                  <a:close/>
                  <a:moveTo>
                    <a:pt x="452" y="0"/>
                  </a:moveTo>
                  <a:lnTo>
                    <a:pt x="509" y="4"/>
                  </a:lnTo>
                  <a:lnTo>
                    <a:pt x="563" y="15"/>
                  </a:lnTo>
                  <a:lnTo>
                    <a:pt x="616" y="31"/>
                  </a:lnTo>
                  <a:lnTo>
                    <a:pt x="665" y="54"/>
                  </a:lnTo>
                  <a:lnTo>
                    <a:pt x="711" y="82"/>
                  </a:lnTo>
                  <a:lnTo>
                    <a:pt x="753" y="115"/>
                  </a:lnTo>
                  <a:lnTo>
                    <a:pt x="791" y="153"/>
                  </a:lnTo>
                  <a:lnTo>
                    <a:pt x="824" y="194"/>
                  </a:lnTo>
                  <a:lnTo>
                    <a:pt x="852" y="241"/>
                  </a:lnTo>
                  <a:lnTo>
                    <a:pt x="875" y="290"/>
                  </a:lnTo>
                  <a:lnTo>
                    <a:pt x="891" y="342"/>
                  </a:lnTo>
                  <a:lnTo>
                    <a:pt x="902" y="396"/>
                  </a:lnTo>
                  <a:lnTo>
                    <a:pt x="905" y="454"/>
                  </a:lnTo>
                  <a:lnTo>
                    <a:pt x="902" y="510"/>
                  </a:lnTo>
                  <a:lnTo>
                    <a:pt x="891" y="565"/>
                  </a:lnTo>
                  <a:lnTo>
                    <a:pt x="875" y="617"/>
                  </a:lnTo>
                  <a:lnTo>
                    <a:pt x="852" y="666"/>
                  </a:lnTo>
                  <a:lnTo>
                    <a:pt x="824" y="712"/>
                  </a:lnTo>
                  <a:lnTo>
                    <a:pt x="791" y="754"/>
                  </a:lnTo>
                  <a:lnTo>
                    <a:pt x="753" y="792"/>
                  </a:lnTo>
                  <a:lnTo>
                    <a:pt x="711" y="825"/>
                  </a:lnTo>
                  <a:lnTo>
                    <a:pt x="665" y="853"/>
                  </a:lnTo>
                  <a:lnTo>
                    <a:pt x="616" y="875"/>
                  </a:lnTo>
                  <a:lnTo>
                    <a:pt x="563" y="893"/>
                  </a:lnTo>
                  <a:lnTo>
                    <a:pt x="509" y="902"/>
                  </a:lnTo>
                  <a:lnTo>
                    <a:pt x="452" y="906"/>
                  </a:lnTo>
                  <a:lnTo>
                    <a:pt x="396" y="902"/>
                  </a:lnTo>
                  <a:lnTo>
                    <a:pt x="341" y="893"/>
                  </a:lnTo>
                  <a:lnTo>
                    <a:pt x="290" y="875"/>
                  </a:lnTo>
                  <a:lnTo>
                    <a:pt x="239" y="853"/>
                  </a:lnTo>
                  <a:lnTo>
                    <a:pt x="194" y="825"/>
                  </a:lnTo>
                  <a:lnTo>
                    <a:pt x="152" y="792"/>
                  </a:lnTo>
                  <a:lnTo>
                    <a:pt x="114" y="754"/>
                  </a:lnTo>
                  <a:lnTo>
                    <a:pt x="81" y="712"/>
                  </a:lnTo>
                  <a:lnTo>
                    <a:pt x="53" y="666"/>
                  </a:lnTo>
                  <a:lnTo>
                    <a:pt x="31" y="617"/>
                  </a:lnTo>
                  <a:lnTo>
                    <a:pt x="13" y="565"/>
                  </a:lnTo>
                  <a:lnTo>
                    <a:pt x="4" y="510"/>
                  </a:lnTo>
                  <a:lnTo>
                    <a:pt x="0" y="454"/>
                  </a:lnTo>
                  <a:lnTo>
                    <a:pt x="4" y="396"/>
                  </a:lnTo>
                  <a:lnTo>
                    <a:pt x="13" y="342"/>
                  </a:lnTo>
                  <a:lnTo>
                    <a:pt x="31" y="290"/>
                  </a:lnTo>
                  <a:lnTo>
                    <a:pt x="53" y="241"/>
                  </a:lnTo>
                  <a:lnTo>
                    <a:pt x="81" y="194"/>
                  </a:lnTo>
                  <a:lnTo>
                    <a:pt x="114" y="153"/>
                  </a:lnTo>
                  <a:lnTo>
                    <a:pt x="152" y="115"/>
                  </a:lnTo>
                  <a:lnTo>
                    <a:pt x="194" y="82"/>
                  </a:lnTo>
                  <a:lnTo>
                    <a:pt x="239" y="54"/>
                  </a:lnTo>
                  <a:lnTo>
                    <a:pt x="290" y="31"/>
                  </a:lnTo>
                  <a:lnTo>
                    <a:pt x="341" y="15"/>
                  </a:lnTo>
                  <a:lnTo>
                    <a:pt x="396" y="4"/>
                  </a:lnTo>
                  <a:lnTo>
                    <a:pt x="45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Freeform 106">
              <a:extLst>
                <a:ext uri="{FF2B5EF4-FFF2-40B4-BE49-F238E27FC236}">
                  <a16:creationId xmlns:a16="http://schemas.microsoft.com/office/drawing/2014/main" id="{31BBC1BF-50D3-43E1-BA89-9649B78BBA47}"/>
                </a:ext>
              </a:extLst>
            </p:cNvPr>
            <p:cNvSpPr>
              <a:spLocks/>
            </p:cNvSpPr>
            <p:nvPr/>
          </p:nvSpPr>
          <p:spPr bwMode="auto">
            <a:xfrm>
              <a:off x="733226" y="3939019"/>
              <a:ext cx="368311" cy="95797"/>
            </a:xfrm>
            <a:custGeom>
              <a:avLst/>
              <a:gdLst>
                <a:gd name="T0" fmla="*/ 26 w 619"/>
                <a:gd name="T1" fmla="*/ 0 h 161"/>
                <a:gd name="T2" fmla="*/ 39 w 619"/>
                <a:gd name="T3" fmla="*/ 0 h 161"/>
                <a:gd name="T4" fmla="*/ 169 w 619"/>
                <a:gd name="T5" fmla="*/ 0 h 161"/>
                <a:gd name="T6" fmla="*/ 212 w 619"/>
                <a:gd name="T7" fmla="*/ 0 h 161"/>
                <a:gd name="T8" fmla="*/ 261 w 619"/>
                <a:gd name="T9" fmla="*/ 0 h 161"/>
                <a:gd name="T10" fmla="*/ 316 w 619"/>
                <a:gd name="T11" fmla="*/ 0 h 161"/>
                <a:gd name="T12" fmla="*/ 379 w 619"/>
                <a:gd name="T13" fmla="*/ 0 h 161"/>
                <a:gd name="T14" fmla="*/ 450 w 619"/>
                <a:gd name="T15" fmla="*/ 0 h 161"/>
                <a:gd name="T16" fmla="*/ 619 w 619"/>
                <a:gd name="T17" fmla="*/ 0 h 161"/>
                <a:gd name="T18" fmla="*/ 591 w 619"/>
                <a:gd name="T19" fmla="*/ 34 h 161"/>
                <a:gd name="T20" fmla="*/ 560 w 619"/>
                <a:gd name="T21" fmla="*/ 66 h 161"/>
                <a:gd name="T22" fmla="*/ 525 w 619"/>
                <a:gd name="T23" fmla="*/ 93 h 161"/>
                <a:gd name="T24" fmla="*/ 487 w 619"/>
                <a:gd name="T25" fmla="*/ 117 h 161"/>
                <a:gd name="T26" fmla="*/ 445 w 619"/>
                <a:gd name="T27" fmla="*/ 136 h 161"/>
                <a:gd name="T28" fmla="*/ 401 w 619"/>
                <a:gd name="T29" fmla="*/ 150 h 161"/>
                <a:gd name="T30" fmla="*/ 356 w 619"/>
                <a:gd name="T31" fmla="*/ 159 h 161"/>
                <a:gd name="T32" fmla="*/ 309 w 619"/>
                <a:gd name="T33" fmla="*/ 161 h 161"/>
                <a:gd name="T34" fmla="*/ 261 w 619"/>
                <a:gd name="T35" fmla="*/ 159 h 161"/>
                <a:gd name="T36" fmla="*/ 216 w 619"/>
                <a:gd name="T37" fmla="*/ 150 h 161"/>
                <a:gd name="T38" fmla="*/ 172 w 619"/>
                <a:gd name="T39" fmla="*/ 136 h 161"/>
                <a:gd name="T40" fmla="*/ 131 w 619"/>
                <a:gd name="T41" fmla="*/ 117 h 161"/>
                <a:gd name="T42" fmla="*/ 94 w 619"/>
                <a:gd name="T43" fmla="*/ 93 h 161"/>
                <a:gd name="T44" fmla="*/ 58 w 619"/>
                <a:gd name="T45" fmla="*/ 66 h 161"/>
                <a:gd name="T46" fmla="*/ 26 w 619"/>
                <a:gd name="T47" fmla="*/ 34 h 161"/>
                <a:gd name="T48" fmla="*/ 0 w 619"/>
                <a:gd name="T49" fmla="*/ 0 h 161"/>
                <a:gd name="T50" fmla="*/ 2 w 619"/>
                <a:gd name="T51" fmla="*/ 0 h 161"/>
                <a:gd name="T52" fmla="*/ 4 w 619"/>
                <a:gd name="T53" fmla="*/ 0 h 161"/>
                <a:gd name="T54" fmla="*/ 9 w 619"/>
                <a:gd name="T55" fmla="*/ 0 h 161"/>
                <a:gd name="T56" fmla="*/ 17 w 619"/>
                <a:gd name="T57" fmla="*/ 0 h 161"/>
                <a:gd name="T58" fmla="*/ 26 w 619"/>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161">
                  <a:moveTo>
                    <a:pt x="26" y="0"/>
                  </a:moveTo>
                  <a:lnTo>
                    <a:pt x="39" y="0"/>
                  </a:lnTo>
                  <a:lnTo>
                    <a:pt x="169" y="0"/>
                  </a:lnTo>
                  <a:lnTo>
                    <a:pt x="212" y="0"/>
                  </a:lnTo>
                  <a:lnTo>
                    <a:pt x="261" y="0"/>
                  </a:lnTo>
                  <a:lnTo>
                    <a:pt x="316" y="0"/>
                  </a:lnTo>
                  <a:lnTo>
                    <a:pt x="379" y="0"/>
                  </a:lnTo>
                  <a:lnTo>
                    <a:pt x="450" y="0"/>
                  </a:lnTo>
                  <a:lnTo>
                    <a:pt x="619" y="0"/>
                  </a:lnTo>
                  <a:lnTo>
                    <a:pt x="591" y="34"/>
                  </a:lnTo>
                  <a:lnTo>
                    <a:pt x="560" y="66"/>
                  </a:lnTo>
                  <a:lnTo>
                    <a:pt x="525" y="93"/>
                  </a:lnTo>
                  <a:lnTo>
                    <a:pt x="487" y="117"/>
                  </a:lnTo>
                  <a:lnTo>
                    <a:pt x="445" y="136"/>
                  </a:lnTo>
                  <a:lnTo>
                    <a:pt x="401" y="150"/>
                  </a:lnTo>
                  <a:lnTo>
                    <a:pt x="356" y="159"/>
                  </a:lnTo>
                  <a:lnTo>
                    <a:pt x="309" y="161"/>
                  </a:lnTo>
                  <a:lnTo>
                    <a:pt x="261" y="159"/>
                  </a:lnTo>
                  <a:lnTo>
                    <a:pt x="216" y="150"/>
                  </a:lnTo>
                  <a:lnTo>
                    <a:pt x="172" y="136"/>
                  </a:lnTo>
                  <a:lnTo>
                    <a:pt x="131" y="117"/>
                  </a:lnTo>
                  <a:lnTo>
                    <a:pt x="94" y="93"/>
                  </a:lnTo>
                  <a:lnTo>
                    <a:pt x="58" y="66"/>
                  </a:lnTo>
                  <a:lnTo>
                    <a:pt x="26" y="34"/>
                  </a:lnTo>
                  <a:lnTo>
                    <a:pt x="0" y="0"/>
                  </a:lnTo>
                  <a:lnTo>
                    <a:pt x="2" y="0"/>
                  </a:lnTo>
                  <a:lnTo>
                    <a:pt x="4" y="0"/>
                  </a:lnTo>
                  <a:lnTo>
                    <a:pt x="9" y="0"/>
                  </a:lnTo>
                  <a:lnTo>
                    <a:pt x="17" y="0"/>
                  </a:lnTo>
                  <a:lnTo>
                    <a:pt x="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98" name="Group 397">
            <a:extLst>
              <a:ext uri="{FF2B5EF4-FFF2-40B4-BE49-F238E27FC236}">
                <a16:creationId xmlns:a16="http://schemas.microsoft.com/office/drawing/2014/main" id="{74A94FFE-4D15-42B7-8453-CABF61A09B87}"/>
              </a:ext>
            </a:extLst>
          </p:cNvPr>
          <p:cNvGrpSpPr/>
          <p:nvPr/>
        </p:nvGrpSpPr>
        <p:grpSpPr>
          <a:xfrm>
            <a:off x="5726064" y="3261208"/>
            <a:ext cx="569510" cy="548485"/>
            <a:chOff x="649330" y="3540362"/>
            <a:chExt cx="538484" cy="539079"/>
          </a:xfrm>
        </p:grpSpPr>
        <p:sp>
          <p:nvSpPr>
            <p:cNvPr id="399" name="Freeform 21">
              <a:extLst>
                <a:ext uri="{FF2B5EF4-FFF2-40B4-BE49-F238E27FC236}">
                  <a16:creationId xmlns:a16="http://schemas.microsoft.com/office/drawing/2014/main" id="{7FABD2CD-FB9C-4A1D-B9D3-34E75B6A9DBE}"/>
                </a:ext>
              </a:extLst>
            </p:cNvPr>
            <p:cNvSpPr>
              <a:spLocks/>
            </p:cNvSpPr>
            <p:nvPr/>
          </p:nvSpPr>
          <p:spPr bwMode="auto">
            <a:xfrm>
              <a:off x="661825" y="3556427"/>
              <a:ext cx="507543" cy="507544"/>
            </a:xfrm>
            <a:custGeom>
              <a:avLst/>
              <a:gdLst>
                <a:gd name="T0" fmla="*/ 426 w 853"/>
                <a:gd name="T1" fmla="*/ 0 h 853"/>
                <a:gd name="T2" fmla="*/ 480 w 853"/>
                <a:gd name="T3" fmla="*/ 4 h 853"/>
                <a:gd name="T4" fmla="*/ 531 w 853"/>
                <a:gd name="T5" fmla="*/ 13 h 853"/>
                <a:gd name="T6" fmla="*/ 580 w 853"/>
                <a:gd name="T7" fmla="*/ 28 h 853"/>
                <a:gd name="T8" fmla="*/ 627 w 853"/>
                <a:gd name="T9" fmla="*/ 50 h 853"/>
                <a:gd name="T10" fmla="*/ 669 w 853"/>
                <a:gd name="T11" fmla="*/ 76 h 853"/>
                <a:gd name="T12" fmla="*/ 710 w 853"/>
                <a:gd name="T13" fmla="*/ 108 h 853"/>
                <a:gd name="T14" fmla="*/ 745 w 853"/>
                <a:gd name="T15" fmla="*/ 143 h 853"/>
                <a:gd name="T16" fmla="*/ 777 w 853"/>
                <a:gd name="T17" fmla="*/ 182 h 853"/>
                <a:gd name="T18" fmla="*/ 803 w 853"/>
                <a:gd name="T19" fmla="*/ 226 h 853"/>
                <a:gd name="T20" fmla="*/ 824 w 853"/>
                <a:gd name="T21" fmla="*/ 273 h 853"/>
                <a:gd name="T22" fmla="*/ 839 w 853"/>
                <a:gd name="T23" fmla="*/ 322 h 853"/>
                <a:gd name="T24" fmla="*/ 849 w 853"/>
                <a:gd name="T25" fmla="*/ 373 h 853"/>
                <a:gd name="T26" fmla="*/ 853 w 853"/>
                <a:gd name="T27" fmla="*/ 427 h 853"/>
                <a:gd name="T28" fmla="*/ 849 w 853"/>
                <a:gd name="T29" fmla="*/ 480 h 853"/>
                <a:gd name="T30" fmla="*/ 839 w 853"/>
                <a:gd name="T31" fmla="*/ 532 h 853"/>
                <a:gd name="T32" fmla="*/ 824 w 853"/>
                <a:gd name="T33" fmla="*/ 581 h 853"/>
                <a:gd name="T34" fmla="*/ 803 w 853"/>
                <a:gd name="T35" fmla="*/ 627 h 853"/>
                <a:gd name="T36" fmla="*/ 777 w 853"/>
                <a:gd name="T37" fmla="*/ 670 h 853"/>
                <a:gd name="T38" fmla="*/ 745 w 853"/>
                <a:gd name="T39" fmla="*/ 709 h 853"/>
                <a:gd name="T40" fmla="*/ 710 w 853"/>
                <a:gd name="T41" fmla="*/ 746 h 853"/>
                <a:gd name="T42" fmla="*/ 669 w 853"/>
                <a:gd name="T43" fmla="*/ 776 h 853"/>
                <a:gd name="T44" fmla="*/ 627 w 853"/>
                <a:gd name="T45" fmla="*/ 803 h 853"/>
                <a:gd name="T46" fmla="*/ 580 w 853"/>
                <a:gd name="T47" fmla="*/ 824 h 853"/>
                <a:gd name="T48" fmla="*/ 531 w 853"/>
                <a:gd name="T49" fmla="*/ 840 h 853"/>
                <a:gd name="T50" fmla="*/ 480 w 853"/>
                <a:gd name="T51" fmla="*/ 850 h 853"/>
                <a:gd name="T52" fmla="*/ 426 w 853"/>
                <a:gd name="T53" fmla="*/ 853 h 853"/>
                <a:gd name="T54" fmla="*/ 372 w 853"/>
                <a:gd name="T55" fmla="*/ 850 h 853"/>
                <a:gd name="T56" fmla="*/ 321 w 853"/>
                <a:gd name="T57" fmla="*/ 840 h 853"/>
                <a:gd name="T58" fmla="*/ 272 w 853"/>
                <a:gd name="T59" fmla="*/ 824 h 853"/>
                <a:gd name="T60" fmla="*/ 226 w 853"/>
                <a:gd name="T61" fmla="*/ 803 h 853"/>
                <a:gd name="T62" fmla="*/ 182 w 853"/>
                <a:gd name="T63" fmla="*/ 776 h 853"/>
                <a:gd name="T64" fmla="*/ 143 w 853"/>
                <a:gd name="T65" fmla="*/ 746 h 853"/>
                <a:gd name="T66" fmla="*/ 107 w 853"/>
                <a:gd name="T67" fmla="*/ 709 h 853"/>
                <a:gd name="T68" fmla="*/ 76 w 853"/>
                <a:gd name="T69" fmla="*/ 670 h 853"/>
                <a:gd name="T70" fmla="*/ 50 w 853"/>
                <a:gd name="T71" fmla="*/ 627 h 853"/>
                <a:gd name="T72" fmla="*/ 28 w 853"/>
                <a:gd name="T73" fmla="*/ 581 h 853"/>
                <a:gd name="T74" fmla="*/ 12 w 853"/>
                <a:gd name="T75" fmla="*/ 532 h 853"/>
                <a:gd name="T76" fmla="*/ 2 w 853"/>
                <a:gd name="T77" fmla="*/ 480 h 853"/>
                <a:gd name="T78" fmla="*/ 0 w 853"/>
                <a:gd name="T79" fmla="*/ 427 h 853"/>
                <a:gd name="T80" fmla="*/ 2 w 853"/>
                <a:gd name="T81" fmla="*/ 373 h 853"/>
                <a:gd name="T82" fmla="*/ 12 w 853"/>
                <a:gd name="T83" fmla="*/ 322 h 853"/>
                <a:gd name="T84" fmla="*/ 28 w 853"/>
                <a:gd name="T85" fmla="*/ 273 h 853"/>
                <a:gd name="T86" fmla="*/ 50 w 853"/>
                <a:gd name="T87" fmla="*/ 226 h 853"/>
                <a:gd name="T88" fmla="*/ 76 w 853"/>
                <a:gd name="T89" fmla="*/ 182 h 853"/>
                <a:gd name="T90" fmla="*/ 107 w 853"/>
                <a:gd name="T91" fmla="*/ 143 h 853"/>
                <a:gd name="T92" fmla="*/ 143 w 853"/>
                <a:gd name="T93" fmla="*/ 108 h 853"/>
                <a:gd name="T94" fmla="*/ 182 w 853"/>
                <a:gd name="T95" fmla="*/ 76 h 853"/>
                <a:gd name="T96" fmla="*/ 226 w 853"/>
                <a:gd name="T97" fmla="*/ 50 h 853"/>
                <a:gd name="T98" fmla="*/ 272 w 853"/>
                <a:gd name="T99" fmla="*/ 28 h 853"/>
                <a:gd name="T100" fmla="*/ 321 w 853"/>
                <a:gd name="T101" fmla="*/ 13 h 853"/>
                <a:gd name="T102" fmla="*/ 372 w 853"/>
                <a:gd name="T103" fmla="*/ 4 h 853"/>
                <a:gd name="T104" fmla="*/ 426 w 853"/>
                <a:gd name="T105"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3" h="853">
                  <a:moveTo>
                    <a:pt x="426" y="0"/>
                  </a:moveTo>
                  <a:lnTo>
                    <a:pt x="480" y="4"/>
                  </a:lnTo>
                  <a:lnTo>
                    <a:pt x="531" y="13"/>
                  </a:lnTo>
                  <a:lnTo>
                    <a:pt x="580" y="28"/>
                  </a:lnTo>
                  <a:lnTo>
                    <a:pt x="627" y="50"/>
                  </a:lnTo>
                  <a:lnTo>
                    <a:pt x="669" y="76"/>
                  </a:lnTo>
                  <a:lnTo>
                    <a:pt x="710" y="108"/>
                  </a:lnTo>
                  <a:lnTo>
                    <a:pt x="745" y="143"/>
                  </a:lnTo>
                  <a:lnTo>
                    <a:pt x="777" y="182"/>
                  </a:lnTo>
                  <a:lnTo>
                    <a:pt x="803" y="226"/>
                  </a:lnTo>
                  <a:lnTo>
                    <a:pt x="824" y="273"/>
                  </a:lnTo>
                  <a:lnTo>
                    <a:pt x="839" y="322"/>
                  </a:lnTo>
                  <a:lnTo>
                    <a:pt x="849" y="373"/>
                  </a:lnTo>
                  <a:lnTo>
                    <a:pt x="853" y="427"/>
                  </a:lnTo>
                  <a:lnTo>
                    <a:pt x="849" y="480"/>
                  </a:lnTo>
                  <a:lnTo>
                    <a:pt x="839" y="532"/>
                  </a:lnTo>
                  <a:lnTo>
                    <a:pt x="824" y="581"/>
                  </a:lnTo>
                  <a:lnTo>
                    <a:pt x="803" y="627"/>
                  </a:lnTo>
                  <a:lnTo>
                    <a:pt x="777" y="670"/>
                  </a:lnTo>
                  <a:lnTo>
                    <a:pt x="745" y="709"/>
                  </a:lnTo>
                  <a:lnTo>
                    <a:pt x="710" y="746"/>
                  </a:lnTo>
                  <a:lnTo>
                    <a:pt x="669" y="776"/>
                  </a:lnTo>
                  <a:lnTo>
                    <a:pt x="627" y="803"/>
                  </a:lnTo>
                  <a:lnTo>
                    <a:pt x="580" y="824"/>
                  </a:lnTo>
                  <a:lnTo>
                    <a:pt x="531" y="840"/>
                  </a:lnTo>
                  <a:lnTo>
                    <a:pt x="480" y="850"/>
                  </a:lnTo>
                  <a:lnTo>
                    <a:pt x="426" y="853"/>
                  </a:lnTo>
                  <a:lnTo>
                    <a:pt x="372" y="850"/>
                  </a:lnTo>
                  <a:lnTo>
                    <a:pt x="321" y="840"/>
                  </a:lnTo>
                  <a:lnTo>
                    <a:pt x="272" y="824"/>
                  </a:lnTo>
                  <a:lnTo>
                    <a:pt x="226" y="803"/>
                  </a:lnTo>
                  <a:lnTo>
                    <a:pt x="182" y="776"/>
                  </a:lnTo>
                  <a:lnTo>
                    <a:pt x="143" y="746"/>
                  </a:lnTo>
                  <a:lnTo>
                    <a:pt x="107" y="709"/>
                  </a:lnTo>
                  <a:lnTo>
                    <a:pt x="76" y="670"/>
                  </a:lnTo>
                  <a:lnTo>
                    <a:pt x="50" y="627"/>
                  </a:lnTo>
                  <a:lnTo>
                    <a:pt x="28" y="581"/>
                  </a:lnTo>
                  <a:lnTo>
                    <a:pt x="12" y="532"/>
                  </a:lnTo>
                  <a:lnTo>
                    <a:pt x="2" y="480"/>
                  </a:lnTo>
                  <a:lnTo>
                    <a:pt x="0" y="427"/>
                  </a:lnTo>
                  <a:lnTo>
                    <a:pt x="2" y="373"/>
                  </a:lnTo>
                  <a:lnTo>
                    <a:pt x="12" y="322"/>
                  </a:lnTo>
                  <a:lnTo>
                    <a:pt x="28" y="273"/>
                  </a:lnTo>
                  <a:lnTo>
                    <a:pt x="50" y="226"/>
                  </a:lnTo>
                  <a:lnTo>
                    <a:pt x="76" y="182"/>
                  </a:lnTo>
                  <a:lnTo>
                    <a:pt x="107" y="143"/>
                  </a:lnTo>
                  <a:lnTo>
                    <a:pt x="143" y="108"/>
                  </a:lnTo>
                  <a:lnTo>
                    <a:pt x="182" y="76"/>
                  </a:lnTo>
                  <a:lnTo>
                    <a:pt x="226" y="50"/>
                  </a:lnTo>
                  <a:lnTo>
                    <a:pt x="272" y="28"/>
                  </a:lnTo>
                  <a:lnTo>
                    <a:pt x="321" y="13"/>
                  </a:lnTo>
                  <a:lnTo>
                    <a:pt x="372" y="4"/>
                  </a:lnTo>
                  <a:lnTo>
                    <a:pt x="4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Freeform 103">
              <a:extLst>
                <a:ext uri="{FF2B5EF4-FFF2-40B4-BE49-F238E27FC236}">
                  <a16:creationId xmlns:a16="http://schemas.microsoft.com/office/drawing/2014/main" id="{D7430CFD-9BA9-42EA-98CB-9679896C0753}"/>
                </a:ext>
              </a:extLst>
            </p:cNvPr>
            <p:cNvSpPr>
              <a:spLocks noEditPoints="1"/>
            </p:cNvSpPr>
            <p:nvPr/>
          </p:nvSpPr>
          <p:spPr bwMode="auto">
            <a:xfrm>
              <a:off x="649330" y="3540362"/>
              <a:ext cx="538484" cy="539079"/>
            </a:xfrm>
            <a:custGeom>
              <a:avLst/>
              <a:gdLst>
                <a:gd name="T0" fmla="*/ 397 w 905"/>
                <a:gd name="T1" fmla="*/ 53 h 906"/>
                <a:gd name="T2" fmla="*/ 296 w 905"/>
                <a:gd name="T3" fmla="*/ 81 h 906"/>
                <a:gd name="T4" fmla="*/ 205 w 905"/>
                <a:gd name="T5" fmla="*/ 133 h 906"/>
                <a:gd name="T6" fmla="*/ 132 w 905"/>
                <a:gd name="T7" fmla="*/ 207 h 906"/>
                <a:gd name="T8" fmla="*/ 79 w 905"/>
                <a:gd name="T9" fmla="*/ 296 h 906"/>
                <a:gd name="T10" fmla="*/ 51 w 905"/>
                <a:gd name="T11" fmla="*/ 399 h 906"/>
                <a:gd name="T12" fmla="*/ 51 w 905"/>
                <a:gd name="T13" fmla="*/ 509 h 906"/>
                <a:gd name="T14" fmla="*/ 79 w 905"/>
                <a:gd name="T15" fmla="*/ 611 h 906"/>
                <a:gd name="T16" fmla="*/ 132 w 905"/>
                <a:gd name="T17" fmla="*/ 701 h 906"/>
                <a:gd name="T18" fmla="*/ 205 w 905"/>
                <a:gd name="T19" fmla="*/ 774 h 906"/>
                <a:gd name="T20" fmla="*/ 296 w 905"/>
                <a:gd name="T21" fmla="*/ 827 h 906"/>
                <a:gd name="T22" fmla="*/ 397 w 905"/>
                <a:gd name="T23" fmla="*/ 855 h 906"/>
                <a:gd name="T24" fmla="*/ 507 w 905"/>
                <a:gd name="T25" fmla="*/ 855 h 906"/>
                <a:gd name="T26" fmla="*/ 610 w 905"/>
                <a:gd name="T27" fmla="*/ 827 h 906"/>
                <a:gd name="T28" fmla="*/ 700 w 905"/>
                <a:gd name="T29" fmla="*/ 774 h 906"/>
                <a:gd name="T30" fmla="*/ 772 w 905"/>
                <a:gd name="T31" fmla="*/ 701 h 906"/>
                <a:gd name="T32" fmla="*/ 825 w 905"/>
                <a:gd name="T33" fmla="*/ 611 h 906"/>
                <a:gd name="T34" fmla="*/ 853 w 905"/>
                <a:gd name="T35" fmla="*/ 509 h 906"/>
                <a:gd name="T36" fmla="*/ 853 w 905"/>
                <a:gd name="T37" fmla="*/ 399 h 906"/>
                <a:gd name="T38" fmla="*/ 825 w 905"/>
                <a:gd name="T39" fmla="*/ 296 h 906"/>
                <a:gd name="T40" fmla="*/ 772 w 905"/>
                <a:gd name="T41" fmla="*/ 207 h 906"/>
                <a:gd name="T42" fmla="*/ 700 w 905"/>
                <a:gd name="T43" fmla="*/ 133 h 906"/>
                <a:gd name="T44" fmla="*/ 610 w 905"/>
                <a:gd name="T45" fmla="*/ 81 h 906"/>
                <a:gd name="T46" fmla="*/ 507 w 905"/>
                <a:gd name="T47" fmla="*/ 53 h 906"/>
                <a:gd name="T48" fmla="*/ 452 w 905"/>
                <a:gd name="T49" fmla="*/ 0 h 906"/>
                <a:gd name="T50" fmla="*/ 563 w 905"/>
                <a:gd name="T51" fmla="*/ 15 h 906"/>
                <a:gd name="T52" fmla="*/ 665 w 905"/>
                <a:gd name="T53" fmla="*/ 54 h 906"/>
                <a:gd name="T54" fmla="*/ 753 w 905"/>
                <a:gd name="T55" fmla="*/ 115 h 906"/>
                <a:gd name="T56" fmla="*/ 824 w 905"/>
                <a:gd name="T57" fmla="*/ 194 h 906"/>
                <a:gd name="T58" fmla="*/ 875 w 905"/>
                <a:gd name="T59" fmla="*/ 290 h 906"/>
                <a:gd name="T60" fmla="*/ 902 w 905"/>
                <a:gd name="T61" fmla="*/ 396 h 906"/>
                <a:gd name="T62" fmla="*/ 902 w 905"/>
                <a:gd name="T63" fmla="*/ 510 h 906"/>
                <a:gd name="T64" fmla="*/ 875 w 905"/>
                <a:gd name="T65" fmla="*/ 617 h 906"/>
                <a:gd name="T66" fmla="*/ 824 w 905"/>
                <a:gd name="T67" fmla="*/ 712 h 906"/>
                <a:gd name="T68" fmla="*/ 753 w 905"/>
                <a:gd name="T69" fmla="*/ 792 h 906"/>
                <a:gd name="T70" fmla="*/ 665 w 905"/>
                <a:gd name="T71" fmla="*/ 853 h 906"/>
                <a:gd name="T72" fmla="*/ 563 w 905"/>
                <a:gd name="T73" fmla="*/ 893 h 906"/>
                <a:gd name="T74" fmla="*/ 452 w 905"/>
                <a:gd name="T75" fmla="*/ 906 h 906"/>
                <a:gd name="T76" fmla="*/ 341 w 905"/>
                <a:gd name="T77" fmla="*/ 893 h 906"/>
                <a:gd name="T78" fmla="*/ 239 w 905"/>
                <a:gd name="T79" fmla="*/ 853 h 906"/>
                <a:gd name="T80" fmla="*/ 152 w 905"/>
                <a:gd name="T81" fmla="*/ 792 h 906"/>
                <a:gd name="T82" fmla="*/ 81 w 905"/>
                <a:gd name="T83" fmla="*/ 712 h 906"/>
                <a:gd name="T84" fmla="*/ 31 w 905"/>
                <a:gd name="T85" fmla="*/ 617 h 906"/>
                <a:gd name="T86" fmla="*/ 4 w 905"/>
                <a:gd name="T87" fmla="*/ 510 h 906"/>
                <a:gd name="T88" fmla="*/ 4 w 905"/>
                <a:gd name="T89" fmla="*/ 396 h 906"/>
                <a:gd name="T90" fmla="*/ 31 w 905"/>
                <a:gd name="T91" fmla="*/ 290 h 906"/>
                <a:gd name="T92" fmla="*/ 81 w 905"/>
                <a:gd name="T93" fmla="*/ 194 h 906"/>
                <a:gd name="T94" fmla="*/ 152 w 905"/>
                <a:gd name="T95" fmla="*/ 115 h 906"/>
                <a:gd name="T96" fmla="*/ 239 w 905"/>
                <a:gd name="T97" fmla="*/ 54 h 906"/>
                <a:gd name="T98" fmla="*/ 341 w 905"/>
                <a:gd name="T99" fmla="*/ 15 h 906"/>
                <a:gd name="T100" fmla="*/ 452 w 905"/>
                <a:gd name="T10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906">
                  <a:moveTo>
                    <a:pt x="452" y="49"/>
                  </a:moveTo>
                  <a:lnTo>
                    <a:pt x="397" y="53"/>
                  </a:lnTo>
                  <a:lnTo>
                    <a:pt x="345" y="62"/>
                  </a:lnTo>
                  <a:lnTo>
                    <a:pt x="296" y="81"/>
                  </a:lnTo>
                  <a:lnTo>
                    <a:pt x="248" y="104"/>
                  </a:lnTo>
                  <a:lnTo>
                    <a:pt x="205" y="133"/>
                  </a:lnTo>
                  <a:lnTo>
                    <a:pt x="166" y="168"/>
                  </a:lnTo>
                  <a:lnTo>
                    <a:pt x="132" y="207"/>
                  </a:lnTo>
                  <a:lnTo>
                    <a:pt x="103" y="250"/>
                  </a:lnTo>
                  <a:lnTo>
                    <a:pt x="79" y="296"/>
                  </a:lnTo>
                  <a:lnTo>
                    <a:pt x="62" y="346"/>
                  </a:lnTo>
                  <a:lnTo>
                    <a:pt x="51" y="399"/>
                  </a:lnTo>
                  <a:lnTo>
                    <a:pt x="48" y="454"/>
                  </a:lnTo>
                  <a:lnTo>
                    <a:pt x="51" y="509"/>
                  </a:lnTo>
                  <a:lnTo>
                    <a:pt x="62" y="561"/>
                  </a:lnTo>
                  <a:lnTo>
                    <a:pt x="79" y="611"/>
                  </a:lnTo>
                  <a:lnTo>
                    <a:pt x="103" y="658"/>
                  </a:lnTo>
                  <a:lnTo>
                    <a:pt x="132" y="701"/>
                  </a:lnTo>
                  <a:lnTo>
                    <a:pt x="166" y="740"/>
                  </a:lnTo>
                  <a:lnTo>
                    <a:pt x="205" y="774"/>
                  </a:lnTo>
                  <a:lnTo>
                    <a:pt x="248" y="803"/>
                  </a:lnTo>
                  <a:lnTo>
                    <a:pt x="296" y="827"/>
                  </a:lnTo>
                  <a:lnTo>
                    <a:pt x="345" y="844"/>
                  </a:lnTo>
                  <a:lnTo>
                    <a:pt x="397" y="855"/>
                  </a:lnTo>
                  <a:lnTo>
                    <a:pt x="452" y="858"/>
                  </a:lnTo>
                  <a:lnTo>
                    <a:pt x="507" y="855"/>
                  </a:lnTo>
                  <a:lnTo>
                    <a:pt x="560" y="844"/>
                  </a:lnTo>
                  <a:lnTo>
                    <a:pt x="610" y="827"/>
                  </a:lnTo>
                  <a:lnTo>
                    <a:pt x="656" y="803"/>
                  </a:lnTo>
                  <a:lnTo>
                    <a:pt x="700" y="774"/>
                  </a:lnTo>
                  <a:lnTo>
                    <a:pt x="738" y="740"/>
                  </a:lnTo>
                  <a:lnTo>
                    <a:pt x="772" y="701"/>
                  </a:lnTo>
                  <a:lnTo>
                    <a:pt x="802" y="658"/>
                  </a:lnTo>
                  <a:lnTo>
                    <a:pt x="825" y="611"/>
                  </a:lnTo>
                  <a:lnTo>
                    <a:pt x="843" y="561"/>
                  </a:lnTo>
                  <a:lnTo>
                    <a:pt x="853" y="509"/>
                  </a:lnTo>
                  <a:lnTo>
                    <a:pt x="856" y="454"/>
                  </a:lnTo>
                  <a:lnTo>
                    <a:pt x="853" y="399"/>
                  </a:lnTo>
                  <a:lnTo>
                    <a:pt x="843" y="346"/>
                  </a:lnTo>
                  <a:lnTo>
                    <a:pt x="825" y="296"/>
                  </a:lnTo>
                  <a:lnTo>
                    <a:pt x="802" y="250"/>
                  </a:lnTo>
                  <a:lnTo>
                    <a:pt x="772" y="207"/>
                  </a:lnTo>
                  <a:lnTo>
                    <a:pt x="738" y="168"/>
                  </a:lnTo>
                  <a:lnTo>
                    <a:pt x="700" y="133"/>
                  </a:lnTo>
                  <a:lnTo>
                    <a:pt x="656" y="104"/>
                  </a:lnTo>
                  <a:lnTo>
                    <a:pt x="610" y="81"/>
                  </a:lnTo>
                  <a:lnTo>
                    <a:pt x="560" y="62"/>
                  </a:lnTo>
                  <a:lnTo>
                    <a:pt x="507" y="53"/>
                  </a:lnTo>
                  <a:lnTo>
                    <a:pt x="452" y="49"/>
                  </a:lnTo>
                  <a:close/>
                  <a:moveTo>
                    <a:pt x="452" y="0"/>
                  </a:moveTo>
                  <a:lnTo>
                    <a:pt x="509" y="4"/>
                  </a:lnTo>
                  <a:lnTo>
                    <a:pt x="563" y="15"/>
                  </a:lnTo>
                  <a:lnTo>
                    <a:pt x="616" y="31"/>
                  </a:lnTo>
                  <a:lnTo>
                    <a:pt x="665" y="54"/>
                  </a:lnTo>
                  <a:lnTo>
                    <a:pt x="711" y="82"/>
                  </a:lnTo>
                  <a:lnTo>
                    <a:pt x="753" y="115"/>
                  </a:lnTo>
                  <a:lnTo>
                    <a:pt x="791" y="153"/>
                  </a:lnTo>
                  <a:lnTo>
                    <a:pt x="824" y="194"/>
                  </a:lnTo>
                  <a:lnTo>
                    <a:pt x="852" y="241"/>
                  </a:lnTo>
                  <a:lnTo>
                    <a:pt x="875" y="290"/>
                  </a:lnTo>
                  <a:lnTo>
                    <a:pt x="891" y="342"/>
                  </a:lnTo>
                  <a:lnTo>
                    <a:pt x="902" y="396"/>
                  </a:lnTo>
                  <a:lnTo>
                    <a:pt x="905" y="454"/>
                  </a:lnTo>
                  <a:lnTo>
                    <a:pt x="902" y="510"/>
                  </a:lnTo>
                  <a:lnTo>
                    <a:pt x="891" y="565"/>
                  </a:lnTo>
                  <a:lnTo>
                    <a:pt x="875" y="617"/>
                  </a:lnTo>
                  <a:lnTo>
                    <a:pt x="852" y="666"/>
                  </a:lnTo>
                  <a:lnTo>
                    <a:pt x="824" y="712"/>
                  </a:lnTo>
                  <a:lnTo>
                    <a:pt x="791" y="754"/>
                  </a:lnTo>
                  <a:lnTo>
                    <a:pt x="753" y="792"/>
                  </a:lnTo>
                  <a:lnTo>
                    <a:pt x="711" y="825"/>
                  </a:lnTo>
                  <a:lnTo>
                    <a:pt x="665" y="853"/>
                  </a:lnTo>
                  <a:lnTo>
                    <a:pt x="616" y="875"/>
                  </a:lnTo>
                  <a:lnTo>
                    <a:pt x="563" y="893"/>
                  </a:lnTo>
                  <a:lnTo>
                    <a:pt x="509" y="902"/>
                  </a:lnTo>
                  <a:lnTo>
                    <a:pt x="452" y="906"/>
                  </a:lnTo>
                  <a:lnTo>
                    <a:pt x="396" y="902"/>
                  </a:lnTo>
                  <a:lnTo>
                    <a:pt x="341" y="893"/>
                  </a:lnTo>
                  <a:lnTo>
                    <a:pt x="290" y="875"/>
                  </a:lnTo>
                  <a:lnTo>
                    <a:pt x="239" y="853"/>
                  </a:lnTo>
                  <a:lnTo>
                    <a:pt x="194" y="825"/>
                  </a:lnTo>
                  <a:lnTo>
                    <a:pt x="152" y="792"/>
                  </a:lnTo>
                  <a:lnTo>
                    <a:pt x="114" y="754"/>
                  </a:lnTo>
                  <a:lnTo>
                    <a:pt x="81" y="712"/>
                  </a:lnTo>
                  <a:lnTo>
                    <a:pt x="53" y="666"/>
                  </a:lnTo>
                  <a:lnTo>
                    <a:pt x="31" y="617"/>
                  </a:lnTo>
                  <a:lnTo>
                    <a:pt x="13" y="565"/>
                  </a:lnTo>
                  <a:lnTo>
                    <a:pt x="4" y="510"/>
                  </a:lnTo>
                  <a:lnTo>
                    <a:pt x="0" y="454"/>
                  </a:lnTo>
                  <a:lnTo>
                    <a:pt x="4" y="396"/>
                  </a:lnTo>
                  <a:lnTo>
                    <a:pt x="13" y="342"/>
                  </a:lnTo>
                  <a:lnTo>
                    <a:pt x="31" y="290"/>
                  </a:lnTo>
                  <a:lnTo>
                    <a:pt x="53" y="241"/>
                  </a:lnTo>
                  <a:lnTo>
                    <a:pt x="81" y="194"/>
                  </a:lnTo>
                  <a:lnTo>
                    <a:pt x="114" y="153"/>
                  </a:lnTo>
                  <a:lnTo>
                    <a:pt x="152" y="115"/>
                  </a:lnTo>
                  <a:lnTo>
                    <a:pt x="194" y="82"/>
                  </a:lnTo>
                  <a:lnTo>
                    <a:pt x="239" y="54"/>
                  </a:lnTo>
                  <a:lnTo>
                    <a:pt x="290" y="31"/>
                  </a:lnTo>
                  <a:lnTo>
                    <a:pt x="341" y="15"/>
                  </a:lnTo>
                  <a:lnTo>
                    <a:pt x="396" y="4"/>
                  </a:lnTo>
                  <a:lnTo>
                    <a:pt x="45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1" name="Freeform 106">
              <a:extLst>
                <a:ext uri="{FF2B5EF4-FFF2-40B4-BE49-F238E27FC236}">
                  <a16:creationId xmlns:a16="http://schemas.microsoft.com/office/drawing/2014/main" id="{F1FAD16C-0DB2-4DF3-A856-6216BD69B2CE}"/>
                </a:ext>
              </a:extLst>
            </p:cNvPr>
            <p:cNvSpPr>
              <a:spLocks/>
            </p:cNvSpPr>
            <p:nvPr/>
          </p:nvSpPr>
          <p:spPr bwMode="auto">
            <a:xfrm>
              <a:off x="733226" y="3939019"/>
              <a:ext cx="368311" cy="95797"/>
            </a:xfrm>
            <a:custGeom>
              <a:avLst/>
              <a:gdLst>
                <a:gd name="T0" fmla="*/ 26 w 619"/>
                <a:gd name="T1" fmla="*/ 0 h 161"/>
                <a:gd name="T2" fmla="*/ 39 w 619"/>
                <a:gd name="T3" fmla="*/ 0 h 161"/>
                <a:gd name="T4" fmla="*/ 169 w 619"/>
                <a:gd name="T5" fmla="*/ 0 h 161"/>
                <a:gd name="T6" fmla="*/ 212 w 619"/>
                <a:gd name="T7" fmla="*/ 0 h 161"/>
                <a:gd name="T8" fmla="*/ 261 w 619"/>
                <a:gd name="T9" fmla="*/ 0 h 161"/>
                <a:gd name="T10" fmla="*/ 316 w 619"/>
                <a:gd name="T11" fmla="*/ 0 h 161"/>
                <a:gd name="T12" fmla="*/ 379 w 619"/>
                <a:gd name="T13" fmla="*/ 0 h 161"/>
                <a:gd name="T14" fmla="*/ 450 w 619"/>
                <a:gd name="T15" fmla="*/ 0 h 161"/>
                <a:gd name="T16" fmla="*/ 619 w 619"/>
                <a:gd name="T17" fmla="*/ 0 h 161"/>
                <a:gd name="T18" fmla="*/ 591 w 619"/>
                <a:gd name="T19" fmla="*/ 34 h 161"/>
                <a:gd name="T20" fmla="*/ 560 w 619"/>
                <a:gd name="T21" fmla="*/ 66 h 161"/>
                <a:gd name="T22" fmla="*/ 525 w 619"/>
                <a:gd name="T23" fmla="*/ 93 h 161"/>
                <a:gd name="T24" fmla="*/ 487 w 619"/>
                <a:gd name="T25" fmla="*/ 117 h 161"/>
                <a:gd name="T26" fmla="*/ 445 w 619"/>
                <a:gd name="T27" fmla="*/ 136 h 161"/>
                <a:gd name="T28" fmla="*/ 401 w 619"/>
                <a:gd name="T29" fmla="*/ 150 h 161"/>
                <a:gd name="T30" fmla="*/ 356 w 619"/>
                <a:gd name="T31" fmla="*/ 159 h 161"/>
                <a:gd name="T32" fmla="*/ 309 w 619"/>
                <a:gd name="T33" fmla="*/ 161 h 161"/>
                <a:gd name="T34" fmla="*/ 261 w 619"/>
                <a:gd name="T35" fmla="*/ 159 h 161"/>
                <a:gd name="T36" fmla="*/ 216 w 619"/>
                <a:gd name="T37" fmla="*/ 150 h 161"/>
                <a:gd name="T38" fmla="*/ 172 w 619"/>
                <a:gd name="T39" fmla="*/ 136 h 161"/>
                <a:gd name="T40" fmla="*/ 131 w 619"/>
                <a:gd name="T41" fmla="*/ 117 h 161"/>
                <a:gd name="T42" fmla="*/ 94 w 619"/>
                <a:gd name="T43" fmla="*/ 93 h 161"/>
                <a:gd name="T44" fmla="*/ 58 w 619"/>
                <a:gd name="T45" fmla="*/ 66 h 161"/>
                <a:gd name="T46" fmla="*/ 26 w 619"/>
                <a:gd name="T47" fmla="*/ 34 h 161"/>
                <a:gd name="T48" fmla="*/ 0 w 619"/>
                <a:gd name="T49" fmla="*/ 0 h 161"/>
                <a:gd name="T50" fmla="*/ 2 w 619"/>
                <a:gd name="T51" fmla="*/ 0 h 161"/>
                <a:gd name="T52" fmla="*/ 4 w 619"/>
                <a:gd name="T53" fmla="*/ 0 h 161"/>
                <a:gd name="T54" fmla="*/ 9 w 619"/>
                <a:gd name="T55" fmla="*/ 0 h 161"/>
                <a:gd name="T56" fmla="*/ 17 w 619"/>
                <a:gd name="T57" fmla="*/ 0 h 161"/>
                <a:gd name="T58" fmla="*/ 26 w 619"/>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161">
                  <a:moveTo>
                    <a:pt x="26" y="0"/>
                  </a:moveTo>
                  <a:lnTo>
                    <a:pt x="39" y="0"/>
                  </a:lnTo>
                  <a:lnTo>
                    <a:pt x="169" y="0"/>
                  </a:lnTo>
                  <a:lnTo>
                    <a:pt x="212" y="0"/>
                  </a:lnTo>
                  <a:lnTo>
                    <a:pt x="261" y="0"/>
                  </a:lnTo>
                  <a:lnTo>
                    <a:pt x="316" y="0"/>
                  </a:lnTo>
                  <a:lnTo>
                    <a:pt x="379" y="0"/>
                  </a:lnTo>
                  <a:lnTo>
                    <a:pt x="450" y="0"/>
                  </a:lnTo>
                  <a:lnTo>
                    <a:pt x="619" y="0"/>
                  </a:lnTo>
                  <a:lnTo>
                    <a:pt x="591" y="34"/>
                  </a:lnTo>
                  <a:lnTo>
                    <a:pt x="560" y="66"/>
                  </a:lnTo>
                  <a:lnTo>
                    <a:pt x="525" y="93"/>
                  </a:lnTo>
                  <a:lnTo>
                    <a:pt x="487" y="117"/>
                  </a:lnTo>
                  <a:lnTo>
                    <a:pt x="445" y="136"/>
                  </a:lnTo>
                  <a:lnTo>
                    <a:pt x="401" y="150"/>
                  </a:lnTo>
                  <a:lnTo>
                    <a:pt x="356" y="159"/>
                  </a:lnTo>
                  <a:lnTo>
                    <a:pt x="309" y="161"/>
                  </a:lnTo>
                  <a:lnTo>
                    <a:pt x="261" y="159"/>
                  </a:lnTo>
                  <a:lnTo>
                    <a:pt x="216" y="150"/>
                  </a:lnTo>
                  <a:lnTo>
                    <a:pt x="172" y="136"/>
                  </a:lnTo>
                  <a:lnTo>
                    <a:pt x="131" y="117"/>
                  </a:lnTo>
                  <a:lnTo>
                    <a:pt x="94" y="93"/>
                  </a:lnTo>
                  <a:lnTo>
                    <a:pt x="58" y="66"/>
                  </a:lnTo>
                  <a:lnTo>
                    <a:pt x="26" y="34"/>
                  </a:lnTo>
                  <a:lnTo>
                    <a:pt x="0" y="0"/>
                  </a:lnTo>
                  <a:lnTo>
                    <a:pt x="2" y="0"/>
                  </a:lnTo>
                  <a:lnTo>
                    <a:pt x="4" y="0"/>
                  </a:lnTo>
                  <a:lnTo>
                    <a:pt x="9" y="0"/>
                  </a:lnTo>
                  <a:lnTo>
                    <a:pt x="17" y="0"/>
                  </a:lnTo>
                  <a:lnTo>
                    <a:pt x="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17" name="Freeform 22">
            <a:extLst>
              <a:ext uri="{FF2B5EF4-FFF2-40B4-BE49-F238E27FC236}">
                <a16:creationId xmlns:a16="http://schemas.microsoft.com/office/drawing/2014/main" id="{DD720987-CBA9-49E5-95AC-1EF6A207380E}"/>
              </a:ext>
            </a:extLst>
          </p:cNvPr>
          <p:cNvSpPr>
            <a:spLocks noEditPoints="1"/>
          </p:cNvSpPr>
          <p:nvPr/>
        </p:nvSpPr>
        <p:spPr bwMode="auto">
          <a:xfrm>
            <a:off x="5961499" y="3555554"/>
            <a:ext cx="51778" cy="111692"/>
          </a:xfrm>
          <a:custGeom>
            <a:avLst/>
            <a:gdLst>
              <a:gd name="T0" fmla="*/ 68 w 70"/>
              <a:gd name="T1" fmla="*/ 150 h 151"/>
              <a:gd name="T2" fmla="*/ 70 w 70"/>
              <a:gd name="T3" fmla="*/ 150 h 151"/>
              <a:gd name="T4" fmla="*/ 69 w 70"/>
              <a:gd name="T5" fmla="*/ 151 h 151"/>
              <a:gd name="T6" fmla="*/ 68 w 70"/>
              <a:gd name="T7" fmla="*/ 150 h 151"/>
              <a:gd name="T8" fmla="*/ 42 w 70"/>
              <a:gd name="T9" fmla="*/ 8 h 151"/>
              <a:gd name="T10" fmla="*/ 37 w 70"/>
              <a:gd name="T11" fmla="*/ 14 h 151"/>
              <a:gd name="T12" fmla="*/ 31 w 70"/>
              <a:gd name="T13" fmla="*/ 22 h 151"/>
              <a:gd name="T14" fmla="*/ 26 w 70"/>
              <a:gd name="T15" fmla="*/ 33 h 151"/>
              <a:gd name="T16" fmla="*/ 21 w 70"/>
              <a:gd name="T17" fmla="*/ 47 h 151"/>
              <a:gd name="T18" fmla="*/ 20 w 70"/>
              <a:gd name="T19" fmla="*/ 63 h 151"/>
              <a:gd name="T20" fmla="*/ 21 w 70"/>
              <a:gd name="T21" fmla="*/ 80 h 151"/>
              <a:gd name="T22" fmla="*/ 27 w 70"/>
              <a:gd name="T23" fmla="*/ 97 h 151"/>
              <a:gd name="T24" fmla="*/ 38 w 70"/>
              <a:gd name="T25" fmla="*/ 119 h 151"/>
              <a:gd name="T26" fmla="*/ 47 w 70"/>
              <a:gd name="T27" fmla="*/ 134 h 151"/>
              <a:gd name="T28" fmla="*/ 55 w 70"/>
              <a:gd name="T29" fmla="*/ 144 h 151"/>
              <a:gd name="T30" fmla="*/ 62 w 70"/>
              <a:gd name="T31" fmla="*/ 148 h 151"/>
              <a:gd name="T32" fmla="*/ 66 w 70"/>
              <a:gd name="T33" fmla="*/ 150 h 151"/>
              <a:gd name="T34" fmla="*/ 68 w 70"/>
              <a:gd name="T35" fmla="*/ 150 h 151"/>
              <a:gd name="T36" fmla="*/ 32 w 70"/>
              <a:gd name="T37" fmla="*/ 150 h 151"/>
              <a:gd name="T38" fmla="*/ 30 w 70"/>
              <a:gd name="T39" fmla="*/ 148 h 151"/>
              <a:gd name="T40" fmla="*/ 26 w 70"/>
              <a:gd name="T41" fmla="*/ 142 h 151"/>
              <a:gd name="T42" fmla="*/ 20 w 70"/>
              <a:gd name="T43" fmla="*/ 134 h 151"/>
              <a:gd name="T44" fmla="*/ 14 w 70"/>
              <a:gd name="T45" fmla="*/ 121 h 151"/>
              <a:gd name="T46" fmla="*/ 8 w 70"/>
              <a:gd name="T47" fmla="*/ 108 h 151"/>
              <a:gd name="T48" fmla="*/ 3 w 70"/>
              <a:gd name="T49" fmla="*/ 93 h 151"/>
              <a:gd name="T50" fmla="*/ 0 w 70"/>
              <a:gd name="T51" fmla="*/ 77 h 151"/>
              <a:gd name="T52" fmla="*/ 2 w 70"/>
              <a:gd name="T53" fmla="*/ 62 h 151"/>
              <a:gd name="T54" fmla="*/ 7 w 70"/>
              <a:gd name="T55" fmla="*/ 44 h 151"/>
              <a:gd name="T56" fmla="*/ 16 w 70"/>
              <a:gd name="T57" fmla="*/ 30 h 151"/>
              <a:gd name="T58" fmla="*/ 32 w 70"/>
              <a:gd name="T59" fmla="*/ 15 h 151"/>
              <a:gd name="T60" fmla="*/ 42 w 70"/>
              <a:gd name="T61" fmla="*/ 8 h 151"/>
              <a:gd name="T62" fmla="*/ 49 w 70"/>
              <a:gd name="T63" fmla="*/ 0 h 151"/>
              <a:gd name="T64" fmla="*/ 48 w 70"/>
              <a:gd name="T65" fmla="*/ 3 h 151"/>
              <a:gd name="T66" fmla="*/ 42 w 70"/>
              <a:gd name="T67" fmla="*/ 8 h 151"/>
              <a:gd name="T68" fmla="*/ 42 w 70"/>
              <a:gd name="T69" fmla="*/ 8 h 151"/>
              <a:gd name="T70" fmla="*/ 43 w 70"/>
              <a:gd name="T71" fmla="*/ 7 h 151"/>
              <a:gd name="T72" fmla="*/ 48 w 70"/>
              <a:gd name="T73" fmla="*/ 3 h 151"/>
              <a:gd name="T74" fmla="*/ 49 w 70"/>
              <a:gd name="T7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151">
                <a:moveTo>
                  <a:pt x="68" y="150"/>
                </a:moveTo>
                <a:lnTo>
                  <a:pt x="70" y="150"/>
                </a:lnTo>
                <a:lnTo>
                  <a:pt x="69" y="151"/>
                </a:lnTo>
                <a:lnTo>
                  <a:pt x="68" y="150"/>
                </a:lnTo>
                <a:close/>
                <a:moveTo>
                  <a:pt x="42" y="8"/>
                </a:moveTo>
                <a:lnTo>
                  <a:pt x="37" y="14"/>
                </a:lnTo>
                <a:lnTo>
                  <a:pt x="31" y="22"/>
                </a:lnTo>
                <a:lnTo>
                  <a:pt x="26" y="33"/>
                </a:lnTo>
                <a:lnTo>
                  <a:pt x="21" y="47"/>
                </a:lnTo>
                <a:lnTo>
                  <a:pt x="20" y="63"/>
                </a:lnTo>
                <a:lnTo>
                  <a:pt x="21" y="80"/>
                </a:lnTo>
                <a:lnTo>
                  <a:pt x="27" y="97"/>
                </a:lnTo>
                <a:lnTo>
                  <a:pt x="38" y="119"/>
                </a:lnTo>
                <a:lnTo>
                  <a:pt x="47" y="134"/>
                </a:lnTo>
                <a:lnTo>
                  <a:pt x="55" y="144"/>
                </a:lnTo>
                <a:lnTo>
                  <a:pt x="62" y="148"/>
                </a:lnTo>
                <a:lnTo>
                  <a:pt x="66" y="150"/>
                </a:lnTo>
                <a:lnTo>
                  <a:pt x="68" y="150"/>
                </a:lnTo>
                <a:lnTo>
                  <a:pt x="32" y="150"/>
                </a:lnTo>
                <a:lnTo>
                  <a:pt x="30" y="148"/>
                </a:lnTo>
                <a:lnTo>
                  <a:pt x="26" y="142"/>
                </a:lnTo>
                <a:lnTo>
                  <a:pt x="20" y="134"/>
                </a:lnTo>
                <a:lnTo>
                  <a:pt x="14" y="121"/>
                </a:lnTo>
                <a:lnTo>
                  <a:pt x="8" y="108"/>
                </a:lnTo>
                <a:lnTo>
                  <a:pt x="3" y="93"/>
                </a:lnTo>
                <a:lnTo>
                  <a:pt x="0" y="77"/>
                </a:lnTo>
                <a:lnTo>
                  <a:pt x="2" y="62"/>
                </a:lnTo>
                <a:lnTo>
                  <a:pt x="7" y="44"/>
                </a:lnTo>
                <a:lnTo>
                  <a:pt x="16" y="30"/>
                </a:lnTo>
                <a:lnTo>
                  <a:pt x="32" y="15"/>
                </a:lnTo>
                <a:lnTo>
                  <a:pt x="42" y="8"/>
                </a:lnTo>
                <a:close/>
                <a:moveTo>
                  <a:pt x="49" y="0"/>
                </a:moveTo>
                <a:lnTo>
                  <a:pt x="48" y="3"/>
                </a:lnTo>
                <a:lnTo>
                  <a:pt x="42" y="8"/>
                </a:lnTo>
                <a:lnTo>
                  <a:pt x="42" y="8"/>
                </a:lnTo>
                <a:lnTo>
                  <a:pt x="43" y="7"/>
                </a:lnTo>
                <a:lnTo>
                  <a:pt x="48" y="3"/>
                </a:lnTo>
                <a:lnTo>
                  <a:pt x="49" y="0"/>
                </a:lnTo>
                <a:close/>
              </a:path>
            </a:pathLst>
          </a:custGeom>
          <a:solidFill>
            <a:srgbClr val="DB536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 name="Freeform 23">
            <a:extLst>
              <a:ext uri="{FF2B5EF4-FFF2-40B4-BE49-F238E27FC236}">
                <a16:creationId xmlns:a16="http://schemas.microsoft.com/office/drawing/2014/main" id="{A9B18832-64B3-4557-9477-5E252B488A59}"/>
              </a:ext>
            </a:extLst>
          </p:cNvPr>
          <p:cNvSpPr>
            <a:spLocks/>
          </p:cNvSpPr>
          <p:nvPr/>
        </p:nvSpPr>
        <p:spPr bwMode="auto">
          <a:xfrm>
            <a:off x="5984429" y="3530405"/>
            <a:ext cx="107254" cy="68791"/>
          </a:xfrm>
          <a:custGeom>
            <a:avLst/>
            <a:gdLst>
              <a:gd name="T0" fmla="*/ 53 w 145"/>
              <a:gd name="T1" fmla="*/ 0 h 93"/>
              <a:gd name="T2" fmla="*/ 60 w 145"/>
              <a:gd name="T3" fmla="*/ 0 h 93"/>
              <a:gd name="T4" fmla="*/ 66 w 145"/>
              <a:gd name="T5" fmla="*/ 1 h 93"/>
              <a:gd name="T6" fmla="*/ 71 w 145"/>
              <a:gd name="T7" fmla="*/ 3 h 93"/>
              <a:gd name="T8" fmla="*/ 83 w 145"/>
              <a:gd name="T9" fmla="*/ 6 h 93"/>
              <a:gd name="T10" fmla="*/ 93 w 145"/>
              <a:gd name="T11" fmla="*/ 12 h 93"/>
              <a:gd name="T12" fmla="*/ 101 w 145"/>
              <a:gd name="T13" fmla="*/ 17 h 93"/>
              <a:gd name="T14" fmla="*/ 109 w 145"/>
              <a:gd name="T15" fmla="*/ 22 h 93"/>
              <a:gd name="T16" fmla="*/ 115 w 145"/>
              <a:gd name="T17" fmla="*/ 26 h 93"/>
              <a:gd name="T18" fmla="*/ 123 w 145"/>
              <a:gd name="T19" fmla="*/ 26 h 93"/>
              <a:gd name="T20" fmla="*/ 133 w 145"/>
              <a:gd name="T21" fmla="*/ 22 h 93"/>
              <a:gd name="T22" fmla="*/ 145 w 145"/>
              <a:gd name="T23" fmla="*/ 12 h 93"/>
              <a:gd name="T24" fmla="*/ 144 w 145"/>
              <a:gd name="T25" fmla="*/ 16 h 93"/>
              <a:gd name="T26" fmla="*/ 143 w 145"/>
              <a:gd name="T27" fmla="*/ 23 h 93"/>
              <a:gd name="T28" fmla="*/ 139 w 145"/>
              <a:gd name="T29" fmla="*/ 34 h 93"/>
              <a:gd name="T30" fmla="*/ 133 w 145"/>
              <a:gd name="T31" fmla="*/ 48 h 93"/>
              <a:gd name="T32" fmla="*/ 126 w 145"/>
              <a:gd name="T33" fmla="*/ 61 h 93"/>
              <a:gd name="T34" fmla="*/ 117 w 145"/>
              <a:gd name="T35" fmla="*/ 74 h 93"/>
              <a:gd name="T36" fmla="*/ 105 w 145"/>
              <a:gd name="T37" fmla="*/ 83 h 93"/>
              <a:gd name="T38" fmla="*/ 90 w 145"/>
              <a:gd name="T39" fmla="*/ 88 h 93"/>
              <a:gd name="T40" fmla="*/ 67 w 145"/>
              <a:gd name="T41" fmla="*/ 92 h 93"/>
              <a:gd name="T42" fmla="*/ 48 w 145"/>
              <a:gd name="T43" fmla="*/ 93 h 93"/>
              <a:gd name="T44" fmla="*/ 32 w 145"/>
              <a:gd name="T45" fmla="*/ 92 h 93"/>
              <a:gd name="T46" fmla="*/ 21 w 145"/>
              <a:gd name="T47" fmla="*/ 88 h 93"/>
              <a:gd name="T48" fmla="*/ 12 w 145"/>
              <a:gd name="T49" fmla="*/ 82 h 93"/>
              <a:gd name="T50" fmla="*/ 6 w 145"/>
              <a:gd name="T51" fmla="*/ 75 h 93"/>
              <a:gd name="T52" fmla="*/ 2 w 145"/>
              <a:gd name="T53" fmla="*/ 67 h 93"/>
              <a:gd name="T54" fmla="*/ 0 w 145"/>
              <a:gd name="T55" fmla="*/ 56 h 93"/>
              <a:gd name="T56" fmla="*/ 1 w 145"/>
              <a:gd name="T57" fmla="*/ 49 h 93"/>
              <a:gd name="T58" fmla="*/ 2 w 145"/>
              <a:gd name="T59" fmla="*/ 47 h 93"/>
              <a:gd name="T60" fmla="*/ 2 w 145"/>
              <a:gd name="T61" fmla="*/ 45 h 93"/>
              <a:gd name="T62" fmla="*/ 2 w 145"/>
              <a:gd name="T63" fmla="*/ 41 h 93"/>
              <a:gd name="T64" fmla="*/ 4 w 145"/>
              <a:gd name="T65" fmla="*/ 34 h 93"/>
              <a:gd name="T66" fmla="*/ 5 w 145"/>
              <a:gd name="T67" fmla="*/ 27 h 93"/>
              <a:gd name="T68" fmla="*/ 10 w 145"/>
              <a:gd name="T69" fmla="*/ 20 h 93"/>
              <a:gd name="T70" fmla="*/ 16 w 145"/>
              <a:gd name="T71" fmla="*/ 12 h 93"/>
              <a:gd name="T72" fmla="*/ 24 w 145"/>
              <a:gd name="T73" fmla="*/ 6 h 93"/>
              <a:gd name="T74" fmla="*/ 37 w 145"/>
              <a:gd name="T75" fmla="*/ 1 h 93"/>
              <a:gd name="T76" fmla="*/ 53 w 145"/>
              <a:gd name="T7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93">
                <a:moveTo>
                  <a:pt x="53" y="0"/>
                </a:moveTo>
                <a:lnTo>
                  <a:pt x="60" y="0"/>
                </a:lnTo>
                <a:lnTo>
                  <a:pt x="66" y="1"/>
                </a:lnTo>
                <a:lnTo>
                  <a:pt x="71" y="3"/>
                </a:lnTo>
                <a:lnTo>
                  <a:pt x="83" y="6"/>
                </a:lnTo>
                <a:lnTo>
                  <a:pt x="93" y="12"/>
                </a:lnTo>
                <a:lnTo>
                  <a:pt x="101" y="17"/>
                </a:lnTo>
                <a:lnTo>
                  <a:pt x="109" y="22"/>
                </a:lnTo>
                <a:lnTo>
                  <a:pt x="115" y="26"/>
                </a:lnTo>
                <a:lnTo>
                  <a:pt x="123" y="26"/>
                </a:lnTo>
                <a:lnTo>
                  <a:pt x="133" y="22"/>
                </a:lnTo>
                <a:lnTo>
                  <a:pt x="145" y="12"/>
                </a:lnTo>
                <a:lnTo>
                  <a:pt x="144" y="16"/>
                </a:lnTo>
                <a:lnTo>
                  <a:pt x="143" y="23"/>
                </a:lnTo>
                <a:lnTo>
                  <a:pt x="139" y="34"/>
                </a:lnTo>
                <a:lnTo>
                  <a:pt x="133" y="48"/>
                </a:lnTo>
                <a:lnTo>
                  <a:pt x="126" y="61"/>
                </a:lnTo>
                <a:lnTo>
                  <a:pt x="117" y="74"/>
                </a:lnTo>
                <a:lnTo>
                  <a:pt x="105" y="83"/>
                </a:lnTo>
                <a:lnTo>
                  <a:pt x="90" y="88"/>
                </a:lnTo>
                <a:lnTo>
                  <a:pt x="67" y="92"/>
                </a:lnTo>
                <a:lnTo>
                  <a:pt x="48" y="93"/>
                </a:lnTo>
                <a:lnTo>
                  <a:pt x="32" y="92"/>
                </a:lnTo>
                <a:lnTo>
                  <a:pt x="21" y="88"/>
                </a:lnTo>
                <a:lnTo>
                  <a:pt x="12" y="82"/>
                </a:lnTo>
                <a:lnTo>
                  <a:pt x="6" y="75"/>
                </a:lnTo>
                <a:lnTo>
                  <a:pt x="2" y="67"/>
                </a:lnTo>
                <a:lnTo>
                  <a:pt x="0" y="56"/>
                </a:lnTo>
                <a:lnTo>
                  <a:pt x="1" y="49"/>
                </a:lnTo>
                <a:lnTo>
                  <a:pt x="2" y="47"/>
                </a:lnTo>
                <a:lnTo>
                  <a:pt x="2" y="45"/>
                </a:lnTo>
                <a:lnTo>
                  <a:pt x="2" y="41"/>
                </a:lnTo>
                <a:lnTo>
                  <a:pt x="4" y="34"/>
                </a:lnTo>
                <a:lnTo>
                  <a:pt x="5" y="27"/>
                </a:lnTo>
                <a:lnTo>
                  <a:pt x="10" y="20"/>
                </a:lnTo>
                <a:lnTo>
                  <a:pt x="16" y="12"/>
                </a:lnTo>
                <a:lnTo>
                  <a:pt x="24" y="6"/>
                </a:lnTo>
                <a:lnTo>
                  <a:pt x="37" y="1"/>
                </a:lnTo>
                <a:lnTo>
                  <a:pt x="53" y="0"/>
                </a:lnTo>
                <a:close/>
              </a:path>
            </a:pathLst>
          </a:custGeom>
          <a:solidFill>
            <a:srgbClr val="DB536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96" name="Group 395">
            <a:extLst>
              <a:ext uri="{FF2B5EF4-FFF2-40B4-BE49-F238E27FC236}">
                <a16:creationId xmlns:a16="http://schemas.microsoft.com/office/drawing/2014/main" id="{8042713C-5C9F-4A40-A873-D075FFAE4675}"/>
              </a:ext>
            </a:extLst>
          </p:cNvPr>
          <p:cNvGrpSpPr/>
          <p:nvPr/>
        </p:nvGrpSpPr>
        <p:grpSpPr>
          <a:xfrm>
            <a:off x="6376238" y="6168473"/>
            <a:ext cx="865455" cy="1579143"/>
            <a:chOff x="6861285" y="6398669"/>
            <a:chExt cx="865455" cy="1579143"/>
          </a:xfrm>
        </p:grpSpPr>
        <p:sp>
          <p:nvSpPr>
            <p:cNvPr id="397" name="TextBox 396">
              <a:extLst>
                <a:ext uri="{FF2B5EF4-FFF2-40B4-BE49-F238E27FC236}">
                  <a16:creationId xmlns:a16="http://schemas.microsoft.com/office/drawing/2014/main" id="{9D695F66-620F-482C-A59F-61407C767046}"/>
                </a:ext>
              </a:extLst>
            </p:cNvPr>
            <p:cNvSpPr txBox="1"/>
            <p:nvPr/>
          </p:nvSpPr>
          <p:spPr>
            <a:xfrm>
              <a:off x="6968519" y="7175957"/>
              <a:ext cx="758221" cy="369332"/>
            </a:xfrm>
            <a:prstGeom prst="rect">
              <a:avLst/>
            </a:prstGeom>
            <a:noFill/>
          </p:spPr>
          <p:txBody>
            <a:bodyPr wrap="none" lIns="0" tIns="0" rIns="0" bIns="0" rtlCol="0">
              <a:spAutoFit/>
            </a:bodyPr>
            <a:lstStyle/>
            <a:p>
              <a:pPr>
                <a:spcAft>
                  <a:spcPts val="900"/>
                </a:spcAft>
              </a:pPr>
              <a:r>
                <a:rPr lang="en-US" sz="1200" dirty="0">
                  <a:latin typeface="+mj-lt"/>
                </a:rPr>
                <a:t>Expansion </a:t>
              </a:r>
              <a:br>
                <a:rPr lang="en-US" sz="1200" dirty="0">
                  <a:latin typeface="+mj-lt"/>
                </a:rPr>
              </a:br>
              <a:r>
                <a:rPr lang="en-US" sz="1200" dirty="0">
                  <a:latin typeface="+mj-lt"/>
                </a:rPr>
                <a:t>stage</a:t>
              </a:r>
            </a:p>
          </p:txBody>
        </p:sp>
        <p:sp>
          <p:nvSpPr>
            <p:cNvPr id="402" name="Teardrop 401">
              <a:extLst>
                <a:ext uri="{FF2B5EF4-FFF2-40B4-BE49-F238E27FC236}">
                  <a16:creationId xmlns:a16="http://schemas.microsoft.com/office/drawing/2014/main" id="{A07FA1B4-F6FA-42D0-A48A-7C3925BAB063}"/>
                </a:ext>
              </a:extLst>
            </p:cNvPr>
            <p:cNvSpPr/>
            <p:nvPr/>
          </p:nvSpPr>
          <p:spPr bwMode="ltGray">
            <a:xfrm rot="5400000" flipV="1">
              <a:off x="6861285" y="6398669"/>
              <a:ext cx="621321" cy="621321"/>
            </a:xfrm>
            <a:prstGeom prst="teardrop">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eorgia" pitchFamily="18" charset="0"/>
              </a:endParaRPr>
            </a:p>
          </p:txBody>
        </p:sp>
        <p:cxnSp>
          <p:nvCxnSpPr>
            <p:cNvPr id="403" name="Straight Connector 402">
              <a:extLst>
                <a:ext uri="{FF2B5EF4-FFF2-40B4-BE49-F238E27FC236}">
                  <a16:creationId xmlns:a16="http://schemas.microsoft.com/office/drawing/2014/main" id="{2F77C0AC-0AC7-4DA4-A628-DEDDF6249A79}"/>
                </a:ext>
              </a:extLst>
            </p:cNvPr>
            <p:cNvCxnSpPr/>
            <p:nvPr/>
          </p:nvCxnSpPr>
          <p:spPr>
            <a:xfrm>
              <a:off x="6861286" y="7019990"/>
              <a:ext cx="0" cy="957822"/>
            </a:xfrm>
            <a:prstGeom prst="line">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04" name="Freeform 27">
              <a:extLst>
                <a:ext uri="{FF2B5EF4-FFF2-40B4-BE49-F238E27FC236}">
                  <a16:creationId xmlns:a16="http://schemas.microsoft.com/office/drawing/2014/main" id="{2B5456FD-A933-4CBB-9B9C-66C85250C08E}"/>
                </a:ext>
              </a:extLst>
            </p:cNvPr>
            <p:cNvSpPr>
              <a:spLocks/>
            </p:cNvSpPr>
            <p:nvPr/>
          </p:nvSpPr>
          <p:spPr bwMode="auto">
            <a:xfrm>
              <a:off x="6928671" y="6871750"/>
              <a:ext cx="458603" cy="119089"/>
            </a:xfrm>
            <a:custGeom>
              <a:avLst/>
              <a:gdLst>
                <a:gd name="T0" fmla="*/ 27 w 620"/>
                <a:gd name="T1" fmla="*/ 0 h 161"/>
                <a:gd name="T2" fmla="*/ 40 w 620"/>
                <a:gd name="T3" fmla="*/ 0 h 161"/>
                <a:gd name="T4" fmla="*/ 170 w 620"/>
                <a:gd name="T5" fmla="*/ 0 h 161"/>
                <a:gd name="T6" fmla="*/ 213 w 620"/>
                <a:gd name="T7" fmla="*/ 0 h 161"/>
                <a:gd name="T8" fmla="*/ 262 w 620"/>
                <a:gd name="T9" fmla="*/ 0 h 161"/>
                <a:gd name="T10" fmla="*/ 318 w 620"/>
                <a:gd name="T11" fmla="*/ 0 h 161"/>
                <a:gd name="T12" fmla="*/ 380 w 620"/>
                <a:gd name="T13" fmla="*/ 0 h 161"/>
                <a:gd name="T14" fmla="*/ 452 w 620"/>
                <a:gd name="T15" fmla="*/ 0 h 161"/>
                <a:gd name="T16" fmla="*/ 620 w 620"/>
                <a:gd name="T17" fmla="*/ 0 h 161"/>
                <a:gd name="T18" fmla="*/ 592 w 620"/>
                <a:gd name="T19" fmla="*/ 34 h 161"/>
                <a:gd name="T20" fmla="*/ 561 w 620"/>
                <a:gd name="T21" fmla="*/ 66 h 161"/>
                <a:gd name="T22" fmla="*/ 526 w 620"/>
                <a:gd name="T23" fmla="*/ 93 h 161"/>
                <a:gd name="T24" fmla="*/ 488 w 620"/>
                <a:gd name="T25" fmla="*/ 117 h 161"/>
                <a:gd name="T26" fmla="*/ 446 w 620"/>
                <a:gd name="T27" fmla="*/ 136 h 161"/>
                <a:gd name="T28" fmla="*/ 403 w 620"/>
                <a:gd name="T29" fmla="*/ 150 h 161"/>
                <a:gd name="T30" fmla="*/ 357 w 620"/>
                <a:gd name="T31" fmla="*/ 159 h 161"/>
                <a:gd name="T32" fmla="*/ 309 w 620"/>
                <a:gd name="T33" fmla="*/ 161 h 161"/>
                <a:gd name="T34" fmla="*/ 263 w 620"/>
                <a:gd name="T35" fmla="*/ 159 h 161"/>
                <a:gd name="T36" fmla="*/ 216 w 620"/>
                <a:gd name="T37" fmla="*/ 150 h 161"/>
                <a:gd name="T38" fmla="*/ 174 w 620"/>
                <a:gd name="T39" fmla="*/ 136 h 161"/>
                <a:gd name="T40" fmla="*/ 132 w 620"/>
                <a:gd name="T41" fmla="*/ 117 h 161"/>
                <a:gd name="T42" fmla="*/ 94 w 620"/>
                <a:gd name="T43" fmla="*/ 93 h 161"/>
                <a:gd name="T44" fmla="*/ 59 w 620"/>
                <a:gd name="T45" fmla="*/ 66 h 161"/>
                <a:gd name="T46" fmla="*/ 28 w 620"/>
                <a:gd name="T47" fmla="*/ 34 h 161"/>
                <a:gd name="T48" fmla="*/ 0 w 620"/>
                <a:gd name="T49" fmla="*/ 0 h 161"/>
                <a:gd name="T50" fmla="*/ 3 w 620"/>
                <a:gd name="T51" fmla="*/ 0 h 161"/>
                <a:gd name="T52" fmla="*/ 5 w 620"/>
                <a:gd name="T53" fmla="*/ 0 h 161"/>
                <a:gd name="T54" fmla="*/ 10 w 620"/>
                <a:gd name="T55" fmla="*/ 0 h 161"/>
                <a:gd name="T56" fmla="*/ 17 w 620"/>
                <a:gd name="T57" fmla="*/ 0 h 161"/>
                <a:gd name="T58" fmla="*/ 27 w 620"/>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0" h="161">
                  <a:moveTo>
                    <a:pt x="27" y="0"/>
                  </a:moveTo>
                  <a:lnTo>
                    <a:pt x="40" y="0"/>
                  </a:lnTo>
                  <a:lnTo>
                    <a:pt x="170" y="0"/>
                  </a:lnTo>
                  <a:lnTo>
                    <a:pt x="213" y="0"/>
                  </a:lnTo>
                  <a:lnTo>
                    <a:pt x="262" y="0"/>
                  </a:lnTo>
                  <a:lnTo>
                    <a:pt x="318" y="0"/>
                  </a:lnTo>
                  <a:lnTo>
                    <a:pt x="380" y="0"/>
                  </a:lnTo>
                  <a:lnTo>
                    <a:pt x="452" y="0"/>
                  </a:lnTo>
                  <a:lnTo>
                    <a:pt x="620" y="0"/>
                  </a:lnTo>
                  <a:lnTo>
                    <a:pt x="592" y="34"/>
                  </a:lnTo>
                  <a:lnTo>
                    <a:pt x="561" y="66"/>
                  </a:lnTo>
                  <a:lnTo>
                    <a:pt x="526" y="93"/>
                  </a:lnTo>
                  <a:lnTo>
                    <a:pt x="488" y="117"/>
                  </a:lnTo>
                  <a:lnTo>
                    <a:pt x="446" y="136"/>
                  </a:lnTo>
                  <a:lnTo>
                    <a:pt x="403" y="150"/>
                  </a:lnTo>
                  <a:lnTo>
                    <a:pt x="357" y="159"/>
                  </a:lnTo>
                  <a:lnTo>
                    <a:pt x="309" y="161"/>
                  </a:lnTo>
                  <a:lnTo>
                    <a:pt x="263" y="159"/>
                  </a:lnTo>
                  <a:lnTo>
                    <a:pt x="216" y="150"/>
                  </a:lnTo>
                  <a:lnTo>
                    <a:pt x="174" y="136"/>
                  </a:lnTo>
                  <a:lnTo>
                    <a:pt x="132" y="117"/>
                  </a:lnTo>
                  <a:lnTo>
                    <a:pt x="94" y="93"/>
                  </a:lnTo>
                  <a:lnTo>
                    <a:pt x="59" y="66"/>
                  </a:lnTo>
                  <a:lnTo>
                    <a:pt x="28" y="34"/>
                  </a:lnTo>
                  <a:lnTo>
                    <a:pt x="0" y="0"/>
                  </a:lnTo>
                  <a:lnTo>
                    <a:pt x="3" y="0"/>
                  </a:lnTo>
                  <a:lnTo>
                    <a:pt x="5" y="0"/>
                  </a:lnTo>
                  <a:lnTo>
                    <a:pt x="10" y="0"/>
                  </a:lnTo>
                  <a:lnTo>
                    <a:pt x="17" y="0"/>
                  </a:lnTo>
                  <a:lnTo>
                    <a:pt x="27"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05" name="Group 404">
              <a:extLst>
                <a:ext uri="{FF2B5EF4-FFF2-40B4-BE49-F238E27FC236}">
                  <a16:creationId xmlns:a16="http://schemas.microsoft.com/office/drawing/2014/main" id="{3141662D-F550-4B2C-A5B6-1953ED5644FB}"/>
                </a:ext>
              </a:extLst>
            </p:cNvPr>
            <p:cNvGrpSpPr/>
            <p:nvPr/>
          </p:nvGrpSpPr>
          <p:grpSpPr>
            <a:xfrm>
              <a:off x="6919795" y="6433858"/>
              <a:ext cx="476355" cy="453426"/>
              <a:chOff x="6919795" y="6433858"/>
              <a:chExt cx="476355" cy="453426"/>
            </a:xfrm>
            <a:solidFill>
              <a:schemeClr val="accent5">
                <a:lumMod val="60000"/>
                <a:lumOff val="40000"/>
              </a:schemeClr>
            </a:solidFill>
          </p:grpSpPr>
          <p:sp>
            <p:nvSpPr>
              <p:cNvPr id="406" name="Freeform 26">
                <a:extLst>
                  <a:ext uri="{FF2B5EF4-FFF2-40B4-BE49-F238E27FC236}">
                    <a16:creationId xmlns:a16="http://schemas.microsoft.com/office/drawing/2014/main" id="{54BD5948-8695-44A6-9C30-157747C2BBCC}"/>
                  </a:ext>
                </a:extLst>
              </p:cNvPr>
              <p:cNvSpPr>
                <a:spLocks/>
              </p:cNvSpPr>
              <p:nvPr/>
            </p:nvSpPr>
            <p:spPr bwMode="auto">
              <a:xfrm>
                <a:off x="7115810" y="6642449"/>
                <a:ext cx="90981" cy="244835"/>
              </a:xfrm>
              <a:custGeom>
                <a:avLst/>
                <a:gdLst>
                  <a:gd name="T0" fmla="*/ 18 w 123"/>
                  <a:gd name="T1" fmla="*/ 0 h 331"/>
                  <a:gd name="T2" fmla="*/ 21 w 123"/>
                  <a:gd name="T3" fmla="*/ 2 h 331"/>
                  <a:gd name="T4" fmla="*/ 27 w 123"/>
                  <a:gd name="T5" fmla="*/ 12 h 331"/>
                  <a:gd name="T6" fmla="*/ 42 w 123"/>
                  <a:gd name="T7" fmla="*/ 34 h 331"/>
                  <a:gd name="T8" fmla="*/ 67 w 123"/>
                  <a:gd name="T9" fmla="*/ 73 h 331"/>
                  <a:gd name="T10" fmla="*/ 67 w 123"/>
                  <a:gd name="T11" fmla="*/ 72 h 331"/>
                  <a:gd name="T12" fmla="*/ 72 w 123"/>
                  <a:gd name="T13" fmla="*/ 66 h 331"/>
                  <a:gd name="T14" fmla="*/ 84 w 123"/>
                  <a:gd name="T15" fmla="*/ 48 h 331"/>
                  <a:gd name="T16" fmla="*/ 95 w 123"/>
                  <a:gd name="T17" fmla="*/ 34 h 331"/>
                  <a:gd name="T18" fmla="*/ 95 w 123"/>
                  <a:gd name="T19" fmla="*/ 45 h 331"/>
                  <a:gd name="T20" fmla="*/ 93 w 123"/>
                  <a:gd name="T21" fmla="*/ 61 h 331"/>
                  <a:gd name="T22" fmla="*/ 92 w 123"/>
                  <a:gd name="T23" fmla="*/ 68 h 331"/>
                  <a:gd name="T24" fmla="*/ 92 w 123"/>
                  <a:gd name="T25" fmla="*/ 72 h 331"/>
                  <a:gd name="T26" fmla="*/ 92 w 123"/>
                  <a:gd name="T27" fmla="*/ 73 h 331"/>
                  <a:gd name="T28" fmla="*/ 93 w 123"/>
                  <a:gd name="T29" fmla="*/ 72 h 331"/>
                  <a:gd name="T30" fmla="*/ 94 w 123"/>
                  <a:gd name="T31" fmla="*/ 72 h 331"/>
                  <a:gd name="T32" fmla="*/ 94 w 123"/>
                  <a:gd name="T33" fmla="*/ 73 h 331"/>
                  <a:gd name="T34" fmla="*/ 94 w 123"/>
                  <a:gd name="T35" fmla="*/ 113 h 331"/>
                  <a:gd name="T36" fmla="*/ 95 w 123"/>
                  <a:gd name="T37" fmla="*/ 174 h 331"/>
                  <a:gd name="T38" fmla="*/ 97 w 123"/>
                  <a:gd name="T39" fmla="*/ 259 h 331"/>
                  <a:gd name="T40" fmla="*/ 99 w 123"/>
                  <a:gd name="T41" fmla="*/ 298 h 331"/>
                  <a:gd name="T42" fmla="*/ 104 w 123"/>
                  <a:gd name="T43" fmla="*/ 317 h 331"/>
                  <a:gd name="T44" fmla="*/ 112 w 123"/>
                  <a:gd name="T45" fmla="*/ 325 h 331"/>
                  <a:gd name="T46" fmla="*/ 123 w 123"/>
                  <a:gd name="T47" fmla="*/ 331 h 331"/>
                  <a:gd name="T48" fmla="*/ 9 w 123"/>
                  <a:gd name="T49" fmla="*/ 320 h 331"/>
                  <a:gd name="T50" fmla="*/ 20 w 123"/>
                  <a:gd name="T51" fmla="*/ 298 h 331"/>
                  <a:gd name="T52" fmla="*/ 23 w 123"/>
                  <a:gd name="T53" fmla="*/ 265 h 331"/>
                  <a:gd name="T54" fmla="*/ 23 w 123"/>
                  <a:gd name="T55" fmla="*/ 238 h 331"/>
                  <a:gd name="T56" fmla="*/ 23 w 123"/>
                  <a:gd name="T57" fmla="*/ 191 h 331"/>
                  <a:gd name="T58" fmla="*/ 22 w 123"/>
                  <a:gd name="T59" fmla="*/ 135 h 331"/>
                  <a:gd name="T60" fmla="*/ 21 w 123"/>
                  <a:gd name="T61" fmla="*/ 78 h 331"/>
                  <a:gd name="T62" fmla="*/ 20 w 123"/>
                  <a:gd name="T63" fmla="*/ 31 h 331"/>
                  <a:gd name="T64" fmla="*/ 18 w 123"/>
                  <a:gd name="T65" fmla="*/ 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331">
                    <a:moveTo>
                      <a:pt x="18" y="0"/>
                    </a:moveTo>
                    <a:lnTo>
                      <a:pt x="18" y="0"/>
                    </a:lnTo>
                    <a:lnTo>
                      <a:pt x="20" y="0"/>
                    </a:lnTo>
                    <a:lnTo>
                      <a:pt x="21" y="2"/>
                    </a:lnTo>
                    <a:lnTo>
                      <a:pt x="23" y="6"/>
                    </a:lnTo>
                    <a:lnTo>
                      <a:pt x="27" y="12"/>
                    </a:lnTo>
                    <a:lnTo>
                      <a:pt x="33" y="22"/>
                    </a:lnTo>
                    <a:lnTo>
                      <a:pt x="42" y="34"/>
                    </a:lnTo>
                    <a:lnTo>
                      <a:pt x="53" y="51"/>
                    </a:lnTo>
                    <a:lnTo>
                      <a:pt x="67" y="73"/>
                    </a:lnTo>
                    <a:lnTo>
                      <a:pt x="67" y="73"/>
                    </a:lnTo>
                    <a:lnTo>
                      <a:pt x="67" y="72"/>
                    </a:lnTo>
                    <a:lnTo>
                      <a:pt x="69" y="70"/>
                    </a:lnTo>
                    <a:lnTo>
                      <a:pt x="72" y="66"/>
                    </a:lnTo>
                    <a:lnTo>
                      <a:pt x="77" y="58"/>
                    </a:lnTo>
                    <a:lnTo>
                      <a:pt x="84" y="48"/>
                    </a:lnTo>
                    <a:lnTo>
                      <a:pt x="94" y="33"/>
                    </a:lnTo>
                    <a:lnTo>
                      <a:pt x="95" y="34"/>
                    </a:lnTo>
                    <a:lnTo>
                      <a:pt x="95" y="39"/>
                    </a:lnTo>
                    <a:lnTo>
                      <a:pt x="95" y="45"/>
                    </a:lnTo>
                    <a:lnTo>
                      <a:pt x="94" y="55"/>
                    </a:lnTo>
                    <a:lnTo>
                      <a:pt x="93" y="61"/>
                    </a:lnTo>
                    <a:lnTo>
                      <a:pt x="92" y="64"/>
                    </a:lnTo>
                    <a:lnTo>
                      <a:pt x="92" y="68"/>
                    </a:lnTo>
                    <a:lnTo>
                      <a:pt x="92" y="70"/>
                    </a:lnTo>
                    <a:lnTo>
                      <a:pt x="92" y="72"/>
                    </a:lnTo>
                    <a:lnTo>
                      <a:pt x="92" y="72"/>
                    </a:lnTo>
                    <a:lnTo>
                      <a:pt x="92" y="73"/>
                    </a:lnTo>
                    <a:lnTo>
                      <a:pt x="93" y="72"/>
                    </a:lnTo>
                    <a:lnTo>
                      <a:pt x="93" y="72"/>
                    </a:lnTo>
                    <a:lnTo>
                      <a:pt x="93" y="72"/>
                    </a:lnTo>
                    <a:lnTo>
                      <a:pt x="94" y="72"/>
                    </a:lnTo>
                    <a:lnTo>
                      <a:pt x="94" y="72"/>
                    </a:lnTo>
                    <a:lnTo>
                      <a:pt x="94" y="73"/>
                    </a:lnTo>
                    <a:lnTo>
                      <a:pt x="94" y="91"/>
                    </a:lnTo>
                    <a:lnTo>
                      <a:pt x="94" y="113"/>
                    </a:lnTo>
                    <a:lnTo>
                      <a:pt x="94" y="141"/>
                    </a:lnTo>
                    <a:lnTo>
                      <a:pt x="95" y="174"/>
                    </a:lnTo>
                    <a:lnTo>
                      <a:pt x="95" y="213"/>
                    </a:lnTo>
                    <a:lnTo>
                      <a:pt x="97" y="259"/>
                    </a:lnTo>
                    <a:lnTo>
                      <a:pt x="98" y="282"/>
                    </a:lnTo>
                    <a:lnTo>
                      <a:pt x="99" y="298"/>
                    </a:lnTo>
                    <a:lnTo>
                      <a:pt x="101" y="309"/>
                    </a:lnTo>
                    <a:lnTo>
                      <a:pt x="104" y="317"/>
                    </a:lnTo>
                    <a:lnTo>
                      <a:pt x="108" y="322"/>
                    </a:lnTo>
                    <a:lnTo>
                      <a:pt x="112" y="325"/>
                    </a:lnTo>
                    <a:lnTo>
                      <a:pt x="117" y="327"/>
                    </a:lnTo>
                    <a:lnTo>
                      <a:pt x="123" y="331"/>
                    </a:lnTo>
                    <a:lnTo>
                      <a:pt x="0" y="326"/>
                    </a:lnTo>
                    <a:lnTo>
                      <a:pt x="9" y="320"/>
                    </a:lnTo>
                    <a:lnTo>
                      <a:pt x="16" y="310"/>
                    </a:lnTo>
                    <a:lnTo>
                      <a:pt x="20" y="298"/>
                    </a:lnTo>
                    <a:lnTo>
                      <a:pt x="21" y="283"/>
                    </a:lnTo>
                    <a:lnTo>
                      <a:pt x="23" y="265"/>
                    </a:lnTo>
                    <a:lnTo>
                      <a:pt x="23" y="255"/>
                    </a:lnTo>
                    <a:lnTo>
                      <a:pt x="23" y="238"/>
                    </a:lnTo>
                    <a:lnTo>
                      <a:pt x="23" y="216"/>
                    </a:lnTo>
                    <a:lnTo>
                      <a:pt x="23" y="191"/>
                    </a:lnTo>
                    <a:lnTo>
                      <a:pt x="22" y="163"/>
                    </a:lnTo>
                    <a:lnTo>
                      <a:pt x="22" y="135"/>
                    </a:lnTo>
                    <a:lnTo>
                      <a:pt x="21" y="106"/>
                    </a:lnTo>
                    <a:lnTo>
                      <a:pt x="21" y="78"/>
                    </a:lnTo>
                    <a:lnTo>
                      <a:pt x="20" y="53"/>
                    </a:lnTo>
                    <a:lnTo>
                      <a:pt x="20" y="31"/>
                    </a:lnTo>
                    <a:lnTo>
                      <a:pt x="20" y="14"/>
                    </a:lnTo>
                    <a:lnTo>
                      <a:pt x="18"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7" name="Freeform 28">
                <a:extLst>
                  <a:ext uri="{FF2B5EF4-FFF2-40B4-BE49-F238E27FC236}">
                    <a16:creationId xmlns:a16="http://schemas.microsoft.com/office/drawing/2014/main" id="{C8363F92-96C7-4214-B1F4-E38A789A807B}"/>
                  </a:ext>
                </a:extLst>
              </p:cNvPr>
              <p:cNvSpPr>
                <a:spLocks/>
              </p:cNvSpPr>
              <p:nvPr/>
            </p:nvSpPr>
            <p:spPr bwMode="auto">
              <a:xfrm>
                <a:off x="7028528" y="6478239"/>
                <a:ext cx="133143" cy="227083"/>
              </a:xfrm>
              <a:custGeom>
                <a:avLst/>
                <a:gdLst>
                  <a:gd name="T0" fmla="*/ 0 w 180"/>
                  <a:gd name="T1" fmla="*/ 0 h 307"/>
                  <a:gd name="T2" fmla="*/ 2 w 180"/>
                  <a:gd name="T3" fmla="*/ 1 h 307"/>
                  <a:gd name="T4" fmla="*/ 9 w 180"/>
                  <a:gd name="T5" fmla="*/ 5 h 307"/>
                  <a:gd name="T6" fmla="*/ 22 w 180"/>
                  <a:gd name="T7" fmla="*/ 11 h 307"/>
                  <a:gd name="T8" fmla="*/ 35 w 180"/>
                  <a:gd name="T9" fmla="*/ 22 h 307"/>
                  <a:gd name="T10" fmla="*/ 52 w 180"/>
                  <a:gd name="T11" fmla="*/ 36 h 307"/>
                  <a:gd name="T12" fmla="*/ 64 w 180"/>
                  <a:gd name="T13" fmla="*/ 49 h 307"/>
                  <a:gd name="T14" fmla="*/ 77 w 180"/>
                  <a:gd name="T15" fmla="*/ 65 h 307"/>
                  <a:gd name="T16" fmla="*/ 89 w 180"/>
                  <a:gd name="T17" fmla="*/ 85 h 307"/>
                  <a:gd name="T18" fmla="*/ 101 w 180"/>
                  <a:gd name="T19" fmla="*/ 107 h 307"/>
                  <a:gd name="T20" fmla="*/ 113 w 180"/>
                  <a:gd name="T21" fmla="*/ 131 h 307"/>
                  <a:gd name="T22" fmla="*/ 125 w 180"/>
                  <a:gd name="T23" fmla="*/ 156 h 307"/>
                  <a:gd name="T24" fmla="*/ 136 w 180"/>
                  <a:gd name="T25" fmla="*/ 180 h 307"/>
                  <a:gd name="T26" fmla="*/ 147 w 180"/>
                  <a:gd name="T27" fmla="*/ 203 h 307"/>
                  <a:gd name="T28" fmla="*/ 156 w 180"/>
                  <a:gd name="T29" fmla="*/ 226 h 307"/>
                  <a:gd name="T30" fmla="*/ 165 w 180"/>
                  <a:gd name="T31" fmla="*/ 246 h 307"/>
                  <a:gd name="T32" fmla="*/ 171 w 180"/>
                  <a:gd name="T33" fmla="*/ 263 h 307"/>
                  <a:gd name="T34" fmla="*/ 176 w 180"/>
                  <a:gd name="T35" fmla="*/ 275 h 307"/>
                  <a:gd name="T36" fmla="*/ 179 w 180"/>
                  <a:gd name="T37" fmla="*/ 284 h 307"/>
                  <a:gd name="T38" fmla="*/ 180 w 180"/>
                  <a:gd name="T39" fmla="*/ 288 h 307"/>
                  <a:gd name="T40" fmla="*/ 179 w 180"/>
                  <a:gd name="T41" fmla="*/ 289 h 307"/>
                  <a:gd name="T42" fmla="*/ 174 w 180"/>
                  <a:gd name="T43" fmla="*/ 292 h 307"/>
                  <a:gd name="T44" fmla="*/ 169 w 180"/>
                  <a:gd name="T45" fmla="*/ 297 h 307"/>
                  <a:gd name="T46" fmla="*/ 163 w 180"/>
                  <a:gd name="T47" fmla="*/ 302 h 307"/>
                  <a:gd name="T48" fmla="*/ 157 w 180"/>
                  <a:gd name="T49" fmla="*/ 306 h 307"/>
                  <a:gd name="T50" fmla="*/ 151 w 180"/>
                  <a:gd name="T51" fmla="*/ 307 h 307"/>
                  <a:gd name="T52" fmla="*/ 146 w 180"/>
                  <a:gd name="T53" fmla="*/ 305 h 307"/>
                  <a:gd name="T54" fmla="*/ 145 w 180"/>
                  <a:gd name="T55" fmla="*/ 297 h 307"/>
                  <a:gd name="T56" fmla="*/ 143 w 180"/>
                  <a:gd name="T57" fmla="*/ 285 h 307"/>
                  <a:gd name="T58" fmla="*/ 139 w 180"/>
                  <a:gd name="T59" fmla="*/ 267 h 307"/>
                  <a:gd name="T60" fmla="*/ 133 w 180"/>
                  <a:gd name="T61" fmla="*/ 244 h 307"/>
                  <a:gd name="T62" fmla="*/ 124 w 180"/>
                  <a:gd name="T63" fmla="*/ 218 h 307"/>
                  <a:gd name="T64" fmla="*/ 113 w 180"/>
                  <a:gd name="T65" fmla="*/ 189 h 307"/>
                  <a:gd name="T66" fmla="*/ 101 w 180"/>
                  <a:gd name="T67" fmla="*/ 157 h 307"/>
                  <a:gd name="T68" fmla="*/ 86 w 180"/>
                  <a:gd name="T69" fmla="*/ 124 h 307"/>
                  <a:gd name="T70" fmla="*/ 69 w 180"/>
                  <a:gd name="T71" fmla="*/ 92 h 307"/>
                  <a:gd name="T72" fmla="*/ 50 w 180"/>
                  <a:gd name="T73" fmla="*/ 59 h 307"/>
                  <a:gd name="T74" fmla="*/ 39 w 180"/>
                  <a:gd name="T75" fmla="*/ 42 h 307"/>
                  <a:gd name="T76" fmla="*/ 26 w 180"/>
                  <a:gd name="T77" fmla="*/ 27 h 307"/>
                  <a:gd name="T78" fmla="*/ 17 w 180"/>
                  <a:gd name="T79" fmla="*/ 16 h 307"/>
                  <a:gd name="T80" fmla="*/ 8 w 180"/>
                  <a:gd name="T81" fmla="*/ 8 h 307"/>
                  <a:gd name="T82" fmla="*/ 2 w 180"/>
                  <a:gd name="T83" fmla="*/ 1 h 307"/>
                  <a:gd name="T84" fmla="*/ 0 w 180"/>
                  <a:gd name="T8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307">
                    <a:moveTo>
                      <a:pt x="0" y="0"/>
                    </a:moveTo>
                    <a:lnTo>
                      <a:pt x="2" y="1"/>
                    </a:lnTo>
                    <a:lnTo>
                      <a:pt x="9" y="5"/>
                    </a:lnTo>
                    <a:lnTo>
                      <a:pt x="22" y="11"/>
                    </a:lnTo>
                    <a:lnTo>
                      <a:pt x="35" y="22"/>
                    </a:lnTo>
                    <a:lnTo>
                      <a:pt x="52" y="36"/>
                    </a:lnTo>
                    <a:lnTo>
                      <a:pt x="64" y="49"/>
                    </a:lnTo>
                    <a:lnTo>
                      <a:pt x="77" y="65"/>
                    </a:lnTo>
                    <a:lnTo>
                      <a:pt x="89" y="85"/>
                    </a:lnTo>
                    <a:lnTo>
                      <a:pt x="101" y="107"/>
                    </a:lnTo>
                    <a:lnTo>
                      <a:pt x="113" y="131"/>
                    </a:lnTo>
                    <a:lnTo>
                      <a:pt x="125" y="156"/>
                    </a:lnTo>
                    <a:lnTo>
                      <a:pt x="136" y="180"/>
                    </a:lnTo>
                    <a:lnTo>
                      <a:pt x="147" y="203"/>
                    </a:lnTo>
                    <a:lnTo>
                      <a:pt x="156" y="226"/>
                    </a:lnTo>
                    <a:lnTo>
                      <a:pt x="165" y="246"/>
                    </a:lnTo>
                    <a:lnTo>
                      <a:pt x="171" y="263"/>
                    </a:lnTo>
                    <a:lnTo>
                      <a:pt x="176" y="275"/>
                    </a:lnTo>
                    <a:lnTo>
                      <a:pt x="179" y="284"/>
                    </a:lnTo>
                    <a:lnTo>
                      <a:pt x="180" y="288"/>
                    </a:lnTo>
                    <a:lnTo>
                      <a:pt x="179" y="289"/>
                    </a:lnTo>
                    <a:lnTo>
                      <a:pt x="174" y="292"/>
                    </a:lnTo>
                    <a:lnTo>
                      <a:pt x="169" y="297"/>
                    </a:lnTo>
                    <a:lnTo>
                      <a:pt x="163" y="302"/>
                    </a:lnTo>
                    <a:lnTo>
                      <a:pt x="157" y="306"/>
                    </a:lnTo>
                    <a:lnTo>
                      <a:pt x="151" y="307"/>
                    </a:lnTo>
                    <a:lnTo>
                      <a:pt x="146" y="305"/>
                    </a:lnTo>
                    <a:lnTo>
                      <a:pt x="145" y="297"/>
                    </a:lnTo>
                    <a:lnTo>
                      <a:pt x="143" y="285"/>
                    </a:lnTo>
                    <a:lnTo>
                      <a:pt x="139" y="267"/>
                    </a:lnTo>
                    <a:lnTo>
                      <a:pt x="133" y="244"/>
                    </a:lnTo>
                    <a:lnTo>
                      <a:pt x="124" y="218"/>
                    </a:lnTo>
                    <a:lnTo>
                      <a:pt x="113" y="189"/>
                    </a:lnTo>
                    <a:lnTo>
                      <a:pt x="101" y="157"/>
                    </a:lnTo>
                    <a:lnTo>
                      <a:pt x="86" y="124"/>
                    </a:lnTo>
                    <a:lnTo>
                      <a:pt x="69" y="92"/>
                    </a:lnTo>
                    <a:lnTo>
                      <a:pt x="50" y="59"/>
                    </a:lnTo>
                    <a:lnTo>
                      <a:pt x="39" y="42"/>
                    </a:lnTo>
                    <a:lnTo>
                      <a:pt x="26" y="27"/>
                    </a:lnTo>
                    <a:lnTo>
                      <a:pt x="17" y="16"/>
                    </a:lnTo>
                    <a:lnTo>
                      <a:pt x="8" y="8"/>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8" name="Freeform 29">
                <a:extLst>
                  <a:ext uri="{FF2B5EF4-FFF2-40B4-BE49-F238E27FC236}">
                    <a16:creationId xmlns:a16="http://schemas.microsoft.com/office/drawing/2014/main" id="{18F23C01-BDBB-45BB-8642-365FCD52D698}"/>
                  </a:ext>
                </a:extLst>
              </p:cNvPr>
              <p:cNvSpPr>
                <a:spLocks/>
              </p:cNvSpPr>
              <p:nvPr/>
            </p:nvSpPr>
            <p:spPr bwMode="auto">
              <a:xfrm>
                <a:off x="7156493" y="6533716"/>
                <a:ext cx="194536" cy="219686"/>
              </a:xfrm>
              <a:custGeom>
                <a:avLst/>
                <a:gdLst>
                  <a:gd name="T0" fmla="*/ 263 w 263"/>
                  <a:gd name="T1" fmla="*/ 0 h 297"/>
                  <a:gd name="T2" fmla="*/ 259 w 263"/>
                  <a:gd name="T3" fmla="*/ 0 h 297"/>
                  <a:gd name="T4" fmla="*/ 252 w 263"/>
                  <a:gd name="T5" fmla="*/ 3 h 297"/>
                  <a:gd name="T6" fmla="*/ 240 w 263"/>
                  <a:gd name="T7" fmla="*/ 8 h 297"/>
                  <a:gd name="T8" fmla="*/ 224 w 263"/>
                  <a:gd name="T9" fmla="*/ 16 h 297"/>
                  <a:gd name="T10" fmla="*/ 207 w 263"/>
                  <a:gd name="T11" fmla="*/ 26 h 297"/>
                  <a:gd name="T12" fmla="*/ 188 w 263"/>
                  <a:gd name="T13" fmla="*/ 38 h 297"/>
                  <a:gd name="T14" fmla="*/ 170 w 263"/>
                  <a:gd name="T15" fmla="*/ 52 h 297"/>
                  <a:gd name="T16" fmla="*/ 145 w 263"/>
                  <a:gd name="T17" fmla="*/ 76 h 297"/>
                  <a:gd name="T18" fmla="*/ 123 w 263"/>
                  <a:gd name="T19" fmla="*/ 101 h 297"/>
                  <a:gd name="T20" fmla="*/ 103 w 263"/>
                  <a:gd name="T21" fmla="*/ 128 h 297"/>
                  <a:gd name="T22" fmla="*/ 84 w 263"/>
                  <a:gd name="T23" fmla="*/ 155 h 297"/>
                  <a:gd name="T24" fmla="*/ 68 w 263"/>
                  <a:gd name="T25" fmla="*/ 182 h 297"/>
                  <a:gd name="T26" fmla="*/ 55 w 263"/>
                  <a:gd name="T27" fmla="*/ 208 h 297"/>
                  <a:gd name="T28" fmla="*/ 43 w 263"/>
                  <a:gd name="T29" fmla="*/ 232 h 297"/>
                  <a:gd name="T30" fmla="*/ 33 w 263"/>
                  <a:gd name="T31" fmla="*/ 253 h 297"/>
                  <a:gd name="T32" fmla="*/ 26 w 263"/>
                  <a:gd name="T33" fmla="*/ 271 h 297"/>
                  <a:gd name="T34" fmla="*/ 21 w 263"/>
                  <a:gd name="T35" fmla="*/ 285 h 297"/>
                  <a:gd name="T36" fmla="*/ 17 w 263"/>
                  <a:gd name="T37" fmla="*/ 294 h 297"/>
                  <a:gd name="T38" fmla="*/ 17 w 263"/>
                  <a:gd name="T39" fmla="*/ 297 h 297"/>
                  <a:gd name="T40" fmla="*/ 16 w 263"/>
                  <a:gd name="T41" fmla="*/ 297 h 297"/>
                  <a:gd name="T42" fmla="*/ 16 w 263"/>
                  <a:gd name="T43" fmla="*/ 296 h 297"/>
                  <a:gd name="T44" fmla="*/ 14 w 263"/>
                  <a:gd name="T45" fmla="*/ 292 h 297"/>
                  <a:gd name="T46" fmla="*/ 10 w 263"/>
                  <a:gd name="T47" fmla="*/ 285 h 297"/>
                  <a:gd name="T48" fmla="*/ 4 w 263"/>
                  <a:gd name="T49" fmla="*/ 274 h 297"/>
                  <a:gd name="T50" fmla="*/ 3 w 263"/>
                  <a:gd name="T51" fmla="*/ 271 h 297"/>
                  <a:gd name="T52" fmla="*/ 1 w 263"/>
                  <a:gd name="T53" fmla="*/ 263 h 297"/>
                  <a:gd name="T54" fmla="*/ 0 w 263"/>
                  <a:gd name="T55" fmla="*/ 253 h 297"/>
                  <a:gd name="T56" fmla="*/ 4 w 263"/>
                  <a:gd name="T57" fmla="*/ 239 h 297"/>
                  <a:gd name="T58" fmla="*/ 9 w 263"/>
                  <a:gd name="T59" fmla="*/ 231 h 297"/>
                  <a:gd name="T60" fmla="*/ 16 w 263"/>
                  <a:gd name="T61" fmla="*/ 215 h 297"/>
                  <a:gd name="T62" fmla="*/ 24 w 263"/>
                  <a:gd name="T63" fmla="*/ 197 h 297"/>
                  <a:gd name="T64" fmla="*/ 37 w 263"/>
                  <a:gd name="T65" fmla="*/ 173 h 297"/>
                  <a:gd name="T66" fmla="*/ 51 w 263"/>
                  <a:gd name="T67" fmla="*/ 150 h 297"/>
                  <a:gd name="T68" fmla="*/ 68 w 263"/>
                  <a:gd name="T69" fmla="*/ 125 h 297"/>
                  <a:gd name="T70" fmla="*/ 87 w 263"/>
                  <a:gd name="T71" fmla="*/ 100 h 297"/>
                  <a:gd name="T72" fmla="*/ 108 w 263"/>
                  <a:gd name="T73" fmla="*/ 78 h 297"/>
                  <a:gd name="T74" fmla="*/ 130 w 263"/>
                  <a:gd name="T75" fmla="*/ 59 h 297"/>
                  <a:gd name="T76" fmla="*/ 153 w 263"/>
                  <a:gd name="T77" fmla="*/ 43 h 297"/>
                  <a:gd name="T78" fmla="*/ 176 w 263"/>
                  <a:gd name="T79" fmla="*/ 29 h 297"/>
                  <a:gd name="T80" fmla="*/ 199 w 263"/>
                  <a:gd name="T81" fmla="*/ 19 h 297"/>
                  <a:gd name="T82" fmla="*/ 219 w 263"/>
                  <a:gd name="T83" fmla="*/ 12 h 297"/>
                  <a:gd name="T84" fmla="*/ 237 w 263"/>
                  <a:gd name="T85" fmla="*/ 6 h 297"/>
                  <a:gd name="T86" fmla="*/ 251 w 263"/>
                  <a:gd name="T87" fmla="*/ 2 h 297"/>
                  <a:gd name="T88" fmla="*/ 259 w 263"/>
                  <a:gd name="T89" fmla="*/ 0 h 297"/>
                  <a:gd name="T90" fmla="*/ 263 w 263"/>
                  <a:gd name="T9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3" h="297">
                    <a:moveTo>
                      <a:pt x="263" y="0"/>
                    </a:moveTo>
                    <a:lnTo>
                      <a:pt x="259" y="0"/>
                    </a:lnTo>
                    <a:lnTo>
                      <a:pt x="252" y="3"/>
                    </a:lnTo>
                    <a:lnTo>
                      <a:pt x="240" y="8"/>
                    </a:lnTo>
                    <a:lnTo>
                      <a:pt x="224" y="16"/>
                    </a:lnTo>
                    <a:lnTo>
                      <a:pt x="207" y="26"/>
                    </a:lnTo>
                    <a:lnTo>
                      <a:pt x="188" y="38"/>
                    </a:lnTo>
                    <a:lnTo>
                      <a:pt x="170" y="52"/>
                    </a:lnTo>
                    <a:lnTo>
                      <a:pt x="145" y="76"/>
                    </a:lnTo>
                    <a:lnTo>
                      <a:pt x="123" y="101"/>
                    </a:lnTo>
                    <a:lnTo>
                      <a:pt x="103" y="128"/>
                    </a:lnTo>
                    <a:lnTo>
                      <a:pt x="84" y="155"/>
                    </a:lnTo>
                    <a:lnTo>
                      <a:pt x="68" y="182"/>
                    </a:lnTo>
                    <a:lnTo>
                      <a:pt x="55" y="208"/>
                    </a:lnTo>
                    <a:lnTo>
                      <a:pt x="43" y="232"/>
                    </a:lnTo>
                    <a:lnTo>
                      <a:pt x="33" y="253"/>
                    </a:lnTo>
                    <a:lnTo>
                      <a:pt x="26" y="271"/>
                    </a:lnTo>
                    <a:lnTo>
                      <a:pt x="21" y="285"/>
                    </a:lnTo>
                    <a:lnTo>
                      <a:pt x="17" y="294"/>
                    </a:lnTo>
                    <a:lnTo>
                      <a:pt x="17" y="297"/>
                    </a:lnTo>
                    <a:lnTo>
                      <a:pt x="16" y="297"/>
                    </a:lnTo>
                    <a:lnTo>
                      <a:pt x="16" y="296"/>
                    </a:lnTo>
                    <a:lnTo>
                      <a:pt x="14" y="292"/>
                    </a:lnTo>
                    <a:lnTo>
                      <a:pt x="10" y="285"/>
                    </a:lnTo>
                    <a:lnTo>
                      <a:pt x="4" y="274"/>
                    </a:lnTo>
                    <a:lnTo>
                      <a:pt x="3" y="271"/>
                    </a:lnTo>
                    <a:lnTo>
                      <a:pt x="1" y="263"/>
                    </a:lnTo>
                    <a:lnTo>
                      <a:pt x="0" y="253"/>
                    </a:lnTo>
                    <a:lnTo>
                      <a:pt x="4" y="239"/>
                    </a:lnTo>
                    <a:lnTo>
                      <a:pt x="9" y="231"/>
                    </a:lnTo>
                    <a:lnTo>
                      <a:pt x="16" y="215"/>
                    </a:lnTo>
                    <a:lnTo>
                      <a:pt x="24" y="197"/>
                    </a:lnTo>
                    <a:lnTo>
                      <a:pt x="37" y="173"/>
                    </a:lnTo>
                    <a:lnTo>
                      <a:pt x="51" y="150"/>
                    </a:lnTo>
                    <a:lnTo>
                      <a:pt x="68" y="125"/>
                    </a:lnTo>
                    <a:lnTo>
                      <a:pt x="87" y="100"/>
                    </a:lnTo>
                    <a:lnTo>
                      <a:pt x="108" y="78"/>
                    </a:lnTo>
                    <a:lnTo>
                      <a:pt x="130" y="59"/>
                    </a:lnTo>
                    <a:lnTo>
                      <a:pt x="153" y="43"/>
                    </a:lnTo>
                    <a:lnTo>
                      <a:pt x="176" y="29"/>
                    </a:lnTo>
                    <a:lnTo>
                      <a:pt x="199" y="19"/>
                    </a:lnTo>
                    <a:lnTo>
                      <a:pt x="219" y="12"/>
                    </a:lnTo>
                    <a:lnTo>
                      <a:pt x="237" y="6"/>
                    </a:lnTo>
                    <a:lnTo>
                      <a:pt x="251" y="2"/>
                    </a:lnTo>
                    <a:lnTo>
                      <a:pt x="259" y="0"/>
                    </a:lnTo>
                    <a:lnTo>
                      <a:pt x="2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Freeform 30">
                <a:extLst>
                  <a:ext uri="{FF2B5EF4-FFF2-40B4-BE49-F238E27FC236}">
                    <a16:creationId xmlns:a16="http://schemas.microsoft.com/office/drawing/2014/main" id="{68A67C73-A27A-482D-BE3E-DAFA343A5B54}"/>
                  </a:ext>
                </a:extLst>
              </p:cNvPr>
              <p:cNvSpPr>
                <a:spLocks/>
              </p:cNvSpPr>
              <p:nvPr/>
            </p:nvSpPr>
            <p:spPr bwMode="auto">
              <a:xfrm>
                <a:off x="7223064" y="6470842"/>
                <a:ext cx="24410" cy="136102"/>
              </a:xfrm>
              <a:custGeom>
                <a:avLst/>
                <a:gdLst>
                  <a:gd name="T0" fmla="*/ 0 w 33"/>
                  <a:gd name="T1" fmla="*/ 0 h 184"/>
                  <a:gd name="T2" fmla="*/ 2 w 33"/>
                  <a:gd name="T3" fmla="*/ 3 h 184"/>
                  <a:gd name="T4" fmla="*/ 5 w 33"/>
                  <a:gd name="T5" fmla="*/ 8 h 184"/>
                  <a:gd name="T6" fmla="*/ 10 w 33"/>
                  <a:gd name="T7" fmla="*/ 16 h 184"/>
                  <a:gd name="T8" fmla="*/ 15 w 33"/>
                  <a:gd name="T9" fmla="*/ 29 h 184"/>
                  <a:gd name="T10" fmla="*/ 21 w 33"/>
                  <a:gd name="T11" fmla="*/ 46 h 184"/>
                  <a:gd name="T12" fmla="*/ 26 w 33"/>
                  <a:gd name="T13" fmla="*/ 66 h 184"/>
                  <a:gd name="T14" fmla="*/ 31 w 33"/>
                  <a:gd name="T15" fmla="*/ 92 h 184"/>
                  <a:gd name="T16" fmla="*/ 33 w 33"/>
                  <a:gd name="T17" fmla="*/ 123 h 184"/>
                  <a:gd name="T18" fmla="*/ 33 w 33"/>
                  <a:gd name="T19" fmla="*/ 158 h 184"/>
                  <a:gd name="T20" fmla="*/ 30 w 33"/>
                  <a:gd name="T21" fmla="*/ 170 h 184"/>
                  <a:gd name="T22" fmla="*/ 25 w 33"/>
                  <a:gd name="T23" fmla="*/ 178 h 184"/>
                  <a:gd name="T24" fmla="*/ 18 w 33"/>
                  <a:gd name="T25" fmla="*/ 183 h 184"/>
                  <a:gd name="T26" fmla="*/ 11 w 33"/>
                  <a:gd name="T27" fmla="*/ 184 h 184"/>
                  <a:gd name="T28" fmla="*/ 7 w 33"/>
                  <a:gd name="T29" fmla="*/ 184 h 184"/>
                  <a:gd name="T30" fmla="*/ 4 w 33"/>
                  <a:gd name="T31" fmla="*/ 184 h 184"/>
                  <a:gd name="T32" fmla="*/ 5 w 33"/>
                  <a:gd name="T33" fmla="*/ 180 h 184"/>
                  <a:gd name="T34" fmla="*/ 8 w 33"/>
                  <a:gd name="T35" fmla="*/ 170 h 184"/>
                  <a:gd name="T36" fmla="*/ 10 w 33"/>
                  <a:gd name="T37" fmla="*/ 155 h 184"/>
                  <a:gd name="T38" fmla="*/ 14 w 33"/>
                  <a:gd name="T39" fmla="*/ 134 h 184"/>
                  <a:gd name="T40" fmla="*/ 16 w 33"/>
                  <a:gd name="T41" fmla="*/ 109 h 184"/>
                  <a:gd name="T42" fmla="*/ 16 w 33"/>
                  <a:gd name="T43" fmla="*/ 81 h 184"/>
                  <a:gd name="T44" fmla="*/ 16 w 33"/>
                  <a:gd name="T45" fmla="*/ 66 h 184"/>
                  <a:gd name="T46" fmla="*/ 14 w 33"/>
                  <a:gd name="T47" fmla="*/ 52 h 184"/>
                  <a:gd name="T48" fmla="*/ 10 w 33"/>
                  <a:gd name="T49" fmla="*/ 37 h 184"/>
                  <a:gd name="T50" fmla="*/ 7 w 33"/>
                  <a:gd name="T51" fmla="*/ 22 h 184"/>
                  <a:gd name="T52" fmla="*/ 4 w 33"/>
                  <a:gd name="T53" fmla="*/ 11 h 184"/>
                  <a:gd name="T54" fmla="*/ 2 w 33"/>
                  <a:gd name="T55" fmla="*/ 4 h 184"/>
                  <a:gd name="T56" fmla="*/ 0 w 33"/>
                  <a:gd name="T5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184">
                    <a:moveTo>
                      <a:pt x="0" y="0"/>
                    </a:moveTo>
                    <a:lnTo>
                      <a:pt x="2" y="3"/>
                    </a:lnTo>
                    <a:lnTo>
                      <a:pt x="5" y="8"/>
                    </a:lnTo>
                    <a:lnTo>
                      <a:pt x="10" y="16"/>
                    </a:lnTo>
                    <a:lnTo>
                      <a:pt x="15" y="29"/>
                    </a:lnTo>
                    <a:lnTo>
                      <a:pt x="21" y="46"/>
                    </a:lnTo>
                    <a:lnTo>
                      <a:pt x="26" y="66"/>
                    </a:lnTo>
                    <a:lnTo>
                      <a:pt x="31" y="92"/>
                    </a:lnTo>
                    <a:lnTo>
                      <a:pt x="33" y="123"/>
                    </a:lnTo>
                    <a:lnTo>
                      <a:pt x="33" y="158"/>
                    </a:lnTo>
                    <a:lnTo>
                      <a:pt x="30" y="170"/>
                    </a:lnTo>
                    <a:lnTo>
                      <a:pt x="25" y="178"/>
                    </a:lnTo>
                    <a:lnTo>
                      <a:pt x="18" y="183"/>
                    </a:lnTo>
                    <a:lnTo>
                      <a:pt x="11" y="184"/>
                    </a:lnTo>
                    <a:lnTo>
                      <a:pt x="7" y="184"/>
                    </a:lnTo>
                    <a:lnTo>
                      <a:pt x="4" y="184"/>
                    </a:lnTo>
                    <a:lnTo>
                      <a:pt x="5" y="180"/>
                    </a:lnTo>
                    <a:lnTo>
                      <a:pt x="8" y="170"/>
                    </a:lnTo>
                    <a:lnTo>
                      <a:pt x="10" y="155"/>
                    </a:lnTo>
                    <a:lnTo>
                      <a:pt x="14" y="134"/>
                    </a:lnTo>
                    <a:lnTo>
                      <a:pt x="16" y="109"/>
                    </a:lnTo>
                    <a:lnTo>
                      <a:pt x="16" y="81"/>
                    </a:lnTo>
                    <a:lnTo>
                      <a:pt x="16" y="66"/>
                    </a:lnTo>
                    <a:lnTo>
                      <a:pt x="14" y="52"/>
                    </a:lnTo>
                    <a:lnTo>
                      <a:pt x="10" y="37"/>
                    </a:lnTo>
                    <a:lnTo>
                      <a:pt x="7" y="22"/>
                    </a:lnTo>
                    <a:lnTo>
                      <a:pt x="4" y="11"/>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 name="Freeform 31">
                <a:extLst>
                  <a:ext uri="{FF2B5EF4-FFF2-40B4-BE49-F238E27FC236}">
                    <a16:creationId xmlns:a16="http://schemas.microsoft.com/office/drawing/2014/main" id="{EF1C83EE-1C32-4401-9860-307882BA253F}"/>
                  </a:ext>
                </a:extLst>
              </p:cNvPr>
              <p:cNvSpPr>
                <a:spLocks/>
              </p:cNvSpPr>
              <p:nvPr/>
            </p:nvSpPr>
            <p:spPr bwMode="auto">
              <a:xfrm>
                <a:off x="7122468" y="6448652"/>
                <a:ext cx="31067" cy="177524"/>
              </a:xfrm>
              <a:custGeom>
                <a:avLst/>
                <a:gdLst>
                  <a:gd name="T0" fmla="*/ 31 w 42"/>
                  <a:gd name="T1" fmla="*/ 0 h 240"/>
                  <a:gd name="T2" fmla="*/ 33 w 42"/>
                  <a:gd name="T3" fmla="*/ 1 h 240"/>
                  <a:gd name="T4" fmla="*/ 35 w 42"/>
                  <a:gd name="T5" fmla="*/ 7 h 240"/>
                  <a:gd name="T6" fmla="*/ 36 w 42"/>
                  <a:gd name="T7" fmla="*/ 18 h 240"/>
                  <a:gd name="T8" fmla="*/ 39 w 42"/>
                  <a:gd name="T9" fmla="*/ 33 h 240"/>
                  <a:gd name="T10" fmla="*/ 40 w 42"/>
                  <a:gd name="T11" fmla="*/ 50 h 240"/>
                  <a:gd name="T12" fmla="*/ 41 w 42"/>
                  <a:gd name="T13" fmla="*/ 70 h 240"/>
                  <a:gd name="T14" fmla="*/ 42 w 42"/>
                  <a:gd name="T15" fmla="*/ 89 h 240"/>
                  <a:gd name="T16" fmla="*/ 41 w 42"/>
                  <a:gd name="T17" fmla="*/ 109 h 240"/>
                  <a:gd name="T18" fmla="*/ 39 w 42"/>
                  <a:gd name="T19" fmla="*/ 138 h 240"/>
                  <a:gd name="T20" fmla="*/ 34 w 42"/>
                  <a:gd name="T21" fmla="*/ 166 h 240"/>
                  <a:gd name="T22" fmla="*/ 29 w 42"/>
                  <a:gd name="T23" fmla="*/ 192 h 240"/>
                  <a:gd name="T24" fmla="*/ 23 w 42"/>
                  <a:gd name="T25" fmla="*/ 213 h 240"/>
                  <a:gd name="T26" fmla="*/ 18 w 42"/>
                  <a:gd name="T27" fmla="*/ 229 h 240"/>
                  <a:gd name="T28" fmla="*/ 14 w 42"/>
                  <a:gd name="T29" fmla="*/ 237 h 240"/>
                  <a:gd name="T30" fmla="*/ 11 w 42"/>
                  <a:gd name="T31" fmla="*/ 240 h 240"/>
                  <a:gd name="T32" fmla="*/ 7 w 42"/>
                  <a:gd name="T33" fmla="*/ 236 h 240"/>
                  <a:gd name="T34" fmla="*/ 5 w 42"/>
                  <a:gd name="T35" fmla="*/ 229 h 240"/>
                  <a:gd name="T36" fmla="*/ 2 w 42"/>
                  <a:gd name="T37" fmla="*/ 220 h 240"/>
                  <a:gd name="T38" fmla="*/ 0 w 42"/>
                  <a:gd name="T39" fmla="*/ 213 h 240"/>
                  <a:gd name="T40" fmla="*/ 0 w 42"/>
                  <a:gd name="T41" fmla="*/ 210 h 240"/>
                  <a:gd name="T42" fmla="*/ 1 w 42"/>
                  <a:gd name="T43" fmla="*/ 208 h 240"/>
                  <a:gd name="T44" fmla="*/ 5 w 42"/>
                  <a:gd name="T45" fmla="*/ 200 h 240"/>
                  <a:gd name="T46" fmla="*/ 9 w 42"/>
                  <a:gd name="T47" fmla="*/ 188 h 240"/>
                  <a:gd name="T48" fmla="*/ 14 w 42"/>
                  <a:gd name="T49" fmla="*/ 171 h 240"/>
                  <a:gd name="T50" fmla="*/ 20 w 42"/>
                  <a:gd name="T51" fmla="*/ 149 h 240"/>
                  <a:gd name="T52" fmla="*/ 25 w 42"/>
                  <a:gd name="T53" fmla="*/ 122 h 240"/>
                  <a:gd name="T54" fmla="*/ 29 w 42"/>
                  <a:gd name="T55" fmla="*/ 89 h 240"/>
                  <a:gd name="T56" fmla="*/ 31 w 42"/>
                  <a:gd name="T57" fmla="*/ 50 h 240"/>
                  <a:gd name="T58" fmla="*/ 31 w 42"/>
                  <a:gd name="T59" fmla="*/ 5 h 240"/>
                  <a:gd name="T60" fmla="*/ 31 w 42"/>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240">
                    <a:moveTo>
                      <a:pt x="31" y="0"/>
                    </a:moveTo>
                    <a:lnTo>
                      <a:pt x="33" y="1"/>
                    </a:lnTo>
                    <a:lnTo>
                      <a:pt x="35" y="7"/>
                    </a:lnTo>
                    <a:lnTo>
                      <a:pt x="36" y="18"/>
                    </a:lnTo>
                    <a:lnTo>
                      <a:pt x="39" y="33"/>
                    </a:lnTo>
                    <a:lnTo>
                      <a:pt x="40" y="50"/>
                    </a:lnTo>
                    <a:lnTo>
                      <a:pt x="41" y="70"/>
                    </a:lnTo>
                    <a:lnTo>
                      <a:pt x="42" y="89"/>
                    </a:lnTo>
                    <a:lnTo>
                      <a:pt x="41" y="109"/>
                    </a:lnTo>
                    <a:lnTo>
                      <a:pt x="39" y="138"/>
                    </a:lnTo>
                    <a:lnTo>
                      <a:pt x="34" y="166"/>
                    </a:lnTo>
                    <a:lnTo>
                      <a:pt x="29" y="192"/>
                    </a:lnTo>
                    <a:lnTo>
                      <a:pt x="23" y="213"/>
                    </a:lnTo>
                    <a:lnTo>
                      <a:pt x="18" y="229"/>
                    </a:lnTo>
                    <a:lnTo>
                      <a:pt x="14" y="237"/>
                    </a:lnTo>
                    <a:lnTo>
                      <a:pt x="11" y="240"/>
                    </a:lnTo>
                    <a:lnTo>
                      <a:pt x="7" y="236"/>
                    </a:lnTo>
                    <a:lnTo>
                      <a:pt x="5" y="229"/>
                    </a:lnTo>
                    <a:lnTo>
                      <a:pt x="2" y="220"/>
                    </a:lnTo>
                    <a:lnTo>
                      <a:pt x="0" y="213"/>
                    </a:lnTo>
                    <a:lnTo>
                      <a:pt x="0" y="210"/>
                    </a:lnTo>
                    <a:lnTo>
                      <a:pt x="1" y="208"/>
                    </a:lnTo>
                    <a:lnTo>
                      <a:pt x="5" y="200"/>
                    </a:lnTo>
                    <a:lnTo>
                      <a:pt x="9" y="188"/>
                    </a:lnTo>
                    <a:lnTo>
                      <a:pt x="14" y="171"/>
                    </a:lnTo>
                    <a:lnTo>
                      <a:pt x="20" y="149"/>
                    </a:lnTo>
                    <a:lnTo>
                      <a:pt x="25" y="122"/>
                    </a:lnTo>
                    <a:lnTo>
                      <a:pt x="29" y="89"/>
                    </a:lnTo>
                    <a:lnTo>
                      <a:pt x="31" y="50"/>
                    </a:lnTo>
                    <a:lnTo>
                      <a:pt x="31" y="5"/>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 name="Freeform 32">
                <a:extLst>
                  <a:ext uri="{FF2B5EF4-FFF2-40B4-BE49-F238E27FC236}">
                    <a16:creationId xmlns:a16="http://schemas.microsoft.com/office/drawing/2014/main" id="{C6CDA244-F684-465E-BBD8-81BECD650CB7}"/>
                  </a:ext>
                </a:extLst>
              </p:cNvPr>
              <p:cNvSpPr>
                <a:spLocks/>
              </p:cNvSpPr>
              <p:nvPr/>
            </p:nvSpPr>
            <p:spPr bwMode="auto">
              <a:xfrm>
                <a:off x="6919795" y="6569960"/>
                <a:ext cx="217466" cy="173086"/>
              </a:xfrm>
              <a:custGeom>
                <a:avLst/>
                <a:gdLst>
                  <a:gd name="T0" fmla="*/ 0 w 294"/>
                  <a:gd name="T1" fmla="*/ 0 h 234"/>
                  <a:gd name="T2" fmla="*/ 4 w 294"/>
                  <a:gd name="T3" fmla="*/ 1 h 234"/>
                  <a:gd name="T4" fmla="*/ 12 w 294"/>
                  <a:gd name="T5" fmla="*/ 3 h 234"/>
                  <a:gd name="T6" fmla="*/ 26 w 294"/>
                  <a:gd name="T7" fmla="*/ 7 h 234"/>
                  <a:gd name="T8" fmla="*/ 41 w 294"/>
                  <a:gd name="T9" fmla="*/ 12 h 234"/>
                  <a:gd name="T10" fmla="*/ 60 w 294"/>
                  <a:gd name="T11" fmla="*/ 18 h 234"/>
                  <a:gd name="T12" fmla="*/ 79 w 294"/>
                  <a:gd name="T13" fmla="*/ 23 h 234"/>
                  <a:gd name="T14" fmla="*/ 99 w 294"/>
                  <a:gd name="T15" fmla="*/ 29 h 234"/>
                  <a:gd name="T16" fmla="*/ 117 w 294"/>
                  <a:gd name="T17" fmla="*/ 35 h 234"/>
                  <a:gd name="T18" fmla="*/ 132 w 294"/>
                  <a:gd name="T19" fmla="*/ 40 h 234"/>
                  <a:gd name="T20" fmla="*/ 143 w 294"/>
                  <a:gd name="T21" fmla="*/ 45 h 234"/>
                  <a:gd name="T22" fmla="*/ 151 w 294"/>
                  <a:gd name="T23" fmla="*/ 50 h 234"/>
                  <a:gd name="T24" fmla="*/ 161 w 294"/>
                  <a:gd name="T25" fmla="*/ 60 h 234"/>
                  <a:gd name="T26" fmla="*/ 175 w 294"/>
                  <a:gd name="T27" fmla="*/ 71 h 234"/>
                  <a:gd name="T28" fmla="*/ 189 w 294"/>
                  <a:gd name="T29" fmla="*/ 85 h 234"/>
                  <a:gd name="T30" fmla="*/ 205 w 294"/>
                  <a:gd name="T31" fmla="*/ 101 h 234"/>
                  <a:gd name="T32" fmla="*/ 221 w 294"/>
                  <a:gd name="T33" fmla="*/ 118 h 234"/>
                  <a:gd name="T34" fmla="*/ 237 w 294"/>
                  <a:gd name="T35" fmla="*/ 134 h 234"/>
                  <a:gd name="T36" fmla="*/ 252 w 294"/>
                  <a:gd name="T37" fmla="*/ 150 h 234"/>
                  <a:gd name="T38" fmla="*/ 265 w 294"/>
                  <a:gd name="T39" fmla="*/ 165 h 234"/>
                  <a:gd name="T40" fmla="*/ 277 w 294"/>
                  <a:gd name="T41" fmla="*/ 178 h 234"/>
                  <a:gd name="T42" fmla="*/ 287 w 294"/>
                  <a:gd name="T43" fmla="*/ 187 h 234"/>
                  <a:gd name="T44" fmla="*/ 292 w 294"/>
                  <a:gd name="T45" fmla="*/ 194 h 234"/>
                  <a:gd name="T46" fmla="*/ 294 w 294"/>
                  <a:gd name="T47" fmla="*/ 197 h 234"/>
                  <a:gd name="T48" fmla="*/ 294 w 294"/>
                  <a:gd name="T49" fmla="*/ 234 h 234"/>
                  <a:gd name="T50" fmla="*/ 292 w 294"/>
                  <a:gd name="T51" fmla="*/ 232 h 234"/>
                  <a:gd name="T52" fmla="*/ 286 w 294"/>
                  <a:gd name="T53" fmla="*/ 226 h 234"/>
                  <a:gd name="T54" fmla="*/ 276 w 294"/>
                  <a:gd name="T55" fmla="*/ 216 h 234"/>
                  <a:gd name="T56" fmla="*/ 265 w 294"/>
                  <a:gd name="T57" fmla="*/ 204 h 234"/>
                  <a:gd name="T58" fmla="*/ 252 w 294"/>
                  <a:gd name="T59" fmla="*/ 189 h 234"/>
                  <a:gd name="T60" fmla="*/ 237 w 294"/>
                  <a:gd name="T61" fmla="*/ 175 h 234"/>
                  <a:gd name="T62" fmla="*/ 222 w 294"/>
                  <a:gd name="T63" fmla="*/ 159 h 234"/>
                  <a:gd name="T64" fmla="*/ 209 w 294"/>
                  <a:gd name="T65" fmla="*/ 143 h 234"/>
                  <a:gd name="T66" fmla="*/ 197 w 294"/>
                  <a:gd name="T67" fmla="*/ 129 h 234"/>
                  <a:gd name="T68" fmla="*/ 187 w 294"/>
                  <a:gd name="T69" fmla="*/ 116 h 234"/>
                  <a:gd name="T70" fmla="*/ 176 w 294"/>
                  <a:gd name="T71" fmla="*/ 100 h 234"/>
                  <a:gd name="T72" fmla="*/ 166 w 294"/>
                  <a:gd name="T73" fmla="*/ 88 h 234"/>
                  <a:gd name="T74" fmla="*/ 156 w 294"/>
                  <a:gd name="T75" fmla="*/ 79 h 234"/>
                  <a:gd name="T76" fmla="*/ 145 w 294"/>
                  <a:gd name="T77" fmla="*/ 71 h 234"/>
                  <a:gd name="T78" fmla="*/ 131 w 294"/>
                  <a:gd name="T79" fmla="*/ 62 h 234"/>
                  <a:gd name="T80" fmla="*/ 114 w 294"/>
                  <a:gd name="T81" fmla="*/ 51 h 234"/>
                  <a:gd name="T82" fmla="*/ 98 w 294"/>
                  <a:gd name="T83" fmla="*/ 41 h 234"/>
                  <a:gd name="T84" fmla="*/ 79 w 294"/>
                  <a:gd name="T85" fmla="*/ 32 h 234"/>
                  <a:gd name="T86" fmla="*/ 60 w 294"/>
                  <a:gd name="T87" fmla="*/ 23 h 234"/>
                  <a:gd name="T88" fmla="*/ 41 w 294"/>
                  <a:gd name="T89" fmla="*/ 16 h 234"/>
                  <a:gd name="T90" fmla="*/ 26 w 294"/>
                  <a:gd name="T91" fmla="*/ 10 h 234"/>
                  <a:gd name="T92" fmla="*/ 12 w 294"/>
                  <a:gd name="T93" fmla="*/ 5 h 234"/>
                  <a:gd name="T94" fmla="*/ 4 w 294"/>
                  <a:gd name="T95" fmla="*/ 1 h 234"/>
                  <a:gd name="T96" fmla="*/ 0 w 294"/>
                  <a:gd name="T9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234">
                    <a:moveTo>
                      <a:pt x="0" y="0"/>
                    </a:moveTo>
                    <a:lnTo>
                      <a:pt x="4" y="1"/>
                    </a:lnTo>
                    <a:lnTo>
                      <a:pt x="12" y="3"/>
                    </a:lnTo>
                    <a:lnTo>
                      <a:pt x="26" y="7"/>
                    </a:lnTo>
                    <a:lnTo>
                      <a:pt x="41" y="12"/>
                    </a:lnTo>
                    <a:lnTo>
                      <a:pt x="60" y="18"/>
                    </a:lnTo>
                    <a:lnTo>
                      <a:pt x="79" y="23"/>
                    </a:lnTo>
                    <a:lnTo>
                      <a:pt x="99" y="29"/>
                    </a:lnTo>
                    <a:lnTo>
                      <a:pt x="117" y="35"/>
                    </a:lnTo>
                    <a:lnTo>
                      <a:pt x="132" y="40"/>
                    </a:lnTo>
                    <a:lnTo>
                      <a:pt x="143" y="45"/>
                    </a:lnTo>
                    <a:lnTo>
                      <a:pt x="151" y="50"/>
                    </a:lnTo>
                    <a:lnTo>
                      <a:pt x="161" y="60"/>
                    </a:lnTo>
                    <a:lnTo>
                      <a:pt x="175" y="71"/>
                    </a:lnTo>
                    <a:lnTo>
                      <a:pt x="189" y="85"/>
                    </a:lnTo>
                    <a:lnTo>
                      <a:pt x="205" y="101"/>
                    </a:lnTo>
                    <a:lnTo>
                      <a:pt x="221" y="118"/>
                    </a:lnTo>
                    <a:lnTo>
                      <a:pt x="237" y="134"/>
                    </a:lnTo>
                    <a:lnTo>
                      <a:pt x="252" y="150"/>
                    </a:lnTo>
                    <a:lnTo>
                      <a:pt x="265" y="165"/>
                    </a:lnTo>
                    <a:lnTo>
                      <a:pt x="277" y="178"/>
                    </a:lnTo>
                    <a:lnTo>
                      <a:pt x="287" y="187"/>
                    </a:lnTo>
                    <a:lnTo>
                      <a:pt x="292" y="194"/>
                    </a:lnTo>
                    <a:lnTo>
                      <a:pt x="294" y="197"/>
                    </a:lnTo>
                    <a:lnTo>
                      <a:pt x="294" y="234"/>
                    </a:lnTo>
                    <a:lnTo>
                      <a:pt x="292" y="232"/>
                    </a:lnTo>
                    <a:lnTo>
                      <a:pt x="286" y="226"/>
                    </a:lnTo>
                    <a:lnTo>
                      <a:pt x="276" y="216"/>
                    </a:lnTo>
                    <a:lnTo>
                      <a:pt x="265" y="204"/>
                    </a:lnTo>
                    <a:lnTo>
                      <a:pt x="252" y="189"/>
                    </a:lnTo>
                    <a:lnTo>
                      <a:pt x="237" y="175"/>
                    </a:lnTo>
                    <a:lnTo>
                      <a:pt x="222" y="159"/>
                    </a:lnTo>
                    <a:lnTo>
                      <a:pt x="209" y="143"/>
                    </a:lnTo>
                    <a:lnTo>
                      <a:pt x="197" y="129"/>
                    </a:lnTo>
                    <a:lnTo>
                      <a:pt x="187" y="116"/>
                    </a:lnTo>
                    <a:lnTo>
                      <a:pt x="176" y="100"/>
                    </a:lnTo>
                    <a:lnTo>
                      <a:pt x="166" y="88"/>
                    </a:lnTo>
                    <a:lnTo>
                      <a:pt x="156" y="79"/>
                    </a:lnTo>
                    <a:lnTo>
                      <a:pt x="145" y="71"/>
                    </a:lnTo>
                    <a:lnTo>
                      <a:pt x="131" y="62"/>
                    </a:lnTo>
                    <a:lnTo>
                      <a:pt x="114" y="51"/>
                    </a:lnTo>
                    <a:lnTo>
                      <a:pt x="98" y="41"/>
                    </a:lnTo>
                    <a:lnTo>
                      <a:pt x="79" y="32"/>
                    </a:lnTo>
                    <a:lnTo>
                      <a:pt x="60" y="23"/>
                    </a:lnTo>
                    <a:lnTo>
                      <a:pt x="41" y="16"/>
                    </a:lnTo>
                    <a:lnTo>
                      <a:pt x="26" y="10"/>
                    </a:lnTo>
                    <a:lnTo>
                      <a:pt x="12" y="5"/>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Freeform 33">
                <a:extLst>
                  <a:ext uri="{FF2B5EF4-FFF2-40B4-BE49-F238E27FC236}">
                    <a16:creationId xmlns:a16="http://schemas.microsoft.com/office/drawing/2014/main" id="{9D3789D5-A7DA-438E-A14F-FB3AB5499007}"/>
                  </a:ext>
                </a:extLst>
              </p:cNvPr>
              <p:cNvSpPr>
                <a:spLocks/>
              </p:cNvSpPr>
              <p:nvPr/>
            </p:nvSpPr>
            <p:spPr bwMode="auto">
              <a:xfrm>
                <a:off x="7023350" y="6533716"/>
                <a:ext cx="19232" cy="90981"/>
              </a:xfrm>
              <a:custGeom>
                <a:avLst/>
                <a:gdLst>
                  <a:gd name="T0" fmla="*/ 7 w 26"/>
                  <a:gd name="T1" fmla="*/ 0 h 123"/>
                  <a:gd name="T2" fmla="*/ 8 w 26"/>
                  <a:gd name="T3" fmla="*/ 15 h 123"/>
                  <a:gd name="T4" fmla="*/ 9 w 26"/>
                  <a:gd name="T5" fmla="*/ 32 h 123"/>
                  <a:gd name="T6" fmla="*/ 11 w 26"/>
                  <a:gd name="T7" fmla="*/ 49 h 123"/>
                  <a:gd name="T8" fmla="*/ 14 w 26"/>
                  <a:gd name="T9" fmla="*/ 67 h 123"/>
                  <a:gd name="T10" fmla="*/ 18 w 26"/>
                  <a:gd name="T11" fmla="*/ 84 h 123"/>
                  <a:gd name="T12" fmla="*/ 20 w 26"/>
                  <a:gd name="T13" fmla="*/ 100 h 123"/>
                  <a:gd name="T14" fmla="*/ 24 w 26"/>
                  <a:gd name="T15" fmla="*/ 112 h 123"/>
                  <a:gd name="T16" fmla="*/ 25 w 26"/>
                  <a:gd name="T17" fmla="*/ 121 h 123"/>
                  <a:gd name="T18" fmla="*/ 26 w 26"/>
                  <a:gd name="T19" fmla="*/ 123 h 123"/>
                  <a:gd name="T20" fmla="*/ 26 w 26"/>
                  <a:gd name="T21" fmla="*/ 123 h 123"/>
                  <a:gd name="T22" fmla="*/ 25 w 26"/>
                  <a:gd name="T23" fmla="*/ 122 h 123"/>
                  <a:gd name="T24" fmla="*/ 22 w 26"/>
                  <a:gd name="T25" fmla="*/ 121 h 123"/>
                  <a:gd name="T26" fmla="*/ 19 w 26"/>
                  <a:gd name="T27" fmla="*/ 116 h 123"/>
                  <a:gd name="T28" fmla="*/ 11 w 26"/>
                  <a:gd name="T29" fmla="*/ 110 h 123"/>
                  <a:gd name="T30" fmla="*/ 0 w 26"/>
                  <a:gd name="T31" fmla="*/ 100 h 123"/>
                  <a:gd name="T32" fmla="*/ 0 w 26"/>
                  <a:gd name="T33" fmla="*/ 100 h 123"/>
                  <a:gd name="T34" fmla="*/ 0 w 26"/>
                  <a:gd name="T35" fmla="*/ 99 h 123"/>
                  <a:gd name="T36" fmla="*/ 2 w 26"/>
                  <a:gd name="T37" fmla="*/ 96 h 123"/>
                  <a:gd name="T38" fmla="*/ 2 w 26"/>
                  <a:gd name="T39" fmla="*/ 92 h 123"/>
                  <a:gd name="T40" fmla="*/ 2 w 26"/>
                  <a:gd name="T41" fmla="*/ 83 h 123"/>
                  <a:gd name="T42" fmla="*/ 3 w 26"/>
                  <a:gd name="T43" fmla="*/ 71 h 123"/>
                  <a:gd name="T44" fmla="*/ 4 w 26"/>
                  <a:gd name="T45" fmla="*/ 52 h 123"/>
                  <a:gd name="T46" fmla="*/ 5 w 26"/>
                  <a:gd name="T47" fmla="*/ 29 h 123"/>
                  <a:gd name="T48" fmla="*/ 7 w 26"/>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23">
                    <a:moveTo>
                      <a:pt x="7" y="0"/>
                    </a:moveTo>
                    <a:lnTo>
                      <a:pt x="8" y="15"/>
                    </a:lnTo>
                    <a:lnTo>
                      <a:pt x="9" y="32"/>
                    </a:lnTo>
                    <a:lnTo>
                      <a:pt x="11" y="49"/>
                    </a:lnTo>
                    <a:lnTo>
                      <a:pt x="14" y="67"/>
                    </a:lnTo>
                    <a:lnTo>
                      <a:pt x="18" y="84"/>
                    </a:lnTo>
                    <a:lnTo>
                      <a:pt x="20" y="100"/>
                    </a:lnTo>
                    <a:lnTo>
                      <a:pt x="24" y="112"/>
                    </a:lnTo>
                    <a:lnTo>
                      <a:pt x="25" y="121"/>
                    </a:lnTo>
                    <a:lnTo>
                      <a:pt x="26" y="123"/>
                    </a:lnTo>
                    <a:lnTo>
                      <a:pt x="26" y="123"/>
                    </a:lnTo>
                    <a:lnTo>
                      <a:pt x="25" y="122"/>
                    </a:lnTo>
                    <a:lnTo>
                      <a:pt x="22" y="121"/>
                    </a:lnTo>
                    <a:lnTo>
                      <a:pt x="19" y="116"/>
                    </a:lnTo>
                    <a:lnTo>
                      <a:pt x="11" y="110"/>
                    </a:lnTo>
                    <a:lnTo>
                      <a:pt x="0" y="100"/>
                    </a:lnTo>
                    <a:lnTo>
                      <a:pt x="0" y="100"/>
                    </a:lnTo>
                    <a:lnTo>
                      <a:pt x="0" y="99"/>
                    </a:lnTo>
                    <a:lnTo>
                      <a:pt x="2" y="96"/>
                    </a:lnTo>
                    <a:lnTo>
                      <a:pt x="2" y="92"/>
                    </a:lnTo>
                    <a:lnTo>
                      <a:pt x="2" y="83"/>
                    </a:lnTo>
                    <a:lnTo>
                      <a:pt x="3" y="71"/>
                    </a:lnTo>
                    <a:lnTo>
                      <a:pt x="4" y="52"/>
                    </a:lnTo>
                    <a:lnTo>
                      <a:pt x="5" y="29"/>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Freeform 34">
                <a:extLst>
                  <a:ext uri="{FF2B5EF4-FFF2-40B4-BE49-F238E27FC236}">
                    <a16:creationId xmlns:a16="http://schemas.microsoft.com/office/drawing/2014/main" id="{0B4BA846-0960-4047-9EC0-9D0F534EBE93}"/>
                  </a:ext>
                </a:extLst>
              </p:cNvPr>
              <p:cNvSpPr>
                <a:spLocks/>
              </p:cNvSpPr>
              <p:nvPr/>
            </p:nvSpPr>
            <p:spPr bwMode="auto">
              <a:xfrm>
                <a:off x="7206791" y="6595849"/>
                <a:ext cx="161990" cy="51778"/>
              </a:xfrm>
              <a:custGeom>
                <a:avLst/>
                <a:gdLst>
                  <a:gd name="T0" fmla="*/ 219 w 219"/>
                  <a:gd name="T1" fmla="*/ 0 h 70"/>
                  <a:gd name="T2" fmla="*/ 219 w 219"/>
                  <a:gd name="T3" fmla="*/ 0 h 70"/>
                  <a:gd name="T4" fmla="*/ 218 w 219"/>
                  <a:gd name="T5" fmla="*/ 1 h 70"/>
                  <a:gd name="T6" fmla="*/ 216 w 219"/>
                  <a:gd name="T7" fmla="*/ 4 h 70"/>
                  <a:gd name="T8" fmla="*/ 213 w 219"/>
                  <a:gd name="T9" fmla="*/ 6 h 70"/>
                  <a:gd name="T10" fmla="*/ 211 w 219"/>
                  <a:gd name="T11" fmla="*/ 10 h 70"/>
                  <a:gd name="T12" fmla="*/ 208 w 219"/>
                  <a:gd name="T13" fmla="*/ 12 h 70"/>
                  <a:gd name="T14" fmla="*/ 206 w 219"/>
                  <a:gd name="T15" fmla="*/ 15 h 70"/>
                  <a:gd name="T16" fmla="*/ 202 w 219"/>
                  <a:gd name="T17" fmla="*/ 17 h 70"/>
                  <a:gd name="T18" fmla="*/ 198 w 219"/>
                  <a:gd name="T19" fmla="*/ 20 h 70"/>
                  <a:gd name="T20" fmla="*/ 191 w 219"/>
                  <a:gd name="T21" fmla="*/ 25 h 70"/>
                  <a:gd name="T22" fmla="*/ 181 w 219"/>
                  <a:gd name="T23" fmla="*/ 32 h 70"/>
                  <a:gd name="T24" fmla="*/ 168 w 219"/>
                  <a:gd name="T25" fmla="*/ 39 h 70"/>
                  <a:gd name="T26" fmla="*/ 150 w 219"/>
                  <a:gd name="T27" fmla="*/ 47 h 70"/>
                  <a:gd name="T28" fmla="*/ 128 w 219"/>
                  <a:gd name="T29" fmla="*/ 53 h 70"/>
                  <a:gd name="T30" fmla="*/ 102 w 219"/>
                  <a:gd name="T31" fmla="*/ 58 h 70"/>
                  <a:gd name="T32" fmla="*/ 84 w 219"/>
                  <a:gd name="T33" fmla="*/ 59 h 70"/>
                  <a:gd name="T34" fmla="*/ 65 w 219"/>
                  <a:gd name="T35" fmla="*/ 61 h 70"/>
                  <a:gd name="T36" fmla="*/ 46 w 219"/>
                  <a:gd name="T37" fmla="*/ 64 h 70"/>
                  <a:gd name="T38" fmla="*/ 29 w 219"/>
                  <a:gd name="T39" fmla="*/ 66 h 70"/>
                  <a:gd name="T40" fmla="*/ 14 w 219"/>
                  <a:gd name="T41" fmla="*/ 69 h 70"/>
                  <a:gd name="T42" fmla="*/ 4 w 219"/>
                  <a:gd name="T43" fmla="*/ 70 h 70"/>
                  <a:gd name="T44" fmla="*/ 0 w 219"/>
                  <a:gd name="T45" fmla="*/ 70 h 70"/>
                  <a:gd name="T46" fmla="*/ 0 w 219"/>
                  <a:gd name="T47" fmla="*/ 70 h 70"/>
                  <a:gd name="T48" fmla="*/ 2 w 219"/>
                  <a:gd name="T49" fmla="*/ 69 h 70"/>
                  <a:gd name="T50" fmla="*/ 4 w 219"/>
                  <a:gd name="T51" fmla="*/ 65 h 70"/>
                  <a:gd name="T52" fmla="*/ 10 w 219"/>
                  <a:gd name="T53" fmla="*/ 59 h 70"/>
                  <a:gd name="T54" fmla="*/ 20 w 219"/>
                  <a:gd name="T55" fmla="*/ 49 h 70"/>
                  <a:gd name="T56" fmla="*/ 24 w 219"/>
                  <a:gd name="T57" fmla="*/ 49 h 70"/>
                  <a:gd name="T58" fmla="*/ 35 w 219"/>
                  <a:gd name="T59" fmla="*/ 48 h 70"/>
                  <a:gd name="T60" fmla="*/ 51 w 219"/>
                  <a:gd name="T61" fmla="*/ 47 h 70"/>
                  <a:gd name="T62" fmla="*/ 69 w 219"/>
                  <a:gd name="T63" fmla="*/ 45 h 70"/>
                  <a:gd name="T64" fmla="*/ 88 w 219"/>
                  <a:gd name="T65" fmla="*/ 43 h 70"/>
                  <a:gd name="T66" fmla="*/ 108 w 219"/>
                  <a:gd name="T67" fmla="*/ 41 h 70"/>
                  <a:gd name="T68" fmla="*/ 129 w 219"/>
                  <a:gd name="T69" fmla="*/ 36 h 70"/>
                  <a:gd name="T70" fmla="*/ 148 w 219"/>
                  <a:gd name="T71" fmla="*/ 31 h 70"/>
                  <a:gd name="T72" fmla="*/ 168 w 219"/>
                  <a:gd name="T73" fmla="*/ 23 h 70"/>
                  <a:gd name="T74" fmla="*/ 184 w 219"/>
                  <a:gd name="T75" fmla="*/ 17 h 70"/>
                  <a:gd name="T76" fmla="*/ 198 w 219"/>
                  <a:gd name="T77" fmla="*/ 10 h 70"/>
                  <a:gd name="T78" fmla="*/ 209 w 219"/>
                  <a:gd name="T79" fmla="*/ 5 h 70"/>
                  <a:gd name="T80" fmla="*/ 217 w 219"/>
                  <a:gd name="T81" fmla="*/ 1 h 70"/>
                  <a:gd name="T82" fmla="*/ 219 w 219"/>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 h="70">
                    <a:moveTo>
                      <a:pt x="219" y="0"/>
                    </a:moveTo>
                    <a:lnTo>
                      <a:pt x="219" y="0"/>
                    </a:lnTo>
                    <a:lnTo>
                      <a:pt x="218" y="1"/>
                    </a:lnTo>
                    <a:lnTo>
                      <a:pt x="216" y="4"/>
                    </a:lnTo>
                    <a:lnTo>
                      <a:pt x="213" y="6"/>
                    </a:lnTo>
                    <a:lnTo>
                      <a:pt x="211" y="10"/>
                    </a:lnTo>
                    <a:lnTo>
                      <a:pt x="208" y="12"/>
                    </a:lnTo>
                    <a:lnTo>
                      <a:pt x="206" y="15"/>
                    </a:lnTo>
                    <a:lnTo>
                      <a:pt x="202" y="17"/>
                    </a:lnTo>
                    <a:lnTo>
                      <a:pt x="198" y="20"/>
                    </a:lnTo>
                    <a:lnTo>
                      <a:pt x="191" y="25"/>
                    </a:lnTo>
                    <a:lnTo>
                      <a:pt x="181" y="32"/>
                    </a:lnTo>
                    <a:lnTo>
                      <a:pt x="168" y="39"/>
                    </a:lnTo>
                    <a:lnTo>
                      <a:pt x="150" y="47"/>
                    </a:lnTo>
                    <a:lnTo>
                      <a:pt x="128" y="53"/>
                    </a:lnTo>
                    <a:lnTo>
                      <a:pt x="102" y="58"/>
                    </a:lnTo>
                    <a:lnTo>
                      <a:pt x="84" y="59"/>
                    </a:lnTo>
                    <a:lnTo>
                      <a:pt x="65" y="61"/>
                    </a:lnTo>
                    <a:lnTo>
                      <a:pt x="46" y="64"/>
                    </a:lnTo>
                    <a:lnTo>
                      <a:pt x="29" y="66"/>
                    </a:lnTo>
                    <a:lnTo>
                      <a:pt x="14" y="69"/>
                    </a:lnTo>
                    <a:lnTo>
                      <a:pt x="4" y="70"/>
                    </a:lnTo>
                    <a:lnTo>
                      <a:pt x="0" y="70"/>
                    </a:lnTo>
                    <a:lnTo>
                      <a:pt x="0" y="70"/>
                    </a:lnTo>
                    <a:lnTo>
                      <a:pt x="2" y="69"/>
                    </a:lnTo>
                    <a:lnTo>
                      <a:pt x="4" y="65"/>
                    </a:lnTo>
                    <a:lnTo>
                      <a:pt x="10" y="59"/>
                    </a:lnTo>
                    <a:lnTo>
                      <a:pt x="20" y="49"/>
                    </a:lnTo>
                    <a:lnTo>
                      <a:pt x="24" y="49"/>
                    </a:lnTo>
                    <a:lnTo>
                      <a:pt x="35" y="48"/>
                    </a:lnTo>
                    <a:lnTo>
                      <a:pt x="51" y="47"/>
                    </a:lnTo>
                    <a:lnTo>
                      <a:pt x="69" y="45"/>
                    </a:lnTo>
                    <a:lnTo>
                      <a:pt x="88" y="43"/>
                    </a:lnTo>
                    <a:lnTo>
                      <a:pt x="108" y="41"/>
                    </a:lnTo>
                    <a:lnTo>
                      <a:pt x="129" y="36"/>
                    </a:lnTo>
                    <a:lnTo>
                      <a:pt x="148" y="31"/>
                    </a:lnTo>
                    <a:lnTo>
                      <a:pt x="168" y="23"/>
                    </a:lnTo>
                    <a:lnTo>
                      <a:pt x="184" y="17"/>
                    </a:lnTo>
                    <a:lnTo>
                      <a:pt x="198" y="10"/>
                    </a:lnTo>
                    <a:lnTo>
                      <a:pt x="209" y="5"/>
                    </a:lnTo>
                    <a:lnTo>
                      <a:pt x="217" y="1"/>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Freeform 35">
                <a:extLst>
                  <a:ext uri="{FF2B5EF4-FFF2-40B4-BE49-F238E27FC236}">
                    <a16:creationId xmlns:a16="http://schemas.microsoft.com/office/drawing/2014/main" id="{A55AC5AF-7B40-4E4F-9BED-0C8310A76F31}"/>
                  </a:ext>
                </a:extLst>
              </p:cNvPr>
              <p:cNvSpPr>
                <a:spLocks/>
              </p:cNvSpPr>
              <p:nvPr/>
            </p:nvSpPr>
            <p:spPr bwMode="auto">
              <a:xfrm>
                <a:off x="6998201" y="6553687"/>
                <a:ext cx="25149" cy="17752"/>
              </a:xfrm>
              <a:custGeom>
                <a:avLst/>
                <a:gdLst>
                  <a:gd name="T0" fmla="*/ 14 w 34"/>
                  <a:gd name="T1" fmla="*/ 0 h 24"/>
                  <a:gd name="T2" fmla="*/ 25 w 34"/>
                  <a:gd name="T3" fmla="*/ 1 h 24"/>
                  <a:gd name="T4" fmla="*/ 28 w 34"/>
                  <a:gd name="T5" fmla="*/ 2 h 24"/>
                  <a:gd name="T6" fmla="*/ 31 w 34"/>
                  <a:gd name="T7" fmla="*/ 5 h 24"/>
                  <a:gd name="T8" fmla="*/ 33 w 34"/>
                  <a:gd name="T9" fmla="*/ 7 h 24"/>
                  <a:gd name="T10" fmla="*/ 34 w 34"/>
                  <a:gd name="T11" fmla="*/ 10 h 24"/>
                  <a:gd name="T12" fmla="*/ 34 w 34"/>
                  <a:gd name="T13" fmla="*/ 12 h 24"/>
                  <a:gd name="T14" fmla="*/ 34 w 34"/>
                  <a:gd name="T15" fmla="*/ 14 h 24"/>
                  <a:gd name="T16" fmla="*/ 34 w 34"/>
                  <a:gd name="T17" fmla="*/ 16 h 24"/>
                  <a:gd name="T18" fmla="*/ 34 w 34"/>
                  <a:gd name="T19" fmla="*/ 18 h 24"/>
                  <a:gd name="T20" fmla="*/ 34 w 34"/>
                  <a:gd name="T21" fmla="*/ 19 h 24"/>
                  <a:gd name="T22" fmla="*/ 34 w 34"/>
                  <a:gd name="T23" fmla="*/ 22 h 24"/>
                  <a:gd name="T24" fmla="*/ 33 w 34"/>
                  <a:gd name="T25" fmla="*/ 23 h 24"/>
                  <a:gd name="T26" fmla="*/ 31 w 34"/>
                  <a:gd name="T27" fmla="*/ 24 h 24"/>
                  <a:gd name="T28" fmla="*/ 28 w 34"/>
                  <a:gd name="T29" fmla="*/ 24 h 24"/>
                  <a:gd name="T30" fmla="*/ 25 w 34"/>
                  <a:gd name="T31" fmla="*/ 24 h 24"/>
                  <a:gd name="T32" fmla="*/ 21 w 34"/>
                  <a:gd name="T33" fmla="*/ 23 h 24"/>
                  <a:gd name="T34" fmla="*/ 19 w 34"/>
                  <a:gd name="T35" fmla="*/ 22 h 24"/>
                  <a:gd name="T36" fmla="*/ 15 w 34"/>
                  <a:gd name="T37" fmla="*/ 21 h 24"/>
                  <a:gd name="T38" fmla="*/ 14 w 34"/>
                  <a:gd name="T39" fmla="*/ 18 h 24"/>
                  <a:gd name="T40" fmla="*/ 12 w 34"/>
                  <a:gd name="T41" fmla="*/ 14 h 24"/>
                  <a:gd name="T42" fmla="*/ 11 w 34"/>
                  <a:gd name="T43" fmla="*/ 12 h 24"/>
                  <a:gd name="T44" fmla="*/ 11 w 34"/>
                  <a:gd name="T45" fmla="*/ 10 h 24"/>
                  <a:gd name="T46" fmla="*/ 10 w 34"/>
                  <a:gd name="T47" fmla="*/ 8 h 24"/>
                  <a:gd name="T48" fmla="*/ 8 w 34"/>
                  <a:gd name="T49" fmla="*/ 7 h 24"/>
                  <a:gd name="T50" fmla="*/ 5 w 34"/>
                  <a:gd name="T51" fmla="*/ 6 h 24"/>
                  <a:gd name="T52" fmla="*/ 3 w 34"/>
                  <a:gd name="T53" fmla="*/ 5 h 24"/>
                  <a:gd name="T54" fmla="*/ 1 w 34"/>
                  <a:gd name="T55" fmla="*/ 3 h 24"/>
                  <a:gd name="T56" fmla="*/ 0 w 34"/>
                  <a:gd name="T57" fmla="*/ 3 h 24"/>
                  <a:gd name="T58" fmla="*/ 1 w 34"/>
                  <a:gd name="T59" fmla="*/ 2 h 24"/>
                  <a:gd name="T60" fmla="*/ 6 w 34"/>
                  <a:gd name="T61" fmla="*/ 1 h 24"/>
                  <a:gd name="T62" fmla="*/ 14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14" y="0"/>
                    </a:moveTo>
                    <a:lnTo>
                      <a:pt x="25" y="1"/>
                    </a:lnTo>
                    <a:lnTo>
                      <a:pt x="28" y="2"/>
                    </a:lnTo>
                    <a:lnTo>
                      <a:pt x="31" y="5"/>
                    </a:lnTo>
                    <a:lnTo>
                      <a:pt x="33" y="7"/>
                    </a:lnTo>
                    <a:lnTo>
                      <a:pt x="34" y="10"/>
                    </a:lnTo>
                    <a:lnTo>
                      <a:pt x="34" y="12"/>
                    </a:lnTo>
                    <a:lnTo>
                      <a:pt x="34" y="14"/>
                    </a:lnTo>
                    <a:lnTo>
                      <a:pt x="34" y="16"/>
                    </a:lnTo>
                    <a:lnTo>
                      <a:pt x="34" y="18"/>
                    </a:lnTo>
                    <a:lnTo>
                      <a:pt x="34" y="19"/>
                    </a:lnTo>
                    <a:lnTo>
                      <a:pt x="34" y="22"/>
                    </a:lnTo>
                    <a:lnTo>
                      <a:pt x="33" y="23"/>
                    </a:lnTo>
                    <a:lnTo>
                      <a:pt x="31" y="24"/>
                    </a:lnTo>
                    <a:lnTo>
                      <a:pt x="28" y="24"/>
                    </a:lnTo>
                    <a:lnTo>
                      <a:pt x="25" y="24"/>
                    </a:lnTo>
                    <a:lnTo>
                      <a:pt x="21" y="23"/>
                    </a:lnTo>
                    <a:lnTo>
                      <a:pt x="19" y="22"/>
                    </a:lnTo>
                    <a:lnTo>
                      <a:pt x="15" y="21"/>
                    </a:lnTo>
                    <a:lnTo>
                      <a:pt x="14" y="18"/>
                    </a:lnTo>
                    <a:lnTo>
                      <a:pt x="12" y="14"/>
                    </a:lnTo>
                    <a:lnTo>
                      <a:pt x="11" y="12"/>
                    </a:lnTo>
                    <a:lnTo>
                      <a:pt x="11" y="10"/>
                    </a:lnTo>
                    <a:lnTo>
                      <a:pt x="10" y="8"/>
                    </a:lnTo>
                    <a:lnTo>
                      <a:pt x="8" y="7"/>
                    </a:lnTo>
                    <a:lnTo>
                      <a:pt x="5" y="6"/>
                    </a:lnTo>
                    <a:lnTo>
                      <a:pt x="3" y="5"/>
                    </a:lnTo>
                    <a:lnTo>
                      <a:pt x="1" y="3"/>
                    </a:lnTo>
                    <a:lnTo>
                      <a:pt x="0" y="3"/>
                    </a:lnTo>
                    <a:lnTo>
                      <a:pt x="1" y="2"/>
                    </a:lnTo>
                    <a:lnTo>
                      <a:pt x="6" y="1"/>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Freeform 36">
                <a:extLst>
                  <a:ext uri="{FF2B5EF4-FFF2-40B4-BE49-F238E27FC236}">
                    <a16:creationId xmlns:a16="http://schemas.microsoft.com/office/drawing/2014/main" id="{D7590B0C-9C0E-4033-8110-3602F243A448}"/>
                  </a:ext>
                </a:extLst>
              </p:cNvPr>
              <p:cNvSpPr>
                <a:spLocks/>
              </p:cNvSpPr>
              <p:nvPr/>
            </p:nvSpPr>
            <p:spPr bwMode="auto">
              <a:xfrm>
                <a:off x="7206791" y="6511525"/>
                <a:ext cx="23670" cy="18492"/>
              </a:xfrm>
              <a:custGeom>
                <a:avLst/>
                <a:gdLst>
                  <a:gd name="T0" fmla="*/ 18 w 32"/>
                  <a:gd name="T1" fmla="*/ 0 h 25"/>
                  <a:gd name="T2" fmla="*/ 20 w 32"/>
                  <a:gd name="T3" fmla="*/ 0 h 25"/>
                  <a:gd name="T4" fmla="*/ 24 w 32"/>
                  <a:gd name="T5" fmla="*/ 2 h 25"/>
                  <a:gd name="T6" fmla="*/ 25 w 32"/>
                  <a:gd name="T7" fmla="*/ 2 h 25"/>
                  <a:gd name="T8" fmla="*/ 26 w 32"/>
                  <a:gd name="T9" fmla="*/ 2 h 25"/>
                  <a:gd name="T10" fmla="*/ 29 w 32"/>
                  <a:gd name="T11" fmla="*/ 4 h 25"/>
                  <a:gd name="T12" fmla="*/ 31 w 32"/>
                  <a:gd name="T13" fmla="*/ 7 h 25"/>
                  <a:gd name="T14" fmla="*/ 32 w 32"/>
                  <a:gd name="T15" fmla="*/ 10 h 25"/>
                  <a:gd name="T16" fmla="*/ 32 w 32"/>
                  <a:gd name="T17" fmla="*/ 13 h 25"/>
                  <a:gd name="T18" fmla="*/ 30 w 32"/>
                  <a:gd name="T19" fmla="*/ 16 h 25"/>
                  <a:gd name="T20" fmla="*/ 26 w 32"/>
                  <a:gd name="T21" fmla="*/ 19 h 25"/>
                  <a:gd name="T22" fmla="*/ 21 w 32"/>
                  <a:gd name="T23" fmla="*/ 20 h 25"/>
                  <a:gd name="T24" fmla="*/ 18 w 32"/>
                  <a:gd name="T25" fmla="*/ 21 h 25"/>
                  <a:gd name="T26" fmla="*/ 14 w 32"/>
                  <a:gd name="T27" fmla="*/ 21 h 25"/>
                  <a:gd name="T28" fmla="*/ 11 w 32"/>
                  <a:gd name="T29" fmla="*/ 21 h 25"/>
                  <a:gd name="T30" fmla="*/ 8 w 32"/>
                  <a:gd name="T31" fmla="*/ 22 h 25"/>
                  <a:gd name="T32" fmla="*/ 5 w 32"/>
                  <a:gd name="T33" fmla="*/ 22 h 25"/>
                  <a:gd name="T34" fmla="*/ 3 w 32"/>
                  <a:gd name="T35" fmla="*/ 24 h 25"/>
                  <a:gd name="T36" fmla="*/ 2 w 32"/>
                  <a:gd name="T37" fmla="*/ 24 h 25"/>
                  <a:gd name="T38" fmla="*/ 0 w 32"/>
                  <a:gd name="T39" fmla="*/ 25 h 25"/>
                  <a:gd name="T40" fmla="*/ 0 w 32"/>
                  <a:gd name="T41" fmla="*/ 24 h 25"/>
                  <a:gd name="T42" fmla="*/ 0 w 32"/>
                  <a:gd name="T43" fmla="*/ 24 h 25"/>
                  <a:gd name="T44" fmla="*/ 2 w 32"/>
                  <a:gd name="T45" fmla="*/ 20 h 25"/>
                  <a:gd name="T46" fmla="*/ 3 w 32"/>
                  <a:gd name="T47" fmla="*/ 15 h 25"/>
                  <a:gd name="T48" fmla="*/ 4 w 32"/>
                  <a:gd name="T49" fmla="*/ 10 h 25"/>
                  <a:gd name="T50" fmla="*/ 7 w 32"/>
                  <a:gd name="T51" fmla="*/ 4 h 25"/>
                  <a:gd name="T52" fmla="*/ 10 w 32"/>
                  <a:gd name="T53" fmla="*/ 2 h 25"/>
                  <a:gd name="T54" fmla="*/ 14 w 32"/>
                  <a:gd name="T55" fmla="*/ 0 h 25"/>
                  <a:gd name="T56" fmla="*/ 18 w 3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5">
                    <a:moveTo>
                      <a:pt x="18" y="0"/>
                    </a:moveTo>
                    <a:lnTo>
                      <a:pt x="20" y="0"/>
                    </a:lnTo>
                    <a:lnTo>
                      <a:pt x="24" y="2"/>
                    </a:lnTo>
                    <a:lnTo>
                      <a:pt x="25" y="2"/>
                    </a:lnTo>
                    <a:lnTo>
                      <a:pt x="26" y="2"/>
                    </a:lnTo>
                    <a:lnTo>
                      <a:pt x="29" y="4"/>
                    </a:lnTo>
                    <a:lnTo>
                      <a:pt x="31" y="7"/>
                    </a:lnTo>
                    <a:lnTo>
                      <a:pt x="32" y="10"/>
                    </a:lnTo>
                    <a:lnTo>
                      <a:pt x="32" y="13"/>
                    </a:lnTo>
                    <a:lnTo>
                      <a:pt x="30" y="16"/>
                    </a:lnTo>
                    <a:lnTo>
                      <a:pt x="26" y="19"/>
                    </a:lnTo>
                    <a:lnTo>
                      <a:pt x="21" y="20"/>
                    </a:lnTo>
                    <a:lnTo>
                      <a:pt x="18" y="21"/>
                    </a:lnTo>
                    <a:lnTo>
                      <a:pt x="14" y="21"/>
                    </a:lnTo>
                    <a:lnTo>
                      <a:pt x="11" y="21"/>
                    </a:lnTo>
                    <a:lnTo>
                      <a:pt x="8" y="22"/>
                    </a:lnTo>
                    <a:lnTo>
                      <a:pt x="5" y="22"/>
                    </a:lnTo>
                    <a:lnTo>
                      <a:pt x="3" y="24"/>
                    </a:lnTo>
                    <a:lnTo>
                      <a:pt x="2" y="24"/>
                    </a:lnTo>
                    <a:lnTo>
                      <a:pt x="0" y="25"/>
                    </a:lnTo>
                    <a:lnTo>
                      <a:pt x="0" y="24"/>
                    </a:lnTo>
                    <a:lnTo>
                      <a:pt x="0" y="24"/>
                    </a:lnTo>
                    <a:lnTo>
                      <a:pt x="2" y="20"/>
                    </a:lnTo>
                    <a:lnTo>
                      <a:pt x="3" y="15"/>
                    </a:lnTo>
                    <a:lnTo>
                      <a:pt x="4" y="10"/>
                    </a:lnTo>
                    <a:lnTo>
                      <a:pt x="7" y="4"/>
                    </a:lnTo>
                    <a:lnTo>
                      <a:pt x="10" y="2"/>
                    </a:lnTo>
                    <a:lnTo>
                      <a:pt x="14"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Freeform 37">
                <a:extLst>
                  <a:ext uri="{FF2B5EF4-FFF2-40B4-BE49-F238E27FC236}">
                    <a16:creationId xmlns:a16="http://schemas.microsoft.com/office/drawing/2014/main" id="{AF2C2F81-43EC-4ABC-B012-59CAA84731CE}"/>
                  </a:ext>
                </a:extLst>
              </p:cNvPr>
              <p:cNvSpPr>
                <a:spLocks/>
              </p:cNvSpPr>
              <p:nvPr/>
            </p:nvSpPr>
            <p:spPr bwMode="auto">
              <a:xfrm>
                <a:off x="6990804" y="6615081"/>
                <a:ext cx="26629" cy="17752"/>
              </a:xfrm>
              <a:custGeom>
                <a:avLst/>
                <a:gdLst>
                  <a:gd name="T0" fmla="*/ 24 w 36"/>
                  <a:gd name="T1" fmla="*/ 0 h 24"/>
                  <a:gd name="T2" fmla="*/ 26 w 36"/>
                  <a:gd name="T3" fmla="*/ 0 h 24"/>
                  <a:gd name="T4" fmla="*/ 29 w 36"/>
                  <a:gd name="T5" fmla="*/ 1 h 24"/>
                  <a:gd name="T6" fmla="*/ 32 w 36"/>
                  <a:gd name="T7" fmla="*/ 4 h 24"/>
                  <a:gd name="T8" fmla="*/ 35 w 36"/>
                  <a:gd name="T9" fmla="*/ 6 h 24"/>
                  <a:gd name="T10" fmla="*/ 36 w 36"/>
                  <a:gd name="T11" fmla="*/ 8 h 24"/>
                  <a:gd name="T12" fmla="*/ 36 w 36"/>
                  <a:gd name="T13" fmla="*/ 10 h 24"/>
                  <a:gd name="T14" fmla="*/ 36 w 36"/>
                  <a:gd name="T15" fmla="*/ 10 h 24"/>
                  <a:gd name="T16" fmla="*/ 36 w 36"/>
                  <a:gd name="T17" fmla="*/ 10 h 24"/>
                  <a:gd name="T18" fmla="*/ 36 w 36"/>
                  <a:gd name="T19" fmla="*/ 12 h 24"/>
                  <a:gd name="T20" fmla="*/ 35 w 36"/>
                  <a:gd name="T21" fmla="*/ 13 h 24"/>
                  <a:gd name="T22" fmla="*/ 33 w 36"/>
                  <a:gd name="T23" fmla="*/ 16 h 24"/>
                  <a:gd name="T24" fmla="*/ 32 w 36"/>
                  <a:gd name="T25" fmla="*/ 18 h 24"/>
                  <a:gd name="T26" fmla="*/ 30 w 36"/>
                  <a:gd name="T27" fmla="*/ 21 h 24"/>
                  <a:gd name="T28" fmla="*/ 26 w 36"/>
                  <a:gd name="T29" fmla="*/ 23 h 24"/>
                  <a:gd name="T30" fmla="*/ 22 w 36"/>
                  <a:gd name="T31" fmla="*/ 24 h 24"/>
                  <a:gd name="T32" fmla="*/ 18 w 36"/>
                  <a:gd name="T33" fmla="*/ 24 h 24"/>
                  <a:gd name="T34" fmla="*/ 13 w 36"/>
                  <a:gd name="T35" fmla="*/ 23 h 24"/>
                  <a:gd name="T36" fmla="*/ 9 w 36"/>
                  <a:gd name="T37" fmla="*/ 21 h 24"/>
                  <a:gd name="T38" fmla="*/ 7 w 36"/>
                  <a:gd name="T39" fmla="*/ 18 h 24"/>
                  <a:gd name="T40" fmla="*/ 4 w 36"/>
                  <a:gd name="T41" fmla="*/ 16 h 24"/>
                  <a:gd name="T42" fmla="*/ 3 w 36"/>
                  <a:gd name="T43" fmla="*/ 12 h 24"/>
                  <a:gd name="T44" fmla="*/ 2 w 36"/>
                  <a:gd name="T45" fmla="*/ 10 h 24"/>
                  <a:gd name="T46" fmla="*/ 0 w 36"/>
                  <a:gd name="T47" fmla="*/ 8 h 24"/>
                  <a:gd name="T48" fmla="*/ 0 w 36"/>
                  <a:gd name="T49" fmla="*/ 7 h 24"/>
                  <a:gd name="T50" fmla="*/ 7 w 36"/>
                  <a:gd name="T51" fmla="*/ 7 h 24"/>
                  <a:gd name="T52" fmla="*/ 8 w 36"/>
                  <a:gd name="T53" fmla="*/ 7 h 24"/>
                  <a:gd name="T54" fmla="*/ 10 w 36"/>
                  <a:gd name="T55" fmla="*/ 6 h 24"/>
                  <a:gd name="T56" fmla="*/ 11 w 36"/>
                  <a:gd name="T57" fmla="*/ 5 h 24"/>
                  <a:gd name="T58" fmla="*/ 14 w 36"/>
                  <a:gd name="T59" fmla="*/ 2 h 24"/>
                  <a:gd name="T60" fmla="*/ 15 w 36"/>
                  <a:gd name="T61" fmla="*/ 1 h 24"/>
                  <a:gd name="T62" fmla="*/ 15 w 36"/>
                  <a:gd name="T63" fmla="*/ 1 h 24"/>
                  <a:gd name="T64" fmla="*/ 20 w 36"/>
                  <a:gd name="T65" fmla="*/ 0 h 24"/>
                  <a:gd name="T66" fmla="*/ 24 w 36"/>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24">
                    <a:moveTo>
                      <a:pt x="24" y="0"/>
                    </a:moveTo>
                    <a:lnTo>
                      <a:pt x="26" y="0"/>
                    </a:lnTo>
                    <a:lnTo>
                      <a:pt x="29" y="1"/>
                    </a:lnTo>
                    <a:lnTo>
                      <a:pt x="32" y="4"/>
                    </a:lnTo>
                    <a:lnTo>
                      <a:pt x="35" y="6"/>
                    </a:lnTo>
                    <a:lnTo>
                      <a:pt x="36" y="8"/>
                    </a:lnTo>
                    <a:lnTo>
                      <a:pt x="36" y="10"/>
                    </a:lnTo>
                    <a:lnTo>
                      <a:pt x="36" y="10"/>
                    </a:lnTo>
                    <a:lnTo>
                      <a:pt x="36" y="10"/>
                    </a:lnTo>
                    <a:lnTo>
                      <a:pt x="36" y="12"/>
                    </a:lnTo>
                    <a:lnTo>
                      <a:pt x="35" y="13"/>
                    </a:lnTo>
                    <a:lnTo>
                      <a:pt x="33" y="16"/>
                    </a:lnTo>
                    <a:lnTo>
                      <a:pt x="32" y="18"/>
                    </a:lnTo>
                    <a:lnTo>
                      <a:pt x="30" y="21"/>
                    </a:lnTo>
                    <a:lnTo>
                      <a:pt x="26" y="23"/>
                    </a:lnTo>
                    <a:lnTo>
                      <a:pt x="22" y="24"/>
                    </a:lnTo>
                    <a:lnTo>
                      <a:pt x="18" y="24"/>
                    </a:lnTo>
                    <a:lnTo>
                      <a:pt x="13" y="23"/>
                    </a:lnTo>
                    <a:lnTo>
                      <a:pt x="9" y="21"/>
                    </a:lnTo>
                    <a:lnTo>
                      <a:pt x="7" y="18"/>
                    </a:lnTo>
                    <a:lnTo>
                      <a:pt x="4" y="16"/>
                    </a:lnTo>
                    <a:lnTo>
                      <a:pt x="3" y="12"/>
                    </a:lnTo>
                    <a:lnTo>
                      <a:pt x="2" y="10"/>
                    </a:lnTo>
                    <a:lnTo>
                      <a:pt x="0" y="8"/>
                    </a:lnTo>
                    <a:lnTo>
                      <a:pt x="0" y="7"/>
                    </a:lnTo>
                    <a:lnTo>
                      <a:pt x="7" y="7"/>
                    </a:lnTo>
                    <a:lnTo>
                      <a:pt x="8" y="7"/>
                    </a:lnTo>
                    <a:lnTo>
                      <a:pt x="10" y="6"/>
                    </a:lnTo>
                    <a:lnTo>
                      <a:pt x="11" y="5"/>
                    </a:lnTo>
                    <a:lnTo>
                      <a:pt x="14" y="2"/>
                    </a:lnTo>
                    <a:lnTo>
                      <a:pt x="15" y="1"/>
                    </a:lnTo>
                    <a:lnTo>
                      <a:pt x="15" y="1"/>
                    </a:lnTo>
                    <a:lnTo>
                      <a:pt x="20" y="0"/>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Freeform 38">
                <a:extLst>
                  <a:ext uri="{FF2B5EF4-FFF2-40B4-BE49-F238E27FC236}">
                    <a16:creationId xmlns:a16="http://schemas.microsoft.com/office/drawing/2014/main" id="{C41FCDCE-0649-4C17-8CAA-1A1E00EE527A}"/>
                  </a:ext>
                </a:extLst>
              </p:cNvPr>
              <p:cNvSpPr>
                <a:spLocks/>
              </p:cNvSpPr>
              <p:nvPr/>
            </p:nvSpPr>
            <p:spPr bwMode="auto">
              <a:xfrm>
                <a:off x="7266705" y="6640230"/>
                <a:ext cx="21451" cy="28848"/>
              </a:xfrm>
              <a:custGeom>
                <a:avLst/>
                <a:gdLst>
                  <a:gd name="T0" fmla="*/ 18 w 29"/>
                  <a:gd name="T1" fmla="*/ 0 h 39"/>
                  <a:gd name="T2" fmla="*/ 22 w 29"/>
                  <a:gd name="T3" fmla="*/ 0 h 39"/>
                  <a:gd name="T4" fmla="*/ 26 w 29"/>
                  <a:gd name="T5" fmla="*/ 3 h 39"/>
                  <a:gd name="T6" fmla="*/ 26 w 29"/>
                  <a:gd name="T7" fmla="*/ 3 h 39"/>
                  <a:gd name="T8" fmla="*/ 27 w 29"/>
                  <a:gd name="T9" fmla="*/ 4 h 39"/>
                  <a:gd name="T10" fmla="*/ 27 w 29"/>
                  <a:gd name="T11" fmla="*/ 5 h 39"/>
                  <a:gd name="T12" fmla="*/ 28 w 29"/>
                  <a:gd name="T13" fmla="*/ 7 h 39"/>
                  <a:gd name="T14" fmla="*/ 29 w 29"/>
                  <a:gd name="T15" fmla="*/ 10 h 39"/>
                  <a:gd name="T16" fmla="*/ 29 w 29"/>
                  <a:gd name="T17" fmla="*/ 14 h 39"/>
                  <a:gd name="T18" fmla="*/ 29 w 29"/>
                  <a:gd name="T19" fmla="*/ 17 h 39"/>
                  <a:gd name="T20" fmla="*/ 27 w 29"/>
                  <a:gd name="T21" fmla="*/ 22 h 39"/>
                  <a:gd name="T22" fmla="*/ 21 w 29"/>
                  <a:gd name="T23" fmla="*/ 29 h 39"/>
                  <a:gd name="T24" fmla="*/ 12 w 29"/>
                  <a:gd name="T25" fmla="*/ 33 h 39"/>
                  <a:gd name="T26" fmla="*/ 5 w 29"/>
                  <a:gd name="T27" fmla="*/ 36 h 39"/>
                  <a:gd name="T28" fmla="*/ 1 w 29"/>
                  <a:gd name="T29" fmla="*/ 38 h 39"/>
                  <a:gd name="T30" fmla="*/ 0 w 29"/>
                  <a:gd name="T31" fmla="*/ 39 h 39"/>
                  <a:gd name="T32" fmla="*/ 0 w 29"/>
                  <a:gd name="T33" fmla="*/ 38 h 39"/>
                  <a:gd name="T34" fmla="*/ 0 w 29"/>
                  <a:gd name="T35" fmla="*/ 36 h 39"/>
                  <a:gd name="T36" fmla="*/ 0 w 29"/>
                  <a:gd name="T37" fmla="*/ 32 h 39"/>
                  <a:gd name="T38" fmla="*/ 0 w 29"/>
                  <a:gd name="T39" fmla="*/ 28 h 39"/>
                  <a:gd name="T40" fmla="*/ 1 w 29"/>
                  <a:gd name="T41" fmla="*/ 23 h 39"/>
                  <a:gd name="T42" fmla="*/ 3 w 29"/>
                  <a:gd name="T43" fmla="*/ 21 h 39"/>
                  <a:gd name="T44" fmla="*/ 3 w 29"/>
                  <a:gd name="T45" fmla="*/ 18 h 39"/>
                  <a:gd name="T46" fmla="*/ 3 w 29"/>
                  <a:gd name="T47" fmla="*/ 16 h 39"/>
                  <a:gd name="T48" fmla="*/ 3 w 29"/>
                  <a:gd name="T49" fmla="*/ 14 h 39"/>
                  <a:gd name="T50" fmla="*/ 4 w 29"/>
                  <a:gd name="T51" fmla="*/ 11 h 39"/>
                  <a:gd name="T52" fmla="*/ 5 w 29"/>
                  <a:gd name="T53" fmla="*/ 9 h 39"/>
                  <a:gd name="T54" fmla="*/ 7 w 29"/>
                  <a:gd name="T55" fmla="*/ 5 h 39"/>
                  <a:gd name="T56" fmla="*/ 10 w 29"/>
                  <a:gd name="T57" fmla="*/ 3 h 39"/>
                  <a:gd name="T58" fmla="*/ 12 w 29"/>
                  <a:gd name="T59" fmla="*/ 1 h 39"/>
                  <a:gd name="T60" fmla="*/ 16 w 29"/>
                  <a:gd name="T61" fmla="*/ 0 h 39"/>
                  <a:gd name="T62" fmla="*/ 18 w 29"/>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39">
                    <a:moveTo>
                      <a:pt x="18" y="0"/>
                    </a:moveTo>
                    <a:lnTo>
                      <a:pt x="22" y="0"/>
                    </a:lnTo>
                    <a:lnTo>
                      <a:pt x="26" y="3"/>
                    </a:lnTo>
                    <a:lnTo>
                      <a:pt x="26" y="3"/>
                    </a:lnTo>
                    <a:lnTo>
                      <a:pt x="27" y="4"/>
                    </a:lnTo>
                    <a:lnTo>
                      <a:pt x="27" y="5"/>
                    </a:lnTo>
                    <a:lnTo>
                      <a:pt x="28" y="7"/>
                    </a:lnTo>
                    <a:lnTo>
                      <a:pt x="29" y="10"/>
                    </a:lnTo>
                    <a:lnTo>
                      <a:pt x="29" y="14"/>
                    </a:lnTo>
                    <a:lnTo>
                      <a:pt x="29" y="17"/>
                    </a:lnTo>
                    <a:lnTo>
                      <a:pt x="27" y="22"/>
                    </a:lnTo>
                    <a:lnTo>
                      <a:pt x="21" y="29"/>
                    </a:lnTo>
                    <a:lnTo>
                      <a:pt x="12" y="33"/>
                    </a:lnTo>
                    <a:lnTo>
                      <a:pt x="5" y="36"/>
                    </a:lnTo>
                    <a:lnTo>
                      <a:pt x="1" y="38"/>
                    </a:lnTo>
                    <a:lnTo>
                      <a:pt x="0" y="39"/>
                    </a:lnTo>
                    <a:lnTo>
                      <a:pt x="0" y="38"/>
                    </a:lnTo>
                    <a:lnTo>
                      <a:pt x="0" y="36"/>
                    </a:lnTo>
                    <a:lnTo>
                      <a:pt x="0" y="32"/>
                    </a:lnTo>
                    <a:lnTo>
                      <a:pt x="0" y="28"/>
                    </a:lnTo>
                    <a:lnTo>
                      <a:pt x="1" y="23"/>
                    </a:lnTo>
                    <a:lnTo>
                      <a:pt x="3" y="21"/>
                    </a:lnTo>
                    <a:lnTo>
                      <a:pt x="3" y="18"/>
                    </a:lnTo>
                    <a:lnTo>
                      <a:pt x="3" y="16"/>
                    </a:lnTo>
                    <a:lnTo>
                      <a:pt x="3" y="14"/>
                    </a:lnTo>
                    <a:lnTo>
                      <a:pt x="4" y="11"/>
                    </a:lnTo>
                    <a:lnTo>
                      <a:pt x="5" y="9"/>
                    </a:lnTo>
                    <a:lnTo>
                      <a:pt x="7" y="5"/>
                    </a:lnTo>
                    <a:lnTo>
                      <a:pt x="10" y="3"/>
                    </a:lnTo>
                    <a:lnTo>
                      <a:pt x="12" y="1"/>
                    </a:lnTo>
                    <a:lnTo>
                      <a:pt x="16"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Freeform 39">
                <a:extLst>
                  <a:ext uri="{FF2B5EF4-FFF2-40B4-BE49-F238E27FC236}">
                    <a16:creationId xmlns:a16="http://schemas.microsoft.com/office/drawing/2014/main" id="{FF8981AE-F9C4-4BF1-BAC4-88E19CA4ADBC}"/>
                  </a:ext>
                </a:extLst>
              </p:cNvPr>
              <p:cNvSpPr>
                <a:spLocks/>
              </p:cNvSpPr>
              <p:nvPr/>
            </p:nvSpPr>
            <p:spPr bwMode="auto">
              <a:xfrm>
                <a:off x="6939766" y="6582535"/>
                <a:ext cx="10356" cy="28848"/>
              </a:xfrm>
              <a:custGeom>
                <a:avLst/>
                <a:gdLst>
                  <a:gd name="T0" fmla="*/ 6 w 14"/>
                  <a:gd name="T1" fmla="*/ 0 h 39"/>
                  <a:gd name="T2" fmla="*/ 7 w 14"/>
                  <a:gd name="T3" fmla="*/ 0 h 39"/>
                  <a:gd name="T4" fmla="*/ 7 w 14"/>
                  <a:gd name="T5" fmla="*/ 1 h 39"/>
                  <a:gd name="T6" fmla="*/ 8 w 14"/>
                  <a:gd name="T7" fmla="*/ 1 h 39"/>
                  <a:gd name="T8" fmla="*/ 11 w 14"/>
                  <a:gd name="T9" fmla="*/ 1 h 39"/>
                  <a:gd name="T10" fmla="*/ 12 w 14"/>
                  <a:gd name="T11" fmla="*/ 4 h 39"/>
                  <a:gd name="T12" fmla="*/ 13 w 14"/>
                  <a:gd name="T13" fmla="*/ 7 h 39"/>
                  <a:gd name="T14" fmla="*/ 14 w 14"/>
                  <a:gd name="T15" fmla="*/ 11 h 39"/>
                  <a:gd name="T16" fmla="*/ 14 w 14"/>
                  <a:gd name="T17" fmla="*/ 16 h 39"/>
                  <a:gd name="T18" fmla="*/ 13 w 14"/>
                  <a:gd name="T19" fmla="*/ 19 h 39"/>
                  <a:gd name="T20" fmla="*/ 13 w 14"/>
                  <a:gd name="T21" fmla="*/ 23 h 39"/>
                  <a:gd name="T22" fmla="*/ 12 w 14"/>
                  <a:gd name="T23" fmla="*/ 26 h 39"/>
                  <a:gd name="T24" fmla="*/ 11 w 14"/>
                  <a:gd name="T25" fmla="*/ 28 h 39"/>
                  <a:gd name="T26" fmla="*/ 10 w 14"/>
                  <a:gd name="T27" fmla="*/ 30 h 39"/>
                  <a:gd name="T28" fmla="*/ 8 w 14"/>
                  <a:gd name="T29" fmla="*/ 34 h 39"/>
                  <a:gd name="T30" fmla="*/ 6 w 14"/>
                  <a:gd name="T31" fmla="*/ 37 h 39"/>
                  <a:gd name="T32" fmla="*/ 5 w 14"/>
                  <a:gd name="T33" fmla="*/ 39 h 39"/>
                  <a:gd name="T34" fmla="*/ 5 w 14"/>
                  <a:gd name="T35" fmla="*/ 39 h 39"/>
                  <a:gd name="T36" fmla="*/ 3 w 14"/>
                  <a:gd name="T37" fmla="*/ 39 h 39"/>
                  <a:gd name="T38" fmla="*/ 2 w 14"/>
                  <a:gd name="T39" fmla="*/ 32 h 39"/>
                  <a:gd name="T40" fmla="*/ 0 w 14"/>
                  <a:gd name="T41" fmla="*/ 22 h 39"/>
                  <a:gd name="T42" fmla="*/ 0 w 14"/>
                  <a:gd name="T43" fmla="*/ 10 h 39"/>
                  <a:gd name="T44" fmla="*/ 1 w 14"/>
                  <a:gd name="T45" fmla="*/ 5 h 39"/>
                  <a:gd name="T46" fmla="*/ 2 w 14"/>
                  <a:gd name="T47" fmla="*/ 2 h 39"/>
                  <a:gd name="T48" fmla="*/ 3 w 14"/>
                  <a:gd name="T49" fmla="*/ 1 h 39"/>
                  <a:gd name="T50" fmla="*/ 5 w 14"/>
                  <a:gd name="T51" fmla="*/ 0 h 39"/>
                  <a:gd name="T52" fmla="*/ 6 w 14"/>
                  <a:gd name="T5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9">
                    <a:moveTo>
                      <a:pt x="6" y="0"/>
                    </a:moveTo>
                    <a:lnTo>
                      <a:pt x="7" y="0"/>
                    </a:lnTo>
                    <a:lnTo>
                      <a:pt x="7" y="1"/>
                    </a:lnTo>
                    <a:lnTo>
                      <a:pt x="8" y="1"/>
                    </a:lnTo>
                    <a:lnTo>
                      <a:pt x="11" y="1"/>
                    </a:lnTo>
                    <a:lnTo>
                      <a:pt x="12" y="4"/>
                    </a:lnTo>
                    <a:lnTo>
                      <a:pt x="13" y="7"/>
                    </a:lnTo>
                    <a:lnTo>
                      <a:pt x="14" y="11"/>
                    </a:lnTo>
                    <a:lnTo>
                      <a:pt x="14" y="16"/>
                    </a:lnTo>
                    <a:lnTo>
                      <a:pt x="13" y="19"/>
                    </a:lnTo>
                    <a:lnTo>
                      <a:pt x="13" y="23"/>
                    </a:lnTo>
                    <a:lnTo>
                      <a:pt x="12" y="26"/>
                    </a:lnTo>
                    <a:lnTo>
                      <a:pt x="11" y="28"/>
                    </a:lnTo>
                    <a:lnTo>
                      <a:pt x="10" y="30"/>
                    </a:lnTo>
                    <a:lnTo>
                      <a:pt x="8" y="34"/>
                    </a:lnTo>
                    <a:lnTo>
                      <a:pt x="6" y="37"/>
                    </a:lnTo>
                    <a:lnTo>
                      <a:pt x="5" y="39"/>
                    </a:lnTo>
                    <a:lnTo>
                      <a:pt x="5" y="39"/>
                    </a:lnTo>
                    <a:lnTo>
                      <a:pt x="3" y="39"/>
                    </a:lnTo>
                    <a:lnTo>
                      <a:pt x="2" y="32"/>
                    </a:lnTo>
                    <a:lnTo>
                      <a:pt x="0" y="22"/>
                    </a:lnTo>
                    <a:lnTo>
                      <a:pt x="0" y="10"/>
                    </a:lnTo>
                    <a:lnTo>
                      <a:pt x="1" y="5"/>
                    </a:lnTo>
                    <a:lnTo>
                      <a:pt x="2" y="2"/>
                    </a:lnTo>
                    <a:lnTo>
                      <a:pt x="3" y="1"/>
                    </a:lnTo>
                    <a:lnTo>
                      <a:pt x="5"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Freeform 40">
                <a:extLst>
                  <a:ext uri="{FF2B5EF4-FFF2-40B4-BE49-F238E27FC236}">
                    <a16:creationId xmlns:a16="http://schemas.microsoft.com/office/drawing/2014/main" id="{A9657815-2085-4218-931C-F45DCBD11292}"/>
                  </a:ext>
                </a:extLst>
              </p:cNvPr>
              <p:cNvSpPr>
                <a:spLocks/>
              </p:cNvSpPr>
              <p:nvPr/>
            </p:nvSpPr>
            <p:spPr bwMode="auto">
              <a:xfrm>
                <a:off x="7069211" y="6478239"/>
                <a:ext cx="26629" cy="31807"/>
              </a:xfrm>
              <a:custGeom>
                <a:avLst/>
                <a:gdLst>
                  <a:gd name="T0" fmla="*/ 23 w 36"/>
                  <a:gd name="T1" fmla="*/ 0 h 43"/>
                  <a:gd name="T2" fmla="*/ 29 w 36"/>
                  <a:gd name="T3" fmla="*/ 1 h 43"/>
                  <a:gd name="T4" fmla="*/ 34 w 36"/>
                  <a:gd name="T5" fmla="*/ 1 h 43"/>
                  <a:gd name="T6" fmla="*/ 36 w 36"/>
                  <a:gd name="T7" fmla="*/ 3 h 43"/>
                  <a:gd name="T8" fmla="*/ 35 w 36"/>
                  <a:gd name="T9" fmla="*/ 3 h 43"/>
                  <a:gd name="T10" fmla="*/ 34 w 36"/>
                  <a:gd name="T11" fmla="*/ 3 h 43"/>
                  <a:gd name="T12" fmla="*/ 31 w 36"/>
                  <a:gd name="T13" fmla="*/ 4 h 43"/>
                  <a:gd name="T14" fmla="*/ 28 w 36"/>
                  <a:gd name="T15" fmla="*/ 5 h 43"/>
                  <a:gd name="T16" fmla="*/ 25 w 36"/>
                  <a:gd name="T17" fmla="*/ 8 h 43"/>
                  <a:gd name="T18" fmla="*/ 23 w 36"/>
                  <a:gd name="T19" fmla="*/ 11 h 43"/>
                  <a:gd name="T20" fmla="*/ 23 w 36"/>
                  <a:gd name="T21" fmla="*/ 15 h 43"/>
                  <a:gd name="T22" fmla="*/ 24 w 36"/>
                  <a:gd name="T23" fmla="*/ 19 h 43"/>
                  <a:gd name="T24" fmla="*/ 24 w 36"/>
                  <a:gd name="T25" fmla="*/ 23 h 43"/>
                  <a:gd name="T26" fmla="*/ 23 w 36"/>
                  <a:gd name="T27" fmla="*/ 32 h 43"/>
                  <a:gd name="T28" fmla="*/ 22 w 36"/>
                  <a:gd name="T29" fmla="*/ 36 h 43"/>
                  <a:gd name="T30" fmla="*/ 20 w 36"/>
                  <a:gd name="T31" fmla="*/ 39 h 43"/>
                  <a:gd name="T32" fmla="*/ 18 w 36"/>
                  <a:gd name="T33" fmla="*/ 41 h 43"/>
                  <a:gd name="T34" fmla="*/ 15 w 36"/>
                  <a:gd name="T35" fmla="*/ 42 h 43"/>
                  <a:gd name="T36" fmla="*/ 12 w 36"/>
                  <a:gd name="T37" fmla="*/ 43 h 43"/>
                  <a:gd name="T38" fmla="*/ 12 w 36"/>
                  <a:gd name="T39" fmla="*/ 43 h 43"/>
                  <a:gd name="T40" fmla="*/ 11 w 36"/>
                  <a:gd name="T41" fmla="*/ 42 h 43"/>
                  <a:gd name="T42" fmla="*/ 8 w 36"/>
                  <a:gd name="T43" fmla="*/ 42 h 43"/>
                  <a:gd name="T44" fmla="*/ 6 w 36"/>
                  <a:gd name="T45" fmla="*/ 41 h 43"/>
                  <a:gd name="T46" fmla="*/ 3 w 36"/>
                  <a:gd name="T47" fmla="*/ 38 h 43"/>
                  <a:gd name="T48" fmla="*/ 2 w 36"/>
                  <a:gd name="T49" fmla="*/ 37 h 43"/>
                  <a:gd name="T50" fmla="*/ 0 w 36"/>
                  <a:gd name="T51" fmla="*/ 33 h 43"/>
                  <a:gd name="T52" fmla="*/ 0 w 36"/>
                  <a:gd name="T53" fmla="*/ 30 h 43"/>
                  <a:gd name="T54" fmla="*/ 1 w 36"/>
                  <a:gd name="T55" fmla="*/ 22 h 43"/>
                  <a:gd name="T56" fmla="*/ 3 w 36"/>
                  <a:gd name="T57" fmla="*/ 14 h 43"/>
                  <a:gd name="T58" fmla="*/ 8 w 36"/>
                  <a:gd name="T59" fmla="*/ 8 h 43"/>
                  <a:gd name="T60" fmla="*/ 14 w 36"/>
                  <a:gd name="T61" fmla="*/ 3 h 43"/>
                  <a:gd name="T62" fmla="*/ 23 w 36"/>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23" y="0"/>
                    </a:moveTo>
                    <a:lnTo>
                      <a:pt x="29" y="1"/>
                    </a:lnTo>
                    <a:lnTo>
                      <a:pt x="34" y="1"/>
                    </a:lnTo>
                    <a:lnTo>
                      <a:pt x="36" y="3"/>
                    </a:lnTo>
                    <a:lnTo>
                      <a:pt x="35" y="3"/>
                    </a:lnTo>
                    <a:lnTo>
                      <a:pt x="34" y="3"/>
                    </a:lnTo>
                    <a:lnTo>
                      <a:pt x="31" y="4"/>
                    </a:lnTo>
                    <a:lnTo>
                      <a:pt x="28" y="5"/>
                    </a:lnTo>
                    <a:lnTo>
                      <a:pt x="25" y="8"/>
                    </a:lnTo>
                    <a:lnTo>
                      <a:pt x="23" y="11"/>
                    </a:lnTo>
                    <a:lnTo>
                      <a:pt x="23" y="15"/>
                    </a:lnTo>
                    <a:lnTo>
                      <a:pt x="24" y="19"/>
                    </a:lnTo>
                    <a:lnTo>
                      <a:pt x="24" y="23"/>
                    </a:lnTo>
                    <a:lnTo>
                      <a:pt x="23" y="32"/>
                    </a:lnTo>
                    <a:lnTo>
                      <a:pt x="22" y="36"/>
                    </a:lnTo>
                    <a:lnTo>
                      <a:pt x="20" y="39"/>
                    </a:lnTo>
                    <a:lnTo>
                      <a:pt x="18" y="41"/>
                    </a:lnTo>
                    <a:lnTo>
                      <a:pt x="15" y="42"/>
                    </a:lnTo>
                    <a:lnTo>
                      <a:pt x="12" y="43"/>
                    </a:lnTo>
                    <a:lnTo>
                      <a:pt x="12" y="43"/>
                    </a:lnTo>
                    <a:lnTo>
                      <a:pt x="11" y="42"/>
                    </a:lnTo>
                    <a:lnTo>
                      <a:pt x="8" y="42"/>
                    </a:lnTo>
                    <a:lnTo>
                      <a:pt x="6" y="41"/>
                    </a:lnTo>
                    <a:lnTo>
                      <a:pt x="3" y="38"/>
                    </a:lnTo>
                    <a:lnTo>
                      <a:pt x="2" y="37"/>
                    </a:lnTo>
                    <a:lnTo>
                      <a:pt x="0" y="33"/>
                    </a:lnTo>
                    <a:lnTo>
                      <a:pt x="0" y="30"/>
                    </a:lnTo>
                    <a:lnTo>
                      <a:pt x="1" y="22"/>
                    </a:lnTo>
                    <a:lnTo>
                      <a:pt x="3" y="14"/>
                    </a:lnTo>
                    <a:lnTo>
                      <a:pt x="8" y="8"/>
                    </a:lnTo>
                    <a:lnTo>
                      <a:pt x="14" y="3"/>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Freeform 41">
                <a:extLst>
                  <a:ext uri="{FF2B5EF4-FFF2-40B4-BE49-F238E27FC236}">
                    <a16:creationId xmlns:a16="http://schemas.microsoft.com/office/drawing/2014/main" id="{D966DEAC-0DF0-4EEF-93F6-457F906BF7A5}"/>
                  </a:ext>
                </a:extLst>
              </p:cNvPr>
              <p:cNvSpPr>
                <a:spLocks/>
              </p:cNvSpPr>
              <p:nvPr/>
            </p:nvSpPr>
            <p:spPr bwMode="auto">
              <a:xfrm>
                <a:off x="7280020" y="6516703"/>
                <a:ext cx="16273" cy="38463"/>
              </a:xfrm>
              <a:custGeom>
                <a:avLst/>
                <a:gdLst>
                  <a:gd name="T0" fmla="*/ 11 w 22"/>
                  <a:gd name="T1" fmla="*/ 0 h 52"/>
                  <a:gd name="T2" fmla="*/ 14 w 22"/>
                  <a:gd name="T3" fmla="*/ 2 h 52"/>
                  <a:gd name="T4" fmla="*/ 18 w 22"/>
                  <a:gd name="T5" fmla="*/ 8 h 52"/>
                  <a:gd name="T6" fmla="*/ 21 w 22"/>
                  <a:gd name="T7" fmla="*/ 17 h 52"/>
                  <a:gd name="T8" fmla="*/ 22 w 22"/>
                  <a:gd name="T9" fmla="*/ 29 h 52"/>
                  <a:gd name="T10" fmla="*/ 19 w 22"/>
                  <a:gd name="T11" fmla="*/ 41 h 52"/>
                  <a:gd name="T12" fmla="*/ 14 w 22"/>
                  <a:gd name="T13" fmla="*/ 47 h 52"/>
                  <a:gd name="T14" fmla="*/ 10 w 22"/>
                  <a:gd name="T15" fmla="*/ 51 h 52"/>
                  <a:gd name="T16" fmla="*/ 7 w 22"/>
                  <a:gd name="T17" fmla="*/ 52 h 52"/>
                  <a:gd name="T18" fmla="*/ 5 w 22"/>
                  <a:gd name="T19" fmla="*/ 52 h 52"/>
                  <a:gd name="T20" fmla="*/ 4 w 22"/>
                  <a:gd name="T21" fmla="*/ 52 h 52"/>
                  <a:gd name="T22" fmla="*/ 3 w 22"/>
                  <a:gd name="T23" fmla="*/ 51 h 52"/>
                  <a:gd name="T24" fmla="*/ 2 w 22"/>
                  <a:gd name="T25" fmla="*/ 50 h 52"/>
                  <a:gd name="T26" fmla="*/ 0 w 22"/>
                  <a:gd name="T27" fmla="*/ 47 h 52"/>
                  <a:gd name="T28" fmla="*/ 0 w 22"/>
                  <a:gd name="T29" fmla="*/ 44 h 52"/>
                  <a:gd name="T30" fmla="*/ 2 w 22"/>
                  <a:gd name="T31" fmla="*/ 34 h 52"/>
                  <a:gd name="T32" fmla="*/ 4 w 22"/>
                  <a:gd name="T33" fmla="*/ 29 h 52"/>
                  <a:gd name="T34" fmla="*/ 7 w 22"/>
                  <a:gd name="T35" fmla="*/ 25 h 52"/>
                  <a:gd name="T36" fmla="*/ 9 w 22"/>
                  <a:gd name="T37" fmla="*/ 22 h 52"/>
                  <a:gd name="T38" fmla="*/ 11 w 22"/>
                  <a:gd name="T39" fmla="*/ 15 h 52"/>
                  <a:gd name="T40" fmla="*/ 11 w 22"/>
                  <a:gd name="T41" fmla="*/ 13 h 52"/>
                  <a:gd name="T42" fmla="*/ 11 w 22"/>
                  <a:gd name="T43" fmla="*/ 9 h 52"/>
                  <a:gd name="T44" fmla="*/ 11 w 22"/>
                  <a:gd name="T45" fmla="*/ 6 h 52"/>
                  <a:gd name="T46" fmla="*/ 11 w 22"/>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2">
                    <a:moveTo>
                      <a:pt x="11" y="0"/>
                    </a:moveTo>
                    <a:lnTo>
                      <a:pt x="14" y="2"/>
                    </a:lnTo>
                    <a:lnTo>
                      <a:pt x="18" y="8"/>
                    </a:lnTo>
                    <a:lnTo>
                      <a:pt x="21" y="17"/>
                    </a:lnTo>
                    <a:lnTo>
                      <a:pt x="22" y="29"/>
                    </a:lnTo>
                    <a:lnTo>
                      <a:pt x="19" y="41"/>
                    </a:lnTo>
                    <a:lnTo>
                      <a:pt x="14" y="47"/>
                    </a:lnTo>
                    <a:lnTo>
                      <a:pt x="10" y="51"/>
                    </a:lnTo>
                    <a:lnTo>
                      <a:pt x="7" y="52"/>
                    </a:lnTo>
                    <a:lnTo>
                      <a:pt x="5" y="52"/>
                    </a:lnTo>
                    <a:lnTo>
                      <a:pt x="4" y="52"/>
                    </a:lnTo>
                    <a:lnTo>
                      <a:pt x="3" y="51"/>
                    </a:lnTo>
                    <a:lnTo>
                      <a:pt x="2" y="50"/>
                    </a:lnTo>
                    <a:lnTo>
                      <a:pt x="0" y="47"/>
                    </a:lnTo>
                    <a:lnTo>
                      <a:pt x="0" y="44"/>
                    </a:lnTo>
                    <a:lnTo>
                      <a:pt x="2" y="34"/>
                    </a:lnTo>
                    <a:lnTo>
                      <a:pt x="4" y="29"/>
                    </a:lnTo>
                    <a:lnTo>
                      <a:pt x="7" y="25"/>
                    </a:lnTo>
                    <a:lnTo>
                      <a:pt x="9" y="22"/>
                    </a:lnTo>
                    <a:lnTo>
                      <a:pt x="11" y="15"/>
                    </a:lnTo>
                    <a:lnTo>
                      <a:pt x="11" y="13"/>
                    </a:lnTo>
                    <a:lnTo>
                      <a:pt x="11" y="9"/>
                    </a:lnTo>
                    <a:lnTo>
                      <a:pt x="11" y="6"/>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Freeform 42">
                <a:extLst>
                  <a:ext uri="{FF2B5EF4-FFF2-40B4-BE49-F238E27FC236}">
                    <a16:creationId xmlns:a16="http://schemas.microsoft.com/office/drawing/2014/main" id="{8521D024-4CA5-49D3-87E4-77A14B93FCCA}"/>
                  </a:ext>
                </a:extLst>
              </p:cNvPr>
              <p:cNvSpPr>
                <a:spLocks/>
              </p:cNvSpPr>
              <p:nvPr/>
            </p:nvSpPr>
            <p:spPr bwMode="auto">
              <a:xfrm>
                <a:off x="7153534" y="6433858"/>
                <a:ext cx="26629" cy="25889"/>
              </a:xfrm>
              <a:custGeom>
                <a:avLst/>
                <a:gdLst>
                  <a:gd name="T0" fmla="*/ 36 w 36"/>
                  <a:gd name="T1" fmla="*/ 0 h 35"/>
                  <a:gd name="T2" fmla="*/ 36 w 36"/>
                  <a:gd name="T3" fmla="*/ 3 h 35"/>
                  <a:gd name="T4" fmla="*/ 36 w 36"/>
                  <a:gd name="T5" fmla="*/ 10 h 35"/>
                  <a:gd name="T6" fmla="*/ 33 w 36"/>
                  <a:gd name="T7" fmla="*/ 20 h 35"/>
                  <a:gd name="T8" fmla="*/ 27 w 36"/>
                  <a:gd name="T9" fmla="*/ 28 h 35"/>
                  <a:gd name="T10" fmla="*/ 19 w 36"/>
                  <a:gd name="T11" fmla="*/ 33 h 35"/>
                  <a:gd name="T12" fmla="*/ 11 w 36"/>
                  <a:gd name="T13" fmla="*/ 35 h 35"/>
                  <a:gd name="T14" fmla="*/ 7 w 36"/>
                  <a:gd name="T15" fmla="*/ 32 h 35"/>
                  <a:gd name="T16" fmla="*/ 3 w 36"/>
                  <a:gd name="T17" fmla="*/ 30 h 35"/>
                  <a:gd name="T18" fmla="*/ 2 w 36"/>
                  <a:gd name="T19" fmla="*/ 28 h 35"/>
                  <a:gd name="T20" fmla="*/ 2 w 36"/>
                  <a:gd name="T21" fmla="*/ 28 h 35"/>
                  <a:gd name="T22" fmla="*/ 2 w 36"/>
                  <a:gd name="T23" fmla="*/ 27 h 35"/>
                  <a:gd name="T24" fmla="*/ 0 w 36"/>
                  <a:gd name="T25" fmla="*/ 26 h 35"/>
                  <a:gd name="T26" fmla="*/ 0 w 36"/>
                  <a:gd name="T27" fmla="*/ 24 h 35"/>
                  <a:gd name="T28" fmla="*/ 2 w 36"/>
                  <a:gd name="T29" fmla="*/ 20 h 35"/>
                  <a:gd name="T30" fmla="*/ 4 w 36"/>
                  <a:gd name="T31" fmla="*/ 16 h 35"/>
                  <a:gd name="T32" fmla="*/ 7 w 36"/>
                  <a:gd name="T33" fmla="*/ 13 h 35"/>
                  <a:gd name="T34" fmla="*/ 9 w 36"/>
                  <a:gd name="T35" fmla="*/ 10 h 35"/>
                  <a:gd name="T36" fmla="*/ 13 w 36"/>
                  <a:gd name="T37" fmla="*/ 8 h 35"/>
                  <a:gd name="T38" fmla="*/ 16 w 36"/>
                  <a:gd name="T39" fmla="*/ 6 h 35"/>
                  <a:gd name="T40" fmla="*/ 19 w 36"/>
                  <a:gd name="T41" fmla="*/ 6 h 35"/>
                  <a:gd name="T42" fmla="*/ 20 w 36"/>
                  <a:gd name="T43" fmla="*/ 6 h 35"/>
                  <a:gd name="T44" fmla="*/ 22 w 36"/>
                  <a:gd name="T45" fmla="*/ 6 h 35"/>
                  <a:gd name="T46" fmla="*/ 26 w 36"/>
                  <a:gd name="T47" fmla="*/ 6 h 35"/>
                  <a:gd name="T48" fmla="*/ 27 w 36"/>
                  <a:gd name="T49" fmla="*/ 6 h 35"/>
                  <a:gd name="T50" fmla="*/ 30 w 36"/>
                  <a:gd name="T51" fmla="*/ 6 h 35"/>
                  <a:gd name="T52" fmla="*/ 32 w 36"/>
                  <a:gd name="T53" fmla="*/ 4 h 35"/>
                  <a:gd name="T54" fmla="*/ 35 w 36"/>
                  <a:gd name="T55" fmla="*/ 2 h 35"/>
                  <a:gd name="T56" fmla="*/ 36 w 36"/>
                  <a:gd name="T57" fmla="*/ 0 h 35"/>
                  <a:gd name="T58" fmla="*/ 36 w 36"/>
                  <a:gd name="T5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35">
                    <a:moveTo>
                      <a:pt x="36" y="0"/>
                    </a:moveTo>
                    <a:lnTo>
                      <a:pt x="36" y="3"/>
                    </a:lnTo>
                    <a:lnTo>
                      <a:pt x="36" y="10"/>
                    </a:lnTo>
                    <a:lnTo>
                      <a:pt x="33" y="20"/>
                    </a:lnTo>
                    <a:lnTo>
                      <a:pt x="27" y="28"/>
                    </a:lnTo>
                    <a:lnTo>
                      <a:pt x="19" y="33"/>
                    </a:lnTo>
                    <a:lnTo>
                      <a:pt x="11" y="35"/>
                    </a:lnTo>
                    <a:lnTo>
                      <a:pt x="7" y="32"/>
                    </a:lnTo>
                    <a:lnTo>
                      <a:pt x="3" y="30"/>
                    </a:lnTo>
                    <a:lnTo>
                      <a:pt x="2" y="28"/>
                    </a:lnTo>
                    <a:lnTo>
                      <a:pt x="2" y="28"/>
                    </a:lnTo>
                    <a:lnTo>
                      <a:pt x="2" y="27"/>
                    </a:lnTo>
                    <a:lnTo>
                      <a:pt x="0" y="26"/>
                    </a:lnTo>
                    <a:lnTo>
                      <a:pt x="0" y="24"/>
                    </a:lnTo>
                    <a:lnTo>
                      <a:pt x="2" y="20"/>
                    </a:lnTo>
                    <a:lnTo>
                      <a:pt x="4" y="16"/>
                    </a:lnTo>
                    <a:lnTo>
                      <a:pt x="7" y="13"/>
                    </a:lnTo>
                    <a:lnTo>
                      <a:pt x="9" y="10"/>
                    </a:lnTo>
                    <a:lnTo>
                      <a:pt x="13" y="8"/>
                    </a:lnTo>
                    <a:lnTo>
                      <a:pt x="16" y="6"/>
                    </a:lnTo>
                    <a:lnTo>
                      <a:pt x="19" y="6"/>
                    </a:lnTo>
                    <a:lnTo>
                      <a:pt x="20" y="6"/>
                    </a:lnTo>
                    <a:lnTo>
                      <a:pt x="22" y="6"/>
                    </a:lnTo>
                    <a:lnTo>
                      <a:pt x="26" y="6"/>
                    </a:lnTo>
                    <a:lnTo>
                      <a:pt x="27" y="6"/>
                    </a:lnTo>
                    <a:lnTo>
                      <a:pt x="30" y="6"/>
                    </a:lnTo>
                    <a:lnTo>
                      <a:pt x="32" y="4"/>
                    </a:lnTo>
                    <a:lnTo>
                      <a:pt x="35" y="2"/>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Freeform 43">
                <a:extLst>
                  <a:ext uri="{FF2B5EF4-FFF2-40B4-BE49-F238E27FC236}">
                    <a16:creationId xmlns:a16="http://schemas.microsoft.com/office/drawing/2014/main" id="{CD1574FC-0EEC-4D25-B03A-EE35706AEC10}"/>
                  </a:ext>
                </a:extLst>
              </p:cNvPr>
              <p:cNvSpPr>
                <a:spLocks/>
              </p:cNvSpPr>
              <p:nvPr/>
            </p:nvSpPr>
            <p:spPr bwMode="auto">
              <a:xfrm>
                <a:off x="7323661" y="6546290"/>
                <a:ext cx="25149" cy="35505"/>
              </a:xfrm>
              <a:custGeom>
                <a:avLst/>
                <a:gdLst>
                  <a:gd name="T0" fmla="*/ 12 w 34"/>
                  <a:gd name="T1" fmla="*/ 0 h 48"/>
                  <a:gd name="T2" fmla="*/ 16 w 34"/>
                  <a:gd name="T3" fmla="*/ 0 h 48"/>
                  <a:gd name="T4" fmla="*/ 20 w 34"/>
                  <a:gd name="T5" fmla="*/ 1 h 48"/>
                  <a:gd name="T6" fmla="*/ 28 w 34"/>
                  <a:gd name="T7" fmla="*/ 7 h 48"/>
                  <a:gd name="T8" fmla="*/ 33 w 34"/>
                  <a:gd name="T9" fmla="*/ 17 h 48"/>
                  <a:gd name="T10" fmla="*/ 34 w 34"/>
                  <a:gd name="T11" fmla="*/ 28 h 48"/>
                  <a:gd name="T12" fmla="*/ 33 w 34"/>
                  <a:gd name="T13" fmla="*/ 33 h 48"/>
                  <a:gd name="T14" fmla="*/ 32 w 34"/>
                  <a:gd name="T15" fmla="*/ 37 h 48"/>
                  <a:gd name="T16" fmla="*/ 29 w 34"/>
                  <a:gd name="T17" fmla="*/ 40 h 48"/>
                  <a:gd name="T18" fmla="*/ 27 w 34"/>
                  <a:gd name="T19" fmla="*/ 44 h 48"/>
                  <a:gd name="T20" fmla="*/ 26 w 34"/>
                  <a:gd name="T21" fmla="*/ 45 h 48"/>
                  <a:gd name="T22" fmla="*/ 25 w 34"/>
                  <a:gd name="T23" fmla="*/ 48 h 48"/>
                  <a:gd name="T24" fmla="*/ 23 w 34"/>
                  <a:gd name="T25" fmla="*/ 48 h 48"/>
                  <a:gd name="T26" fmla="*/ 25 w 34"/>
                  <a:gd name="T27" fmla="*/ 46 h 48"/>
                  <a:gd name="T28" fmla="*/ 25 w 34"/>
                  <a:gd name="T29" fmla="*/ 45 h 48"/>
                  <a:gd name="T30" fmla="*/ 26 w 34"/>
                  <a:gd name="T31" fmla="*/ 43 h 48"/>
                  <a:gd name="T32" fmla="*/ 26 w 34"/>
                  <a:gd name="T33" fmla="*/ 39 h 48"/>
                  <a:gd name="T34" fmla="*/ 26 w 34"/>
                  <a:gd name="T35" fmla="*/ 35 h 48"/>
                  <a:gd name="T36" fmla="*/ 23 w 34"/>
                  <a:gd name="T37" fmla="*/ 31 h 48"/>
                  <a:gd name="T38" fmla="*/ 22 w 34"/>
                  <a:gd name="T39" fmla="*/ 29 h 48"/>
                  <a:gd name="T40" fmla="*/ 20 w 34"/>
                  <a:gd name="T41" fmla="*/ 28 h 48"/>
                  <a:gd name="T42" fmla="*/ 16 w 34"/>
                  <a:gd name="T43" fmla="*/ 27 h 48"/>
                  <a:gd name="T44" fmla="*/ 12 w 34"/>
                  <a:gd name="T45" fmla="*/ 27 h 48"/>
                  <a:gd name="T46" fmla="*/ 9 w 34"/>
                  <a:gd name="T47" fmla="*/ 24 h 48"/>
                  <a:gd name="T48" fmla="*/ 5 w 34"/>
                  <a:gd name="T49" fmla="*/ 22 h 48"/>
                  <a:gd name="T50" fmla="*/ 3 w 34"/>
                  <a:gd name="T51" fmla="*/ 20 h 48"/>
                  <a:gd name="T52" fmla="*/ 0 w 34"/>
                  <a:gd name="T53" fmla="*/ 17 h 48"/>
                  <a:gd name="T54" fmla="*/ 0 w 34"/>
                  <a:gd name="T55" fmla="*/ 15 h 48"/>
                  <a:gd name="T56" fmla="*/ 0 w 34"/>
                  <a:gd name="T57" fmla="*/ 12 h 48"/>
                  <a:gd name="T58" fmla="*/ 0 w 34"/>
                  <a:gd name="T59" fmla="*/ 10 h 48"/>
                  <a:gd name="T60" fmla="*/ 0 w 34"/>
                  <a:gd name="T61" fmla="*/ 7 h 48"/>
                  <a:gd name="T62" fmla="*/ 0 w 34"/>
                  <a:gd name="T63" fmla="*/ 7 h 48"/>
                  <a:gd name="T64" fmla="*/ 1 w 34"/>
                  <a:gd name="T65" fmla="*/ 6 h 48"/>
                  <a:gd name="T66" fmla="*/ 4 w 34"/>
                  <a:gd name="T67" fmla="*/ 4 h 48"/>
                  <a:gd name="T68" fmla="*/ 6 w 34"/>
                  <a:gd name="T69" fmla="*/ 2 h 48"/>
                  <a:gd name="T70" fmla="*/ 9 w 34"/>
                  <a:gd name="T71" fmla="*/ 0 h 48"/>
                  <a:gd name="T72" fmla="*/ 12 w 34"/>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48">
                    <a:moveTo>
                      <a:pt x="12" y="0"/>
                    </a:moveTo>
                    <a:lnTo>
                      <a:pt x="16" y="0"/>
                    </a:lnTo>
                    <a:lnTo>
                      <a:pt x="20" y="1"/>
                    </a:lnTo>
                    <a:lnTo>
                      <a:pt x="28" y="7"/>
                    </a:lnTo>
                    <a:lnTo>
                      <a:pt x="33" y="17"/>
                    </a:lnTo>
                    <a:lnTo>
                      <a:pt x="34" y="28"/>
                    </a:lnTo>
                    <a:lnTo>
                      <a:pt x="33" y="33"/>
                    </a:lnTo>
                    <a:lnTo>
                      <a:pt x="32" y="37"/>
                    </a:lnTo>
                    <a:lnTo>
                      <a:pt x="29" y="40"/>
                    </a:lnTo>
                    <a:lnTo>
                      <a:pt x="27" y="44"/>
                    </a:lnTo>
                    <a:lnTo>
                      <a:pt x="26" y="45"/>
                    </a:lnTo>
                    <a:lnTo>
                      <a:pt x="25" y="48"/>
                    </a:lnTo>
                    <a:lnTo>
                      <a:pt x="23" y="48"/>
                    </a:lnTo>
                    <a:lnTo>
                      <a:pt x="25" y="46"/>
                    </a:lnTo>
                    <a:lnTo>
                      <a:pt x="25" y="45"/>
                    </a:lnTo>
                    <a:lnTo>
                      <a:pt x="26" y="43"/>
                    </a:lnTo>
                    <a:lnTo>
                      <a:pt x="26" y="39"/>
                    </a:lnTo>
                    <a:lnTo>
                      <a:pt x="26" y="35"/>
                    </a:lnTo>
                    <a:lnTo>
                      <a:pt x="23" y="31"/>
                    </a:lnTo>
                    <a:lnTo>
                      <a:pt x="22" y="29"/>
                    </a:lnTo>
                    <a:lnTo>
                      <a:pt x="20" y="28"/>
                    </a:lnTo>
                    <a:lnTo>
                      <a:pt x="16" y="27"/>
                    </a:lnTo>
                    <a:lnTo>
                      <a:pt x="12" y="27"/>
                    </a:lnTo>
                    <a:lnTo>
                      <a:pt x="9" y="24"/>
                    </a:lnTo>
                    <a:lnTo>
                      <a:pt x="5" y="22"/>
                    </a:lnTo>
                    <a:lnTo>
                      <a:pt x="3" y="20"/>
                    </a:lnTo>
                    <a:lnTo>
                      <a:pt x="0" y="17"/>
                    </a:lnTo>
                    <a:lnTo>
                      <a:pt x="0" y="15"/>
                    </a:lnTo>
                    <a:lnTo>
                      <a:pt x="0" y="12"/>
                    </a:lnTo>
                    <a:lnTo>
                      <a:pt x="0" y="10"/>
                    </a:lnTo>
                    <a:lnTo>
                      <a:pt x="0" y="7"/>
                    </a:lnTo>
                    <a:lnTo>
                      <a:pt x="0" y="7"/>
                    </a:lnTo>
                    <a:lnTo>
                      <a:pt x="1" y="6"/>
                    </a:lnTo>
                    <a:lnTo>
                      <a:pt x="4" y="4"/>
                    </a:lnTo>
                    <a:lnTo>
                      <a:pt x="6" y="2"/>
                    </a:lnTo>
                    <a:lnTo>
                      <a:pt x="9"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Freeform 44">
                <a:extLst>
                  <a:ext uri="{FF2B5EF4-FFF2-40B4-BE49-F238E27FC236}">
                    <a16:creationId xmlns:a16="http://schemas.microsoft.com/office/drawing/2014/main" id="{3ADBB6A9-261B-42E8-A28F-3D6ECC82B8CC}"/>
                  </a:ext>
                </a:extLst>
              </p:cNvPr>
              <p:cNvSpPr>
                <a:spLocks noEditPoints="1"/>
              </p:cNvSpPr>
              <p:nvPr/>
            </p:nvSpPr>
            <p:spPr bwMode="auto">
              <a:xfrm>
                <a:off x="7355467" y="6614341"/>
                <a:ext cx="40683" cy="22190"/>
              </a:xfrm>
              <a:custGeom>
                <a:avLst/>
                <a:gdLst>
                  <a:gd name="T0" fmla="*/ 55 w 55"/>
                  <a:gd name="T1" fmla="*/ 19 h 30"/>
                  <a:gd name="T2" fmla="*/ 55 w 55"/>
                  <a:gd name="T3" fmla="*/ 19 h 30"/>
                  <a:gd name="T4" fmla="*/ 55 w 55"/>
                  <a:gd name="T5" fmla="*/ 19 h 30"/>
                  <a:gd name="T6" fmla="*/ 55 w 55"/>
                  <a:gd name="T7" fmla="*/ 19 h 30"/>
                  <a:gd name="T8" fmla="*/ 54 w 55"/>
                  <a:gd name="T9" fmla="*/ 20 h 30"/>
                  <a:gd name="T10" fmla="*/ 54 w 55"/>
                  <a:gd name="T11" fmla="*/ 20 h 30"/>
                  <a:gd name="T12" fmla="*/ 55 w 55"/>
                  <a:gd name="T13" fmla="*/ 19 h 30"/>
                  <a:gd name="T14" fmla="*/ 55 w 55"/>
                  <a:gd name="T15" fmla="*/ 19 h 30"/>
                  <a:gd name="T16" fmla="*/ 7 w 55"/>
                  <a:gd name="T17" fmla="*/ 0 h 30"/>
                  <a:gd name="T18" fmla="*/ 15 w 55"/>
                  <a:gd name="T19" fmla="*/ 0 h 30"/>
                  <a:gd name="T20" fmla="*/ 21 w 55"/>
                  <a:gd name="T21" fmla="*/ 2 h 30"/>
                  <a:gd name="T22" fmla="*/ 24 w 55"/>
                  <a:gd name="T23" fmla="*/ 5 h 30"/>
                  <a:gd name="T24" fmla="*/ 29 w 55"/>
                  <a:gd name="T25" fmla="*/ 8 h 30"/>
                  <a:gd name="T26" fmla="*/ 34 w 55"/>
                  <a:gd name="T27" fmla="*/ 11 h 30"/>
                  <a:gd name="T28" fmla="*/ 40 w 55"/>
                  <a:gd name="T29" fmla="*/ 14 h 30"/>
                  <a:gd name="T30" fmla="*/ 44 w 55"/>
                  <a:gd name="T31" fmla="*/ 17 h 30"/>
                  <a:gd name="T32" fmla="*/ 48 w 55"/>
                  <a:gd name="T33" fmla="*/ 19 h 30"/>
                  <a:gd name="T34" fmla="*/ 50 w 55"/>
                  <a:gd name="T35" fmla="*/ 19 h 30"/>
                  <a:gd name="T36" fmla="*/ 52 w 55"/>
                  <a:gd name="T37" fmla="*/ 20 h 30"/>
                  <a:gd name="T38" fmla="*/ 54 w 55"/>
                  <a:gd name="T39" fmla="*/ 20 h 30"/>
                  <a:gd name="T40" fmla="*/ 52 w 55"/>
                  <a:gd name="T41" fmla="*/ 20 h 30"/>
                  <a:gd name="T42" fmla="*/ 50 w 55"/>
                  <a:gd name="T43" fmla="*/ 22 h 30"/>
                  <a:gd name="T44" fmla="*/ 48 w 55"/>
                  <a:gd name="T45" fmla="*/ 24 h 30"/>
                  <a:gd name="T46" fmla="*/ 44 w 55"/>
                  <a:gd name="T47" fmla="*/ 27 h 30"/>
                  <a:gd name="T48" fmla="*/ 40 w 55"/>
                  <a:gd name="T49" fmla="*/ 28 h 30"/>
                  <a:gd name="T50" fmla="*/ 38 w 55"/>
                  <a:gd name="T51" fmla="*/ 29 h 30"/>
                  <a:gd name="T52" fmla="*/ 35 w 55"/>
                  <a:gd name="T53" fmla="*/ 29 h 30"/>
                  <a:gd name="T54" fmla="*/ 34 w 55"/>
                  <a:gd name="T55" fmla="*/ 29 h 30"/>
                  <a:gd name="T56" fmla="*/ 32 w 55"/>
                  <a:gd name="T57" fmla="*/ 30 h 30"/>
                  <a:gd name="T58" fmla="*/ 28 w 55"/>
                  <a:gd name="T59" fmla="*/ 30 h 30"/>
                  <a:gd name="T60" fmla="*/ 26 w 55"/>
                  <a:gd name="T61" fmla="*/ 30 h 30"/>
                  <a:gd name="T62" fmla="*/ 22 w 55"/>
                  <a:gd name="T63" fmla="*/ 29 h 30"/>
                  <a:gd name="T64" fmla="*/ 17 w 55"/>
                  <a:gd name="T65" fmla="*/ 28 h 30"/>
                  <a:gd name="T66" fmla="*/ 6 w 55"/>
                  <a:gd name="T67" fmla="*/ 22 h 30"/>
                  <a:gd name="T68" fmla="*/ 1 w 55"/>
                  <a:gd name="T69" fmla="*/ 14 h 30"/>
                  <a:gd name="T70" fmla="*/ 0 w 55"/>
                  <a:gd name="T71" fmla="*/ 6 h 30"/>
                  <a:gd name="T72" fmla="*/ 2 w 55"/>
                  <a:gd name="T73" fmla="*/ 2 h 30"/>
                  <a:gd name="T74" fmla="*/ 7 w 55"/>
                  <a:gd name="T7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30">
                    <a:moveTo>
                      <a:pt x="55" y="19"/>
                    </a:moveTo>
                    <a:lnTo>
                      <a:pt x="55" y="19"/>
                    </a:lnTo>
                    <a:lnTo>
                      <a:pt x="55" y="19"/>
                    </a:lnTo>
                    <a:lnTo>
                      <a:pt x="55" y="19"/>
                    </a:lnTo>
                    <a:lnTo>
                      <a:pt x="54" y="20"/>
                    </a:lnTo>
                    <a:lnTo>
                      <a:pt x="54" y="20"/>
                    </a:lnTo>
                    <a:lnTo>
                      <a:pt x="55" y="19"/>
                    </a:lnTo>
                    <a:lnTo>
                      <a:pt x="55" y="19"/>
                    </a:lnTo>
                    <a:close/>
                    <a:moveTo>
                      <a:pt x="7" y="0"/>
                    </a:moveTo>
                    <a:lnTo>
                      <a:pt x="15" y="0"/>
                    </a:lnTo>
                    <a:lnTo>
                      <a:pt x="21" y="2"/>
                    </a:lnTo>
                    <a:lnTo>
                      <a:pt x="24" y="5"/>
                    </a:lnTo>
                    <a:lnTo>
                      <a:pt x="29" y="8"/>
                    </a:lnTo>
                    <a:lnTo>
                      <a:pt x="34" y="11"/>
                    </a:lnTo>
                    <a:lnTo>
                      <a:pt x="40" y="14"/>
                    </a:lnTo>
                    <a:lnTo>
                      <a:pt x="44" y="17"/>
                    </a:lnTo>
                    <a:lnTo>
                      <a:pt x="48" y="19"/>
                    </a:lnTo>
                    <a:lnTo>
                      <a:pt x="50" y="19"/>
                    </a:lnTo>
                    <a:lnTo>
                      <a:pt x="52" y="20"/>
                    </a:lnTo>
                    <a:lnTo>
                      <a:pt x="54" y="20"/>
                    </a:lnTo>
                    <a:lnTo>
                      <a:pt x="52" y="20"/>
                    </a:lnTo>
                    <a:lnTo>
                      <a:pt x="50" y="22"/>
                    </a:lnTo>
                    <a:lnTo>
                      <a:pt x="48" y="24"/>
                    </a:lnTo>
                    <a:lnTo>
                      <a:pt x="44" y="27"/>
                    </a:lnTo>
                    <a:lnTo>
                      <a:pt x="40" y="28"/>
                    </a:lnTo>
                    <a:lnTo>
                      <a:pt x="38" y="29"/>
                    </a:lnTo>
                    <a:lnTo>
                      <a:pt x="35" y="29"/>
                    </a:lnTo>
                    <a:lnTo>
                      <a:pt x="34" y="29"/>
                    </a:lnTo>
                    <a:lnTo>
                      <a:pt x="32" y="30"/>
                    </a:lnTo>
                    <a:lnTo>
                      <a:pt x="28" y="30"/>
                    </a:lnTo>
                    <a:lnTo>
                      <a:pt x="26" y="30"/>
                    </a:lnTo>
                    <a:lnTo>
                      <a:pt x="22" y="29"/>
                    </a:lnTo>
                    <a:lnTo>
                      <a:pt x="17" y="28"/>
                    </a:lnTo>
                    <a:lnTo>
                      <a:pt x="6" y="22"/>
                    </a:lnTo>
                    <a:lnTo>
                      <a:pt x="1" y="14"/>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24" name="Group 423">
            <a:extLst>
              <a:ext uri="{FF2B5EF4-FFF2-40B4-BE49-F238E27FC236}">
                <a16:creationId xmlns:a16="http://schemas.microsoft.com/office/drawing/2014/main" id="{17830F5E-0FC5-423C-9B72-56FFC27DDED6}"/>
              </a:ext>
            </a:extLst>
          </p:cNvPr>
          <p:cNvGrpSpPr/>
          <p:nvPr/>
        </p:nvGrpSpPr>
        <p:grpSpPr>
          <a:xfrm>
            <a:off x="5630623" y="6180758"/>
            <a:ext cx="1041880" cy="1579143"/>
            <a:chOff x="5566343" y="6398669"/>
            <a:chExt cx="1041880" cy="1579143"/>
          </a:xfrm>
        </p:grpSpPr>
        <p:sp>
          <p:nvSpPr>
            <p:cNvPr id="425" name="TextBox 424">
              <a:extLst>
                <a:ext uri="{FF2B5EF4-FFF2-40B4-BE49-F238E27FC236}">
                  <a16:creationId xmlns:a16="http://schemas.microsoft.com/office/drawing/2014/main" id="{F27AB045-EE70-4B34-9E61-AAAB145B0EFA}"/>
                </a:ext>
              </a:extLst>
            </p:cNvPr>
            <p:cNvSpPr txBox="1"/>
            <p:nvPr/>
          </p:nvSpPr>
          <p:spPr>
            <a:xfrm>
              <a:off x="5683410" y="7175957"/>
              <a:ext cx="924813" cy="369332"/>
            </a:xfrm>
            <a:prstGeom prst="rect">
              <a:avLst/>
            </a:prstGeom>
            <a:noFill/>
          </p:spPr>
          <p:txBody>
            <a:bodyPr wrap="square" lIns="0" tIns="0" rIns="0" bIns="0" rtlCol="0">
              <a:spAutoFit/>
            </a:bodyPr>
            <a:lstStyle/>
            <a:p>
              <a:pPr>
                <a:spcAft>
                  <a:spcPts val="900"/>
                </a:spcAft>
              </a:pPr>
              <a:r>
                <a:rPr lang="en-US" sz="1200" dirty="0">
                  <a:latin typeface="+mj-lt"/>
                </a:rPr>
                <a:t>Early </a:t>
              </a:r>
              <a:br>
                <a:rPr lang="en-US" sz="1200" dirty="0">
                  <a:latin typeface="+mj-lt"/>
                </a:rPr>
              </a:br>
              <a:r>
                <a:rPr lang="en-US" sz="1200" dirty="0">
                  <a:latin typeface="+mj-lt"/>
                </a:rPr>
                <a:t>stage</a:t>
              </a:r>
            </a:p>
          </p:txBody>
        </p:sp>
        <p:sp>
          <p:nvSpPr>
            <p:cNvPr id="426" name="Teardrop 425">
              <a:extLst>
                <a:ext uri="{FF2B5EF4-FFF2-40B4-BE49-F238E27FC236}">
                  <a16:creationId xmlns:a16="http://schemas.microsoft.com/office/drawing/2014/main" id="{9824FE57-7F72-48DF-B58D-CC2A665C9B19}"/>
                </a:ext>
              </a:extLst>
            </p:cNvPr>
            <p:cNvSpPr/>
            <p:nvPr/>
          </p:nvSpPr>
          <p:spPr bwMode="ltGray">
            <a:xfrm rot="5400000" flipV="1">
              <a:off x="5566343" y="6398669"/>
              <a:ext cx="621321" cy="621321"/>
            </a:xfrm>
            <a:prstGeom prst="teardrop">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eorgia" pitchFamily="18" charset="0"/>
              </a:endParaRPr>
            </a:p>
          </p:txBody>
        </p:sp>
        <p:cxnSp>
          <p:nvCxnSpPr>
            <p:cNvPr id="427" name="Straight Connector 426">
              <a:extLst>
                <a:ext uri="{FF2B5EF4-FFF2-40B4-BE49-F238E27FC236}">
                  <a16:creationId xmlns:a16="http://schemas.microsoft.com/office/drawing/2014/main" id="{016F2A51-A763-4E75-80FD-034A9E672E69}"/>
                </a:ext>
              </a:extLst>
            </p:cNvPr>
            <p:cNvCxnSpPr/>
            <p:nvPr/>
          </p:nvCxnSpPr>
          <p:spPr>
            <a:xfrm>
              <a:off x="5566344" y="7019990"/>
              <a:ext cx="0" cy="957822"/>
            </a:xfrm>
            <a:prstGeom prst="line">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28" name="Freeform 22">
              <a:extLst>
                <a:ext uri="{FF2B5EF4-FFF2-40B4-BE49-F238E27FC236}">
                  <a16:creationId xmlns:a16="http://schemas.microsoft.com/office/drawing/2014/main" id="{58249B4D-EE9E-4C37-9B20-697593ED7953}"/>
                </a:ext>
              </a:extLst>
            </p:cNvPr>
            <p:cNvSpPr>
              <a:spLocks noEditPoints="1"/>
            </p:cNvSpPr>
            <p:nvPr/>
          </p:nvSpPr>
          <p:spPr bwMode="auto">
            <a:xfrm>
              <a:off x="5839514" y="6767278"/>
              <a:ext cx="51778" cy="111692"/>
            </a:xfrm>
            <a:custGeom>
              <a:avLst/>
              <a:gdLst>
                <a:gd name="T0" fmla="*/ 68 w 70"/>
                <a:gd name="T1" fmla="*/ 150 h 151"/>
                <a:gd name="T2" fmla="*/ 70 w 70"/>
                <a:gd name="T3" fmla="*/ 150 h 151"/>
                <a:gd name="T4" fmla="*/ 69 w 70"/>
                <a:gd name="T5" fmla="*/ 151 h 151"/>
                <a:gd name="T6" fmla="*/ 68 w 70"/>
                <a:gd name="T7" fmla="*/ 150 h 151"/>
                <a:gd name="T8" fmla="*/ 42 w 70"/>
                <a:gd name="T9" fmla="*/ 8 h 151"/>
                <a:gd name="T10" fmla="*/ 37 w 70"/>
                <a:gd name="T11" fmla="*/ 14 h 151"/>
                <a:gd name="T12" fmla="*/ 31 w 70"/>
                <a:gd name="T13" fmla="*/ 22 h 151"/>
                <a:gd name="T14" fmla="*/ 26 w 70"/>
                <a:gd name="T15" fmla="*/ 33 h 151"/>
                <a:gd name="T16" fmla="*/ 21 w 70"/>
                <a:gd name="T17" fmla="*/ 47 h 151"/>
                <a:gd name="T18" fmla="*/ 20 w 70"/>
                <a:gd name="T19" fmla="*/ 63 h 151"/>
                <a:gd name="T20" fmla="*/ 21 w 70"/>
                <a:gd name="T21" fmla="*/ 80 h 151"/>
                <a:gd name="T22" fmla="*/ 27 w 70"/>
                <a:gd name="T23" fmla="*/ 97 h 151"/>
                <a:gd name="T24" fmla="*/ 38 w 70"/>
                <a:gd name="T25" fmla="*/ 119 h 151"/>
                <a:gd name="T26" fmla="*/ 47 w 70"/>
                <a:gd name="T27" fmla="*/ 134 h 151"/>
                <a:gd name="T28" fmla="*/ 55 w 70"/>
                <a:gd name="T29" fmla="*/ 144 h 151"/>
                <a:gd name="T30" fmla="*/ 62 w 70"/>
                <a:gd name="T31" fmla="*/ 148 h 151"/>
                <a:gd name="T32" fmla="*/ 66 w 70"/>
                <a:gd name="T33" fmla="*/ 150 h 151"/>
                <a:gd name="T34" fmla="*/ 68 w 70"/>
                <a:gd name="T35" fmla="*/ 150 h 151"/>
                <a:gd name="T36" fmla="*/ 32 w 70"/>
                <a:gd name="T37" fmla="*/ 150 h 151"/>
                <a:gd name="T38" fmla="*/ 30 w 70"/>
                <a:gd name="T39" fmla="*/ 148 h 151"/>
                <a:gd name="T40" fmla="*/ 26 w 70"/>
                <a:gd name="T41" fmla="*/ 142 h 151"/>
                <a:gd name="T42" fmla="*/ 20 w 70"/>
                <a:gd name="T43" fmla="*/ 134 h 151"/>
                <a:gd name="T44" fmla="*/ 14 w 70"/>
                <a:gd name="T45" fmla="*/ 121 h 151"/>
                <a:gd name="T46" fmla="*/ 8 w 70"/>
                <a:gd name="T47" fmla="*/ 108 h 151"/>
                <a:gd name="T48" fmla="*/ 3 w 70"/>
                <a:gd name="T49" fmla="*/ 93 h 151"/>
                <a:gd name="T50" fmla="*/ 0 w 70"/>
                <a:gd name="T51" fmla="*/ 77 h 151"/>
                <a:gd name="T52" fmla="*/ 2 w 70"/>
                <a:gd name="T53" fmla="*/ 62 h 151"/>
                <a:gd name="T54" fmla="*/ 7 w 70"/>
                <a:gd name="T55" fmla="*/ 44 h 151"/>
                <a:gd name="T56" fmla="*/ 16 w 70"/>
                <a:gd name="T57" fmla="*/ 30 h 151"/>
                <a:gd name="T58" fmla="*/ 32 w 70"/>
                <a:gd name="T59" fmla="*/ 15 h 151"/>
                <a:gd name="T60" fmla="*/ 42 w 70"/>
                <a:gd name="T61" fmla="*/ 8 h 151"/>
                <a:gd name="T62" fmla="*/ 49 w 70"/>
                <a:gd name="T63" fmla="*/ 0 h 151"/>
                <a:gd name="T64" fmla="*/ 48 w 70"/>
                <a:gd name="T65" fmla="*/ 3 h 151"/>
                <a:gd name="T66" fmla="*/ 42 w 70"/>
                <a:gd name="T67" fmla="*/ 8 h 151"/>
                <a:gd name="T68" fmla="*/ 42 w 70"/>
                <a:gd name="T69" fmla="*/ 8 h 151"/>
                <a:gd name="T70" fmla="*/ 43 w 70"/>
                <a:gd name="T71" fmla="*/ 7 h 151"/>
                <a:gd name="T72" fmla="*/ 48 w 70"/>
                <a:gd name="T73" fmla="*/ 3 h 151"/>
                <a:gd name="T74" fmla="*/ 49 w 70"/>
                <a:gd name="T7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151">
                  <a:moveTo>
                    <a:pt x="68" y="150"/>
                  </a:moveTo>
                  <a:lnTo>
                    <a:pt x="70" y="150"/>
                  </a:lnTo>
                  <a:lnTo>
                    <a:pt x="69" y="151"/>
                  </a:lnTo>
                  <a:lnTo>
                    <a:pt x="68" y="150"/>
                  </a:lnTo>
                  <a:close/>
                  <a:moveTo>
                    <a:pt x="42" y="8"/>
                  </a:moveTo>
                  <a:lnTo>
                    <a:pt x="37" y="14"/>
                  </a:lnTo>
                  <a:lnTo>
                    <a:pt x="31" y="22"/>
                  </a:lnTo>
                  <a:lnTo>
                    <a:pt x="26" y="33"/>
                  </a:lnTo>
                  <a:lnTo>
                    <a:pt x="21" y="47"/>
                  </a:lnTo>
                  <a:lnTo>
                    <a:pt x="20" y="63"/>
                  </a:lnTo>
                  <a:lnTo>
                    <a:pt x="21" y="80"/>
                  </a:lnTo>
                  <a:lnTo>
                    <a:pt x="27" y="97"/>
                  </a:lnTo>
                  <a:lnTo>
                    <a:pt x="38" y="119"/>
                  </a:lnTo>
                  <a:lnTo>
                    <a:pt x="47" y="134"/>
                  </a:lnTo>
                  <a:lnTo>
                    <a:pt x="55" y="144"/>
                  </a:lnTo>
                  <a:lnTo>
                    <a:pt x="62" y="148"/>
                  </a:lnTo>
                  <a:lnTo>
                    <a:pt x="66" y="150"/>
                  </a:lnTo>
                  <a:lnTo>
                    <a:pt x="68" y="150"/>
                  </a:lnTo>
                  <a:lnTo>
                    <a:pt x="32" y="150"/>
                  </a:lnTo>
                  <a:lnTo>
                    <a:pt x="30" y="148"/>
                  </a:lnTo>
                  <a:lnTo>
                    <a:pt x="26" y="142"/>
                  </a:lnTo>
                  <a:lnTo>
                    <a:pt x="20" y="134"/>
                  </a:lnTo>
                  <a:lnTo>
                    <a:pt x="14" y="121"/>
                  </a:lnTo>
                  <a:lnTo>
                    <a:pt x="8" y="108"/>
                  </a:lnTo>
                  <a:lnTo>
                    <a:pt x="3" y="93"/>
                  </a:lnTo>
                  <a:lnTo>
                    <a:pt x="0" y="77"/>
                  </a:lnTo>
                  <a:lnTo>
                    <a:pt x="2" y="62"/>
                  </a:lnTo>
                  <a:lnTo>
                    <a:pt x="7" y="44"/>
                  </a:lnTo>
                  <a:lnTo>
                    <a:pt x="16" y="30"/>
                  </a:lnTo>
                  <a:lnTo>
                    <a:pt x="32" y="15"/>
                  </a:lnTo>
                  <a:lnTo>
                    <a:pt x="42" y="8"/>
                  </a:lnTo>
                  <a:close/>
                  <a:moveTo>
                    <a:pt x="49" y="0"/>
                  </a:moveTo>
                  <a:lnTo>
                    <a:pt x="48" y="3"/>
                  </a:lnTo>
                  <a:lnTo>
                    <a:pt x="42" y="8"/>
                  </a:lnTo>
                  <a:lnTo>
                    <a:pt x="42" y="8"/>
                  </a:lnTo>
                  <a:lnTo>
                    <a:pt x="43" y="7"/>
                  </a:lnTo>
                  <a:lnTo>
                    <a:pt x="48" y="3"/>
                  </a:lnTo>
                  <a:lnTo>
                    <a:pt x="4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Freeform 23">
              <a:extLst>
                <a:ext uri="{FF2B5EF4-FFF2-40B4-BE49-F238E27FC236}">
                  <a16:creationId xmlns:a16="http://schemas.microsoft.com/office/drawing/2014/main" id="{23766D23-7744-4F1C-8B67-D3FE48B9540F}"/>
                </a:ext>
              </a:extLst>
            </p:cNvPr>
            <p:cNvSpPr>
              <a:spLocks/>
            </p:cNvSpPr>
            <p:nvPr/>
          </p:nvSpPr>
          <p:spPr bwMode="auto">
            <a:xfrm>
              <a:off x="5862444" y="6742129"/>
              <a:ext cx="107254" cy="68791"/>
            </a:xfrm>
            <a:custGeom>
              <a:avLst/>
              <a:gdLst>
                <a:gd name="T0" fmla="*/ 53 w 145"/>
                <a:gd name="T1" fmla="*/ 0 h 93"/>
                <a:gd name="T2" fmla="*/ 60 w 145"/>
                <a:gd name="T3" fmla="*/ 0 h 93"/>
                <a:gd name="T4" fmla="*/ 66 w 145"/>
                <a:gd name="T5" fmla="*/ 1 h 93"/>
                <a:gd name="T6" fmla="*/ 71 w 145"/>
                <a:gd name="T7" fmla="*/ 3 h 93"/>
                <a:gd name="T8" fmla="*/ 83 w 145"/>
                <a:gd name="T9" fmla="*/ 6 h 93"/>
                <a:gd name="T10" fmla="*/ 93 w 145"/>
                <a:gd name="T11" fmla="*/ 12 h 93"/>
                <a:gd name="T12" fmla="*/ 101 w 145"/>
                <a:gd name="T13" fmla="*/ 17 h 93"/>
                <a:gd name="T14" fmla="*/ 109 w 145"/>
                <a:gd name="T15" fmla="*/ 22 h 93"/>
                <a:gd name="T16" fmla="*/ 115 w 145"/>
                <a:gd name="T17" fmla="*/ 26 h 93"/>
                <a:gd name="T18" fmla="*/ 123 w 145"/>
                <a:gd name="T19" fmla="*/ 26 h 93"/>
                <a:gd name="T20" fmla="*/ 133 w 145"/>
                <a:gd name="T21" fmla="*/ 22 h 93"/>
                <a:gd name="T22" fmla="*/ 145 w 145"/>
                <a:gd name="T23" fmla="*/ 12 h 93"/>
                <a:gd name="T24" fmla="*/ 144 w 145"/>
                <a:gd name="T25" fmla="*/ 16 h 93"/>
                <a:gd name="T26" fmla="*/ 143 w 145"/>
                <a:gd name="T27" fmla="*/ 23 h 93"/>
                <a:gd name="T28" fmla="*/ 139 w 145"/>
                <a:gd name="T29" fmla="*/ 34 h 93"/>
                <a:gd name="T30" fmla="*/ 133 w 145"/>
                <a:gd name="T31" fmla="*/ 48 h 93"/>
                <a:gd name="T32" fmla="*/ 126 w 145"/>
                <a:gd name="T33" fmla="*/ 61 h 93"/>
                <a:gd name="T34" fmla="*/ 117 w 145"/>
                <a:gd name="T35" fmla="*/ 74 h 93"/>
                <a:gd name="T36" fmla="*/ 105 w 145"/>
                <a:gd name="T37" fmla="*/ 83 h 93"/>
                <a:gd name="T38" fmla="*/ 90 w 145"/>
                <a:gd name="T39" fmla="*/ 88 h 93"/>
                <a:gd name="T40" fmla="*/ 67 w 145"/>
                <a:gd name="T41" fmla="*/ 92 h 93"/>
                <a:gd name="T42" fmla="*/ 48 w 145"/>
                <a:gd name="T43" fmla="*/ 93 h 93"/>
                <a:gd name="T44" fmla="*/ 32 w 145"/>
                <a:gd name="T45" fmla="*/ 92 h 93"/>
                <a:gd name="T46" fmla="*/ 21 w 145"/>
                <a:gd name="T47" fmla="*/ 88 h 93"/>
                <a:gd name="T48" fmla="*/ 12 w 145"/>
                <a:gd name="T49" fmla="*/ 82 h 93"/>
                <a:gd name="T50" fmla="*/ 6 w 145"/>
                <a:gd name="T51" fmla="*/ 75 h 93"/>
                <a:gd name="T52" fmla="*/ 2 w 145"/>
                <a:gd name="T53" fmla="*/ 67 h 93"/>
                <a:gd name="T54" fmla="*/ 0 w 145"/>
                <a:gd name="T55" fmla="*/ 56 h 93"/>
                <a:gd name="T56" fmla="*/ 1 w 145"/>
                <a:gd name="T57" fmla="*/ 49 h 93"/>
                <a:gd name="T58" fmla="*/ 2 w 145"/>
                <a:gd name="T59" fmla="*/ 47 h 93"/>
                <a:gd name="T60" fmla="*/ 2 w 145"/>
                <a:gd name="T61" fmla="*/ 45 h 93"/>
                <a:gd name="T62" fmla="*/ 2 w 145"/>
                <a:gd name="T63" fmla="*/ 41 h 93"/>
                <a:gd name="T64" fmla="*/ 4 w 145"/>
                <a:gd name="T65" fmla="*/ 34 h 93"/>
                <a:gd name="T66" fmla="*/ 5 w 145"/>
                <a:gd name="T67" fmla="*/ 27 h 93"/>
                <a:gd name="T68" fmla="*/ 10 w 145"/>
                <a:gd name="T69" fmla="*/ 20 h 93"/>
                <a:gd name="T70" fmla="*/ 16 w 145"/>
                <a:gd name="T71" fmla="*/ 12 h 93"/>
                <a:gd name="T72" fmla="*/ 24 w 145"/>
                <a:gd name="T73" fmla="*/ 6 h 93"/>
                <a:gd name="T74" fmla="*/ 37 w 145"/>
                <a:gd name="T75" fmla="*/ 1 h 93"/>
                <a:gd name="T76" fmla="*/ 53 w 145"/>
                <a:gd name="T7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93">
                  <a:moveTo>
                    <a:pt x="53" y="0"/>
                  </a:moveTo>
                  <a:lnTo>
                    <a:pt x="60" y="0"/>
                  </a:lnTo>
                  <a:lnTo>
                    <a:pt x="66" y="1"/>
                  </a:lnTo>
                  <a:lnTo>
                    <a:pt x="71" y="3"/>
                  </a:lnTo>
                  <a:lnTo>
                    <a:pt x="83" y="6"/>
                  </a:lnTo>
                  <a:lnTo>
                    <a:pt x="93" y="12"/>
                  </a:lnTo>
                  <a:lnTo>
                    <a:pt x="101" y="17"/>
                  </a:lnTo>
                  <a:lnTo>
                    <a:pt x="109" y="22"/>
                  </a:lnTo>
                  <a:lnTo>
                    <a:pt x="115" y="26"/>
                  </a:lnTo>
                  <a:lnTo>
                    <a:pt x="123" y="26"/>
                  </a:lnTo>
                  <a:lnTo>
                    <a:pt x="133" y="22"/>
                  </a:lnTo>
                  <a:lnTo>
                    <a:pt x="145" y="12"/>
                  </a:lnTo>
                  <a:lnTo>
                    <a:pt x="144" y="16"/>
                  </a:lnTo>
                  <a:lnTo>
                    <a:pt x="143" y="23"/>
                  </a:lnTo>
                  <a:lnTo>
                    <a:pt x="139" y="34"/>
                  </a:lnTo>
                  <a:lnTo>
                    <a:pt x="133" y="48"/>
                  </a:lnTo>
                  <a:lnTo>
                    <a:pt x="126" y="61"/>
                  </a:lnTo>
                  <a:lnTo>
                    <a:pt x="117" y="74"/>
                  </a:lnTo>
                  <a:lnTo>
                    <a:pt x="105" y="83"/>
                  </a:lnTo>
                  <a:lnTo>
                    <a:pt x="90" y="88"/>
                  </a:lnTo>
                  <a:lnTo>
                    <a:pt x="67" y="92"/>
                  </a:lnTo>
                  <a:lnTo>
                    <a:pt x="48" y="93"/>
                  </a:lnTo>
                  <a:lnTo>
                    <a:pt x="32" y="92"/>
                  </a:lnTo>
                  <a:lnTo>
                    <a:pt x="21" y="88"/>
                  </a:lnTo>
                  <a:lnTo>
                    <a:pt x="12" y="82"/>
                  </a:lnTo>
                  <a:lnTo>
                    <a:pt x="6" y="75"/>
                  </a:lnTo>
                  <a:lnTo>
                    <a:pt x="2" y="67"/>
                  </a:lnTo>
                  <a:lnTo>
                    <a:pt x="0" y="56"/>
                  </a:lnTo>
                  <a:lnTo>
                    <a:pt x="1" y="49"/>
                  </a:lnTo>
                  <a:lnTo>
                    <a:pt x="2" y="47"/>
                  </a:lnTo>
                  <a:lnTo>
                    <a:pt x="2" y="45"/>
                  </a:lnTo>
                  <a:lnTo>
                    <a:pt x="2" y="41"/>
                  </a:lnTo>
                  <a:lnTo>
                    <a:pt x="4" y="34"/>
                  </a:lnTo>
                  <a:lnTo>
                    <a:pt x="5" y="27"/>
                  </a:lnTo>
                  <a:lnTo>
                    <a:pt x="10" y="20"/>
                  </a:lnTo>
                  <a:lnTo>
                    <a:pt x="16" y="12"/>
                  </a:lnTo>
                  <a:lnTo>
                    <a:pt x="24" y="6"/>
                  </a:lnTo>
                  <a:lnTo>
                    <a:pt x="37" y="1"/>
                  </a:lnTo>
                  <a:lnTo>
                    <a:pt x="53"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Freeform 24">
              <a:extLst>
                <a:ext uri="{FF2B5EF4-FFF2-40B4-BE49-F238E27FC236}">
                  <a16:creationId xmlns:a16="http://schemas.microsoft.com/office/drawing/2014/main" id="{E9CD8997-7231-463B-A3BA-566A4D5A1C61}"/>
                </a:ext>
              </a:extLst>
            </p:cNvPr>
            <p:cNvSpPr>
              <a:spLocks/>
            </p:cNvSpPr>
            <p:nvPr/>
          </p:nvSpPr>
          <p:spPr bwMode="auto">
            <a:xfrm>
              <a:off x="5851349" y="6769498"/>
              <a:ext cx="79146" cy="16273"/>
            </a:xfrm>
            <a:custGeom>
              <a:avLst/>
              <a:gdLst>
                <a:gd name="T0" fmla="*/ 39 w 107"/>
                <a:gd name="T1" fmla="*/ 0 h 22"/>
                <a:gd name="T2" fmla="*/ 53 w 107"/>
                <a:gd name="T3" fmla="*/ 2 h 22"/>
                <a:gd name="T4" fmla="*/ 72 w 107"/>
                <a:gd name="T5" fmla="*/ 7 h 22"/>
                <a:gd name="T6" fmla="*/ 89 w 107"/>
                <a:gd name="T7" fmla="*/ 10 h 22"/>
                <a:gd name="T8" fmla="*/ 107 w 107"/>
                <a:gd name="T9" fmla="*/ 8 h 22"/>
                <a:gd name="T10" fmla="*/ 104 w 107"/>
                <a:gd name="T11" fmla="*/ 10 h 22"/>
                <a:gd name="T12" fmla="*/ 98 w 107"/>
                <a:gd name="T13" fmla="*/ 12 h 22"/>
                <a:gd name="T14" fmla="*/ 88 w 107"/>
                <a:gd name="T15" fmla="*/ 13 h 22"/>
                <a:gd name="T16" fmla="*/ 77 w 107"/>
                <a:gd name="T17" fmla="*/ 13 h 22"/>
                <a:gd name="T18" fmla="*/ 66 w 107"/>
                <a:gd name="T19" fmla="*/ 11 h 22"/>
                <a:gd name="T20" fmla="*/ 48 w 107"/>
                <a:gd name="T21" fmla="*/ 6 h 22"/>
                <a:gd name="T22" fmla="*/ 33 w 107"/>
                <a:gd name="T23" fmla="*/ 6 h 22"/>
                <a:gd name="T24" fmla="*/ 21 w 107"/>
                <a:gd name="T25" fmla="*/ 8 h 22"/>
                <a:gd name="T26" fmla="*/ 11 w 107"/>
                <a:gd name="T27" fmla="*/ 12 h 22"/>
                <a:gd name="T28" fmla="*/ 5 w 107"/>
                <a:gd name="T29" fmla="*/ 17 h 22"/>
                <a:gd name="T30" fmla="*/ 2 w 107"/>
                <a:gd name="T31" fmla="*/ 21 h 22"/>
                <a:gd name="T32" fmla="*/ 0 w 107"/>
                <a:gd name="T33" fmla="*/ 22 h 22"/>
                <a:gd name="T34" fmla="*/ 3 w 107"/>
                <a:gd name="T35" fmla="*/ 16 h 22"/>
                <a:gd name="T36" fmla="*/ 4 w 107"/>
                <a:gd name="T37" fmla="*/ 13 h 22"/>
                <a:gd name="T38" fmla="*/ 9 w 107"/>
                <a:gd name="T39" fmla="*/ 10 h 22"/>
                <a:gd name="T40" fmla="*/ 17 w 107"/>
                <a:gd name="T41" fmla="*/ 6 h 22"/>
                <a:gd name="T42" fmla="*/ 27 w 107"/>
                <a:gd name="T43" fmla="*/ 2 h 22"/>
                <a:gd name="T44" fmla="*/ 39 w 107"/>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22">
                  <a:moveTo>
                    <a:pt x="39" y="0"/>
                  </a:moveTo>
                  <a:lnTo>
                    <a:pt x="53" y="2"/>
                  </a:lnTo>
                  <a:lnTo>
                    <a:pt x="72" y="7"/>
                  </a:lnTo>
                  <a:lnTo>
                    <a:pt x="89" y="10"/>
                  </a:lnTo>
                  <a:lnTo>
                    <a:pt x="107" y="8"/>
                  </a:lnTo>
                  <a:lnTo>
                    <a:pt x="104" y="10"/>
                  </a:lnTo>
                  <a:lnTo>
                    <a:pt x="98" y="12"/>
                  </a:lnTo>
                  <a:lnTo>
                    <a:pt x="88" y="13"/>
                  </a:lnTo>
                  <a:lnTo>
                    <a:pt x="77" y="13"/>
                  </a:lnTo>
                  <a:lnTo>
                    <a:pt x="66" y="11"/>
                  </a:lnTo>
                  <a:lnTo>
                    <a:pt x="48" y="6"/>
                  </a:lnTo>
                  <a:lnTo>
                    <a:pt x="33" y="6"/>
                  </a:lnTo>
                  <a:lnTo>
                    <a:pt x="21" y="8"/>
                  </a:lnTo>
                  <a:lnTo>
                    <a:pt x="11" y="12"/>
                  </a:lnTo>
                  <a:lnTo>
                    <a:pt x="5" y="17"/>
                  </a:lnTo>
                  <a:lnTo>
                    <a:pt x="2" y="21"/>
                  </a:lnTo>
                  <a:lnTo>
                    <a:pt x="0" y="22"/>
                  </a:lnTo>
                  <a:lnTo>
                    <a:pt x="3" y="16"/>
                  </a:lnTo>
                  <a:lnTo>
                    <a:pt x="4" y="13"/>
                  </a:lnTo>
                  <a:lnTo>
                    <a:pt x="9" y="10"/>
                  </a:lnTo>
                  <a:lnTo>
                    <a:pt x="17" y="6"/>
                  </a:lnTo>
                  <a:lnTo>
                    <a:pt x="27" y="2"/>
                  </a:lnTo>
                  <a:lnTo>
                    <a:pt x="3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Freeform 106">
              <a:extLst>
                <a:ext uri="{FF2B5EF4-FFF2-40B4-BE49-F238E27FC236}">
                  <a16:creationId xmlns:a16="http://schemas.microsoft.com/office/drawing/2014/main" id="{4FCD4793-A18A-456C-B584-07A5CD24DE41}"/>
                </a:ext>
              </a:extLst>
            </p:cNvPr>
            <p:cNvSpPr>
              <a:spLocks/>
            </p:cNvSpPr>
            <p:nvPr/>
          </p:nvSpPr>
          <p:spPr bwMode="auto">
            <a:xfrm>
              <a:off x="5644978" y="6863437"/>
              <a:ext cx="457863" cy="119089"/>
            </a:xfrm>
            <a:custGeom>
              <a:avLst/>
              <a:gdLst>
                <a:gd name="T0" fmla="*/ 26 w 619"/>
                <a:gd name="T1" fmla="*/ 0 h 161"/>
                <a:gd name="T2" fmla="*/ 39 w 619"/>
                <a:gd name="T3" fmla="*/ 0 h 161"/>
                <a:gd name="T4" fmla="*/ 169 w 619"/>
                <a:gd name="T5" fmla="*/ 0 h 161"/>
                <a:gd name="T6" fmla="*/ 212 w 619"/>
                <a:gd name="T7" fmla="*/ 0 h 161"/>
                <a:gd name="T8" fmla="*/ 261 w 619"/>
                <a:gd name="T9" fmla="*/ 0 h 161"/>
                <a:gd name="T10" fmla="*/ 316 w 619"/>
                <a:gd name="T11" fmla="*/ 0 h 161"/>
                <a:gd name="T12" fmla="*/ 379 w 619"/>
                <a:gd name="T13" fmla="*/ 0 h 161"/>
                <a:gd name="T14" fmla="*/ 450 w 619"/>
                <a:gd name="T15" fmla="*/ 0 h 161"/>
                <a:gd name="T16" fmla="*/ 619 w 619"/>
                <a:gd name="T17" fmla="*/ 0 h 161"/>
                <a:gd name="T18" fmla="*/ 591 w 619"/>
                <a:gd name="T19" fmla="*/ 34 h 161"/>
                <a:gd name="T20" fmla="*/ 560 w 619"/>
                <a:gd name="T21" fmla="*/ 66 h 161"/>
                <a:gd name="T22" fmla="*/ 525 w 619"/>
                <a:gd name="T23" fmla="*/ 93 h 161"/>
                <a:gd name="T24" fmla="*/ 487 w 619"/>
                <a:gd name="T25" fmla="*/ 117 h 161"/>
                <a:gd name="T26" fmla="*/ 445 w 619"/>
                <a:gd name="T27" fmla="*/ 136 h 161"/>
                <a:gd name="T28" fmla="*/ 401 w 619"/>
                <a:gd name="T29" fmla="*/ 150 h 161"/>
                <a:gd name="T30" fmla="*/ 356 w 619"/>
                <a:gd name="T31" fmla="*/ 159 h 161"/>
                <a:gd name="T32" fmla="*/ 309 w 619"/>
                <a:gd name="T33" fmla="*/ 161 h 161"/>
                <a:gd name="T34" fmla="*/ 261 w 619"/>
                <a:gd name="T35" fmla="*/ 159 h 161"/>
                <a:gd name="T36" fmla="*/ 216 w 619"/>
                <a:gd name="T37" fmla="*/ 150 h 161"/>
                <a:gd name="T38" fmla="*/ 172 w 619"/>
                <a:gd name="T39" fmla="*/ 136 h 161"/>
                <a:gd name="T40" fmla="*/ 131 w 619"/>
                <a:gd name="T41" fmla="*/ 117 h 161"/>
                <a:gd name="T42" fmla="*/ 94 w 619"/>
                <a:gd name="T43" fmla="*/ 93 h 161"/>
                <a:gd name="T44" fmla="*/ 58 w 619"/>
                <a:gd name="T45" fmla="*/ 66 h 161"/>
                <a:gd name="T46" fmla="*/ 26 w 619"/>
                <a:gd name="T47" fmla="*/ 34 h 161"/>
                <a:gd name="T48" fmla="*/ 0 w 619"/>
                <a:gd name="T49" fmla="*/ 0 h 161"/>
                <a:gd name="T50" fmla="*/ 2 w 619"/>
                <a:gd name="T51" fmla="*/ 0 h 161"/>
                <a:gd name="T52" fmla="*/ 4 w 619"/>
                <a:gd name="T53" fmla="*/ 0 h 161"/>
                <a:gd name="T54" fmla="*/ 9 w 619"/>
                <a:gd name="T55" fmla="*/ 0 h 161"/>
                <a:gd name="T56" fmla="*/ 17 w 619"/>
                <a:gd name="T57" fmla="*/ 0 h 161"/>
                <a:gd name="T58" fmla="*/ 26 w 619"/>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161">
                  <a:moveTo>
                    <a:pt x="26" y="0"/>
                  </a:moveTo>
                  <a:lnTo>
                    <a:pt x="39" y="0"/>
                  </a:lnTo>
                  <a:lnTo>
                    <a:pt x="169" y="0"/>
                  </a:lnTo>
                  <a:lnTo>
                    <a:pt x="212" y="0"/>
                  </a:lnTo>
                  <a:lnTo>
                    <a:pt x="261" y="0"/>
                  </a:lnTo>
                  <a:lnTo>
                    <a:pt x="316" y="0"/>
                  </a:lnTo>
                  <a:lnTo>
                    <a:pt x="379" y="0"/>
                  </a:lnTo>
                  <a:lnTo>
                    <a:pt x="450" y="0"/>
                  </a:lnTo>
                  <a:lnTo>
                    <a:pt x="619" y="0"/>
                  </a:lnTo>
                  <a:lnTo>
                    <a:pt x="591" y="34"/>
                  </a:lnTo>
                  <a:lnTo>
                    <a:pt x="560" y="66"/>
                  </a:lnTo>
                  <a:lnTo>
                    <a:pt x="525" y="93"/>
                  </a:lnTo>
                  <a:lnTo>
                    <a:pt x="487" y="117"/>
                  </a:lnTo>
                  <a:lnTo>
                    <a:pt x="445" y="136"/>
                  </a:lnTo>
                  <a:lnTo>
                    <a:pt x="401" y="150"/>
                  </a:lnTo>
                  <a:lnTo>
                    <a:pt x="356" y="159"/>
                  </a:lnTo>
                  <a:lnTo>
                    <a:pt x="309" y="161"/>
                  </a:lnTo>
                  <a:lnTo>
                    <a:pt x="261" y="159"/>
                  </a:lnTo>
                  <a:lnTo>
                    <a:pt x="216" y="150"/>
                  </a:lnTo>
                  <a:lnTo>
                    <a:pt x="172" y="136"/>
                  </a:lnTo>
                  <a:lnTo>
                    <a:pt x="131" y="117"/>
                  </a:lnTo>
                  <a:lnTo>
                    <a:pt x="94" y="93"/>
                  </a:lnTo>
                  <a:lnTo>
                    <a:pt x="58" y="66"/>
                  </a:lnTo>
                  <a:lnTo>
                    <a:pt x="26" y="34"/>
                  </a:lnTo>
                  <a:lnTo>
                    <a:pt x="0" y="0"/>
                  </a:lnTo>
                  <a:lnTo>
                    <a:pt x="2" y="0"/>
                  </a:lnTo>
                  <a:lnTo>
                    <a:pt x="4" y="0"/>
                  </a:lnTo>
                  <a:lnTo>
                    <a:pt x="9" y="0"/>
                  </a:lnTo>
                  <a:lnTo>
                    <a:pt x="17" y="0"/>
                  </a:lnTo>
                  <a:lnTo>
                    <a:pt x="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32" name="Group 431">
            <a:extLst>
              <a:ext uri="{FF2B5EF4-FFF2-40B4-BE49-F238E27FC236}">
                <a16:creationId xmlns:a16="http://schemas.microsoft.com/office/drawing/2014/main" id="{421AFBFF-C247-4EE5-9AE3-94EA27858573}"/>
              </a:ext>
            </a:extLst>
          </p:cNvPr>
          <p:cNvGrpSpPr/>
          <p:nvPr/>
        </p:nvGrpSpPr>
        <p:grpSpPr>
          <a:xfrm>
            <a:off x="7250398" y="6168473"/>
            <a:ext cx="888731" cy="1579143"/>
            <a:chOff x="8248426" y="6398669"/>
            <a:chExt cx="888731" cy="1579143"/>
          </a:xfrm>
        </p:grpSpPr>
        <p:sp>
          <p:nvSpPr>
            <p:cNvPr id="433" name="TextBox 432">
              <a:extLst>
                <a:ext uri="{FF2B5EF4-FFF2-40B4-BE49-F238E27FC236}">
                  <a16:creationId xmlns:a16="http://schemas.microsoft.com/office/drawing/2014/main" id="{2FD24F05-A372-45EE-9226-96A99228F6C7}"/>
                </a:ext>
              </a:extLst>
            </p:cNvPr>
            <p:cNvSpPr txBox="1"/>
            <p:nvPr/>
          </p:nvSpPr>
          <p:spPr>
            <a:xfrm>
              <a:off x="8375019" y="7175957"/>
              <a:ext cx="762138" cy="369332"/>
            </a:xfrm>
            <a:prstGeom prst="rect">
              <a:avLst/>
            </a:prstGeom>
            <a:noFill/>
          </p:spPr>
          <p:txBody>
            <a:bodyPr wrap="square" lIns="0" tIns="0" rIns="0" bIns="0" rtlCol="0">
              <a:spAutoFit/>
            </a:bodyPr>
            <a:lstStyle/>
            <a:p>
              <a:pPr>
                <a:spcAft>
                  <a:spcPts val="900"/>
                </a:spcAft>
              </a:pPr>
              <a:r>
                <a:rPr lang="en-US" sz="1200" dirty="0">
                  <a:latin typeface="+mj-lt"/>
                </a:rPr>
                <a:t>Later </a:t>
              </a:r>
              <a:br>
                <a:rPr lang="en-US" sz="1200" dirty="0">
                  <a:latin typeface="+mj-lt"/>
                </a:rPr>
              </a:br>
              <a:r>
                <a:rPr lang="en-US" sz="1200" dirty="0">
                  <a:latin typeface="+mj-lt"/>
                </a:rPr>
                <a:t>stage</a:t>
              </a:r>
            </a:p>
          </p:txBody>
        </p:sp>
        <p:sp>
          <p:nvSpPr>
            <p:cNvPr id="434" name="Teardrop 433">
              <a:extLst>
                <a:ext uri="{FF2B5EF4-FFF2-40B4-BE49-F238E27FC236}">
                  <a16:creationId xmlns:a16="http://schemas.microsoft.com/office/drawing/2014/main" id="{B7635538-AFD7-4CEE-8453-8D830768337B}"/>
                </a:ext>
              </a:extLst>
            </p:cNvPr>
            <p:cNvSpPr/>
            <p:nvPr/>
          </p:nvSpPr>
          <p:spPr bwMode="ltGray">
            <a:xfrm rot="5400000" flipV="1">
              <a:off x="8248426" y="6398669"/>
              <a:ext cx="621321" cy="621321"/>
            </a:xfrm>
            <a:prstGeom prst="teardrop">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eorgia" pitchFamily="18" charset="0"/>
              </a:endParaRPr>
            </a:p>
          </p:txBody>
        </p:sp>
        <p:cxnSp>
          <p:nvCxnSpPr>
            <p:cNvPr id="435" name="Straight Connector 434">
              <a:extLst>
                <a:ext uri="{FF2B5EF4-FFF2-40B4-BE49-F238E27FC236}">
                  <a16:creationId xmlns:a16="http://schemas.microsoft.com/office/drawing/2014/main" id="{22960ABC-1B47-4A1F-A8DF-A367887F0B51}"/>
                </a:ext>
              </a:extLst>
            </p:cNvPr>
            <p:cNvCxnSpPr/>
            <p:nvPr/>
          </p:nvCxnSpPr>
          <p:spPr>
            <a:xfrm>
              <a:off x="8248427" y="7019990"/>
              <a:ext cx="0" cy="957822"/>
            </a:xfrm>
            <a:prstGeom prst="line">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475" name="Group 474">
              <a:extLst>
                <a:ext uri="{FF2B5EF4-FFF2-40B4-BE49-F238E27FC236}">
                  <a16:creationId xmlns:a16="http://schemas.microsoft.com/office/drawing/2014/main" id="{E5BE78FE-F2BB-4620-9BC9-AFC33ADBC998}"/>
                </a:ext>
              </a:extLst>
            </p:cNvPr>
            <p:cNvGrpSpPr/>
            <p:nvPr/>
          </p:nvGrpSpPr>
          <p:grpSpPr>
            <a:xfrm>
              <a:off x="8297609" y="6452823"/>
              <a:ext cx="502091" cy="439593"/>
              <a:chOff x="8297609" y="6452823"/>
              <a:chExt cx="502091" cy="439593"/>
            </a:xfrm>
            <a:solidFill>
              <a:schemeClr val="accent5">
                <a:lumMod val="60000"/>
                <a:lumOff val="40000"/>
              </a:schemeClr>
            </a:solidFill>
          </p:grpSpPr>
          <p:sp>
            <p:nvSpPr>
              <p:cNvPr id="483" name="Freeform 46">
                <a:extLst>
                  <a:ext uri="{FF2B5EF4-FFF2-40B4-BE49-F238E27FC236}">
                    <a16:creationId xmlns:a16="http://schemas.microsoft.com/office/drawing/2014/main" id="{647F5906-9D2E-4885-937E-60270B1C9103}"/>
                  </a:ext>
                </a:extLst>
              </p:cNvPr>
              <p:cNvSpPr>
                <a:spLocks/>
              </p:cNvSpPr>
              <p:nvPr/>
            </p:nvSpPr>
            <p:spPr bwMode="auto">
              <a:xfrm>
                <a:off x="8493529" y="6659979"/>
                <a:ext cx="159405" cy="232437"/>
              </a:xfrm>
              <a:custGeom>
                <a:avLst/>
                <a:gdLst>
                  <a:gd name="T0" fmla="*/ 32 w 227"/>
                  <a:gd name="T1" fmla="*/ 0 h 331"/>
                  <a:gd name="T2" fmla="*/ 34 w 227"/>
                  <a:gd name="T3" fmla="*/ 1 h 331"/>
                  <a:gd name="T4" fmla="*/ 42 w 227"/>
                  <a:gd name="T5" fmla="*/ 7 h 331"/>
                  <a:gd name="T6" fmla="*/ 60 w 227"/>
                  <a:gd name="T7" fmla="*/ 19 h 331"/>
                  <a:gd name="T8" fmla="*/ 93 w 227"/>
                  <a:gd name="T9" fmla="*/ 42 h 331"/>
                  <a:gd name="T10" fmla="*/ 116 w 227"/>
                  <a:gd name="T11" fmla="*/ 58 h 331"/>
                  <a:gd name="T12" fmla="*/ 118 w 227"/>
                  <a:gd name="T13" fmla="*/ 57 h 331"/>
                  <a:gd name="T14" fmla="*/ 129 w 227"/>
                  <a:gd name="T15" fmla="*/ 52 h 331"/>
                  <a:gd name="T16" fmla="*/ 154 w 227"/>
                  <a:gd name="T17" fmla="*/ 41 h 331"/>
                  <a:gd name="T18" fmla="*/ 173 w 227"/>
                  <a:gd name="T19" fmla="*/ 34 h 331"/>
                  <a:gd name="T20" fmla="*/ 176 w 227"/>
                  <a:gd name="T21" fmla="*/ 45 h 331"/>
                  <a:gd name="T22" fmla="*/ 170 w 227"/>
                  <a:gd name="T23" fmla="*/ 59 h 331"/>
                  <a:gd name="T24" fmla="*/ 167 w 227"/>
                  <a:gd name="T25" fmla="*/ 68 h 331"/>
                  <a:gd name="T26" fmla="*/ 167 w 227"/>
                  <a:gd name="T27" fmla="*/ 72 h 331"/>
                  <a:gd name="T28" fmla="*/ 167 w 227"/>
                  <a:gd name="T29" fmla="*/ 73 h 331"/>
                  <a:gd name="T30" fmla="*/ 170 w 227"/>
                  <a:gd name="T31" fmla="*/ 72 h 331"/>
                  <a:gd name="T32" fmla="*/ 171 w 227"/>
                  <a:gd name="T33" fmla="*/ 72 h 331"/>
                  <a:gd name="T34" fmla="*/ 172 w 227"/>
                  <a:gd name="T35" fmla="*/ 72 h 331"/>
                  <a:gd name="T36" fmla="*/ 172 w 227"/>
                  <a:gd name="T37" fmla="*/ 95 h 331"/>
                  <a:gd name="T38" fmla="*/ 172 w 227"/>
                  <a:gd name="T39" fmla="*/ 161 h 331"/>
                  <a:gd name="T40" fmla="*/ 175 w 227"/>
                  <a:gd name="T41" fmla="*/ 259 h 331"/>
                  <a:gd name="T42" fmla="*/ 181 w 227"/>
                  <a:gd name="T43" fmla="*/ 298 h 331"/>
                  <a:gd name="T44" fmla="*/ 191 w 227"/>
                  <a:gd name="T45" fmla="*/ 317 h 331"/>
                  <a:gd name="T46" fmla="*/ 206 w 227"/>
                  <a:gd name="T47" fmla="*/ 325 h 331"/>
                  <a:gd name="T48" fmla="*/ 227 w 227"/>
                  <a:gd name="T49" fmla="*/ 331 h 331"/>
                  <a:gd name="T50" fmla="*/ 15 w 227"/>
                  <a:gd name="T51" fmla="*/ 321 h 331"/>
                  <a:gd name="T52" fmla="*/ 32 w 227"/>
                  <a:gd name="T53" fmla="*/ 304 h 331"/>
                  <a:gd name="T54" fmla="*/ 39 w 227"/>
                  <a:gd name="T55" fmla="*/ 281 h 331"/>
                  <a:gd name="T56" fmla="*/ 40 w 227"/>
                  <a:gd name="T57" fmla="*/ 255 h 331"/>
                  <a:gd name="T58" fmla="*/ 40 w 227"/>
                  <a:gd name="T59" fmla="*/ 216 h 331"/>
                  <a:gd name="T60" fmla="*/ 38 w 227"/>
                  <a:gd name="T61" fmla="*/ 163 h 331"/>
                  <a:gd name="T62" fmla="*/ 35 w 227"/>
                  <a:gd name="T63" fmla="*/ 106 h 331"/>
                  <a:gd name="T64" fmla="*/ 34 w 227"/>
                  <a:gd name="T65" fmla="*/ 53 h 331"/>
                  <a:gd name="T66" fmla="*/ 32 w 227"/>
                  <a:gd name="T67" fmla="*/ 14 h 331"/>
                  <a:gd name="T68" fmla="*/ 32 w 227"/>
                  <a:gd name="T6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331">
                    <a:moveTo>
                      <a:pt x="32" y="0"/>
                    </a:moveTo>
                    <a:lnTo>
                      <a:pt x="32" y="0"/>
                    </a:lnTo>
                    <a:lnTo>
                      <a:pt x="32" y="0"/>
                    </a:lnTo>
                    <a:lnTo>
                      <a:pt x="34" y="1"/>
                    </a:lnTo>
                    <a:lnTo>
                      <a:pt x="37" y="3"/>
                    </a:lnTo>
                    <a:lnTo>
                      <a:pt x="42" y="7"/>
                    </a:lnTo>
                    <a:lnTo>
                      <a:pt x="50" y="12"/>
                    </a:lnTo>
                    <a:lnTo>
                      <a:pt x="60" y="19"/>
                    </a:lnTo>
                    <a:lnTo>
                      <a:pt x="74" y="30"/>
                    </a:lnTo>
                    <a:lnTo>
                      <a:pt x="93" y="42"/>
                    </a:lnTo>
                    <a:lnTo>
                      <a:pt x="116" y="58"/>
                    </a:lnTo>
                    <a:lnTo>
                      <a:pt x="116" y="58"/>
                    </a:lnTo>
                    <a:lnTo>
                      <a:pt x="117" y="58"/>
                    </a:lnTo>
                    <a:lnTo>
                      <a:pt x="118" y="57"/>
                    </a:lnTo>
                    <a:lnTo>
                      <a:pt x="123" y="56"/>
                    </a:lnTo>
                    <a:lnTo>
                      <a:pt x="129" y="52"/>
                    </a:lnTo>
                    <a:lnTo>
                      <a:pt x="139" y="47"/>
                    </a:lnTo>
                    <a:lnTo>
                      <a:pt x="154" y="41"/>
                    </a:lnTo>
                    <a:lnTo>
                      <a:pt x="172" y="33"/>
                    </a:lnTo>
                    <a:lnTo>
                      <a:pt x="173" y="34"/>
                    </a:lnTo>
                    <a:lnTo>
                      <a:pt x="175" y="39"/>
                    </a:lnTo>
                    <a:lnTo>
                      <a:pt x="176" y="45"/>
                    </a:lnTo>
                    <a:lnTo>
                      <a:pt x="172" y="55"/>
                    </a:lnTo>
                    <a:lnTo>
                      <a:pt x="170" y="59"/>
                    </a:lnTo>
                    <a:lnTo>
                      <a:pt x="169" y="64"/>
                    </a:lnTo>
                    <a:lnTo>
                      <a:pt x="167" y="68"/>
                    </a:lnTo>
                    <a:lnTo>
                      <a:pt x="167" y="69"/>
                    </a:lnTo>
                    <a:lnTo>
                      <a:pt x="167" y="72"/>
                    </a:lnTo>
                    <a:lnTo>
                      <a:pt x="167" y="72"/>
                    </a:lnTo>
                    <a:lnTo>
                      <a:pt x="167" y="73"/>
                    </a:lnTo>
                    <a:lnTo>
                      <a:pt x="169" y="73"/>
                    </a:lnTo>
                    <a:lnTo>
                      <a:pt x="170" y="72"/>
                    </a:lnTo>
                    <a:lnTo>
                      <a:pt x="171" y="72"/>
                    </a:lnTo>
                    <a:lnTo>
                      <a:pt x="171" y="72"/>
                    </a:lnTo>
                    <a:lnTo>
                      <a:pt x="172" y="72"/>
                    </a:lnTo>
                    <a:lnTo>
                      <a:pt x="172" y="72"/>
                    </a:lnTo>
                    <a:lnTo>
                      <a:pt x="172" y="73"/>
                    </a:lnTo>
                    <a:lnTo>
                      <a:pt x="172" y="95"/>
                    </a:lnTo>
                    <a:lnTo>
                      <a:pt x="172" y="124"/>
                    </a:lnTo>
                    <a:lnTo>
                      <a:pt x="172" y="161"/>
                    </a:lnTo>
                    <a:lnTo>
                      <a:pt x="173" y="205"/>
                    </a:lnTo>
                    <a:lnTo>
                      <a:pt x="175" y="259"/>
                    </a:lnTo>
                    <a:lnTo>
                      <a:pt x="177" y="282"/>
                    </a:lnTo>
                    <a:lnTo>
                      <a:pt x="181" y="298"/>
                    </a:lnTo>
                    <a:lnTo>
                      <a:pt x="184" y="309"/>
                    </a:lnTo>
                    <a:lnTo>
                      <a:pt x="191" y="317"/>
                    </a:lnTo>
                    <a:lnTo>
                      <a:pt x="198" y="322"/>
                    </a:lnTo>
                    <a:lnTo>
                      <a:pt x="206" y="325"/>
                    </a:lnTo>
                    <a:lnTo>
                      <a:pt x="216" y="327"/>
                    </a:lnTo>
                    <a:lnTo>
                      <a:pt x="227" y="331"/>
                    </a:lnTo>
                    <a:lnTo>
                      <a:pt x="0" y="326"/>
                    </a:lnTo>
                    <a:lnTo>
                      <a:pt x="15" y="321"/>
                    </a:lnTo>
                    <a:lnTo>
                      <a:pt x="24" y="314"/>
                    </a:lnTo>
                    <a:lnTo>
                      <a:pt x="32" y="304"/>
                    </a:lnTo>
                    <a:lnTo>
                      <a:pt x="37" y="293"/>
                    </a:lnTo>
                    <a:lnTo>
                      <a:pt x="39" y="281"/>
                    </a:lnTo>
                    <a:lnTo>
                      <a:pt x="40" y="265"/>
                    </a:lnTo>
                    <a:lnTo>
                      <a:pt x="40" y="255"/>
                    </a:lnTo>
                    <a:lnTo>
                      <a:pt x="40" y="238"/>
                    </a:lnTo>
                    <a:lnTo>
                      <a:pt x="40" y="216"/>
                    </a:lnTo>
                    <a:lnTo>
                      <a:pt x="39" y="191"/>
                    </a:lnTo>
                    <a:lnTo>
                      <a:pt x="38" y="163"/>
                    </a:lnTo>
                    <a:lnTo>
                      <a:pt x="37" y="135"/>
                    </a:lnTo>
                    <a:lnTo>
                      <a:pt x="35" y="106"/>
                    </a:lnTo>
                    <a:lnTo>
                      <a:pt x="35" y="78"/>
                    </a:lnTo>
                    <a:lnTo>
                      <a:pt x="34" y="53"/>
                    </a:lnTo>
                    <a:lnTo>
                      <a:pt x="33" y="31"/>
                    </a:lnTo>
                    <a:lnTo>
                      <a:pt x="32" y="14"/>
                    </a:lnTo>
                    <a:lnTo>
                      <a:pt x="32" y="3"/>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47">
                <a:extLst>
                  <a:ext uri="{FF2B5EF4-FFF2-40B4-BE49-F238E27FC236}">
                    <a16:creationId xmlns:a16="http://schemas.microsoft.com/office/drawing/2014/main" id="{1F87B025-C1F0-4AC8-8321-6AB2293D43DF}"/>
                  </a:ext>
                </a:extLst>
              </p:cNvPr>
              <p:cNvSpPr>
                <a:spLocks/>
              </p:cNvSpPr>
              <p:nvPr/>
            </p:nvSpPr>
            <p:spPr bwMode="auto">
              <a:xfrm>
                <a:off x="8420498" y="6512511"/>
                <a:ext cx="139743" cy="179067"/>
              </a:xfrm>
              <a:custGeom>
                <a:avLst/>
                <a:gdLst>
                  <a:gd name="T0" fmla="*/ 67 w 199"/>
                  <a:gd name="T1" fmla="*/ 0 h 255"/>
                  <a:gd name="T2" fmla="*/ 91 w 199"/>
                  <a:gd name="T3" fmla="*/ 3 h 255"/>
                  <a:gd name="T4" fmla="*/ 117 w 199"/>
                  <a:gd name="T5" fmla="*/ 9 h 255"/>
                  <a:gd name="T6" fmla="*/ 143 w 199"/>
                  <a:gd name="T7" fmla="*/ 20 h 255"/>
                  <a:gd name="T8" fmla="*/ 158 w 199"/>
                  <a:gd name="T9" fmla="*/ 31 h 255"/>
                  <a:gd name="T10" fmla="*/ 171 w 199"/>
                  <a:gd name="T11" fmla="*/ 47 h 255"/>
                  <a:gd name="T12" fmla="*/ 182 w 199"/>
                  <a:gd name="T13" fmla="*/ 66 h 255"/>
                  <a:gd name="T14" fmla="*/ 191 w 199"/>
                  <a:gd name="T15" fmla="*/ 90 h 255"/>
                  <a:gd name="T16" fmla="*/ 197 w 199"/>
                  <a:gd name="T17" fmla="*/ 115 h 255"/>
                  <a:gd name="T18" fmla="*/ 198 w 199"/>
                  <a:gd name="T19" fmla="*/ 141 h 255"/>
                  <a:gd name="T20" fmla="*/ 199 w 199"/>
                  <a:gd name="T21" fmla="*/ 167 h 255"/>
                  <a:gd name="T22" fmla="*/ 198 w 199"/>
                  <a:gd name="T23" fmla="*/ 190 h 255"/>
                  <a:gd name="T24" fmla="*/ 197 w 199"/>
                  <a:gd name="T25" fmla="*/ 211 h 255"/>
                  <a:gd name="T26" fmla="*/ 196 w 199"/>
                  <a:gd name="T27" fmla="*/ 229 h 255"/>
                  <a:gd name="T28" fmla="*/ 194 w 199"/>
                  <a:gd name="T29" fmla="*/ 243 h 255"/>
                  <a:gd name="T30" fmla="*/ 197 w 199"/>
                  <a:gd name="T31" fmla="*/ 250 h 255"/>
                  <a:gd name="T32" fmla="*/ 196 w 199"/>
                  <a:gd name="T33" fmla="*/ 254 h 255"/>
                  <a:gd name="T34" fmla="*/ 192 w 199"/>
                  <a:gd name="T35" fmla="*/ 255 h 255"/>
                  <a:gd name="T36" fmla="*/ 186 w 199"/>
                  <a:gd name="T37" fmla="*/ 254 h 255"/>
                  <a:gd name="T38" fmla="*/ 177 w 199"/>
                  <a:gd name="T39" fmla="*/ 252 h 255"/>
                  <a:gd name="T40" fmla="*/ 170 w 199"/>
                  <a:gd name="T41" fmla="*/ 250 h 255"/>
                  <a:gd name="T42" fmla="*/ 163 w 199"/>
                  <a:gd name="T43" fmla="*/ 247 h 255"/>
                  <a:gd name="T44" fmla="*/ 158 w 199"/>
                  <a:gd name="T45" fmla="*/ 245 h 255"/>
                  <a:gd name="T46" fmla="*/ 157 w 199"/>
                  <a:gd name="T47" fmla="*/ 244 h 255"/>
                  <a:gd name="T48" fmla="*/ 157 w 199"/>
                  <a:gd name="T49" fmla="*/ 240 h 255"/>
                  <a:gd name="T50" fmla="*/ 159 w 199"/>
                  <a:gd name="T51" fmla="*/ 230 h 255"/>
                  <a:gd name="T52" fmla="*/ 163 w 199"/>
                  <a:gd name="T53" fmla="*/ 217 h 255"/>
                  <a:gd name="T54" fmla="*/ 166 w 199"/>
                  <a:gd name="T55" fmla="*/ 199 h 255"/>
                  <a:gd name="T56" fmla="*/ 170 w 199"/>
                  <a:gd name="T57" fmla="*/ 178 h 255"/>
                  <a:gd name="T58" fmla="*/ 174 w 199"/>
                  <a:gd name="T59" fmla="*/ 157 h 255"/>
                  <a:gd name="T60" fmla="*/ 175 w 199"/>
                  <a:gd name="T61" fmla="*/ 136 h 255"/>
                  <a:gd name="T62" fmla="*/ 176 w 199"/>
                  <a:gd name="T63" fmla="*/ 117 h 255"/>
                  <a:gd name="T64" fmla="*/ 175 w 199"/>
                  <a:gd name="T65" fmla="*/ 101 h 255"/>
                  <a:gd name="T66" fmla="*/ 172 w 199"/>
                  <a:gd name="T67" fmla="*/ 82 h 255"/>
                  <a:gd name="T68" fmla="*/ 167 w 199"/>
                  <a:gd name="T69" fmla="*/ 68 h 255"/>
                  <a:gd name="T70" fmla="*/ 161 w 199"/>
                  <a:gd name="T71" fmla="*/ 57 h 255"/>
                  <a:gd name="T72" fmla="*/ 154 w 199"/>
                  <a:gd name="T73" fmla="*/ 46 h 255"/>
                  <a:gd name="T74" fmla="*/ 146 w 199"/>
                  <a:gd name="T75" fmla="*/ 35 h 255"/>
                  <a:gd name="T76" fmla="*/ 133 w 199"/>
                  <a:gd name="T77" fmla="*/ 25 h 255"/>
                  <a:gd name="T78" fmla="*/ 117 w 199"/>
                  <a:gd name="T79" fmla="*/ 18 h 255"/>
                  <a:gd name="T80" fmla="*/ 99 w 199"/>
                  <a:gd name="T81" fmla="*/ 13 h 255"/>
                  <a:gd name="T82" fmla="*/ 80 w 199"/>
                  <a:gd name="T83" fmla="*/ 9 h 255"/>
                  <a:gd name="T84" fmla="*/ 60 w 199"/>
                  <a:gd name="T85" fmla="*/ 8 h 255"/>
                  <a:gd name="T86" fmla="*/ 42 w 199"/>
                  <a:gd name="T87" fmla="*/ 8 h 255"/>
                  <a:gd name="T88" fmla="*/ 26 w 199"/>
                  <a:gd name="T89" fmla="*/ 8 h 255"/>
                  <a:gd name="T90" fmla="*/ 12 w 199"/>
                  <a:gd name="T91" fmla="*/ 9 h 255"/>
                  <a:gd name="T92" fmla="*/ 4 w 199"/>
                  <a:gd name="T93" fmla="*/ 9 h 255"/>
                  <a:gd name="T94" fmla="*/ 0 w 199"/>
                  <a:gd name="T95" fmla="*/ 10 h 255"/>
                  <a:gd name="T96" fmla="*/ 4 w 199"/>
                  <a:gd name="T97" fmla="*/ 9 h 255"/>
                  <a:gd name="T98" fmla="*/ 12 w 199"/>
                  <a:gd name="T99" fmla="*/ 7 h 255"/>
                  <a:gd name="T100" fmla="*/ 27 w 199"/>
                  <a:gd name="T101" fmla="*/ 3 h 255"/>
                  <a:gd name="T102" fmla="*/ 45 w 199"/>
                  <a:gd name="T103" fmla="*/ 0 h 255"/>
                  <a:gd name="T104" fmla="*/ 67 w 199"/>
                  <a:gd name="T10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255">
                    <a:moveTo>
                      <a:pt x="67" y="0"/>
                    </a:moveTo>
                    <a:lnTo>
                      <a:pt x="91" y="3"/>
                    </a:lnTo>
                    <a:lnTo>
                      <a:pt x="117" y="9"/>
                    </a:lnTo>
                    <a:lnTo>
                      <a:pt x="143" y="20"/>
                    </a:lnTo>
                    <a:lnTo>
                      <a:pt x="158" y="31"/>
                    </a:lnTo>
                    <a:lnTo>
                      <a:pt x="171" y="47"/>
                    </a:lnTo>
                    <a:lnTo>
                      <a:pt x="182" y="66"/>
                    </a:lnTo>
                    <a:lnTo>
                      <a:pt x="191" y="90"/>
                    </a:lnTo>
                    <a:lnTo>
                      <a:pt x="197" y="115"/>
                    </a:lnTo>
                    <a:lnTo>
                      <a:pt x="198" y="141"/>
                    </a:lnTo>
                    <a:lnTo>
                      <a:pt x="199" y="167"/>
                    </a:lnTo>
                    <a:lnTo>
                      <a:pt x="198" y="190"/>
                    </a:lnTo>
                    <a:lnTo>
                      <a:pt x="197" y="211"/>
                    </a:lnTo>
                    <a:lnTo>
                      <a:pt x="196" y="229"/>
                    </a:lnTo>
                    <a:lnTo>
                      <a:pt x="194" y="243"/>
                    </a:lnTo>
                    <a:lnTo>
                      <a:pt x="197" y="250"/>
                    </a:lnTo>
                    <a:lnTo>
                      <a:pt x="196" y="254"/>
                    </a:lnTo>
                    <a:lnTo>
                      <a:pt x="192" y="255"/>
                    </a:lnTo>
                    <a:lnTo>
                      <a:pt x="186" y="254"/>
                    </a:lnTo>
                    <a:lnTo>
                      <a:pt x="177" y="252"/>
                    </a:lnTo>
                    <a:lnTo>
                      <a:pt x="170" y="250"/>
                    </a:lnTo>
                    <a:lnTo>
                      <a:pt x="163" y="247"/>
                    </a:lnTo>
                    <a:lnTo>
                      <a:pt x="158" y="245"/>
                    </a:lnTo>
                    <a:lnTo>
                      <a:pt x="157" y="244"/>
                    </a:lnTo>
                    <a:lnTo>
                      <a:pt x="157" y="240"/>
                    </a:lnTo>
                    <a:lnTo>
                      <a:pt x="159" y="230"/>
                    </a:lnTo>
                    <a:lnTo>
                      <a:pt x="163" y="217"/>
                    </a:lnTo>
                    <a:lnTo>
                      <a:pt x="166" y="199"/>
                    </a:lnTo>
                    <a:lnTo>
                      <a:pt x="170" y="178"/>
                    </a:lnTo>
                    <a:lnTo>
                      <a:pt x="174" y="157"/>
                    </a:lnTo>
                    <a:lnTo>
                      <a:pt x="175" y="136"/>
                    </a:lnTo>
                    <a:lnTo>
                      <a:pt x="176" y="117"/>
                    </a:lnTo>
                    <a:lnTo>
                      <a:pt x="175" y="101"/>
                    </a:lnTo>
                    <a:lnTo>
                      <a:pt x="172" y="82"/>
                    </a:lnTo>
                    <a:lnTo>
                      <a:pt x="167" y="68"/>
                    </a:lnTo>
                    <a:lnTo>
                      <a:pt x="161" y="57"/>
                    </a:lnTo>
                    <a:lnTo>
                      <a:pt x="154" y="46"/>
                    </a:lnTo>
                    <a:lnTo>
                      <a:pt x="146" y="35"/>
                    </a:lnTo>
                    <a:lnTo>
                      <a:pt x="133" y="25"/>
                    </a:lnTo>
                    <a:lnTo>
                      <a:pt x="117" y="18"/>
                    </a:lnTo>
                    <a:lnTo>
                      <a:pt x="99" y="13"/>
                    </a:lnTo>
                    <a:lnTo>
                      <a:pt x="80" y="9"/>
                    </a:lnTo>
                    <a:lnTo>
                      <a:pt x="60" y="8"/>
                    </a:lnTo>
                    <a:lnTo>
                      <a:pt x="42" y="8"/>
                    </a:lnTo>
                    <a:lnTo>
                      <a:pt x="26" y="8"/>
                    </a:lnTo>
                    <a:lnTo>
                      <a:pt x="12" y="9"/>
                    </a:lnTo>
                    <a:lnTo>
                      <a:pt x="4" y="9"/>
                    </a:lnTo>
                    <a:lnTo>
                      <a:pt x="0" y="10"/>
                    </a:lnTo>
                    <a:lnTo>
                      <a:pt x="4" y="9"/>
                    </a:lnTo>
                    <a:lnTo>
                      <a:pt x="12" y="7"/>
                    </a:lnTo>
                    <a:lnTo>
                      <a:pt x="27" y="3"/>
                    </a:lnTo>
                    <a:lnTo>
                      <a:pt x="45" y="0"/>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48">
                <a:extLst>
                  <a:ext uri="{FF2B5EF4-FFF2-40B4-BE49-F238E27FC236}">
                    <a16:creationId xmlns:a16="http://schemas.microsoft.com/office/drawing/2014/main" id="{C3F68C95-A89E-415B-955E-92E9061AD6FC}"/>
                  </a:ext>
                </a:extLst>
              </p:cNvPr>
              <p:cNvSpPr>
                <a:spLocks/>
              </p:cNvSpPr>
              <p:nvPr/>
            </p:nvSpPr>
            <p:spPr bwMode="auto">
              <a:xfrm>
                <a:off x="8329912" y="6626272"/>
                <a:ext cx="219094" cy="115165"/>
              </a:xfrm>
              <a:custGeom>
                <a:avLst/>
                <a:gdLst>
                  <a:gd name="T0" fmla="*/ 154 w 312"/>
                  <a:gd name="T1" fmla="*/ 0 h 164"/>
                  <a:gd name="T2" fmla="*/ 180 w 312"/>
                  <a:gd name="T3" fmla="*/ 1 h 164"/>
                  <a:gd name="T4" fmla="*/ 201 w 312"/>
                  <a:gd name="T5" fmla="*/ 6 h 164"/>
                  <a:gd name="T6" fmla="*/ 221 w 312"/>
                  <a:gd name="T7" fmla="*/ 15 h 164"/>
                  <a:gd name="T8" fmla="*/ 237 w 312"/>
                  <a:gd name="T9" fmla="*/ 26 h 164"/>
                  <a:gd name="T10" fmla="*/ 251 w 312"/>
                  <a:gd name="T11" fmla="*/ 38 h 164"/>
                  <a:gd name="T12" fmla="*/ 265 w 312"/>
                  <a:gd name="T13" fmla="*/ 48 h 164"/>
                  <a:gd name="T14" fmla="*/ 282 w 312"/>
                  <a:gd name="T15" fmla="*/ 60 h 164"/>
                  <a:gd name="T16" fmla="*/ 295 w 312"/>
                  <a:gd name="T17" fmla="*/ 70 h 164"/>
                  <a:gd name="T18" fmla="*/ 305 w 312"/>
                  <a:gd name="T19" fmla="*/ 76 h 164"/>
                  <a:gd name="T20" fmla="*/ 311 w 312"/>
                  <a:gd name="T21" fmla="*/ 79 h 164"/>
                  <a:gd name="T22" fmla="*/ 312 w 312"/>
                  <a:gd name="T23" fmla="*/ 82 h 164"/>
                  <a:gd name="T24" fmla="*/ 304 w 312"/>
                  <a:gd name="T25" fmla="*/ 106 h 164"/>
                  <a:gd name="T26" fmla="*/ 296 w 312"/>
                  <a:gd name="T27" fmla="*/ 125 h 164"/>
                  <a:gd name="T28" fmla="*/ 290 w 312"/>
                  <a:gd name="T29" fmla="*/ 139 h 164"/>
                  <a:gd name="T30" fmla="*/ 287 w 312"/>
                  <a:gd name="T31" fmla="*/ 149 h 164"/>
                  <a:gd name="T32" fmla="*/ 284 w 312"/>
                  <a:gd name="T33" fmla="*/ 156 h 164"/>
                  <a:gd name="T34" fmla="*/ 282 w 312"/>
                  <a:gd name="T35" fmla="*/ 160 h 164"/>
                  <a:gd name="T36" fmla="*/ 282 w 312"/>
                  <a:gd name="T37" fmla="*/ 162 h 164"/>
                  <a:gd name="T38" fmla="*/ 281 w 312"/>
                  <a:gd name="T39" fmla="*/ 164 h 164"/>
                  <a:gd name="T40" fmla="*/ 281 w 312"/>
                  <a:gd name="T41" fmla="*/ 164 h 164"/>
                  <a:gd name="T42" fmla="*/ 281 w 312"/>
                  <a:gd name="T43" fmla="*/ 160 h 164"/>
                  <a:gd name="T44" fmla="*/ 278 w 312"/>
                  <a:gd name="T45" fmla="*/ 150 h 164"/>
                  <a:gd name="T46" fmla="*/ 275 w 312"/>
                  <a:gd name="T47" fmla="*/ 137 h 164"/>
                  <a:gd name="T48" fmla="*/ 268 w 312"/>
                  <a:gd name="T49" fmla="*/ 121 h 164"/>
                  <a:gd name="T50" fmla="*/ 261 w 312"/>
                  <a:gd name="T51" fmla="*/ 103 h 164"/>
                  <a:gd name="T52" fmla="*/ 251 w 312"/>
                  <a:gd name="T53" fmla="*/ 84 h 164"/>
                  <a:gd name="T54" fmla="*/ 242 w 312"/>
                  <a:gd name="T55" fmla="*/ 67 h 164"/>
                  <a:gd name="T56" fmla="*/ 228 w 312"/>
                  <a:gd name="T57" fmla="*/ 54 h 164"/>
                  <a:gd name="T58" fmla="*/ 215 w 312"/>
                  <a:gd name="T59" fmla="*/ 43 h 164"/>
                  <a:gd name="T60" fmla="*/ 201 w 312"/>
                  <a:gd name="T61" fmla="*/ 33 h 164"/>
                  <a:gd name="T62" fmla="*/ 188 w 312"/>
                  <a:gd name="T63" fmla="*/ 27 h 164"/>
                  <a:gd name="T64" fmla="*/ 172 w 312"/>
                  <a:gd name="T65" fmla="*/ 23 h 164"/>
                  <a:gd name="T66" fmla="*/ 154 w 312"/>
                  <a:gd name="T67" fmla="*/ 22 h 164"/>
                  <a:gd name="T68" fmla="*/ 139 w 312"/>
                  <a:gd name="T69" fmla="*/ 21 h 164"/>
                  <a:gd name="T70" fmla="*/ 127 w 312"/>
                  <a:gd name="T71" fmla="*/ 21 h 164"/>
                  <a:gd name="T72" fmla="*/ 114 w 312"/>
                  <a:gd name="T73" fmla="*/ 23 h 164"/>
                  <a:gd name="T74" fmla="*/ 102 w 312"/>
                  <a:gd name="T75" fmla="*/ 27 h 164"/>
                  <a:gd name="T76" fmla="*/ 86 w 312"/>
                  <a:gd name="T77" fmla="*/ 33 h 164"/>
                  <a:gd name="T78" fmla="*/ 67 w 312"/>
                  <a:gd name="T79" fmla="*/ 44 h 164"/>
                  <a:gd name="T80" fmla="*/ 50 w 312"/>
                  <a:gd name="T81" fmla="*/ 56 h 164"/>
                  <a:gd name="T82" fmla="*/ 35 w 312"/>
                  <a:gd name="T83" fmla="*/ 70 h 164"/>
                  <a:gd name="T84" fmla="*/ 23 w 312"/>
                  <a:gd name="T85" fmla="*/ 83 h 164"/>
                  <a:gd name="T86" fmla="*/ 13 w 312"/>
                  <a:gd name="T87" fmla="*/ 95 h 164"/>
                  <a:gd name="T88" fmla="*/ 6 w 312"/>
                  <a:gd name="T89" fmla="*/ 106 h 164"/>
                  <a:gd name="T90" fmla="*/ 1 w 312"/>
                  <a:gd name="T91" fmla="*/ 112 h 164"/>
                  <a:gd name="T92" fmla="*/ 0 w 312"/>
                  <a:gd name="T93" fmla="*/ 115 h 164"/>
                  <a:gd name="T94" fmla="*/ 1 w 312"/>
                  <a:gd name="T95" fmla="*/ 112 h 164"/>
                  <a:gd name="T96" fmla="*/ 4 w 312"/>
                  <a:gd name="T97" fmla="*/ 105 h 164"/>
                  <a:gd name="T98" fmla="*/ 9 w 312"/>
                  <a:gd name="T99" fmla="*/ 94 h 164"/>
                  <a:gd name="T100" fmla="*/ 18 w 312"/>
                  <a:gd name="T101" fmla="*/ 82 h 164"/>
                  <a:gd name="T102" fmla="*/ 28 w 312"/>
                  <a:gd name="T103" fmla="*/ 67 h 164"/>
                  <a:gd name="T104" fmla="*/ 39 w 312"/>
                  <a:gd name="T105" fmla="*/ 54 h 164"/>
                  <a:gd name="T106" fmla="*/ 52 w 312"/>
                  <a:gd name="T107" fmla="*/ 40 h 164"/>
                  <a:gd name="T108" fmla="*/ 67 w 312"/>
                  <a:gd name="T109" fmla="*/ 30 h 164"/>
                  <a:gd name="T110" fmla="*/ 75 w 312"/>
                  <a:gd name="T111" fmla="*/ 26 h 164"/>
                  <a:gd name="T112" fmla="*/ 86 w 312"/>
                  <a:gd name="T113" fmla="*/ 18 h 164"/>
                  <a:gd name="T114" fmla="*/ 99 w 312"/>
                  <a:gd name="T115" fmla="*/ 12 h 164"/>
                  <a:gd name="T116" fmla="*/ 113 w 312"/>
                  <a:gd name="T117" fmla="*/ 6 h 164"/>
                  <a:gd name="T118" fmla="*/ 132 w 312"/>
                  <a:gd name="T119" fmla="*/ 1 h 164"/>
                  <a:gd name="T120" fmla="*/ 154 w 312"/>
                  <a:gd name="T12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 h="164">
                    <a:moveTo>
                      <a:pt x="154" y="0"/>
                    </a:moveTo>
                    <a:lnTo>
                      <a:pt x="180" y="1"/>
                    </a:lnTo>
                    <a:lnTo>
                      <a:pt x="201" y="6"/>
                    </a:lnTo>
                    <a:lnTo>
                      <a:pt x="221" y="15"/>
                    </a:lnTo>
                    <a:lnTo>
                      <a:pt x="237" y="26"/>
                    </a:lnTo>
                    <a:lnTo>
                      <a:pt x="251" y="38"/>
                    </a:lnTo>
                    <a:lnTo>
                      <a:pt x="265" y="48"/>
                    </a:lnTo>
                    <a:lnTo>
                      <a:pt x="282" y="60"/>
                    </a:lnTo>
                    <a:lnTo>
                      <a:pt x="295" y="70"/>
                    </a:lnTo>
                    <a:lnTo>
                      <a:pt x="305" y="76"/>
                    </a:lnTo>
                    <a:lnTo>
                      <a:pt x="311" y="79"/>
                    </a:lnTo>
                    <a:lnTo>
                      <a:pt x="312" y="82"/>
                    </a:lnTo>
                    <a:lnTo>
                      <a:pt x="304" y="106"/>
                    </a:lnTo>
                    <a:lnTo>
                      <a:pt x="296" y="125"/>
                    </a:lnTo>
                    <a:lnTo>
                      <a:pt x="290" y="139"/>
                    </a:lnTo>
                    <a:lnTo>
                      <a:pt x="287" y="149"/>
                    </a:lnTo>
                    <a:lnTo>
                      <a:pt x="284" y="156"/>
                    </a:lnTo>
                    <a:lnTo>
                      <a:pt x="282" y="160"/>
                    </a:lnTo>
                    <a:lnTo>
                      <a:pt x="282" y="162"/>
                    </a:lnTo>
                    <a:lnTo>
                      <a:pt x="281" y="164"/>
                    </a:lnTo>
                    <a:lnTo>
                      <a:pt x="281" y="164"/>
                    </a:lnTo>
                    <a:lnTo>
                      <a:pt x="281" y="160"/>
                    </a:lnTo>
                    <a:lnTo>
                      <a:pt x="278" y="150"/>
                    </a:lnTo>
                    <a:lnTo>
                      <a:pt x="275" y="137"/>
                    </a:lnTo>
                    <a:lnTo>
                      <a:pt x="268" y="121"/>
                    </a:lnTo>
                    <a:lnTo>
                      <a:pt x="261" y="103"/>
                    </a:lnTo>
                    <a:lnTo>
                      <a:pt x="251" y="84"/>
                    </a:lnTo>
                    <a:lnTo>
                      <a:pt x="242" y="67"/>
                    </a:lnTo>
                    <a:lnTo>
                      <a:pt x="228" y="54"/>
                    </a:lnTo>
                    <a:lnTo>
                      <a:pt x="215" y="43"/>
                    </a:lnTo>
                    <a:lnTo>
                      <a:pt x="201" y="33"/>
                    </a:lnTo>
                    <a:lnTo>
                      <a:pt x="188" y="27"/>
                    </a:lnTo>
                    <a:lnTo>
                      <a:pt x="172" y="23"/>
                    </a:lnTo>
                    <a:lnTo>
                      <a:pt x="154" y="22"/>
                    </a:lnTo>
                    <a:lnTo>
                      <a:pt x="139" y="21"/>
                    </a:lnTo>
                    <a:lnTo>
                      <a:pt x="127" y="21"/>
                    </a:lnTo>
                    <a:lnTo>
                      <a:pt x="114" y="23"/>
                    </a:lnTo>
                    <a:lnTo>
                      <a:pt x="102" y="27"/>
                    </a:lnTo>
                    <a:lnTo>
                      <a:pt x="86" y="33"/>
                    </a:lnTo>
                    <a:lnTo>
                      <a:pt x="67" y="44"/>
                    </a:lnTo>
                    <a:lnTo>
                      <a:pt x="50" y="56"/>
                    </a:lnTo>
                    <a:lnTo>
                      <a:pt x="35" y="70"/>
                    </a:lnTo>
                    <a:lnTo>
                      <a:pt x="23" y="83"/>
                    </a:lnTo>
                    <a:lnTo>
                      <a:pt x="13" y="95"/>
                    </a:lnTo>
                    <a:lnTo>
                      <a:pt x="6" y="106"/>
                    </a:lnTo>
                    <a:lnTo>
                      <a:pt x="1" y="112"/>
                    </a:lnTo>
                    <a:lnTo>
                      <a:pt x="0" y="115"/>
                    </a:lnTo>
                    <a:lnTo>
                      <a:pt x="1" y="112"/>
                    </a:lnTo>
                    <a:lnTo>
                      <a:pt x="4" y="105"/>
                    </a:lnTo>
                    <a:lnTo>
                      <a:pt x="9" y="94"/>
                    </a:lnTo>
                    <a:lnTo>
                      <a:pt x="18" y="82"/>
                    </a:lnTo>
                    <a:lnTo>
                      <a:pt x="28" y="67"/>
                    </a:lnTo>
                    <a:lnTo>
                      <a:pt x="39" y="54"/>
                    </a:lnTo>
                    <a:lnTo>
                      <a:pt x="52" y="40"/>
                    </a:lnTo>
                    <a:lnTo>
                      <a:pt x="67" y="30"/>
                    </a:lnTo>
                    <a:lnTo>
                      <a:pt x="75" y="26"/>
                    </a:lnTo>
                    <a:lnTo>
                      <a:pt x="86" y="18"/>
                    </a:lnTo>
                    <a:lnTo>
                      <a:pt x="99" y="12"/>
                    </a:lnTo>
                    <a:lnTo>
                      <a:pt x="113" y="6"/>
                    </a:lnTo>
                    <a:lnTo>
                      <a:pt x="132" y="1"/>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49">
                <a:extLst>
                  <a:ext uri="{FF2B5EF4-FFF2-40B4-BE49-F238E27FC236}">
                    <a16:creationId xmlns:a16="http://schemas.microsoft.com/office/drawing/2014/main" id="{55C65FA1-8323-414F-BA9A-BD1969C24846}"/>
                  </a:ext>
                </a:extLst>
              </p:cNvPr>
              <p:cNvSpPr>
                <a:spLocks/>
              </p:cNvSpPr>
              <p:nvPr/>
            </p:nvSpPr>
            <p:spPr bwMode="auto">
              <a:xfrm>
                <a:off x="8324996" y="6685961"/>
                <a:ext cx="210667" cy="56178"/>
              </a:xfrm>
              <a:custGeom>
                <a:avLst/>
                <a:gdLst>
                  <a:gd name="T0" fmla="*/ 260 w 300"/>
                  <a:gd name="T1" fmla="*/ 0 h 80"/>
                  <a:gd name="T2" fmla="*/ 275 w 300"/>
                  <a:gd name="T3" fmla="*/ 0 h 80"/>
                  <a:gd name="T4" fmla="*/ 289 w 300"/>
                  <a:gd name="T5" fmla="*/ 2 h 80"/>
                  <a:gd name="T6" fmla="*/ 297 w 300"/>
                  <a:gd name="T7" fmla="*/ 3 h 80"/>
                  <a:gd name="T8" fmla="*/ 300 w 300"/>
                  <a:gd name="T9" fmla="*/ 3 h 80"/>
                  <a:gd name="T10" fmla="*/ 300 w 300"/>
                  <a:gd name="T11" fmla="*/ 7 h 80"/>
                  <a:gd name="T12" fmla="*/ 299 w 300"/>
                  <a:gd name="T13" fmla="*/ 13 h 80"/>
                  <a:gd name="T14" fmla="*/ 296 w 300"/>
                  <a:gd name="T15" fmla="*/ 22 h 80"/>
                  <a:gd name="T16" fmla="*/ 293 w 300"/>
                  <a:gd name="T17" fmla="*/ 32 h 80"/>
                  <a:gd name="T18" fmla="*/ 290 w 300"/>
                  <a:gd name="T19" fmla="*/ 43 h 80"/>
                  <a:gd name="T20" fmla="*/ 288 w 300"/>
                  <a:gd name="T21" fmla="*/ 52 h 80"/>
                  <a:gd name="T22" fmla="*/ 286 w 300"/>
                  <a:gd name="T23" fmla="*/ 57 h 80"/>
                  <a:gd name="T24" fmla="*/ 285 w 300"/>
                  <a:gd name="T25" fmla="*/ 58 h 80"/>
                  <a:gd name="T26" fmla="*/ 283 w 300"/>
                  <a:gd name="T27" fmla="*/ 48 h 80"/>
                  <a:gd name="T28" fmla="*/ 278 w 300"/>
                  <a:gd name="T29" fmla="*/ 40 h 80"/>
                  <a:gd name="T30" fmla="*/ 269 w 300"/>
                  <a:gd name="T31" fmla="*/ 31 h 80"/>
                  <a:gd name="T32" fmla="*/ 258 w 300"/>
                  <a:gd name="T33" fmla="*/ 25 h 80"/>
                  <a:gd name="T34" fmla="*/ 245 w 300"/>
                  <a:gd name="T35" fmla="*/ 21 h 80"/>
                  <a:gd name="T36" fmla="*/ 229 w 300"/>
                  <a:gd name="T37" fmla="*/ 21 h 80"/>
                  <a:gd name="T38" fmla="*/ 212 w 300"/>
                  <a:gd name="T39" fmla="*/ 29 h 80"/>
                  <a:gd name="T40" fmla="*/ 194 w 300"/>
                  <a:gd name="T41" fmla="*/ 40 h 80"/>
                  <a:gd name="T42" fmla="*/ 179 w 300"/>
                  <a:gd name="T43" fmla="*/ 51 h 80"/>
                  <a:gd name="T44" fmla="*/ 164 w 300"/>
                  <a:gd name="T45" fmla="*/ 62 h 80"/>
                  <a:gd name="T46" fmla="*/ 151 w 300"/>
                  <a:gd name="T47" fmla="*/ 71 h 80"/>
                  <a:gd name="T48" fmla="*/ 135 w 300"/>
                  <a:gd name="T49" fmla="*/ 79 h 80"/>
                  <a:gd name="T50" fmla="*/ 124 w 300"/>
                  <a:gd name="T51" fmla="*/ 80 h 80"/>
                  <a:gd name="T52" fmla="*/ 109 w 300"/>
                  <a:gd name="T53" fmla="*/ 79 h 80"/>
                  <a:gd name="T54" fmla="*/ 93 w 300"/>
                  <a:gd name="T55" fmla="*/ 77 h 80"/>
                  <a:gd name="T56" fmla="*/ 77 w 300"/>
                  <a:gd name="T57" fmla="*/ 75 h 80"/>
                  <a:gd name="T58" fmla="*/ 62 w 300"/>
                  <a:gd name="T59" fmla="*/ 73 h 80"/>
                  <a:gd name="T60" fmla="*/ 48 w 300"/>
                  <a:gd name="T61" fmla="*/ 70 h 80"/>
                  <a:gd name="T62" fmla="*/ 35 w 300"/>
                  <a:gd name="T63" fmla="*/ 69 h 80"/>
                  <a:gd name="T64" fmla="*/ 21 w 300"/>
                  <a:gd name="T65" fmla="*/ 71 h 80"/>
                  <a:gd name="T66" fmla="*/ 10 w 300"/>
                  <a:gd name="T67" fmla="*/ 74 h 80"/>
                  <a:gd name="T68" fmla="*/ 3 w 300"/>
                  <a:gd name="T69" fmla="*/ 77 h 80"/>
                  <a:gd name="T70" fmla="*/ 0 w 300"/>
                  <a:gd name="T71" fmla="*/ 79 h 80"/>
                  <a:gd name="T72" fmla="*/ 0 w 300"/>
                  <a:gd name="T73" fmla="*/ 77 h 80"/>
                  <a:gd name="T74" fmla="*/ 3 w 300"/>
                  <a:gd name="T75" fmla="*/ 74 h 80"/>
                  <a:gd name="T76" fmla="*/ 10 w 300"/>
                  <a:gd name="T77" fmla="*/ 70 h 80"/>
                  <a:gd name="T78" fmla="*/ 25 w 300"/>
                  <a:gd name="T79" fmla="*/ 65 h 80"/>
                  <a:gd name="T80" fmla="*/ 42 w 300"/>
                  <a:gd name="T81" fmla="*/ 64 h 80"/>
                  <a:gd name="T82" fmla="*/ 63 w 300"/>
                  <a:gd name="T83" fmla="*/ 65 h 80"/>
                  <a:gd name="T84" fmla="*/ 85 w 300"/>
                  <a:gd name="T85" fmla="*/ 68 h 80"/>
                  <a:gd name="T86" fmla="*/ 107 w 300"/>
                  <a:gd name="T87" fmla="*/ 69 h 80"/>
                  <a:gd name="T88" fmla="*/ 128 w 300"/>
                  <a:gd name="T89" fmla="*/ 68 h 80"/>
                  <a:gd name="T90" fmla="*/ 142 w 300"/>
                  <a:gd name="T91" fmla="*/ 60 h 80"/>
                  <a:gd name="T92" fmla="*/ 158 w 300"/>
                  <a:gd name="T93" fmla="*/ 49 h 80"/>
                  <a:gd name="T94" fmla="*/ 174 w 300"/>
                  <a:gd name="T95" fmla="*/ 36 h 80"/>
                  <a:gd name="T96" fmla="*/ 191 w 300"/>
                  <a:gd name="T97" fmla="*/ 21 h 80"/>
                  <a:gd name="T98" fmla="*/ 211 w 300"/>
                  <a:gd name="T99" fmla="*/ 10 h 80"/>
                  <a:gd name="T100" fmla="*/ 225 w 300"/>
                  <a:gd name="T101" fmla="*/ 4 h 80"/>
                  <a:gd name="T102" fmla="*/ 242 w 300"/>
                  <a:gd name="T103" fmla="*/ 2 h 80"/>
                  <a:gd name="T104" fmla="*/ 260 w 300"/>
                  <a:gd name="T10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 h="80">
                    <a:moveTo>
                      <a:pt x="260" y="0"/>
                    </a:moveTo>
                    <a:lnTo>
                      <a:pt x="275" y="0"/>
                    </a:lnTo>
                    <a:lnTo>
                      <a:pt x="289" y="2"/>
                    </a:lnTo>
                    <a:lnTo>
                      <a:pt x="297" y="3"/>
                    </a:lnTo>
                    <a:lnTo>
                      <a:pt x="300" y="3"/>
                    </a:lnTo>
                    <a:lnTo>
                      <a:pt x="300" y="7"/>
                    </a:lnTo>
                    <a:lnTo>
                      <a:pt x="299" y="13"/>
                    </a:lnTo>
                    <a:lnTo>
                      <a:pt x="296" y="22"/>
                    </a:lnTo>
                    <a:lnTo>
                      <a:pt x="293" y="32"/>
                    </a:lnTo>
                    <a:lnTo>
                      <a:pt x="290" y="43"/>
                    </a:lnTo>
                    <a:lnTo>
                      <a:pt x="288" y="52"/>
                    </a:lnTo>
                    <a:lnTo>
                      <a:pt x="286" y="57"/>
                    </a:lnTo>
                    <a:lnTo>
                      <a:pt x="285" y="58"/>
                    </a:lnTo>
                    <a:lnTo>
                      <a:pt x="283" y="48"/>
                    </a:lnTo>
                    <a:lnTo>
                      <a:pt x="278" y="40"/>
                    </a:lnTo>
                    <a:lnTo>
                      <a:pt x="269" y="31"/>
                    </a:lnTo>
                    <a:lnTo>
                      <a:pt x="258" y="25"/>
                    </a:lnTo>
                    <a:lnTo>
                      <a:pt x="245" y="21"/>
                    </a:lnTo>
                    <a:lnTo>
                      <a:pt x="229" y="21"/>
                    </a:lnTo>
                    <a:lnTo>
                      <a:pt x="212" y="29"/>
                    </a:lnTo>
                    <a:lnTo>
                      <a:pt x="194" y="40"/>
                    </a:lnTo>
                    <a:lnTo>
                      <a:pt x="179" y="51"/>
                    </a:lnTo>
                    <a:lnTo>
                      <a:pt x="164" y="62"/>
                    </a:lnTo>
                    <a:lnTo>
                      <a:pt x="151" y="71"/>
                    </a:lnTo>
                    <a:lnTo>
                      <a:pt x="135" y="79"/>
                    </a:lnTo>
                    <a:lnTo>
                      <a:pt x="124" y="80"/>
                    </a:lnTo>
                    <a:lnTo>
                      <a:pt x="109" y="79"/>
                    </a:lnTo>
                    <a:lnTo>
                      <a:pt x="93" y="77"/>
                    </a:lnTo>
                    <a:lnTo>
                      <a:pt x="77" y="75"/>
                    </a:lnTo>
                    <a:lnTo>
                      <a:pt x="62" y="73"/>
                    </a:lnTo>
                    <a:lnTo>
                      <a:pt x="48" y="70"/>
                    </a:lnTo>
                    <a:lnTo>
                      <a:pt x="35" y="69"/>
                    </a:lnTo>
                    <a:lnTo>
                      <a:pt x="21" y="71"/>
                    </a:lnTo>
                    <a:lnTo>
                      <a:pt x="10" y="74"/>
                    </a:lnTo>
                    <a:lnTo>
                      <a:pt x="3" y="77"/>
                    </a:lnTo>
                    <a:lnTo>
                      <a:pt x="0" y="79"/>
                    </a:lnTo>
                    <a:lnTo>
                      <a:pt x="0" y="77"/>
                    </a:lnTo>
                    <a:lnTo>
                      <a:pt x="3" y="74"/>
                    </a:lnTo>
                    <a:lnTo>
                      <a:pt x="10" y="70"/>
                    </a:lnTo>
                    <a:lnTo>
                      <a:pt x="25" y="65"/>
                    </a:lnTo>
                    <a:lnTo>
                      <a:pt x="42" y="64"/>
                    </a:lnTo>
                    <a:lnTo>
                      <a:pt x="63" y="65"/>
                    </a:lnTo>
                    <a:lnTo>
                      <a:pt x="85" y="68"/>
                    </a:lnTo>
                    <a:lnTo>
                      <a:pt x="107" y="69"/>
                    </a:lnTo>
                    <a:lnTo>
                      <a:pt x="128" y="68"/>
                    </a:lnTo>
                    <a:lnTo>
                      <a:pt x="142" y="60"/>
                    </a:lnTo>
                    <a:lnTo>
                      <a:pt x="158" y="49"/>
                    </a:lnTo>
                    <a:lnTo>
                      <a:pt x="174" y="36"/>
                    </a:lnTo>
                    <a:lnTo>
                      <a:pt x="191" y="21"/>
                    </a:lnTo>
                    <a:lnTo>
                      <a:pt x="211" y="10"/>
                    </a:lnTo>
                    <a:lnTo>
                      <a:pt x="225" y="4"/>
                    </a:lnTo>
                    <a:lnTo>
                      <a:pt x="242" y="2"/>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50">
                <a:extLst>
                  <a:ext uri="{FF2B5EF4-FFF2-40B4-BE49-F238E27FC236}">
                    <a16:creationId xmlns:a16="http://schemas.microsoft.com/office/drawing/2014/main" id="{CADE03DF-BD26-4537-94E6-6103CD6B0A85}"/>
                  </a:ext>
                </a:extLst>
              </p:cNvPr>
              <p:cNvSpPr>
                <a:spLocks/>
              </p:cNvSpPr>
              <p:nvPr/>
            </p:nvSpPr>
            <p:spPr bwMode="auto">
              <a:xfrm>
                <a:off x="8581308" y="6549027"/>
                <a:ext cx="166428" cy="188196"/>
              </a:xfrm>
              <a:custGeom>
                <a:avLst/>
                <a:gdLst>
                  <a:gd name="T0" fmla="*/ 237 w 237"/>
                  <a:gd name="T1" fmla="*/ 0 h 268"/>
                  <a:gd name="T2" fmla="*/ 234 w 237"/>
                  <a:gd name="T3" fmla="*/ 1 h 268"/>
                  <a:gd name="T4" fmla="*/ 227 w 237"/>
                  <a:gd name="T5" fmla="*/ 2 h 268"/>
                  <a:gd name="T6" fmla="*/ 216 w 237"/>
                  <a:gd name="T7" fmla="*/ 7 h 268"/>
                  <a:gd name="T8" fmla="*/ 205 w 237"/>
                  <a:gd name="T9" fmla="*/ 12 h 268"/>
                  <a:gd name="T10" fmla="*/ 194 w 237"/>
                  <a:gd name="T11" fmla="*/ 19 h 268"/>
                  <a:gd name="T12" fmla="*/ 184 w 237"/>
                  <a:gd name="T13" fmla="*/ 28 h 268"/>
                  <a:gd name="T14" fmla="*/ 180 w 237"/>
                  <a:gd name="T15" fmla="*/ 38 h 268"/>
                  <a:gd name="T16" fmla="*/ 178 w 237"/>
                  <a:gd name="T17" fmla="*/ 52 h 268"/>
                  <a:gd name="T18" fmla="*/ 177 w 237"/>
                  <a:gd name="T19" fmla="*/ 63 h 268"/>
                  <a:gd name="T20" fmla="*/ 177 w 237"/>
                  <a:gd name="T21" fmla="*/ 73 h 268"/>
                  <a:gd name="T22" fmla="*/ 178 w 237"/>
                  <a:gd name="T23" fmla="*/ 83 h 268"/>
                  <a:gd name="T24" fmla="*/ 180 w 237"/>
                  <a:gd name="T25" fmla="*/ 95 h 268"/>
                  <a:gd name="T26" fmla="*/ 183 w 237"/>
                  <a:gd name="T27" fmla="*/ 112 h 268"/>
                  <a:gd name="T28" fmla="*/ 180 w 237"/>
                  <a:gd name="T29" fmla="*/ 127 h 268"/>
                  <a:gd name="T30" fmla="*/ 177 w 237"/>
                  <a:gd name="T31" fmla="*/ 138 h 268"/>
                  <a:gd name="T32" fmla="*/ 169 w 237"/>
                  <a:gd name="T33" fmla="*/ 148 h 268"/>
                  <a:gd name="T34" fmla="*/ 162 w 237"/>
                  <a:gd name="T35" fmla="*/ 156 h 268"/>
                  <a:gd name="T36" fmla="*/ 155 w 237"/>
                  <a:gd name="T37" fmla="*/ 165 h 268"/>
                  <a:gd name="T38" fmla="*/ 141 w 237"/>
                  <a:gd name="T39" fmla="*/ 176 h 268"/>
                  <a:gd name="T40" fmla="*/ 121 w 237"/>
                  <a:gd name="T41" fmla="*/ 187 h 268"/>
                  <a:gd name="T42" fmla="*/ 97 w 237"/>
                  <a:gd name="T43" fmla="*/ 199 h 268"/>
                  <a:gd name="T44" fmla="*/ 75 w 237"/>
                  <a:gd name="T45" fmla="*/ 210 h 268"/>
                  <a:gd name="T46" fmla="*/ 58 w 237"/>
                  <a:gd name="T47" fmla="*/ 221 h 268"/>
                  <a:gd name="T48" fmla="*/ 47 w 237"/>
                  <a:gd name="T49" fmla="*/ 233 h 268"/>
                  <a:gd name="T50" fmla="*/ 41 w 237"/>
                  <a:gd name="T51" fmla="*/ 246 h 268"/>
                  <a:gd name="T52" fmla="*/ 39 w 237"/>
                  <a:gd name="T53" fmla="*/ 257 h 268"/>
                  <a:gd name="T54" fmla="*/ 37 w 237"/>
                  <a:gd name="T55" fmla="*/ 265 h 268"/>
                  <a:gd name="T56" fmla="*/ 37 w 237"/>
                  <a:gd name="T57" fmla="*/ 268 h 268"/>
                  <a:gd name="T58" fmla="*/ 0 w 237"/>
                  <a:gd name="T59" fmla="*/ 194 h 268"/>
                  <a:gd name="T60" fmla="*/ 3 w 237"/>
                  <a:gd name="T61" fmla="*/ 193 h 268"/>
                  <a:gd name="T62" fmla="*/ 13 w 237"/>
                  <a:gd name="T63" fmla="*/ 192 h 268"/>
                  <a:gd name="T64" fmla="*/ 26 w 237"/>
                  <a:gd name="T65" fmla="*/ 189 h 268"/>
                  <a:gd name="T66" fmla="*/ 45 w 237"/>
                  <a:gd name="T67" fmla="*/ 184 h 268"/>
                  <a:gd name="T68" fmla="*/ 64 w 237"/>
                  <a:gd name="T69" fmla="*/ 180 h 268"/>
                  <a:gd name="T70" fmla="*/ 84 w 237"/>
                  <a:gd name="T71" fmla="*/ 173 h 268"/>
                  <a:gd name="T72" fmla="*/ 105 w 237"/>
                  <a:gd name="T73" fmla="*/ 166 h 268"/>
                  <a:gd name="T74" fmla="*/ 123 w 237"/>
                  <a:gd name="T75" fmla="*/ 158 h 268"/>
                  <a:gd name="T76" fmla="*/ 138 w 237"/>
                  <a:gd name="T77" fmla="*/ 148 h 268"/>
                  <a:gd name="T78" fmla="*/ 149 w 237"/>
                  <a:gd name="T79" fmla="*/ 137 h 268"/>
                  <a:gd name="T80" fmla="*/ 157 w 237"/>
                  <a:gd name="T81" fmla="*/ 125 h 268"/>
                  <a:gd name="T82" fmla="*/ 161 w 237"/>
                  <a:gd name="T83" fmla="*/ 115 h 268"/>
                  <a:gd name="T84" fmla="*/ 163 w 237"/>
                  <a:gd name="T85" fmla="*/ 106 h 268"/>
                  <a:gd name="T86" fmla="*/ 163 w 237"/>
                  <a:gd name="T87" fmla="*/ 98 h 268"/>
                  <a:gd name="T88" fmla="*/ 163 w 237"/>
                  <a:gd name="T89" fmla="*/ 89 h 268"/>
                  <a:gd name="T90" fmla="*/ 162 w 237"/>
                  <a:gd name="T91" fmla="*/ 79 h 268"/>
                  <a:gd name="T92" fmla="*/ 163 w 237"/>
                  <a:gd name="T93" fmla="*/ 66 h 268"/>
                  <a:gd name="T94" fmla="*/ 166 w 237"/>
                  <a:gd name="T95" fmla="*/ 49 h 268"/>
                  <a:gd name="T96" fmla="*/ 168 w 237"/>
                  <a:gd name="T97" fmla="*/ 41 h 268"/>
                  <a:gd name="T98" fmla="*/ 172 w 237"/>
                  <a:gd name="T99" fmla="*/ 33 h 268"/>
                  <a:gd name="T100" fmla="*/ 178 w 237"/>
                  <a:gd name="T101" fmla="*/ 23 h 268"/>
                  <a:gd name="T102" fmla="*/ 188 w 237"/>
                  <a:gd name="T103" fmla="*/ 14 h 268"/>
                  <a:gd name="T104" fmla="*/ 200 w 237"/>
                  <a:gd name="T105" fmla="*/ 7 h 268"/>
                  <a:gd name="T106" fmla="*/ 216 w 237"/>
                  <a:gd name="T107" fmla="*/ 2 h 268"/>
                  <a:gd name="T108" fmla="*/ 237 w 237"/>
                  <a:gd name="T10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268">
                    <a:moveTo>
                      <a:pt x="237" y="0"/>
                    </a:moveTo>
                    <a:lnTo>
                      <a:pt x="234" y="1"/>
                    </a:lnTo>
                    <a:lnTo>
                      <a:pt x="227" y="2"/>
                    </a:lnTo>
                    <a:lnTo>
                      <a:pt x="216" y="7"/>
                    </a:lnTo>
                    <a:lnTo>
                      <a:pt x="205" y="12"/>
                    </a:lnTo>
                    <a:lnTo>
                      <a:pt x="194" y="19"/>
                    </a:lnTo>
                    <a:lnTo>
                      <a:pt x="184" y="28"/>
                    </a:lnTo>
                    <a:lnTo>
                      <a:pt x="180" y="38"/>
                    </a:lnTo>
                    <a:lnTo>
                      <a:pt x="178" y="52"/>
                    </a:lnTo>
                    <a:lnTo>
                      <a:pt x="177" y="63"/>
                    </a:lnTo>
                    <a:lnTo>
                      <a:pt x="177" y="73"/>
                    </a:lnTo>
                    <a:lnTo>
                      <a:pt x="178" y="83"/>
                    </a:lnTo>
                    <a:lnTo>
                      <a:pt x="180" y="95"/>
                    </a:lnTo>
                    <a:lnTo>
                      <a:pt x="183" y="112"/>
                    </a:lnTo>
                    <a:lnTo>
                      <a:pt x="180" y="127"/>
                    </a:lnTo>
                    <a:lnTo>
                      <a:pt x="177" y="138"/>
                    </a:lnTo>
                    <a:lnTo>
                      <a:pt x="169" y="148"/>
                    </a:lnTo>
                    <a:lnTo>
                      <a:pt x="162" y="156"/>
                    </a:lnTo>
                    <a:lnTo>
                      <a:pt x="155" y="165"/>
                    </a:lnTo>
                    <a:lnTo>
                      <a:pt x="141" y="176"/>
                    </a:lnTo>
                    <a:lnTo>
                      <a:pt x="121" y="187"/>
                    </a:lnTo>
                    <a:lnTo>
                      <a:pt x="97" y="199"/>
                    </a:lnTo>
                    <a:lnTo>
                      <a:pt x="75" y="210"/>
                    </a:lnTo>
                    <a:lnTo>
                      <a:pt x="58" y="221"/>
                    </a:lnTo>
                    <a:lnTo>
                      <a:pt x="47" y="233"/>
                    </a:lnTo>
                    <a:lnTo>
                      <a:pt x="41" y="246"/>
                    </a:lnTo>
                    <a:lnTo>
                      <a:pt x="39" y="257"/>
                    </a:lnTo>
                    <a:lnTo>
                      <a:pt x="37" y="265"/>
                    </a:lnTo>
                    <a:lnTo>
                      <a:pt x="37" y="268"/>
                    </a:lnTo>
                    <a:lnTo>
                      <a:pt x="0" y="194"/>
                    </a:lnTo>
                    <a:lnTo>
                      <a:pt x="3" y="193"/>
                    </a:lnTo>
                    <a:lnTo>
                      <a:pt x="13" y="192"/>
                    </a:lnTo>
                    <a:lnTo>
                      <a:pt x="26" y="189"/>
                    </a:lnTo>
                    <a:lnTo>
                      <a:pt x="45" y="184"/>
                    </a:lnTo>
                    <a:lnTo>
                      <a:pt x="64" y="180"/>
                    </a:lnTo>
                    <a:lnTo>
                      <a:pt x="84" y="173"/>
                    </a:lnTo>
                    <a:lnTo>
                      <a:pt x="105" y="166"/>
                    </a:lnTo>
                    <a:lnTo>
                      <a:pt x="123" y="158"/>
                    </a:lnTo>
                    <a:lnTo>
                      <a:pt x="138" y="148"/>
                    </a:lnTo>
                    <a:lnTo>
                      <a:pt x="149" y="137"/>
                    </a:lnTo>
                    <a:lnTo>
                      <a:pt x="157" y="125"/>
                    </a:lnTo>
                    <a:lnTo>
                      <a:pt x="161" y="115"/>
                    </a:lnTo>
                    <a:lnTo>
                      <a:pt x="163" y="106"/>
                    </a:lnTo>
                    <a:lnTo>
                      <a:pt x="163" y="98"/>
                    </a:lnTo>
                    <a:lnTo>
                      <a:pt x="163" y="89"/>
                    </a:lnTo>
                    <a:lnTo>
                      <a:pt x="162" y="79"/>
                    </a:lnTo>
                    <a:lnTo>
                      <a:pt x="163" y="66"/>
                    </a:lnTo>
                    <a:lnTo>
                      <a:pt x="166" y="49"/>
                    </a:lnTo>
                    <a:lnTo>
                      <a:pt x="168" y="41"/>
                    </a:lnTo>
                    <a:lnTo>
                      <a:pt x="172" y="33"/>
                    </a:lnTo>
                    <a:lnTo>
                      <a:pt x="178" y="23"/>
                    </a:lnTo>
                    <a:lnTo>
                      <a:pt x="188" y="14"/>
                    </a:lnTo>
                    <a:lnTo>
                      <a:pt x="200" y="7"/>
                    </a:lnTo>
                    <a:lnTo>
                      <a:pt x="216" y="2"/>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51">
                <a:extLst>
                  <a:ext uri="{FF2B5EF4-FFF2-40B4-BE49-F238E27FC236}">
                    <a16:creationId xmlns:a16="http://schemas.microsoft.com/office/drawing/2014/main" id="{91391503-AEDA-4596-97BA-213CFB4BC768}"/>
                  </a:ext>
                </a:extLst>
              </p:cNvPr>
              <p:cNvSpPr>
                <a:spLocks/>
              </p:cNvSpPr>
              <p:nvPr/>
            </p:nvSpPr>
            <p:spPr bwMode="auto">
              <a:xfrm>
                <a:off x="8605184" y="6664895"/>
                <a:ext cx="194516" cy="87778"/>
              </a:xfrm>
              <a:custGeom>
                <a:avLst/>
                <a:gdLst>
                  <a:gd name="T0" fmla="*/ 266 w 277"/>
                  <a:gd name="T1" fmla="*/ 0 h 125"/>
                  <a:gd name="T2" fmla="*/ 270 w 277"/>
                  <a:gd name="T3" fmla="*/ 2 h 125"/>
                  <a:gd name="T4" fmla="*/ 273 w 277"/>
                  <a:gd name="T5" fmla="*/ 8 h 125"/>
                  <a:gd name="T6" fmla="*/ 276 w 277"/>
                  <a:gd name="T7" fmla="*/ 17 h 125"/>
                  <a:gd name="T8" fmla="*/ 277 w 277"/>
                  <a:gd name="T9" fmla="*/ 29 h 125"/>
                  <a:gd name="T10" fmla="*/ 275 w 277"/>
                  <a:gd name="T11" fmla="*/ 43 h 125"/>
                  <a:gd name="T12" fmla="*/ 266 w 277"/>
                  <a:gd name="T13" fmla="*/ 59 h 125"/>
                  <a:gd name="T14" fmla="*/ 250 w 277"/>
                  <a:gd name="T15" fmla="*/ 72 h 125"/>
                  <a:gd name="T16" fmla="*/ 232 w 277"/>
                  <a:gd name="T17" fmla="*/ 82 h 125"/>
                  <a:gd name="T18" fmla="*/ 214 w 277"/>
                  <a:gd name="T19" fmla="*/ 89 h 125"/>
                  <a:gd name="T20" fmla="*/ 197 w 277"/>
                  <a:gd name="T21" fmla="*/ 93 h 125"/>
                  <a:gd name="T22" fmla="*/ 184 w 277"/>
                  <a:gd name="T23" fmla="*/ 94 h 125"/>
                  <a:gd name="T24" fmla="*/ 161 w 277"/>
                  <a:gd name="T25" fmla="*/ 93 h 125"/>
                  <a:gd name="T26" fmla="*/ 139 w 277"/>
                  <a:gd name="T27" fmla="*/ 89 h 125"/>
                  <a:gd name="T28" fmla="*/ 117 w 277"/>
                  <a:gd name="T29" fmla="*/ 82 h 125"/>
                  <a:gd name="T30" fmla="*/ 95 w 277"/>
                  <a:gd name="T31" fmla="*/ 77 h 125"/>
                  <a:gd name="T32" fmla="*/ 84 w 277"/>
                  <a:gd name="T33" fmla="*/ 76 h 125"/>
                  <a:gd name="T34" fmla="*/ 72 w 277"/>
                  <a:gd name="T35" fmla="*/ 74 h 125"/>
                  <a:gd name="T36" fmla="*/ 58 w 277"/>
                  <a:gd name="T37" fmla="*/ 74 h 125"/>
                  <a:gd name="T38" fmla="*/ 46 w 277"/>
                  <a:gd name="T39" fmla="*/ 78 h 125"/>
                  <a:gd name="T40" fmla="*/ 35 w 277"/>
                  <a:gd name="T41" fmla="*/ 84 h 125"/>
                  <a:gd name="T42" fmla="*/ 25 w 277"/>
                  <a:gd name="T43" fmla="*/ 95 h 125"/>
                  <a:gd name="T44" fmla="*/ 17 w 277"/>
                  <a:gd name="T45" fmla="*/ 111 h 125"/>
                  <a:gd name="T46" fmla="*/ 13 w 277"/>
                  <a:gd name="T47" fmla="*/ 121 h 125"/>
                  <a:gd name="T48" fmla="*/ 10 w 277"/>
                  <a:gd name="T49" fmla="*/ 125 h 125"/>
                  <a:gd name="T50" fmla="*/ 7 w 277"/>
                  <a:gd name="T51" fmla="*/ 123 h 125"/>
                  <a:gd name="T52" fmla="*/ 5 w 277"/>
                  <a:gd name="T53" fmla="*/ 117 h 125"/>
                  <a:gd name="T54" fmla="*/ 3 w 277"/>
                  <a:gd name="T55" fmla="*/ 109 h 125"/>
                  <a:gd name="T56" fmla="*/ 2 w 277"/>
                  <a:gd name="T57" fmla="*/ 99 h 125"/>
                  <a:gd name="T58" fmla="*/ 1 w 277"/>
                  <a:gd name="T59" fmla="*/ 88 h 125"/>
                  <a:gd name="T60" fmla="*/ 1 w 277"/>
                  <a:gd name="T61" fmla="*/ 79 h 125"/>
                  <a:gd name="T62" fmla="*/ 0 w 277"/>
                  <a:gd name="T63" fmla="*/ 73 h 125"/>
                  <a:gd name="T64" fmla="*/ 0 w 277"/>
                  <a:gd name="T65" fmla="*/ 71 h 125"/>
                  <a:gd name="T66" fmla="*/ 3 w 277"/>
                  <a:gd name="T67" fmla="*/ 70 h 125"/>
                  <a:gd name="T68" fmla="*/ 11 w 277"/>
                  <a:gd name="T69" fmla="*/ 67 h 125"/>
                  <a:gd name="T70" fmla="*/ 22 w 277"/>
                  <a:gd name="T71" fmla="*/ 63 h 125"/>
                  <a:gd name="T72" fmla="*/ 35 w 277"/>
                  <a:gd name="T73" fmla="*/ 60 h 125"/>
                  <a:gd name="T74" fmla="*/ 51 w 277"/>
                  <a:gd name="T75" fmla="*/ 56 h 125"/>
                  <a:gd name="T76" fmla="*/ 67 w 277"/>
                  <a:gd name="T77" fmla="*/ 54 h 125"/>
                  <a:gd name="T78" fmla="*/ 83 w 277"/>
                  <a:gd name="T79" fmla="*/ 54 h 125"/>
                  <a:gd name="T80" fmla="*/ 101 w 277"/>
                  <a:gd name="T81" fmla="*/ 57 h 125"/>
                  <a:gd name="T82" fmla="*/ 120 w 277"/>
                  <a:gd name="T83" fmla="*/ 62 h 125"/>
                  <a:gd name="T84" fmla="*/ 137 w 277"/>
                  <a:gd name="T85" fmla="*/ 68 h 125"/>
                  <a:gd name="T86" fmla="*/ 155 w 277"/>
                  <a:gd name="T87" fmla="*/ 73 h 125"/>
                  <a:gd name="T88" fmla="*/ 173 w 277"/>
                  <a:gd name="T89" fmla="*/ 77 h 125"/>
                  <a:gd name="T90" fmla="*/ 194 w 277"/>
                  <a:gd name="T91" fmla="*/ 78 h 125"/>
                  <a:gd name="T92" fmla="*/ 216 w 277"/>
                  <a:gd name="T93" fmla="*/ 74 h 125"/>
                  <a:gd name="T94" fmla="*/ 239 w 277"/>
                  <a:gd name="T95" fmla="*/ 66 h 125"/>
                  <a:gd name="T96" fmla="*/ 256 w 277"/>
                  <a:gd name="T97" fmla="*/ 55 h 125"/>
                  <a:gd name="T98" fmla="*/ 266 w 277"/>
                  <a:gd name="T99" fmla="*/ 40 h 125"/>
                  <a:gd name="T100" fmla="*/ 270 w 277"/>
                  <a:gd name="T101" fmla="*/ 23 h 125"/>
                  <a:gd name="T102" fmla="*/ 266 w 277"/>
                  <a:gd name="T103" fmla="*/ 4 h 125"/>
                  <a:gd name="T104" fmla="*/ 266 w 277"/>
                  <a:gd name="T10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7" h="125">
                    <a:moveTo>
                      <a:pt x="266" y="0"/>
                    </a:moveTo>
                    <a:lnTo>
                      <a:pt x="270" y="2"/>
                    </a:lnTo>
                    <a:lnTo>
                      <a:pt x="273" y="8"/>
                    </a:lnTo>
                    <a:lnTo>
                      <a:pt x="276" y="17"/>
                    </a:lnTo>
                    <a:lnTo>
                      <a:pt x="277" y="29"/>
                    </a:lnTo>
                    <a:lnTo>
                      <a:pt x="275" y="43"/>
                    </a:lnTo>
                    <a:lnTo>
                      <a:pt x="266" y="59"/>
                    </a:lnTo>
                    <a:lnTo>
                      <a:pt x="250" y="72"/>
                    </a:lnTo>
                    <a:lnTo>
                      <a:pt x="232" y="82"/>
                    </a:lnTo>
                    <a:lnTo>
                      <a:pt x="214" y="89"/>
                    </a:lnTo>
                    <a:lnTo>
                      <a:pt x="197" y="93"/>
                    </a:lnTo>
                    <a:lnTo>
                      <a:pt x="184" y="94"/>
                    </a:lnTo>
                    <a:lnTo>
                      <a:pt x="161" y="93"/>
                    </a:lnTo>
                    <a:lnTo>
                      <a:pt x="139" y="89"/>
                    </a:lnTo>
                    <a:lnTo>
                      <a:pt x="117" y="82"/>
                    </a:lnTo>
                    <a:lnTo>
                      <a:pt x="95" y="77"/>
                    </a:lnTo>
                    <a:lnTo>
                      <a:pt x="84" y="76"/>
                    </a:lnTo>
                    <a:lnTo>
                      <a:pt x="72" y="74"/>
                    </a:lnTo>
                    <a:lnTo>
                      <a:pt x="58" y="74"/>
                    </a:lnTo>
                    <a:lnTo>
                      <a:pt x="46" y="78"/>
                    </a:lnTo>
                    <a:lnTo>
                      <a:pt x="35" y="84"/>
                    </a:lnTo>
                    <a:lnTo>
                      <a:pt x="25" y="95"/>
                    </a:lnTo>
                    <a:lnTo>
                      <a:pt x="17" y="111"/>
                    </a:lnTo>
                    <a:lnTo>
                      <a:pt x="13" y="121"/>
                    </a:lnTo>
                    <a:lnTo>
                      <a:pt x="10" y="125"/>
                    </a:lnTo>
                    <a:lnTo>
                      <a:pt x="7" y="123"/>
                    </a:lnTo>
                    <a:lnTo>
                      <a:pt x="5" y="117"/>
                    </a:lnTo>
                    <a:lnTo>
                      <a:pt x="3" y="109"/>
                    </a:lnTo>
                    <a:lnTo>
                      <a:pt x="2" y="99"/>
                    </a:lnTo>
                    <a:lnTo>
                      <a:pt x="1" y="88"/>
                    </a:lnTo>
                    <a:lnTo>
                      <a:pt x="1" y="79"/>
                    </a:lnTo>
                    <a:lnTo>
                      <a:pt x="0" y="73"/>
                    </a:lnTo>
                    <a:lnTo>
                      <a:pt x="0" y="71"/>
                    </a:lnTo>
                    <a:lnTo>
                      <a:pt x="3" y="70"/>
                    </a:lnTo>
                    <a:lnTo>
                      <a:pt x="11" y="67"/>
                    </a:lnTo>
                    <a:lnTo>
                      <a:pt x="22" y="63"/>
                    </a:lnTo>
                    <a:lnTo>
                      <a:pt x="35" y="60"/>
                    </a:lnTo>
                    <a:lnTo>
                      <a:pt x="51" y="56"/>
                    </a:lnTo>
                    <a:lnTo>
                      <a:pt x="67" y="54"/>
                    </a:lnTo>
                    <a:lnTo>
                      <a:pt x="83" y="54"/>
                    </a:lnTo>
                    <a:lnTo>
                      <a:pt x="101" y="57"/>
                    </a:lnTo>
                    <a:lnTo>
                      <a:pt x="120" y="62"/>
                    </a:lnTo>
                    <a:lnTo>
                      <a:pt x="137" y="68"/>
                    </a:lnTo>
                    <a:lnTo>
                      <a:pt x="155" y="73"/>
                    </a:lnTo>
                    <a:lnTo>
                      <a:pt x="173" y="77"/>
                    </a:lnTo>
                    <a:lnTo>
                      <a:pt x="194" y="78"/>
                    </a:lnTo>
                    <a:lnTo>
                      <a:pt x="216" y="74"/>
                    </a:lnTo>
                    <a:lnTo>
                      <a:pt x="239" y="66"/>
                    </a:lnTo>
                    <a:lnTo>
                      <a:pt x="256" y="55"/>
                    </a:lnTo>
                    <a:lnTo>
                      <a:pt x="266" y="40"/>
                    </a:lnTo>
                    <a:lnTo>
                      <a:pt x="270" y="23"/>
                    </a:lnTo>
                    <a:lnTo>
                      <a:pt x="266"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52">
                <a:extLst>
                  <a:ext uri="{FF2B5EF4-FFF2-40B4-BE49-F238E27FC236}">
                    <a16:creationId xmlns:a16="http://schemas.microsoft.com/office/drawing/2014/main" id="{EC7A41AA-4E55-41D3-BE51-CAE102CDE3B2}"/>
                  </a:ext>
                </a:extLst>
              </p:cNvPr>
              <p:cNvSpPr>
                <a:spLocks/>
              </p:cNvSpPr>
              <p:nvPr/>
            </p:nvSpPr>
            <p:spPr bwMode="auto">
              <a:xfrm>
                <a:off x="8560241" y="6479507"/>
                <a:ext cx="95503" cy="237352"/>
              </a:xfrm>
              <a:custGeom>
                <a:avLst/>
                <a:gdLst>
                  <a:gd name="T0" fmla="*/ 16 w 136"/>
                  <a:gd name="T1" fmla="*/ 0 h 338"/>
                  <a:gd name="T2" fmla="*/ 28 w 136"/>
                  <a:gd name="T3" fmla="*/ 8 h 338"/>
                  <a:gd name="T4" fmla="*/ 49 w 136"/>
                  <a:gd name="T5" fmla="*/ 22 h 338"/>
                  <a:gd name="T6" fmla="*/ 70 w 136"/>
                  <a:gd name="T7" fmla="*/ 34 h 338"/>
                  <a:gd name="T8" fmla="*/ 93 w 136"/>
                  <a:gd name="T9" fmla="*/ 49 h 338"/>
                  <a:gd name="T10" fmla="*/ 121 w 136"/>
                  <a:gd name="T11" fmla="*/ 74 h 338"/>
                  <a:gd name="T12" fmla="*/ 136 w 136"/>
                  <a:gd name="T13" fmla="*/ 106 h 338"/>
                  <a:gd name="T14" fmla="*/ 129 w 136"/>
                  <a:gd name="T15" fmla="*/ 142 h 338"/>
                  <a:gd name="T16" fmla="*/ 105 w 136"/>
                  <a:gd name="T17" fmla="*/ 165 h 338"/>
                  <a:gd name="T18" fmla="*/ 83 w 136"/>
                  <a:gd name="T19" fmla="*/ 182 h 338"/>
                  <a:gd name="T20" fmla="*/ 67 w 136"/>
                  <a:gd name="T21" fmla="*/ 206 h 338"/>
                  <a:gd name="T22" fmla="*/ 60 w 136"/>
                  <a:gd name="T23" fmla="*/ 250 h 338"/>
                  <a:gd name="T24" fmla="*/ 63 w 136"/>
                  <a:gd name="T25" fmla="*/ 292 h 338"/>
                  <a:gd name="T26" fmla="*/ 55 w 136"/>
                  <a:gd name="T27" fmla="*/ 309 h 338"/>
                  <a:gd name="T28" fmla="*/ 33 w 136"/>
                  <a:gd name="T29" fmla="*/ 325 h 338"/>
                  <a:gd name="T30" fmla="*/ 11 w 136"/>
                  <a:gd name="T31" fmla="*/ 335 h 338"/>
                  <a:gd name="T32" fmla="*/ 0 w 136"/>
                  <a:gd name="T33" fmla="*/ 338 h 338"/>
                  <a:gd name="T34" fmla="*/ 1 w 136"/>
                  <a:gd name="T35" fmla="*/ 325 h 338"/>
                  <a:gd name="T36" fmla="*/ 6 w 136"/>
                  <a:gd name="T37" fmla="*/ 292 h 338"/>
                  <a:gd name="T38" fmla="*/ 15 w 136"/>
                  <a:gd name="T39" fmla="*/ 249 h 338"/>
                  <a:gd name="T40" fmla="*/ 31 w 136"/>
                  <a:gd name="T41" fmla="*/ 209 h 338"/>
                  <a:gd name="T42" fmla="*/ 54 w 136"/>
                  <a:gd name="T43" fmla="*/ 178 h 338"/>
                  <a:gd name="T44" fmla="*/ 88 w 136"/>
                  <a:gd name="T45" fmla="*/ 158 h 338"/>
                  <a:gd name="T46" fmla="*/ 111 w 136"/>
                  <a:gd name="T47" fmla="*/ 142 h 338"/>
                  <a:gd name="T48" fmla="*/ 121 w 136"/>
                  <a:gd name="T49" fmla="*/ 116 h 338"/>
                  <a:gd name="T50" fmla="*/ 115 w 136"/>
                  <a:gd name="T51" fmla="*/ 89 h 338"/>
                  <a:gd name="T52" fmla="*/ 97 w 136"/>
                  <a:gd name="T53" fmla="*/ 66 h 338"/>
                  <a:gd name="T54" fmla="*/ 75 w 136"/>
                  <a:gd name="T55" fmla="*/ 47 h 338"/>
                  <a:gd name="T56" fmla="*/ 59 w 136"/>
                  <a:gd name="T57" fmla="*/ 38 h 338"/>
                  <a:gd name="T58" fmla="*/ 54 w 136"/>
                  <a:gd name="T59" fmla="*/ 34 h 338"/>
                  <a:gd name="T60" fmla="*/ 38 w 136"/>
                  <a:gd name="T61" fmla="*/ 24 h 338"/>
                  <a:gd name="T62" fmla="*/ 20 w 136"/>
                  <a:gd name="T63" fmla="*/ 10 h 338"/>
                  <a:gd name="T64" fmla="*/ 12 w 136"/>
                  <a:gd name="T6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338">
                    <a:moveTo>
                      <a:pt x="12" y="0"/>
                    </a:moveTo>
                    <a:lnTo>
                      <a:pt x="16" y="0"/>
                    </a:lnTo>
                    <a:lnTo>
                      <a:pt x="21" y="3"/>
                    </a:lnTo>
                    <a:lnTo>
                      <a:pt x="28" y="8"/>
                    </a:lnTo>
                    <a:lnTo>
                      <a:pt x="38" y="14"/>
                    </a:lnTo>
                    <a:lnTo>
                      <a:pt x="49" y="22"/>
                    </a:lnTo>
                    <a:lnTo>
                      <a:pt x="60" y="28"/>
                    </a:lnTo>
                    <a:lnTo>
                      <a:pt x="70" y="34"/>
                    </a:lnTo>
                    <a:lnTo>
                      <a:pt x="81" y="40"/>
                    </a:lnTo>
                    <a:lnTo>
                      <a:pt x="93" y="49"/>
                    </a:lnTo>
                    <a:lnTo>
                      <a:pt x="109" y="61"/>
                    </a:lnTo>
                    <a:lnTo>
                      <a:pt x="121" y="74"/>
                    </a:lnTo>
                    <a:lnTo>
                      <a:pt x="131" y="89"/>
                    </a:lnTo>
                    <a:lnTo>
                      <a:pt x="136" y="106"/>
                    </a:lnTo>
                    <a:lnTo>
                      <a:pt x="135" y="125"/>
                    </a:lnTo>
                    <a:lnTo>
                      <a:pt x="129" y="142"/>
                    </a:lnTo>
                    <a:lnTo>
                      <a:pt x="118" y="155"/>
                    </a:lnTo>
                    <a:lnTo>
                      <a:pt x="105" y="165"/>
                    </a:lnTo>
                    <a:lnTo>
                      <a:pt x="93" y="173"/>
                    </a:lnTo>
                    <a:lnTo>
                      <a:pt x="83" y="182"/>
                    </a:lnTo>
                    <a:lnTo>
                      <a:pt x="74" y="192"/>
                    </a:lnTo>
                    <a:lnTo>
                      <a:pt x="67" y="206"/>
                    </a:lnTo>
                    <a:lnTo>
                      <a:pt x="63" y="227"/>
                    </a:lnTo>
                    <a:lnTo>
                      <a:pt x="60" y="250"/>
                    </a:lnTo>
                    <a:lnTo>
                      <a:pt x="60" y="272"/>
                    </a:lnTo>
                    <a:lnTo>
                      <a:pt x="63" y="292"/>
                    </a:lnTo>
                    <a:lnTo>
                      <a:pt x="63" y="302"/>
                    </a:lnTo>
                    <a:lnTo>
                      <a:pt x="55" y="309"/>
                    </a:lnTo>
                    <a:lnTo>
                      <a:pt x="45" y="318"/>
                    </a:lnTo>
                    <a:lnTo>
                      <a:pt x="33" y="325"/>
                    </a:lnTo>
                    <a:lnTo>
                      <a:pt x="21" y="330"/>
                    </a:lnTo>
                    <a:lnTo>
                      <a:pt x="11" y="335"/>
                    </a:lnTo>
                    <a:lnTo>
                      <a:pt x="3" y="338"/>
                    </a:lnTo>
                    <a:lnTo>
                      <a:pt x="0" y="338"/>
                    </a:lnTo>
                    <a:lnTo>
                      <a:pt x="0" y="335"/>
                    </a:lnTo>
                    <a:lnTo>
                      <a:pt x="1" y="325"/>
                    </a:lnTo>
                    <a:lnTo>
                      <a:pt x="3" y="310"/>
                    </a:lnTo>
                    <a:lnTo>
                      <a:pt x="6" y="292"/>
                    </a:lnTo>
                    <a:lnTo>
                      <a:pt x="10" y="271"/>
                    </a:lnTo>
                    <a:lnTo>
                      <a:pt x="15" y="249"/>
                    </a:lnTo>
                    <a:lnTo>
                      <a:pt x="22" y="228"/>
                    </a:lnTo>
                    <a:lnTo>
                      <a:pt x="31" y="209"/>
                    </a:lnTo>
                    <a:lnTo>
                      <a:pt x="42" y="192"/>
                    </a:lnTo>
                    <a:lnTo>
                      <a:pt x="54" y="178"/>
                    </a:lnTo>
                    <a:lnTo>
                      <a:pt x="72" y="167"/>
                    </a:lnTo>
                    <a:lnTo>
                      <a:pt x="88" y="158"/>
                    </a:lnTo>
                    <a:lnTo>
                      <a:pt x="100" y="150"/>
                    </a:lnTo>
                    <a:lnTo>
                      <a:pt x="111" y="142"/>
                    </a:lnTo>
                    <a:lnTo>
                      <a:pt x="118" y="131"/>
                    </a:lnTo>
                    <a:lnTo>
                      <a:pt x="121" y="116"/>
                    </a:lnTo>
                    <a:lnTo>
                      <a:pt x="121" y="102"/>
                    </a:lnTo>
                    <a:lnTo>
                      <a:pt x="115" y="89"/>
                    </a:lnTo>
                    <a:lnTo>
                      <a:pt x="107" y="77"/>
                    </a:lnTo>
                    <a:lnTo>
                      <a:pt x="97" y="66"/>
                    </a:lnTo>
                    <a:lnTo>
                      <a:pt x="86" y="56"/>
                    </a:lnTo>
                    <a:lnTo>
                      <a:pt x="75" y="47"/>
                    </a:lnTo>
                    <a:lnTo>
                      <a:pt x="65" y="41"/>
                    </a:lnTo>
                    <a:lnTo>
                      <a:pt x="59" y="38"/>
                    </a:lnTo>
                    <a:lnTo>
                      <a:pt x="56" y="35"/>
                    </a:lnTo>
                    <a:lnTo>
                      <a:pt x="54" y="34"/>
                    </a:lnTo>
                    <a:lnTo>
                      <a:pt x="48" y="30"/>
                    </a:lnTo>
                    <a:lnTo>
                      <a:pt x="38" y="24"/>
                    </a:lnTo>
                    <a:lnTo>
                      <a:pt x="30" y="17"/>
                    </a:lnTo>
                    <a:lnTo>
                      <a:pt x="20" y="10"/>
                    </a:lnTo>
                    <a:lnTo>
                      <a:pt x="15" y="3"/>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Freeform 53">
                <a:extLst>
                  <a:ext uri="{FF2B5EF4-FFF2-40B4-BE49-F238E27FC236}">
                    <a16:creationId xmlns:a16="http://schemas.microsoft.com/office/drawing/2014/main" id="{AAC2C26E-54A1-42B4-B25A-34090288B21D}"/>
                  </a:ext>
                </a:extLst>
              </p:cNvPr>
              <p:cNvSpPr>
                <a:spLocks/>
              </p:cNvSpPr>
              <p:nvPr/>
            </p:nvSpPr>
            <p:spPr bwMode="auto">
              <a:xfrm>
                <a:off x="8383983" y="6546218"/>
                <a:ext cx="56880" cy="90587"/>
              </a:xfrm>
              <a:custGeom>
                <a:avLst/>
                <a:gdLst>
                  <a:gd name="T0" fmla="*/ 40 w 81"/>
                  <a:gd name="T1" fmla="*/ 0 h 129"/>
                  <a:gd name="T2" fmla="*/ 37 w 81"/>
                  <a:gd name="T3" fmla="*/ 1 h 129"/>
                  <a:gd name="T4" fmla="*/ 31 w 81"/>
                  <a:gd name="T5" fmla="*/ 6 h 129"/>
                  <a:gd name="T6" fmla="*/ 24 w 81"/>
                  <a:gd name="T7" fmla="*/ 12 h 129"/>
                  <a:gd name="T8" fmla="*/ 17 w 81"/>
                  <a:gd name="T9" fmla="*/ 22 h 129"/>
                  <a:gd name="T10" fmla="*/ 11 w 81"/>
                  <a:gd name="T11" fmla="*/ 32 h 129"/>
                  <a:gd name="T12" fmla="*/ 8 w 81"/>
                  <a:gd name="T13" fmla="*/ 43 h 129"/>
                  <a:gd name="T14" fmla="*/ 11 w 81"/>
                  <a:gd name="T15" fmla="*/ 55 h 129"/>
                  <a:gd name="T16" fmla="*/ 19 w 81"/>
                  <a:gd name="T17" fmla="*/ 71 h 129"/>
                  <a:gd name="T18" fmla="*/ 33 w 81"/>
                  <a:gd name="T19" fmla="*/ 88 h 129"/>
                  <a:gd name="T20" fmla="*/ 47 w 81"/>
                  <a:gd name="T21" fmla="*/ 104 h 129"/>
                  <a:gd name="T22" fmla="*/ 63 w 81"/>
                  <a:gd name="T23" fmla="*/ 116 h 129"/>
                  <a:gd name="T24" fmla="*/ 80 w 81"/>
                  <a:gd name="T25" fmla="*/ 125 h 129"/>
                  <a:gd name="T26" fmla="*/ 81 w 81"/>
                  <a:gd name="T27" fmla="*/ 125 h 129"/>
                  <a:gd name="T28" fmla="*/ 77 w 81"/>
                  <a:gd name="T29" fmla="*/ 126 h 129"/>
                  <a:gd name="T30" fmla="*/ 68 w 81"/>
                  <a:gd name="T31" fmla="*/ 127 h 129"/>
                  <a:gd name="T32" fmla="*/ 59 w 81"/>
                  <a:gd name="T33" fmla="*/ 129 h 129"/>
                  <a:gd name="T34" fmla="*/ 51 w 81"/>
                  <a:gd name="T35" fmla="*/ 129 h 129"/>
                  <a:gd name="T36" fmla="*/ 48 w 81"/>
                  <a:gd name="T37" fmla="*/ 129 h 129"/>
                  <a:gd name="T38" fmla="*/ 46 w 81"/>
                  <a:gd name="T39" fmla="*/ 126 h 129"/>
                  <a:gd name="T40" fmla="*/ 41 w 81"/>
                  <a:gd name="T41" fmla="*/ 121 h 129"/>
                  <a:gd name="T42" fmla="*/ 34 w 81"/>
                  <a:gd name="T43" fmla="*/ 113 h 129"/>
                  <a:gd name="T44" fmla="*/ 25 w 81"/>
                  <a:gd name="T45" fmla="*/ 102 h 129"/>
                  <a:gd name="T46" fmla="*/ 18 w 81"/>
                  <a:gd name="T47" fmla="*/ 91 h 129"/>
                  <a:gd name="T48" fmla="*/ 9 w 81"/>
                  <a:gd name="T49" fmla="*/ 78 h 129"/>
                  <a:gd name="T50" fmla="*/ 4 w 81"/>
                  <a:gd name="T51" fmla="*/ 69 h 129"/>
                  <a:gd name="T52" fmla="*/ 2 w 81"/>
                  <a:gd name="T53" fmla="*/ 59 h 129"/>
                  <a:gd name="T54" fmla="*/ 0 w 81"/>
                  <a:gd name="T55" fmla="*/ 48 h 129"/>
                  <a:gd name="T56" fmla="*/ 1 w 81"/>
                  <a:gd name="T57" fmla="*/ 38 h 129"/>
                  <a:gd name="T58" fmla="*/ 3 w 81"/>
                  <a:gd name="T59" fmla="*/ 31 h 129"/>
                  <a:gd name="T60" fmla="*/ 8 w 81"/>
                  <a:gd name="T61" fmla="*/ 23 h 129"/>
                  <a:gd name="T62" fmla="*/ 14 w 81"/>
                  <a:gd name="T63" fmla="*/ 16 h 129"/>
                  <a:gd name="T64" fmla="*/ 22 w 81"/>
                  <a:gd name="T65" fmla="*/ 10 h 129"/>
                  <a:gd name="T66" fmla="*/ 30 w 81"/>
                  <a:gd name="T67" fmla="*/ 5 h 129"/>
                  <a:gd name="T68" fmla="*/ 36 w 81"/>
                  <a:gd name="T69" fmla="*/ 1 h 129"/>
                  <a:gd name="T70" fmla="*/ 40 w 81"/>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9">
                    <a:moveTo>
                      <a:pt x="40" y="0"/>
                    </a:moveTo>
                    <a:lnTo>
                      <a:pt x="37" y="1"/>
                    </a:lnTo>
                    <a:lnTo>
                      <a:pt x="31" y="6"/>
                    </a:lnTo>
                    <a:lnTo>
                      <a:pt x="24" y="12"/>
                    </a:lnTo>
                    <a:lnTo>
                      <a:pt x="17" y="22"/>
                    </a:lnTo>
                    <a:lnTo>
                      <a:pt x="11" y="32"/>
                    </a:lnTo>
                    <a:lnTo>
                      <a:pt x="8" y="43"/>
                    </a:lnTo>
                    <a:lnTo>
                      <a:pt x="11" y="55"/>
                    </a:lnTo>
                    <a:lnTo>
                      <a:pt x="19" y="71"/>
                    </a:lnTo>
                    <a:lnTo>
                      <a:pt x="33" y="88"/>
                    </a:lnTo>
                    <a:lnTo>
                      <a:pt x="47" y="104"/>
                    </a:lnTo>
                    <a:lnTo>
                      <a:pt x="63" y="116"/>
                    </a:lnTo>
                    <a:lnTo>
                      <a:pt x="80" y="125"/>
                    </a:lnTo>
                    <a:lnTo>
                      <a:pt x="81" y="125"/>
                    </a:lnTo>
                    <a:lnTo>
                      <a:pt x="77" y="126"/>
                    </a:lnTo>
                    <a:lnTo>
                      <a:pt x="68" y="127"/>
                    </a:lnTo>
                    <a:lnTo>
                      <a:pt x="59" y="129"/>
                    </a:lnTo>
                    <a:lnTo>
                      <a:pt x="51" y="129"/>
                    </a:lnTo>
                    <a:lnTo>
                      <a:pt x="48" y="129"/>
                    </a:lnTo>
                    <a:lnTo>
                      <a:pt x="46" y="126"/>
                    </a:lnTo>
                    <a:lnTo>
                      <a:pt x="41" y="121"/>
                    </a:lnTo>
                    <a:lnTo>
                      <a:pt x="34" y="113"/>
                    </a:lnTo>
                    <a:lnTo>
                      <a:pt x="25" y="102"/>
                    </a:lnTo>
                    <a:lnTo>
                      <a:pt x="18" y="91"/>
                    </a:lnTo>
                    <a:lnTo>
                      <a:pt x="9" y="78"/>
                    </a:lnTo>
                    <a:lnTo>
                      <a:pt x="4" y="69"/>
                    </a:lnTo>
                    <a:lnTo>
                      <a:pt x="2" y="59"/>
                    </a:lnTo>
                    <a:lnTo>
                      <a:pt x="0" y="48"/>
                    </a:lnTo>
                    <a:lnTo>
                      <a:pt x="1" y="38"/>
                    </a:lnTo>
                    <a:lnTo>
                      <a:pt x="3" y="31"/>
                    </a:lnTo>
                    <a:lnTo>
                      <a:pt x="8" y="23"/>
                    </a:lnTo>
                    <a:lnTo>
                      <a:pt x="14" y="16"/>
                    </a:lnTo>
                    <a:lnTo>
                      <a:pt x="22" y="10"/>
                    </a:lnTo>
                    <a:lnTo>
                      <a:pt x="30" y="5"/>
                    </a:lnTo>
                    <a:lnTo>
                      <a:pt x="36" y="1"/>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Freeform 54">
                <a:extLst>
                  <a:ext uri="{FF2B5EF4-FFF2-40B4-BE49-F238E27FC236}">
                    <a16:creationId xmlns:a16="http://schemas.microsoft.com/office/drawing/2014/main" id="{2F52DC30-B048-4FD7-937D-C8B9C8240B3E}"/>
                  </a:ext>
                </a:extLst>
              </p:cNvPr>
              <p:cNvSpPr>
                <a:spLocks/>
              </p:cNvSpPr>
              <p:nvPr/>
            </p:nvSpPr>
            <p:spPr bwMode="auto">
              <a:xfrm>
                <a:off x="8697175" y="6590458"/>
                <a:ext cx="101120" cy="62498"/>
              </a:xfrm>
              <a:custGeom>
                <a:avLst/>
                <a:gdLst>
                  <a:gd name="T0" fmla="*/ 141 w 144"/>
                  <a:gd name="T1" fmla="*/ 0 h 89"/>
                  <a:gd name="T2" fmla="*/ 142 w 144"/>
                  <a:gd name="T3" fmla="*/ 1 h 89"/>
                  <a:gd name="T4" fmla="*/ 142 w 144"/>
                  <a:gd name="T5" fmla="*/ 6 h 89"/>
                  <a:gd name="T6" fmla="*/ 144 w 144"/>
                  <a:gd name="T7" fmla="*/ 14 h 89"/>
                  <a:gd name="T8" fmla="*/ 142 w 144"/>
                  <a:gd name="T9" fmla="*/ 25 h 89"/>
                  <a:gd name="T10" fmla="*/ 139 w 144"/>
                  <a:gd name="T11" fmla="*/ 37 h 89"/>
                  <a:gd name="T12" fmla="*/ 134 w 144"/>
                  <a:gd name="T13" fmla="*/ 50 h 89"/>
                  <a:gd name="T14" fmla="*/ 127 w 144"/>
                  <a:gd name="T15" fmla="*/ 61 h 89"/>
                  <a:gd name="T16" fmla="*/ 112 w 144"/>
                  <a:gd name="T17" fmla="*/ 74 h 89"/>
                  <a:gd name="T18" fmla="*/ 100 w 144"/>
                  <a:gd name="T19" fmla="*/ 83 h 89"/>
                  <a:gd name="T20" fmla="*/ 86 w 144"/>
                  <a:gd name="T21" fmla="*/ 86 h 89"/>
                  <a:gd name="T22" fmla="*/ 74 w 144"/>
                  <a:gd name="T23" fmla="*/ 89 h 89"/>
                  <a:gd name="T24" fmla="*/ 56 w 144"/>
                  <a:gd name="T25" fmla="*/ 89 h 89"/>
                  <a:gd name="T26" fmla="*/ 42 w 144"/>
                  <a:gd name="T27" fmla="*/ 88 h 89"/>
                  <a:gd name="T28" fmla="*/ 30 w 144"/>
                  <a:gd name="T29" fmla="*/ 84 h 89"/>
                  <a:gd name="T30" fmla="*/ 20 w 144"/>
                  <a:gd name="T31" fmla="*/ 81 h 89"/>
                  <a:gd name="T32" fmla="*/ 13 w 144"/>
                  <a:gd name="T33" fmla="*/ 80 h 89"/>
                  <a:gd name="T34" fmla="*/ 6 w 144"/>
                  <a:gd name="T35" fmla="*/ 81 h 89"/>
                  <a:gd name="T36" fmla="*/ 1 w 144"/>
                  <a:gd name="T37" fmla="*/ 84 h 89"/>
                  <a:gd name="T38" fmla="*/ 0 w 144"/>
                  <a:gd name="T39" fmla="*/ 81 h 89"/>
                  <a:gd name="T40" fmla="*/ 1 w 144"/>
                  <a:gd name="T41" fmla="*/ 78 h 89"/>
                  <a:gd name="T42" fmla="*/ 3 w 144"/>
                  <a:gd name="T43" fmla="*/ 72 h 89"/>
                  <a:gd name="T44" fmla="*/ 7 w 144"/>
                  <a:gd name="T45" fmla="*/ 67 h 89"/>
                  <a:gd name="T46" fmla="*/ 9 w 144"/>
                  <a:gd name="T47" fmla="*/ 63 h 89"/>
                  <a:gd name="T48" fmla="*/ 11 w 144"/>
                  <a:gd name="T49" fmla="*/ 61 h 89"/>
                  <a:gd name="T50" fmla="*/ 13 w 144"/>
                  <a:gd name="T51" fmla="*/ 62 h 89"/>
                  <a:gd name="T52" fmla="*/ 20 w 144"/>
                  <a:gd name="T53" fmla="*/ 67 h 89"/>
                  <a:gd name="T54" fmla="*/ 30 w 144"/>
                  <a:gd name="T55" fmla="*/ 70 h 89"/>
                  <a:gd name="T56" fmla="*/ 44 w 144"/>
                  <a:gd name="T57" fmla="*/ 75 h 89"/>
                  <a:gd name="T58" fmla="*/ 58 w 144"/>
                  <a:gd name="T59" fmla="*/ 78 h 89"/>
                  <a:gd name="T60" fmla="*/ 74 w 144"/>
                  <a:gd name="T61" fmla="*/ 78 h 89"/>
                  <a:gd name="T62" fmla="*/ 92 w 144"/>
                  <a:gd name="T63" fmla="*/ 73 h 89"/>
                  <a:gd name="T64" fmla="*/ 108 w 144"/>
                  <a:gd name="T65" fmla="*/ 64 h 89"/>
                  <a:gd name="T66" fmla="*/ 122 w 144"/>
                  <a:gd name="T67" fmla="*/ 53 h 89"/>
                  <a:gd name="T68" fmla="*/ 130 w 144"/>
                  <a:gd name="T69" fmla="*/ 40 h 89"/>
                  <a:gd name="T70" fmla="*/ 138 w 144"/>
                  <a:gd name="T71" fmla="*/ 26 h 89"/>
                  <a:gd name="T72" fmla="*/ 140 w 144"/>
                  <a:gd name="T73" fmla="*/ 14 h 89"/>
                  <a:gd name="T74" fmla="*/ 141 w 144"/>
                  <a:gd name="T75" fmla="*/ 4 h 89"/>
                  <a:gd name="T76" fmla="*/ 141 w 144"/>
                  <a:gd name="T7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89">
                    <a:moveTo>
                      <a:pt x="141" y="0"/>
                    </a:moveTo>
                    <a:lnTo>
                      <a:pt x="142" y="1"/>
                    </a:lnTo>
                    <a:lnTo>
                      <a:pt x="142" y="6"/>
                    </a:lnTo>
                    <a:lnTo>
                      <a:pt x="144" y="14"/>
                    </a:lnTo>
                    <a:lnTo>
                      <a:pt x="142" y="25"/>
                    </a:lnTo>
                    <a:lnTo>
                      <a:pt x="139" y="37"/>
                    </a:lnTo>
                    <a:lnTo>
                      <a:pt x="134" y="50"/>
                    </a:lnTo>
                    <a:lnTo>
                      <a:pt x="127" y="61"/>
                    </a:lnTo>
                    <a:lnTo>
                      <a:pt x="112" y="74"/>
                    </a:lnTo>
                    <a:lnTo>
                      <a:pt x="100" y="83"/>
                    </a:lnTo>
                    <a:lnTo>
                      <a:pt x="86" y="86"/>
                    </a:lnTo>
                    <a:lnTo>
                      <a:pt x="74" y="89"/>
                    </a:lnTo>
                    <a:lnTo>
                      <a:pt x="56" y="89"/>
                    </a:lnTo>
                    <a:lnTo>
                      <a:pt x="42" y="88"/>
                    </a:lnTo>
                    <a:lnTo>
                      <a:pt x="30" y="84"/>
                    </a:lnTo>
                    <a:lnTo>
                      <a:pt x="20" y="81"/>
                    </a:lnTo>
                    <a:lnTo>
                      <a:pt x="13" y="80"/>
                    </a:lnTo>
                    <a:lnTo>
                      <a:pt x="6" y="81"/>
                    </a:lnTo>
                    <a:lnTo>
                      <a:pt x="1" y="84"/>
                    </a:lnTo>
                    <a:lnTo>
                      <a:pt x="0" y="81"/>
                    </a:lnTo>
                    <a:lnTo>
                      <a:pt x="1" y="78"/>
                    </a:lnTo>
                    <a:lnTo>
                      <a:pt x="3" y="72"/>
                    </a:lnTo>
                    <a:lnTo>
                      <a:pt x="7" y="67"/>
                    </a:lnTo>
                    <a:lnTo>
                      <a:pt x="9" y="63"/>
                    </a:lnTo>
                    <a:lnTo>
                      <a:pt x="11" y="61"/>
                    </a:lnTo>
                    <a:lnTo>
                      <a:pt x="13" y="62"/>
                    </a:lnTo>
                    <a:lnTo>
                      <a:pt x="20" y="67"/>
                    </a:lnTo>
                    <a:lnTo>
                      <a:pt x="30" y="70"/>
                    </a:lnTo>
                    <a:lnTo>
                      <a:pt x="44" y="75"/>
                    </a:lnTo>
                    <a:lnTo>
                      <a:pt x="58" y="78"/>
                    </a:lnTo>
                    <a:lnTo>
                      <a:pt x="74" y="78"/>
                    </a:lnTo>
                    <a:lnTo>
                      <a:pt x="92" y="73"/>
                    </a:lnTo>
                    <a:lnTo>
                      <a:pt x="108" y="64"/>
                    </a:lnTo>
                    <a:lnTo>
                      <a:pt x="122" y="53"/>
                    </a:lnTo>
                    <a:lnTo>
                      <a:pt x="130" y="40"/>
                    </a:lnTo>
                    <a:lnTo>
                      <a:pt x="138" y="26"/>
                    </a:lnTo>
                    <a:lnTo>
                      <a:pt x="140" y="14"/>
                    </a:lnTo>
                    <a:lnTo>
                      <a:pt x="141" y="4"/>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4" name="Freeform 55">
                <a:extLst>
                  <a:ext uri="{FF2B5EF4-FFF2-40B4-BE49-F238E27FC236}">
                    <a16:creationId xmlns:a16="http://schemas.microsoft.com/office/drawing/2014/main" id="{D5A34359-29FA-49F4-8377-E51B770EE858}"/>
                  </a:ext>
                </a:extLst>
              </p:cNvPr>
              <p:cNvSpPr>
                <a:spLocks/>
              </p:cNvSpPr>
              <p:nvPr/>
            </p:nvSpPr>
            <p:spPr bwMode="auto">
              <a:xfrm>
                <a:off x="8451396" y="6565179"/>
                <a:ext cx="100419" cy="39324"/>
              </a:xfrm>
              <a:custGeom>
                <a:avLst/>
                <a:gdLst>
                  <a:gd name="T0" fmla="*/ 55 w 143"/>
                  <a:gd name="T1" fmla="*/ 0 h 56"/>
                  <a:gd name="T2" fmla="*/ 77 w 143"/>
                  <a:gd name="T3" fmla="*/ 0 h 56"/>
                  <a:gd name="T4" fmla="*/ 91 w 143"/>
                  <a:gd name="T5" fmla="*/ 3 h 56"/>
                  <a:gd name="T6" fmla="*/ 105 w 143"/>
                  <a:gd name="T7" fmla="*/ 6 h 56"/>
                  <a:gd name="T8" fmla="*/ 119 w 143"/>
                  <a:gd name="T9" fmla="*/ 12 h 56"/>
                  <a:gd name="T10" fmla="*/ 131 w 143"/>
                  <a:gd name="T11" fmla="*/ 18 h 56"/>
                  <a:gd name="T12" fmla="*/ 138 w 143"/>
                  <a:gd name="T13" fmla="*/ 23 h 56"/>
                  <a:gd name="T14" fmla="*/ 142 w 143"/>
                  <a:gd name="T15" fmla="*/ 27 h 56"/>
                  <a:gd name="T16" fmla="*/ 143 w 143"/>
                  <a:gd name="T17" fmla="*/ 36 h 56"/>
                  <a:gd name="T18" fmla="*/ 143 w 143"/>
                  <a:gd name="T19" fmla="*/ 45 h 56"/>
                  <a:gd name="T20" fmla="*/ 143 w 143"/>
                  <a:gd name="T21" fmla="*/ 53 h 56"/>
                  <a:gd name="T22" fmla="*/ 142 w 143"/>
                  <a:gd name="T23" fmla="*/ 56 h 56"/>
                  <a:gd name="T24" fmla="*/ 141 w 143"/>
                  <a:gd name="T25" fmla="*/ 54 h 56"/>
                  <a:gd name="T26" fmla="*/ 137 w 143"/>
                  <a:gd name="T27" fmla="*/ 49 h 56"/>
                  <a:gd name="T28" fmla="*/ 131 w 143"/>
                  <a:gd name="T29" fmla="*/ 40 h 56"/>
                  <a:gd name="T30" fmla="*/ 121 w 143"/>
                  <a:gd name="T31" fmla="*/ 32 h 56"/>
                  <a:gd name="T32" fmla="*/ 109 w 143"/>
                  <a:gd name="T33" fmla="*/ 22 h 56"/>
                  <a:gd name="T34" fmla="*/ 93 w 143"/>
                  <a:gd name="T35" fmla="*/ 15 h 56"/>
                  <a:gd name="T36" fmla="*/ 75 w 143"/>
                  <a:gd name="T37" fmla="*/ 11 h 56"/>
                  <a:gd name="T38" fmla="*/ 62 w 143"/>
                  <a:gd name="T39" fmla="*/ 9 h 56"/>
                  <a:gd name="T40" fmla="*/ 49 w 143"/>
                  <a:gd name="T41" fmla="*/ 10 h 56"/>
                  <a:gd name="T42" fmla="*/ 34 w 143"/>
                  <a:gd name="T43" fmla="*/ 11 h 56"/>
                  <a:gd name="T44" fmla="*/ 22 w 143"/>
                  <a:gd name="T45" fmla="*/ 14 h 56"/>
                  <a:gd name="T46" fmla="*/ 11 w 143"/>
                  <a:gd name="T47" fmla="*/ 16 h 56"/>
                  <a:gd name="T48" fmla="*/ 4 w 143"/>
                  <a:gd name="T49" fmla="*/ 18 h 56"/>
                  <a:gd name="T50" fmla="*/ 0 w 143"/>
                  <a:gd name="T51" fmla="*/ 18 h 56"/>
                  <a:gd name="T52" fmla="*/ 3 w 143"/>
                  <a:gd name="T53" fmla="*/ 17 h 56"/>
                  <a:gd name="T54" fmla="*/ 10 w 143"/>
                  <a:gd name="T55" fmla="*/ 14 h 56"/>
                  <a:gd name="T56" fmla="*/ 22 w 143"/>
                  <a:gd name="T57" fmla="*/ 7 h 56"/>
                  <a:gd name="T58" fmla="*/ 37 w 143"/>
                  <a:gd name="T59" fmla="*/ 4 h 56"/>
                  <a:gd name="T60" fmla="*/ 55 w 143"/>
                  <a:gd name="T6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56">
                    <a:moveTo>
                      <a:pt x="55" y="0"/>
                    </a:moveTo>
                    <a:lnTo>
                      <a:pt x="77" y="0"/>
                    </a:lnTo>
                    <a:lnTo>
                      <a:pt x="91" y="3"/>
                    </a:lnTo>
                    <a:lnTo>
                      <a:pt x="105" y="6"/>
                    </a:lnTo>
                    <a:lnTo>
                      <a:pt x="119" y="12"/>
                    </a:lnTo>
                    <a:lnTo>
                      <a:pt x="131" y="18"/>
                    </a:lnTo>
                    <a:lnTo>
                      <a:pt x="138" y="23"/>
                    </a:lnTo>
                    <a:lnTo>
                      <a:pt x="142" y="27"/>
                    </a:lnTo>
                    <a:lnTo>
                      <a:pt x="143" y="36"/>
                    </a:lnTo>
                    <a:lnTo>
                      <a:pt x="143" y="45"/>
                    </a:lnTo>
                    <a:lnTo>
                      <a:pt x="143" y="53"/>
                    </a:lnTo>
                    <a:lnTo>
                      <a:pt x="142" y="56"/>
                    </a:lnTo>
                    <a:lnTo>
                      <a:pt x="141" y="54"/>
                    </a:lnTo>
                    <a:lnTo>
                      <a:pt x="137" y="49"/>
                    </a:lnTo>
                    <a:lnTo>
                      <a:pt x="131" y="40"/>
                    </a:lnTo>
                    <a:lnTo>
                      <a:pt x="121" y="32"/>
                    </a:lnTo>
                    <a:lnTo>
                      <a:pt x="109" y="22"/>
                    </a:lnTo>
                    <a:lnTo>
                      <a:pt x="93" y="15"/>
                    </a:lnTo>
                    <a:lnTo>
                      <a:pt x="75" y="11"/>
                    </a:lnTo>
                    <a:lnTo>
                      <a:pt x="62" y="9"/>
                    </a:lnTo>
                    <a:lnTo>
                      <a:pt x="49" y="10"/>
                    </a:lnTo>
                    <a:lnTo>
                      <a:pt x="34" y="11"/>
                    </a:lnTo>
                    <a:lnTo>
                      <a:pt x="22" y="14"/>
                    </a:lnTo>
                    <a:lnTo>
                      <a:pt x="11" y="16"/>
                    </a:lnTo>
                    <a:lnTo>
                      <a:pt x="4" y="18"/>
                    </a:lnTo>
                    <a:lnTo>
                      <a:pt x="0" y="18"/>
                    </a:lnTo>
                    <a:lnTo>
                      <a:pt x="3" y="17"/>
                    </a:lnTo>
                    <a:lnTo>
                      <a:pt x="10" y="14"/>
                    </a:lnTo>
                    <a:lnTo>
                      <a:pt x="22" y="7"/>
                    </a:lnTo>
                    <a:lnTo>
                      <a:pt x="37" y="4"/>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Freeform 56">
                <a:extLst>
                  <a:ext uri="{FF2B5EF4-FFF2-40B4-BE49-F238E27FC236}">
                    <a16:creationId xmlns:a16="http://schemas.microsoft.com/office/drawing/2014/main" id="{8B9CB0D4-BB58-431A-95D5-01A51938B301}"/>
                  </a:ext>
                </a:extLst>
              </p:cNvPr>
              <p:cNvSpPr>
                <a:spLocks/>
              </p:cNvSpPr>
              <p:nvPr/>
            </p:nvSpPr>
            <p:spPr bwMode="auto">
              <a:xfrm>
                <a:off x="8644508" y="6492147"/>
                <a:ext cx="54773" cy="54072"/>
              </a:xfrm>
              <a:custGeom>
                <a:avLst/>
                <a:gdLst>
                  <a:gd name="T0" fmla="*/ 66 w 78"/>
                  <a:gd name="T1" fmla="*/ 0 h 77"/>
                  <a:gd name="T2" fmla="*/ 75 w 78"/>
                  <a:gd name="T3" fmla="*/ 0 h 77"/>
                  <a:gd name="T4" fmla="*/ 78 w 78"/>
                  <a:gd name="T5" fmla="*/ 0 h 77"/>
                  <a:gd name="T6" fmla="*/ 75 w 78"/>
                  <a:gd name="T7" fmla="*/ 1 h 77"/>
                  <a:gd name="T8" fmla="*/ 67 w 78"/>
                  <a:gd name="T9" fmla="*/ 3 h 77"/>
                  <a:gd name="T10" fmla="*/ 56 w 78"/>
                  <a:gd name="T11" fmla="*/ 6 h 77"/>
                  <a:gd name="T12" fmla="*/ 44 w 78"/>
                  <a:gd name="T13" fmla="*/ 11 h 77"/>
                  <a:gd name="T14" fmla="*/ 31 w 78"/>
                  <a:gd name="T15" fmla="*/ 20 h 77"/>
                  <a:gd name="T16" fmla="*/ 18 w 78"/>
                  <a:gd name="T17" fmla="*/ 31 h 77"/>
                  <a:gd name="T18" fmla="*/ 13 w 78"/>
                  <a:gd name="T19" fmla="*/ 40 h 77"/>
                  <a:gd name="T20" fmla="*/ 10 w 78"/>
                  <a:gd name="T21" fmla="*/ 53 h 77"/>
                  <a:gd name="T22" fmla="*/ 7 w 78"/>
                  <a:gd name="T23" fmla="*/ 64 h 77"/>
                  <a:gd name="T24" fmla="*/ 6 w 78"/>
                  <a:gd name="T25" fmla="*/ 73 h 77"/>
                  <a:gd name="T26" fmla="*/ 6 w 78"/>
                  <a:gd name="T27" fmla="*/ 77 h 77"/>
                  <a:gd name="T28" fmla="*/ 6 w 78"/>
                  <a:gd name="T29" fmla="*/ 77 h 77"/>
                  <a:gd name="T30" fmla="*/ 6 w 78"/>
                  <a:gd name="T31" fmla="*/ 77 h 77"/>
                  <a:gd name="T32" fmla="*/ 6 w 78"/>
                  <a:gd name="T33" fmla="*/ 76 h 77"/>
                  <a:gd name="T34" fmla="*/ 5 w 78"/>
                  <a:gd name="T35" fmla="*/ 75 h 77"/>
                  <a:gd name="T36" fmla="*/ 4 w 78"/>
                  <a:gd name="T37" fmla="*/ 73 h 77"/>
                  <a:gd name="T38" fmla="*/ 2 w 78"/>
                  <a:gd name="T39" fmla="*/ 70 h 77"/>
                  <a:gd name="T40" fmla="*/ 0 w 78"/>
                  <a:gd name="T41" fmla="*/ 66 h 77"/>
                  <a:gd name="T42" fmla="*/ 0 w 78"/>
                  <a:gd name="T43" fmla="*/ 62 h 77"/>
                  <a:gd name="T44" fmla="*/ 1 w 78"/>
                  <a:gd name="T45" fmla="*/ 54 h 77"/>
                  <a:gd name="T46" fmla="*/ 2 w 78"/>
                  <a:gd name="T47" fmla="*/ 43 h 77"/>
                  <a:gd name="T48" fmla="*/ 6 w 78"/>
                  <a:gd name="T49" fmla="*/ 32 h 77"/>
                  <a:gd name="T50" fmla="*/ 12 w 78"/>
                  <a:gd name="T51" fmla="*/ 22 h 77"/>
                  <a:gd name="T52" fmla="*/ 26 w 78"/>
                  <a:gd name="T53" fmla="*/ 11 h 77"/>
                  <a:gd name="T54" fmla="*/ 40 w 78"/>
                  <a:gd name="T55" fmla="*/ 4 h 77"/>
                  <a:gd name="T56" fmla="*/ 55 w 78"/>
                  <a:gd name="T57" fmla="*/ 1 h 77"/>
                  <a:gd name="T58" fmla="*/ 66 w 78"/>
                  <a:gd name="T5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7">
                    <a:moveTo>
                      <a:pt x="66" y="0"/>
                    </a:moveTo>
                    <a:lnTo>
                      <a:pt x="75" y="0"/>
                    </a:lnTo>
                    <a:lnTo>
                      <a:pt x="78" y="0"/>
                    </a:lnTo>
                    <a:lnTo>
                      <a:pt x="75" y="1"/>
                    </a:lnTo>
                    <a:lnTo>
                      <a:pt x="67" y="3"/>
                    </a:lnTo>
                    <a:lnTo>
                      <a:pt x="56" y="6"/>
                    </a:lnTo>
                    <a:lnTo>
                      <a:pt x="44" y="11"/>
                    </a:lnTo>
                    <a:lnTo>
                      <a:pt x="31" y="20"/>
                    </a:lnTo>
                    <a:lnTo>
                      <a:pt x="18" y="31"/>
                    </a:lnTo>
                    <a:lnTo>
                      <a:pt x="13" y="40"/>
                    </a:lnTo>
                    <a:lnTo>
                      <a:pt x="10" y="53"/>
                    </a:lnTo>
                    <a:lnTo>
                      <a:pt x="7" y="64"/>
                    </a:lnTo>
                    <a:lnTo>
                      <a:pt x="6" y="73"/>
                    </a:lnTo>
                    <a:lnTo>
                      <a:pt x="6" y="77"/>
                    </a:lnTo>
                    <a:lnTo>
                      <a:pt x="6" y="77"/>
                    </a:lnTo>
                    <a:lnTo>
                      <a:pt x="6" y="77"/>
                    </a:lnTo>
                    <a:lnTo>
                      <a:pt x="6" y="76"/>
                    </a:lnTo>
                    <a:lnTo>
                      <a:pt x="5" y="75"/>
                    </a:lnTo>
                    <a:lnTo>
                      <a:pt x="4" y="73"/>
                    </a:lnTo>
                    <a:lnTo>
                      <a:pt x="2" y="70"/>
                    </a:lnTo>
                    <a:lnTo>
                      <a:pt x="0" y="66"/>
                    </a:lnTo>
                    <a:lnTo>
                      <a:pt x="0" y="62"/>
                    </a:lnTo>
                    <a:lnTo>
                      <a:pt x="1" y="54"/>
                    </a:lnTo>
                    <a:lnTo>
                      <a:pt x="2" y="43"/>
                    </a:lnTo>
                    <a:lnTo>
                      <a:pt x="6" y="32"/>
                    </a:lnTo>
                    <a:lnTo>
                      <a:pt x="12" y="22"/>
                    </a:lnTo>
                    <a:lnTo>
                      <a:pt x="26" y="11"/>
                    </a:lnTo>
                    <a:lnTo>
                      <a:pt x="40" y="4"/>
                    </a:lnTo>
                    <a:lnTo>
                      <a:pt x="55" y="1"/>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Freeform 57">
                <a:extLst>
                  <a:ext uri="{FF2B5EF4-FFF2-40B4-BE49-F238E27FC236}">
                    <a16:creationId xmlns:a16="http://schemas.microsoft.com/office/drawing/2014/main" id="{605C0478-1DAB-42DD-AFC8-61C2FE0E4AB7}"/>
                  </a:ext>
                </a:extLst>
              </p:cNvPr>
              <p:cNvSpPr>
                <a:spLocks/>
              </p:cNvSpPr>
              <p:nvPr/>
            </p:nvSpPr>
            <p:spPr bwMode="auto">
              <a:xfrm>
                <a:off x="8511788" y="6460547"/>
                <a:ext cx="16151" cy="76543"/>
              </a:xfrm>
              <a:custGeom>
                <a:avLst/>
                <a:gdLst>
                  <a:gd name="T0" fmla="*/ 23 w 23"/>
                  <a:gd name="T1" fmla="*/ 0 h 109"/>
                  <a:gd name="T2" fmla="*/ 22 w 23"/>
                  <a:gd name="T3" fmla="*/ 2 h 109"/>
                  <a:gd name="T4" fmla="*/ 18 w 23"/>
                  <a:gd name="T5" fmla="*/ 10 h 109"/>
                  <a:gd name="T6" fmla="*/ 13 w 23"/>
                  <a:gd name="T7" fmla="*/ 19 h 109"/>
                  <a:gd name="T8" fmla="*/ 9 w 23"/>
                  <a:gd name="T9" fmla="*/ 32 h 109"/>
                  <a:gd name="T10" fmla="*/ 6 w 23"/>
                  <a:gd name="T11" fmla="*/ 44 h 109"/>
                  <a:gd name="T12" fmla="*/ 6 w 23"/>
                  <a:gd name="T13" fmla="*/ 56 h 109"/>
                  <a:gd name="T14" fmla="*/ 8 w 23"/>
                  <a:gd name="T15" fmla="*/ 67 h 109"/>
                  <a:gd name="T16" fmla="*/ 12 w 23"/>
                  <a:gd name="T17" fmla="*/ 79 h 109"/>
                  <a:gd name="T18" fmla="*/ 16 w 23"/>
                  <a:gd name="T19" fmla="*/ 90 h 109"/>
                  <a:gd name="T20" fmla="*/ 19 w 23"/>
                  <a:gd name="T21" fmla="*/ 100 h 109"/>
                  <a:gd name="T22" fmla="*/ 22 w 23"/>
                  <a:gd name="T23" fmla="*/ 106 h 109"/>
                  <a:gd name="T24" fmla="*/ 23 w 23"/>
                  <a:gd name="T25" fmla="*/ 109 h 109"/>
                  <a:gd name="T26" fmla="*/ 23 w 23"/>
                  <a:gd name="T27" fmla="*/ 109 h 109"/>
                  <a:gd name="T28" fmla="*/ 22 w 23"/>
                  <a:gd name="T29" fmla="*/ 107 h 109"/>
                  <a:gd name="T30" fmla="*/ 18 w 23"/>
                  <a:gd name="T31" fmla="*/ 105 h 109"/>
                  <a:gd name="T32" fmla="*/ 12 w 23"/>
                  <a:gd name="T33" fmla="*/ 100 h 109"/>
                  <a:gd name="T34" fmla="*/ 1 w 23"/>
                  <a:gd name="T35" fmla="*/ 92 h 109"/>
                  <a:gd name="T36" fmla="*/ 1 w 23"/>
                  <a:gd name="T37" fmla="*/ 89 h 109"/>
                  <a:gd name="T38" fmla="*/ 0 w 23"/>
                  <a:gd name="T39" fmla="*/ 82 h 109"/>
                  <a:gd name="T40" fmla="*/ 0 w 23"/>
                  <a:gd name="T41" fmla="*/ 71 h 109"/>
                  <a:gd name="T42" fmla="*/ 0 w 23"/>
                  <a:gd name="T43" fmla="*/ 59 h 109"/>
                  <a:gd name="T44" fmla="*/ 1 w 23"/>
                  <a:gd name="T45" fmla="*/ 40 h 109"/>
                  <a:gd name="T46" fmla="*/ 7 w 23"/>
                  <a:gd name="T47" fmla="*/ 23 h 109"/>
                  <a:gd name="T48" fmla="*/ 16 w 23"/>
                  <a:gd name="T49" fmla="*/ 8 h 109"/>
                  <a:gd name="T50" fmla="*/ 23 w 23"/>
                  <a:gd name="T5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109">
                    <a:moveTo>
                      <a:pt x="23" y="0"/>
                    </a:moveTo>
                    <a:lnTo>
                      <a:pt x="22" y="2"/>
                    </a:lnTo>
                    <a:lnTo>
                      <a:pt x="18" y="10"/>
                    </a:lnTo>
                    <a:lnTo>
                      <a:pt x="13" y="19"/>
                    </a:lnTo>
                    <a:lnTo>
                      <a:pt x="9" y="32"/>
                    </a:lnTo>
                    <a:lnTo>
                      <a:pt x="6" y="44"/>
                    </a:lnTo>
                    <a:lnTo>
                      <a:pt x="6" y="56"/>
                    </a:lnTo>
                    <a:lnTo>
                      <a:pt x="8" y="67"/>
                    </a:lnTo>
                    <a:lnTo>
                      <a:pt x="12" y="79"/>
                    </a:lnTo>
                    <a:lnTo>
                      <a:pt x="16" y="90"/>
                    </a:lnTo>
                    <a:lnTo>
                      <a:pt x="19" y="100"/>
                    </a:lnTo>
                    <a:lnTo>
                      <a:pt x="22" y="106"/>
                    </a:lnTo>
                    <a:lnTo>
                      <a:pt x="23" y="109"/>
                    </a:lnTo>
                    <a:lnTo>
                      <a:pt x="23" y="109"/>
                    </a:lnTo>
                    <a:lnTo>
                      <a:pt x="22" y="107"/>
                    </a:lnTo>
                    <a:lnTo>
                      <a:pt x="18" y="105"/>
                    </a:lnTo>
                    <a:lnTo>
                      <a:pt x="12" y="100"/>
                    </a:lnTo>
                    <a:lnTo>
                      <a:pt x="1" y="92"/>
                    </a:lnTo>
                    <a:lnTo>
                      <a:pt x="1" y="89"/>
                    </a:lnTo>
                    <a:lnTo>
                      <a:pt x="0" y="82"/>
                    </a:lnTo>
                    <a:lnTo>
                      <a:pt x="0" y="71"/>
                    </a:lnTo>
                    <a:lnTo>
                      <a:pt x="0" y="59"/>
                    </a:lnTo>
                    <a:lnTo>
                      <a:pt x="1" y="40"/>
                    </a:lnTo>
                    <a:lnTo>
                      <a:pt x="7" y="23"/>
                    </a:lnTo>
                    <a:lnTo>
                      <a:pt x="16" y="8"/>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Freeform 58">
                <a:extLst>
                  <a:ext uri="{FF2B5EF4-FFF2-40B4-BE49-F238E27FC236}">
                    <a16:creationId xmlns:a16="http://schemas.microsoft.com/office/drawing/2014/main" id="{B7172F97-1500-403F-8268-BFF3C2B51D94}"/>
                  </a:ext>
                </a:extLst>
              </p:cNvPr>
              <p:cNvSpPr>
                <a:spLocks/>
              </p:cNvSpPr>
              <p:nvPr/>
            </p:nvSpPr>
            <p:spPr bwMode="auto">
              <a:xfrm>
                <a:off x="8699984" y="6650147"/>
                <a:ext cx="35814" cy="33005"/>
              </a:xfrm>
              <a:custGeom>
                <a:avLst/>
                <a:gdLst>
                  <a:gd name="T0" fmla="*/ 32 w 51"/>
                  <a:gd name="T1" fmla="*/ 0 h 47"/>
                  <a:gd name="T2" fmla="*/ 40 w 51"/>
                  <a:gd name="T3" fmla="*/ 0 h 47"/>
                  <a:gd name="T4" fmla="*/ 47 w 51"/>
                  <a:gd name="T5" fmla="*/ 3 h 47"/>
                  <a:gd name="T6" fmla="*/ 49 w 51"/>
                  <a:gd name="T7" fmla="*/ 4 h 47"/>
                  <a:gd name="T8" fmla="*/ 51 w 51"/>
                  <a:gd name="T9" fmla="*/ 5 h 47"/>
                  <a:gd name="T10" fmla="*/ 51 w 51"/>
                  <a:gd name="T11" fmla="*/ 7 h 47"/>
                  <a:gd name="T12" fmla="*/ 51 w 51"/>
                  <a:gd name="T13" fmla="*/ 11 h 47"/>
                  <a:gd name="T14" fmla="*/ 49 w 51"/>
                  <a:gd name="T15" fmla="*/ 15 h 47"/>
                  <a:gd name="T16" fmla="*/ 48 w 51"/>
                  <a:gd name="T17" fmla="*/ 18 h 47"/>
                  <a:gd name="T18" fmla="*/ 47 w 51"/>
                  <a:gd name="T19" fmla="*/ 22 h 47"/>
                  <a:gd name="T20" fmla="*/ 43 w 51"/>
                  <a:gd name="T21" fmla="*/ 31 h 47"/>
                  <a:gd name="T22" fmla="*/ 36 w 51"/>
                  <a:gd name="T23" fmla="*/ 39 h 47"/>
                  <a:gd name="T24" fmla="*/ 25 w 51"/>
                  <a:gd name="T25" fmla="*/ 45 h 47"/>
                  <a:gd name="T26" fmla="*/ 16 w 51"/>
                  <a:gd name="T27" fmla="*/ 47 h 47"/>
                  <a:gd name="T28" fmla="*/ 9 w 51"/>
                  <a:gd name="T29" fmla="*/ 45 h 47"/>
                  <a:gd name="T30" fmla="*/ 3 w 51"/>
                  <a:gd name="T31" fmla="*/ 43 h 47"/>
                  <a:gd name="T32" fmla="*/ 0 w 51"/>
                  <a:gd name="T33" fmla="*/ 40 h 47"/>
                  <a:gd name="T34" fmla="*/ 3 w 51"/>
                  <a:gd name="T35" fmla="*/ 37 h 47"/>
                  <a:gd name="T36" fmla="*/ 9 w 51"/>
                  <a:gd name="T37" fmla="*/ 33 h 47"/>
                  <a:gd name="T38" fmla="*/ 13 w 51"/>
                  <a:gd name="T39" fmla="*/ 27 h 47"/>
                  <a:gd name="T40" fmla="*/ 16 w 51"/>
                  <a:gd name="T41" fmla="*/ 18 h 47"/>
                  <a:gd name="T42" fmla="*/ 19 w 51"/>
                  <a:gd name="T43" fmla="*/ 11 h 47"/>
                  <a:gd name="T44" fmla="*/ 25 w 51"/>
                  <a:gd name="T45" fmla="*/ 4 h 47"/>
                  <a:gd name="T46" fmla="*/ 32 w 51"/>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47">
                    <a:moveTo>
                      <a:pt x="32" y="0"/>
                    </a:moveTo>
                    <a:lnTo>
                      <a:pt x="40" y="0"/>
                    </a:lnTo>
                    <a:lnTo>
                      <a:pt x="47" y="3"/>
                    </a:lnTo>
                    <a:lnTo>
                      <a:pt x="49" y="4"/>
                    </a:lnTo>
                    <a:lnTo>
                      <a:pt x="51" y="5"/>
                    </a:lnTo>
                    <a:lnTo>
                      <a:pt x="51" y="7"/>
                    </a:lnTo>
                    <a:lnTo>
                      <a:pt x="51" y="11"/>
                    </a:lnTo>
                    <a:lnTo>
                      <a:pt x="49" y="15"/>
                    </a:lnTo>
                    <a:lnTo>
                      <a:pt x="48" y="18"/>
                    </a:lnTo>
                    <a:lnTo>
                      <a:pt x="47" y="22"/>
                    </a:lnTo>
                    <a:lnTo>
                      <a:pt x="43" y="31"/>
                    </a:lnTo>
                    <a:lnTo>
                      <a:pt x="36" y="39"/>
                    </a:lnTo>
                    <a:lnTo>
                      <a:pt x="25" y="45"/>
                    </a:lnTo>
                    <a:lnTo>
                      <a:pt x="16" y="47"/>
                    </a:lnTo>
                    <a:lnTo>
                      <a:pt x="9" y="45"/>
                    </a:lnTo>
                    <a:lnTo>
                      <a:pt x="3" y="43"/>
                    </a:lnTo>
                    <a:lnTo>
                      <a:pt x="0" y="40"/>
                    </a:lnTo>
                    <a:lnTo>
                      <a:pt x="3" y="37"/>
                    </a:lnTo>
                    <a:lnTo>
                      <a:pt x="9" y="33"/>
                    </a:lnTo>
                    <a:lnTo>
                      <a:pt x="13" y="27"/>
                    </a:lnTo>
                    <a:lnTo>
                      <a:pt x="16" y="18"/>
                    </a:lnTo>
                    <a:lnTo>
                      <a:pt x="19" y="11"/>
                    </a:lnTo>
                    <a:lnTo>
                      <a:pt x="25" y="4"/>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Freeform 59">
                <a:extLst>
                  <a:ext uri="{FF2B5EF4-FFF2-40B4-BE49-F238E27FC236}">
                    <a16:creationId xmlns:a16="http://schemas.microsoft.com/office/drawing/2014/main" id="{7CF2CD10-A7E0-4A5C-BC70-C568F16046E8}"/>
                  </a:ext>
                </a:extLst>
              </p:cNvPr>
              <p:cNvSpPr>
                <a:spLocks/>
              </p:cNvSpPr>
              <p:nvPr/>
            </p:nvSpPr>
            <p:spPr bwMode="auto">
              <a:xfrm>
                <a:off x="8722454" y="6685259"/>
                <a:ext cx="31600" cy="31600"/>
              </a:xfrm>
              <a:custGeom>
                <a:avLst/>
                <a:gdLst>
                  <a:gd name="T0" fmla="*/ 4 w 45"/>
                  <a:gd name="T1" fmla="*/ 0 h 45"/>
                  <a:gd name="T2" fmla="*/ 5 w 45"/>
                  <a:gd name="T3" fmla="*/ 0 h 45"/>
                  <a:gd name="T4" fmla="*/ 6 w 45"/>
                  <a:gd name="T5" fmla="*/ 1 h 45"/>
                  <a:gd name="T6" fmla="*/ 10 w 45"/>
                  <a:gd name="T7" fmla="*/ 4 h 45"/>
                  <a:gd name="T8" fmla="*/ 12 w 45"/>
                  <a:gd name="T9" fmla="*/ 6 h 45"/>
                  <a:gd name="T10" fmla="*/ 15 w 45"/>
                  <a:gd name="T11" fmla="*/ 8 h 45"/>
                  <a:gd name="T12" fmla="*/ 17 w 45"/>
                  <a:gd name="T13" fmla="*/ 8 h 45"/>
                  <a:gd name="T14" fmla="*/ 20 w 45"/>
                  <a:gd name="T15" fmla="*/ 8 h 45"/>
                  <a:gd name="T16" fmla="*/ 23 w 45"/>
                  <a:gd name="T17" fmla="*/ 8 h 45"/>
                  <a:gd name="T18" fmla="*/ 26 w 45"/>
                  <a:gd name="T19" fmla="*/ 9 h 45"/>
                  <a:gd name="T20" fmla="*/ 27 w 45"/>
                  <a:gd name="T21" fmla="*/ 9 h 45"/>
                  <a:gd name="T22" fmla="*/ 33 w 45"/>
                  <a:gd name="T23" fmla="*/ 11 h 45"/>
                  <a:gd name="T24" fmla="*/ 37 w 45"/>
                  <a:gd name="T25" fmla="*/ 14 h 45"/>
                  <a:gd name="T26" fmla="*/ 41 w 45"/>
                  <a:gd name="T27" fmla="*/ 17 h 45"/>
                  <a:gd name="T28" fmla="*/ 43 w 45"/>
                  <a:gd name="T29" fmla="*/ 21 h 45"/>
                  <a:gd name="T30" fmla="*/ 44 w 45"/>
                  <a:gd name="T31" fmla="*/ 27 h 45"/>
                  <a:gd name="T32" fmla="*/ 45 w 45"/>
                  <a:gd name="T33" fmla="*/ 31 h 45"/>
                  <a:gd name="T34" fmla="*/ 45 w 45"/>
                  <a:gd name="T35" fmla="*/ 34 h 45"/>
                  <a:gd name="T36" fmla="*/ 44 w 45"/>
                  <a:gd name="T37" fmla="*/ 37 h 45"/>
                  <a:gd name="T38" fmla="*/ 44 w 45"/>
                  <a:gd name="T39" fmla="*/ 38 h 45"/>
                  <a:gd name="T40" fmla="*/ 43 w 45"/>
                  <a:gd name="T41" fmla="*/ 39 h 45"/>
                  <a:gd name="T42" fmla="*/ 43 w 45"/>
                  <a:gd name="T43" fmla="*/ 39 h 45"/>
                  <a:gd name="T44" fmla="*/ 42 w 45"/>
                  <a:gd name="T45" fmla="*/ 39 h 45"/>
                  <a:gd name="T46" fmla="*/ 41 w 45"/>
                  <a:gd name="T47" fmla="*/ 41 h 45"/>
                  <a:gd name="T48" fmla="*/ 36 w 45"/>
                  <a:gd name="T49" fmla="*/ 44 h 45"/>
                  <a:gd name="T50" fmla="*/ 27 w 45"/>
                  <a:gd name="T51" fmla="*/ 45 h 45"/>
                  <a:gd name="T52" fmla="*/ 19 w 45"/>
                  <a:gd name="T53" fmla="*/ 43 h 45"/>
                  <a:gd name="T54" fmla="*/ 9 w 45"/>
                  <a:gd name="T55" fmla="*/ 36 h 45"/>
                  <a:gd name="T56" fmla="*/ 3 w 45"/>
                  <a:gd name="T57" fmla="*/ 26 h 45"/>
                  <a:gd name="T58" fmla="*/ 0 w 45"/>
                  <a:gd name="T59" fmla="*/ 16 h 45"/>
                  <a:gd name="T60" fmla="*/ 1 w 45"/>
                  <a:gd name="T61" fmla="*/ 8 h 45"/>
                  <a:gd name="T62" fmla="*/ 3 w 45"/>
                  <a:gd name="T63" fmla="*/ 3 h 45"/>
                  <a:gd name="T64" fmla="*/ 4 w 45"/>
                  <a:gd name="T6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5">
                    <a:moveTo>
                      <a:pt x="4" y="0"/>
                    </a:moveTo>
                    <a:lnTo>
                      <a:pt x="5" y="0"/>
                    </a:lnTo>
                    <a:lnTo>
                      <a:pt x="6" y="1"/>
                    </a:lnTo>
                    <a:lnTo>
                      <a:pt x="10" y="4"/>
                    </a:lnTo>
                    <a:lnTo>
                      <a:pt x="12" y="6"/>
                    </a:lnTo>
                    <a:lnTo>
                      <a:pt x="15" y="8"/>
                    </a:lnTo>
                    <a:lnTo>
                      <a:pt x="17" y="8"/>
                    </a:lnTo>
                    <a:lnTo>
                      <a:pt x="20" y="8"/>
                    </a:lnTo>
                    <a:lnTo>
                      <a:pt x="23" y="8"/>
                    </a:lnTo>
                    <a:lnTo>
                      <a:pt x="26" y="9"/>
                    </a:lnTo>
                    <a:lnTo>
                      <a:pt x="27" y="9"/>
                    </a:lnTo>
                    <a:lnTo>
                      <a:pt x="33" y="11"/>
                    </a:lnTo>
                    <a:lnTo>
                      <a:pt x="37" y="14"/>
                    </a:lnTo>
                    <a:lnTo>
                      <a:pt x="41" y="17"/>
                    </a:lnTo>
                    <a:lnTo>
                      <a:pt x="43" y="21"/>
                    </a:lnTo>
                    <a:lnTo>
                      <a:pt x="44" y="27"/>
                    </a:lnTo>
                    <a:lnTo>
                      <a:pt x="45" y="31"/>
                    </a:lnTo>
                    <a:lnTo>
                      <a:pt x="45" y="34"/>
                    </a:lnTo>
                    <a:lnTo>
                      <a:pt x="44" y="37"/>
                    </a:lnTo>
                    <a:lnTo>
                      <a:pt x="44" y="38"/>
                    </a:lnTo>
                    <a:lnTo>
                      <a:pt x="43" y="39"/>
                    </a:lnTo>
                    <a:lnTo>
                      <a:pt x="43" y="39"/>
                    </a:lnTo>
                    <a:lnTo>
                      <a:pt x="42" y="39"/>
                    </a:lnTo>
                    <a:lnTo>
                      <a:pt x="41" y="41"/>
                    </a:lnTo>
                    <a:lnTo>
                      <a:pt x="36" y="44"/>
                    </a:lnTo>
                    <a:lnTo>
                      <a:pt x="27" y="45"/>
                    </a:lnTo>
                    <a:lnTo>
                      <a:pt x="19" y="43"/>
                    </a:lnTo>
                    <a:lnTo>
                      <a:pt x="9" y="36"/>
                    </a:lnTo>
                    <a:lnTo>
                      <a:pt x="3" y="26"/>
                    </a:lnTo>
                    <a:lnTo>
                      <a:pt x="0" y="16"/>
                    </a:lnTo>
                    <a:lnTo>
                      <a:pt x="1" y="8"/>
                    </a:lnTo>
                    <a:lnTo>
                      <a:pt x="3"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Freeform 60">
                <a:extLst>
                  <a:ext uri="{FF2B5EF4-FFF2-40B4-BE49-F238E27FC236}">
                    <a16:creationId xmlns:a16="http://schemas.microsoft.com/office/drawing/2014/main" id="{FE4D5791-DDAE-4CCE-8E3F-289237D3E3E4}"/>
                  </a:ext>
                </a:extLst>
              </p:cNvPr>
              <p:cNvSpPr>
                <a:spLocks/>
              </p:cNvSpPr>
              <p:nvPr/>
            </p:nvSpPr>
            <p:spPr bwMode="auto">
              <a:xfrm>
                <a:off x="8716837" y="6565179"/>
                <a:ext cx="35814" cy="51263"/>
              </a:xfrm>
              <a:custGeom>
                <a:avLst/>
                <a:gdLst>
                  <a:gd name="T0" fmla="*/ 25 w 51"/>
                  <a:gd name="T1" fmla="*/ 0 h 73"/>
                  <a:gd name="T2" fmla="*/ 31 w 51"/>
                  <a:gd name="T3" fmla="*/ 1 h 73"/>
                  <a:gd name="T4" fmla="*/ 39 w 51"/>
                  <a:gd name="T5" fmla="*/ 6 h 73"/>
                  <a:gd name="T6" fmla="*/ 46 w 51"/>
                  <a:gd name="T7" fmla="*/ 17 h 73"/>
                  <a:gd name="T8" fmla="*/ 50 w 51"/>
                  <a:gd name="T9" fmla="*/ 31 h 73"/>
                  <a:gd name="T10" fmla="*/ 51 w 51"/>
                  <a:gd name="T11" fmla="*/ 44 h 73"/>
                  <a:gd name="T12" fmla="*/ 49 w 51"/>
                  <a:gd name="T13" fmla="*/ 56 h 73"/>
                  <a:gd name="T14" fmla="*/ 46 w 51"/>
                  <a:gd name="T15" fmla="*/ 66 h 73"/>
                  <a:gd name="T16" fmla="*/ 46 w 51"/>
                  <a:gd name="T17" fmla="*/ 71 h 73"/>
                  <a:gd name="T18" fmla="*/ 46 w 51"/>
                  <a:gd name="T19" fmla="*/ 73 h 73"/>
                  <a:gd name="T20" fmla="*/ 44 w 51"/>
                  <a:gd name="T21" fmla="*/ 72 h 73"/>
                  <a:gd name="T22" fmla="*/ 38 w 51"/>
                  <a:gd name="T23" fmla="*/ 69 h 73"/>
                  <a:gd name="T24" fmla="*/ 31 w 51"/>
                  <a:gd name="T25" fmla="*/ 62 h 73"/>
                  <a:gd name="T26" fmla="*/ 25 w 51"/>
                  <a:gd name="T27" fmla="*/ 56 h 73"/>
                  <a:gd name="T28" fmla="*/ 17 w 51"/>
                  <a:gd name="T29" fmla="*/ 50 h 73"/>
                  <a:gd name="T30" fmla="*/ 9 w 51"/>
                  <a:gd name="T31" fmla="*/ 43 h 73"/>
                  <a:gd name="T32" fmla="*/ 3 w 51"/>
                  <a:gd name="T33" fmla="*/ 36 h 73"/>
                  <a:gd name="T34" fmla="*/ 0 w 51"/>
                  <a:gd name="T35" fmla="*/ 26 h 73"/>
                  <a:gd name="T36" fmla="*/ 0 w 51"/>
                  <a:gd name="T37" fmla="*/ 14 h 73"/>
                  <a:gd name="T38" fmla="*/ 6 w 51"/>
                  <a:gd name="T39" fmla="*/ 5 h 73"/>
                  <a:gd name="T40" fmla="*/ 19 w 51"/>
                  <a:gd name="T41" fmla="*/ 0 h 73"/>
                  <a:gd name="T42" fmla="*/ 20 w 51"/>
                  <a:gd name="T43" fmla="*/ 0 h 73"/>
                  <a:gd name="T44" fmla="*/ 25 w 51"/>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73">
                    <a:moveTo>
                      <a:pt x="25" y="0"/>
                    </a:moveTo>
                    <a:lnTo>
                      <a:pt x="31" y="1"/>
                    </a:lnTo>
                    <a:lnTo>
                      <a:pt x="39" y="6"/>
                    </a:lnTo>
                    <a:lnTo>
                      <a:pt x="46" y="17"/>
                    </a:lnTo>
                    <a:lnTo>
                      <a:pt x="50" y="31"/>
                    </a:lnTo>
                    <a:lnTo>
                      <a:pt x="51" y="44"/>
                    </a:lnTo>
                    <a:lnTo>
                      <a:pt x="49" y="56"/>
                    </a:lnTo>
                    <a:lnTo>
                      <a:pt x="46" y="66"/>
                    </a:lnTo>
                    <a:lnTo>
                      <a:pt x="46" y="71"/>
                    </a:lnTo>
                    <a:lnTo>
                      <a:pt x="46" y="73"/>
                    </a:lnTo>
                    <a:lnTo>
                      <a:pt x="44" y="72"/>
                    </a:lnTo>
                    <a:lnTo>
                      <a:pt x="38" y="69"/>
                    </a:lnTo>
                    <a:lnTo>
                      <a:pt x="31" y="62"/>
                    </a:lnTo>
                    <a:lnTo>
                      <a:pt x="25" y="56"/>
                    </a:lnTo>
                    <a:lnTo>
                      <a:pt x="17" y="50"/>
                    </a:lnTo>
                    <a:lnTo>
                      <a:pt x="9" y="43"/>
                    </a:lnTo>
                    <a:lnTo>
                      <a:pt x="3" y="36"/>
                    </a:lnTo>
                    <a:lnTo>
                      <a:pt x="0" y="26"/>
                    </a:lnTo>
                    <a:lnTo>
                      <a:pt x="0" y="14"/>
                    </a:lnTo>
                    <a:lnTo>
                      <a:pt x="6" y="5"/>
                    </a:lnTo>
                    <a:lnTo>
                      <a:pt x="19" y="0"/>
                    </a:lnTo>
                    <a:lnTo>
                      <a:pt x="20"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Freeform 61">
                <a:extLst>
                  <a:ext uri="{FF2B5EF4-FFF2-40B4-BE49-F238E27FC236}">
                    <a16:creationId xmlns:a16="http://schemas.microsoft.com/office/drawing/2014/main" id="{3DD9D899-81DC-4B24-9F55-F7F02EF45FD4}"/>
                  </a:ext>
                </a:extLst>
              </p:cNvPr>
              <p:cNvSpPr>
                <a:spLocks/>
              </p:cNvSpPr>
              <p:nvPr/>
            </p:nvSpPr>
            <p:spPr bwMode="auto">
              <a:xfrm>
                <a:off x="8724562" y="6551134"/>
                <a:ext cx="8427" cy="25281"/>
              </a:xfrm>
              <a:custGeom>
                <a:avLst/>
                <a:gdLst>
                  <a:gd name="T0" fmla="*/ 12 w 12"/>
                  <a:gd name="T1" fmla="*/ 0 h 36"/>
                  <a:gd name="T2" fmla="*/ 11 w 12"/>
                  <a:gd name="T3" fmla="*/ 2 h 36"/>
                  <a:gd name="T4" fmla="*/ 8 w 12"/>
                  <a:gd name="T5" fmla="*/ 7 h 36"/>
                  <a:gd name="T6" fmla="*/ 5 w 12"/>
                  <a:gd name="T7" fmla="*/ 14 h 36"/>
                  <a:gd name="T8" fmla="*/ 3 w 12"/>
                  <a:gd name="T9" fmla="*/ 21 h 36"/>
                  <a:gd name="T10" fmla="*/ 6 w 12"/>
                  <a:gd name="T11" fmla="*/ 31 h 36"/>
                  <a:gd name="T12" fmla="*/ 7 w 12"/>
                  <a:gd name="T13" fmla="*/ 34 h 36"/>
                  <a:gd name="T14" fmla="*/ 8 w 12"/>
                  <a:gd name="T15" fmla="*/ 36 h 36"/>
                  <a:gd name="T16" fmla="*/ 8 w 12"/>
                  <a:gd name="T17" fmla="*/ 36 h 36"/>
                  <a:gd name="T18" fmla="*/ 8 w 12"/>
                  <a:gd name="T19" fmla="*/ 36 h 36"/>
                  <a:gd name="T20" fmla="*/ 7 w 12"/>
                  <a:gd name="T21" fmla="*/ 35 h 36"/>
                  <a:gd name="T22" fmla="*/ 6 w 12"/>
                  <a:gd name="T23" fmla="*/ 34 h 36"/>
                  <a:gd name="T24" fmla="*/ 5 w 12"/>
                  <a:gd name="T25" fmla="*/ 32 h 36"/>
                  <a:gd name="T26" fmla="*/ 3 w 12"/>
                  <a:gd name="T27" fmla="*/ 31 h 36"/>
                  <a:gd name="T28" fmla="*/ 2 w 12"/>
                  <a:gd name="T29" fmla="*/ 30 h 36"/>
                  <a:gd name="T30" fmla="*/ 2 w 12"/>
                  <a:gd name="T31" fmla="*/ 29 h 36"/>
                  <a:gd name="T32" fmla="*/ 1 w 12"/>
                  <a:gd name="T33" fmla="*/ 29 h 36"/>
                  <a:gd name="T34" fmla="*/ 1 w 12"/>
                  <a:gd name="T35" fmla="*/ 26 h 36"/>
                  <a:gd name="T36" fmla="*/ 0 w 12"/>
                  <a:gd name="T37" fmla="*/ 20 h 36"/>
                  <a:gd name="T38" fmla="*/ 0 w 12"/>
                  <a:gd name="T39" fmla="*/ 13 h 36"/>
                  <a:gd name="T40" fmla="*/ 1 w 12"/>
                  <a:gd name="T41" fmla="*/ 7 h 36"/>
                  <a:gd name="T42" fmla="*/ 6 w 12"/>
                  <a:gd name="T43" fmla="*/ 4 h 36"/>
                  <a:gd name="T44" fmla="*/ 8 w 12"/>
                  <a:gd name="T45" fmla="*/ 3 h 36"/>
                  <a:gd name="T46" fmla="*/ 9 w 12"/>
                  <a:gd name="T47" fmla="*/ 2 h 36"/>
                  <a:gd name="T48" fmla="*/ 11 w 12"/>
                  <a:gd name="T49" fmla="*/ 0 h 36"/>
                  <a:gd name="T50" fmla="*/ 12 w 12"/>
                  <a:gd name="T51" fmla="*/ 0 h 36"/>
                  <a:gd name="T52" fmla="*/ 12 w 12"/>
                  <a:gd name="T53" fmla="*/ 0 h 36"/>
                  <a:gd name="T54" fmla="*/ 12 w 12"/>
                  <a:gd name="T5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6">
                    <a:moveTo>
                      <a:pt x="12" y="0"/>
                    </a:moveTo>
                    <a:lnTo>
                      <a:pt x="11" y="2"/>
                    </a:lnTo>
                    <a:lnTo>
                      <a:pt x="8" y="7"/>
                    </a:lnTo>
                    <a:lnTo>
                      <a:pt x="5" y="14"/>
                    </a:lnTo>
                    <a:lnTo>
                      <a:pt x="3" y="21"/>
                    </a:lnTo>
                    <a:lnTo>
                      <a:pt x="6" y="31"/>
                    </a:lnTo>
                    <a:lnTo>
                      <a:pt x="7" y="34"/>
                    </a:lnTo>
                    <a:lnTo>
                      <a:pt x="8" y="36"/>
                    </a:lnTo>
                    <a:lnTo>
                      <a:pt x="8" y="36"/>
                    </a:lnTo>
                    <a:lnTo>
                      <a:pt x="8" y="36"/>
                    </a:lnTo>
                    <a:lnTo>
                      <a:pt x="7" y="35"/>
                    </a:lnTo>
                    <a:lnTo>
                      <a:pt x="6" y="34"/>
                    </a:lnTo>
                    <a:lnTo>
                      <a:pt x="5" y="32"/>
                    </a:lnTo>
                    <a:lnTo>
                      <a:pt x="3" y="31"/>
                    </a:lnTo>
                    <a:lnTo>
                      <a:pt x="2" y="30"/>
                    </a:lnTo>
                    <a:lnTo>
                      <a:pt x="2" y="29"/>
                    </a:lnTo>
                    <a:lnTo>
                      <a:pt x="1" y="29"/>
                    </a:lnTo>
                    <a:lnTo>
                      <a:pt x="1" y="26"/>
                    </a:lnTo>
                    <a:lnTo>
                      <a:pt x="0" y="20"/>
                    </a:lnTo>
                    <a:lnTo>
                      <a:pt x="0" y="13"/>
                    </a:lnTo>
                    <a:lnTo>
                      <a:pt x="1" y="7"/>
                    </a:lnTo>
                    <a:lnTo>
                      <a:pt x="6" y="4"/>
                    </a:lnTo>
                    <a:lnTo>
                      <a:pt x="8" y="3"/>
                    </a:lnTo>
                    <a:lnTo>
                      <a:pt x="9" y="2"/>
                    </a:lnTo>
                    <a:lnTo>
                      <a:pt x="11" y="0"/>
                    </a:lnTo>
                    <a:lnTo>
                      <a:pt x="12" y="0"/>
                    </a:lnTo>
                    <a:lnTo>
                      <a:pt x="12"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Freeform 62">
                <a:extLst>
                  <a:ext uri="{FF2B5EF4-FFF2-40B4-BE49-F238E27FC236}">
                    <a16:creationId xmlns:a16="http://schemas.microsoft.com/office/drawing/2014/main" id="{E5146EA3-740E-43B9-A00B-4EB6DFBCCA87}"/>
                  </a:ext>
                </a:extLst>
              </p:cNvPr>
              <p:cNvSpPr>
                <a:spLocks/>
              </p:cNvSpPr>
              <p:nvPr/>
            </p:nvSpPr>
            <p:spPr bwMode="auto">
              <a:xfrm>
                <a:off x="8645912" y="6607312"/>
                <a:ext cx="37218" cy="49858"/>
              </a:xfrm>
              <a:custGeom>
                <a:avLst/>
                <a:gdLst>
                  <a:gd name="T0" fmla="*/ 16 w 53"/>
                  <a:gd name="T1" fmla="*/ 0 h 71"/>
                  <a:gd name="T2" fmla="*/ 16 w 53"/>
                  <a:gd name="T3" fmla="*/ 2 h 71"/>
                  <a:gd name="T4" fmla="*/ 18 w 53"/>
                  <a:gd name="T5" fmla="*/ 9 h 71"/>
                  <a:gd name="T6" fmla="*/ 21 w 53"/>
                  <a:gd name="T7" fmla="*/ 17 h 71"/>
                  <a:gd name="T8" fmla="*/ 29 w 53"/>
                  <a:gd name="T9" fmla="*/ 24 h 71"/>
                  <a:gd name="T10" fmla="*/ 40 w 53"/>
                  <a:gd name="T11" fmla="*/ 31 h 71"/>
                  <a:gd name="T12" fmla="*/ 48 w 53"/>
                  <a:gd name="T13" fmla="*/ 37 h 71"/>
                  <a:gd name="T14" fmla="*/ 53 w 53"/>
                  <a:gd name="T15" fmla="*/ 45 h 71"/>
                  <a:gd name="T16" fmla="*/ 52 w 53"/>
                  <a:gd name="T17" fmla="*/ 55 h 71"/>
                  <a:gd name="T18" fmla="*/ 51 w 53"/>
                  <a:gd name="T19" fmla="*/ 61 h 71"/>
                  <a:gd name="T20" fmla="*/ 49 w 53"/>
                  <a:gd name="T21" fmla="*/ 65 h 71"/>
                  <a:gd name="T22" fmla="*/ 48 w 53"/>
                  <a:gd name="T23" fmla="*/ 67 h 71"/>
                  <a:gd name="T24" fmla="*/ 48 w 53"/>
                  <a:gd name="T25" fmla="*/ 70 h 71"/>
                  <a:gd name="T26" fmla="*/ 47 w 53"/>
                  <a:gd name="T27" fmla="*/ 70 h 71"/>
                  <a:gd name="T28" fmla="*/ 47 w 53"/>
                  <a:gd name="T29" fmla="*/ 71 h 71"/>
                  <a:gd name="T30" fmla="*/ 46 w 53"/>
                  <a:gd name="T31" fmla="*/ 71 h 71"/>
                  <a:gd name="T32" fmla="*/ 46 w 53"/>
                  <a:gd name="T33" fmla="*/ 70 h 71"/>
                  <a:gd name="T34" fmla="*/ 43 w 53"/>
                  <a:gd name="T35" fmla="*/ 71 h 71"/>
                  <a:gd name="T36" fmla="*/ 35 w 53"/>
                  <a:gd name="T37" fmla="*/ 70 h 71"/>
                  <a:gd name="T38" fmla="*/ 22 w 53"/>
                  <a:gd name="T39" fmla="*/ 64 h 71"/>
                  <a:gd name="T40" fmla="*/ 11 w 53"/>
                  <a:gd name="T41" fmla="*/ 56 h 71"/>
                  <a:gd name="T42" fmla="*/ 4 w 53"/>
                  <a:gd name="T43" fmla="*/ 45 h 71"/>
                  <a:gd name="T44" fmla="*/ 0 w 53"/>
                  <a:gd name="T45" fmla="*/ 31 h 71"/>
                  <a:gd name="T46" fmla="*/ 0 w 53"/>
                  <a:gd name="T47" fmla="*/ 23 h 71"/>
                  <a:gd name="T48" fmla="*/ 4 w 53"/>
                  <a:gd name="T49" fmla="*/ 16 h 71"/>
                  <a:gd name="T50" fmla="*/ 8 w 53"/>
                  <a:gd name="T51" fmla="*/ 7 h 71"/>
                  <a:gd name="T52" fmla="*/ 13 w 53"/>
                  <a:gd name="T53" fmla="*/ 2 h 71"/>
                  <a:gd name="T54" fmla="*/ 16 w 53"/>
                  <a:gd name="T5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71">
                    <a:moveTo>
                      <a:pt x="16" y="0"/>
                    </a:moveTo>
                    <a:lnTo>
                      <a:pt x="16" y="2"/>
                    </a:lnTo>
                    <a:lnTo>
                      <a:pt x="18" y="9"/>
                    </a:lnTo>
                    <a:lnTo>
                      <a:pt x="21" y="17"/>
                    </a:lnTo>
                    <a:lnTo>
                      <a:pt x="29" y="24"/>
                    </a:lnTo>
                    <a:lnTo>
                      <a:pt x="40" y="31"/>
                    </a:lnTo>
                    <a:lnTo>
                      <a:pt x="48" y="37"/>
                    </a:lnTo>
                    <a:lnTo>
                      <a:pt x="53" y="45"/>
                    </a:lnTo>
                    <a:lnTo>
                      <a:pt x="52" y="55"/>
                    </a:lnTo>
                    <a:lnTo>
                      <a:pt x="51" y="61"/>
                    </a:lnTo>
                    <a:lnTo>
                      <a:pt x="49" y="65"/>
                    </a:lnTo>
                    <a:lnTo>
                      <a:pt x="48" y="67"/>
                    </a:lnTo>
                    <a:lnTo>
                      <a:pt x="48" y="70"/>
                    </a:lnTo>
                    <a:lnTo>
                      <a:pt x="47" y="70"/>
                    </a:lnTo>
                    <a:lnTo>
                      <a:pt x="47" y="71"/>
                    </a:lnTo>
                    <a:lnTo>
                      <a:pt x="46" y="71"/>
                    </a:lnTo>
                    <a:lnTo>
                      <a:pt x="46" y="70"/>
                    </a:lnTo>
                    <a:lnTo>
                      <a:pt x="43" y="71"/>
                    </a:lnTo>
                    <a:lnTo>
                      <a:pt x="35" y="70"/>
                    </a:lnTo>
                    <a:lnTo>
                      <a:pt x="22" y="64"/>
                    </a:lnTo>
                    <a:lnTo>
                      <a:pt x="11" y="56"/>
                    </a:lnTo>
                    <a:lnTo>
                      <a:pt x="4" y="45"/>
                    </a:lnTo>
                    <a:lnTo>
                      <a:pt x="0" y="31"/>
                    </a:lnTo>
                    <a:lnTo>
                      <a:pt x="0" y="23"/>
                    </a:lnTo>
                    <a:lnTo>
                      <a:pt x="4" y="16"/>
                    </a:lnTo>
                    <a:lnTo>
                      <a:pt x="8" y="7"/>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Freeform 63">
                <a:extLst>
                  <a:ext uri="{FF2B5EF4-FFF2-40B4-BE49-F238E27FC236}">
                    <a16:creationId xmlns:a16="http://schemas.microsoft.com/office/drawing/2014/main" id="{19575D15-DEF9-4E9E-8B14-F8818C1E35C6}"/>
                  </a:ext>
                </a:extLst>
              </p:cNvPr>
              <p:cNvSpPr>
                <a:spLocks/>
              </p:cNvSpPr>
              <p:nvPr/>
            </p:nvSpPr>
            <p:spPr bwMode="auto">
              <a:xfrm>
                <a:off x="8682428" y="6490742"/>
                <a:ext cx="46347" cy="47751"/>
              </a:xfrm>
              <a:custGeom>
                <a:avLst/>
                <a:gdLst>
                  <a:gd name="T0" fmla="*/ 19 w 66"/>
                  <a:gd name="T1" fmla="*/ 0 h 68"/>
                  <a:gd name="T2" fmla="*/ 30 w 66"/>
                  <a:gd name="T3" fmla="*/ 1 h 68"/>
                  <a:gd name="T4" fmla="*/ 40 w 66"/>
                  <a:gd name="T5" fmla="*/ 3 h 68"/>
                  <a:gd name="T6" fmla="*/ 50 w 66"/>
                  <a:gd name="T7" fmla="*/ 11 h 68"/>
                  <a:gd name="T8" fmla="*/ 57 w 66"/>
                  <a:gd name="T9" fmla="*/ 19 h 68"/>
                  <a:gd name="T10" fmla="*/ 63 w 66"/>
                  <a:gd name="T11" fmla="*/ 29 h 68"/>
                  <a:gd name="T12" fmla="*/ 66 w 66"/>
                  <a:gd name="T13" fmla="*/ 40 h 68"/>
                  <a:gd name="T14" fmla="*/ 63 w 66"/>
                  <a:gd name="T15" fmla="*/ 51 h 68"/>
                  <a:gd name="T16" fmla="*/ 57 w 66"/>
                  <a:gd name="T17" fmla="*/ 60 h 68"/>
                  <a:gd name="T18" fmla="*/ 54 w 66"/>
                  <a:gd name="T19" fmla="*/ 63 h 68"/>
                  <a:gd name="T20" fmla="*/ 51 w 66"/>
                  <a:gd name="T21" fmla="*/ 66 h 68"/>
                  <a:gd name="T22" fmla="*/ 49 w 66"/>
                  <a:gd name="T23" fmla="*/ 67 h 68"/>
                  <a:gd name="T24" fmla="*/ 46 w 66"/>
                  <a:gd name="T25" fmla="*/ 68 h 68"/>
                  <a:gd name="T26" fmla="*/ 44 w 66"/>
                  <a:gd name="T27" fmla="*/ 68 h 68"/>
                  <a:gd name="T28" fmla="*/ 44 w 66"/>
                  <a:gd name="T29" fmla="*/ 68 h 68"/>
                  <a:gd name="T30" fmla="*/ 43 w 66"/>
                  <a:gd name="T31" fmla="*/ 68 h 68"/>
                  <a:gd name="T32" fmla="*/ 43 w 66"/>
                  <a:gd name="T33" fmla="*/ 67 h 68"/>
                  <a:gd name="T34" fmla="*/ 44 w 66"/>
                  <a:gd name="T35" fmla="*/ 66 h 68"/>
                  <a:gd name="T36" fmla="*/ 44 w 66"/>
                  <a:gd name="T37" fmla="*/ 62 h 68"/>
                  <a:gd name="T38" fmla="*/ 44 w 66"/>
                  <a:gd name="T39" fmla="*/ 60 h 68"/>
                  <a:gd name="T40" fmla="*/ 44 w 66"/>
                  <a:gd name="T41" fmla="*/ 56 h 68"/>
                  <a:gd name="T42" fmla="*/ 43 w 66"/>
                  <a:gd name="T43" fmla="*/ 53 h 68"/>
                  <a:gd name="T44" fmla="*/ 40 w 66"/>
                  <a:gd name="T45" fmla="*/ 49 h 68"/>
                  <a:gd name="T46" fmla="*/ 35 w 66"/>
                  <a:gd name="T47" fmla="*/ 47 h 68"/>
                  <a:gd name="T48" fmla="*/ 29 w 66"/>
                  <a:gd name="T49" fmla="*/ 47 h 68"/>
                  <a:gd name="T50" fmla="*/ 22 w 66"/>
                  <a:gd name="T51" fmla="*/ 47 h 68"/>
                  <a:gd name="T52" fmla="*/ 16 w 66"/>
                  <a:gd name="T53" fmla="*/ 45 h 68"/>
                  <a:gd name="T54" fmla="*/ 8 w 66"/>
                  <a:gd name="T55" fmla="*/ 39 h 68"/>
                  <a:gd name="T56" fmla="*/ 3 w 66"/>
                  <a:gd name="T57" fmla="*/ 31 h 68"/>
                  <a:gd name="T58" fmla="*/ 0 w 66"/>
                  <a:gd name="T59" fmla="*/ 23 h 68"/>
                  <a:gd name="T60" fmla="*/ 1 w 66"/>
                  <a:gd name="T61" fmla="*/ 17 h 68"/>
                  <a:gd name="T62" fmla="*/ 2 w 66"/>
                  <a:gd name="T63" fmla="*/ 14 h 68"/>
                  <a:gd name="T64" fmla="*/ 2 w 66"/>
                  <a:gd name="T65" fmla="*/ 12 h 68"/>
                  <a:gd name="T66" fmla="*/ 2 w 66"/>
                  <a:gd name="T67" fmla="*/ 9 h 68"/>
                  <a:gd name="T68" fmla="*/ 3 w 66"/>
                  <a:gd name="T69" fmla="*/ 7 h 68"/>
                  <a:gd name="T70" fmla="*/ 5 w 66"/>
                  <a:gd name="T71" fmla="*/ 6 h 68"/>
                  <a:gd name="T72" fmla="*/ 7 w 66"/>
                  <a:gd name="T73" fmla="*/ 5 h 68"/>
                  <a:gd name="T74" fmla="*/ 7 w 66"/>
                  <a:gd name="T75" fmla="*/ 3 h 68"/>
                  <a:gd name="T76" fmla="*/ 10 w 66"/>
                  <a:gd name="T77" fmla="*/ 2 h 68"/>
                  <a:gd name="T78" fmla="*/ 13 w 66"/>
                  <a:gd name="T79" fmla="*/ 1 h 68"/>
                  <a:gd name="T80" fmla="*/ 19 w 66"/>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68">
                    <a:moveTo>
                      <a:pt x="19" y="0"/>
                    </a:moveTo>
                    <a:lnTo>
                      <a:pt x="30" y="1"/>
                    </a:lnTo>
                    <a:lnTo>
                      <a:pt x="40" y="3"/>
                    </a:lnTo>
                    <a:lnTo>
                      <a:pt x="50" y="11"/>
                    </a:lnTo>
                    <a:lnTo>
                      <a:pt x="57" y="19"/>
                    </a:lnTo>
                    <a:lnTo>
                      <a:pt x="63" y="29"/>
                    </a:lnTo>
                    <a:lnTo>
                      <a:pt x="66" y="40"/>
                    </a:lnTo>
                    <a:lnTo>
                      <a:pt x="63" y="51"/>
                    </a:lnTo>
                    <a:lnTo>
                      <a:pt x="57" y="60"/>
                    </a:lnTo>
                    <a:lnTo>
                      <a:pt x="54" y="63"/>
                    </a:lnTo>
                    <a:lnTo>
                      <a:pt x="51" y="66"/>
                    </a:lnTo>
                    <a:lnTo>
                      <a:pt x="49" y="67"/>
                    </a:lnTo>
                    <a:lnTo>
                      <a:pt x="46" y="68"/>
                    </a:lnTo>
                    <a:lnTo>
                      <a:pt x="44" y="68"/>
                    </a:lnTo>
                    <a:lnTo>
                      <a:pt x="44" y="68"/>
                    </a:lnTo>
                    <a:lnTo>
                      <a:pt x="43" y="68"/>
                    </a:lnTo>
                    <a:lnTo>
                      <a:pt x="43" y="67"/>
                    </a:lnTo>
                    <a:lnTo>
                      <a:pt x="44" y="66"/>
                    </a:lnTo>
                    <a:lnTo>
                      <a:pt x="44" y="62"/>
                    </a:lnTo>
                    <a:lnTo>
                      <a:pt x="44" y="60"/>
                    </a:lnTo>
                    <a:lnTo>
                      <a:pt x="44" y="56"/>
                    </a:lnTo>
                    <a:lnTo>
                      <a:pt x="43" y="53"/>
                    </a:lnTo>
                    <a:lnTo>
                      <a:pt x="40" y="49"/>
                    </a:lnTo>
                    <a:lnTo>
                      <a:pt x="35" y="47"/>
                    </a:lnTo>
                    <a:lnTo>
                      <a:pt x="29" y="47"/>
                    </a:lnTo>
                    <a:lnTo>
                      <a:pt x="22" y="47"/>
                    </a:lnTo>
                    <a:lnTo>
                      <a:pt x="16" y="45"/>
                    </a:lnTo>
                    <a:lnTo>
                      <a:pt x="8" y="39"/>
                    </a:lnTo>
                    <a:lnTo>
                      <a:pt x="3" y="31"/>
                    </a:lnTo>
                    <a:lnTo>
                      <a:pt x="0" y="23"/>
                    </a:lnTo>
                    <a:lnTo>
                      <a:pt x="1" y="17"/>
                    </a:lnTo>
                    <a:lnTo>
                      <a:pt x="2" y="14"/>
                    </a:lnTo>
                    <a:lnTo>
                      <a:pt x="2" y="12"/>
                    </a:lnTo>
                    <a:lnTo>
                      <a:pt x="2" y="9"/>
                    </a:lnTo>
                    <a:lnTo>
                      <a:pt x="3" y="7"/>
                    </a:lnTo>
                    <a:lnTo>
                      <a:pt x="5" y="6"/>
                    </a:lnTo>
                    <a:lnTo>
                      <a:pt x="7" y="5"/>
                    </a:lnTo>
                    <a:lnTo>
                      <a:pt x="7" y="3"/>
                    </a:lnTo>
                    <a:lnTo>
                      <a:pt x="10" y="2"/>
                    </a:lnTo>
                    <a:lnTo>
                      <a:pt x="13"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Freeform 64">
                <a:extLst>
                  <a:ext uri="{FF2B5EF4-FFF2-40B4-BE49-F238E27FC236}">
                    <a16:creationId xmlns:a16="http://schemas.microsoft.com/office/drawing/2014/main" id="{23709473-4EC3-45D6-AD06-8AD3BBFB595A}"/>
                  </a:ext>
                </a:extLst>
              </p:cNvPr>
              <p:cNvSpPr>
                <a:spLocks/>
              </p:cNvSpPr>
              <p:nvPr/>
            </p:nvSpPr>
            <p:spPr bwMode="auto">
              <a:xfrm>
                <a:off x="8655744" y="6520236"/>
                <a:ext cx="28791" cy="40729"/>
              </a:xfrm>
              <a:custGeom>
                <a:avLst/>
                <a:gdLst>
                  <a:gd name="T0" fmla="*/ 21 w 41"/>
                  <a:gd name="T1" fmla="*/ 0 h 58"/>
                  <a:gd name="T2" fmla="*/ 28 w 41"/>
                  <a:gd name="T3" fmla="*/ 3 h 58"/>
                  <a:gd name="T4" fmla="*/ 34 w 41"/>
                  <a:gd name="T5" fmla="*/ 9 h 58"/>
                  <a:gd name="T6" fmla="*/ 35 w 41"/>
                  <a:gd name="T7" fmla="*/ 19 h 58"/>
                  <a:gd name="T8" fmla="*/ 35 w 41"/>
                  <a:gd name="T9" fmla="*/ 27 h 58"/>
                  <a:gd name="T10" fmla="*/ 35 w 41"/>
                  <a:gd name="T11" fmla="*/ 36 h 58"/>
                  <a:gd name="T12" fmla="*/ 35 w 41"/>
                  <a:gd name="T13" fmla="*/ 44 h 58"/>
                  <a:gd name="T14" fmla="*/ 40 w 41"/>
                  <a:gd name="T15" fmla="*/ 52 h 58"/>
                  <a:gd name="T16" fmla="*/ 41 w 41"/>
                  <a:gd name="T17" fmla="*/ 55 h 58"/>
                  <a:gd name="T18" fmla="*/ 40 w 41"/>
                  <a:gd name="T19" fmla="*/ 58 h 58"/>
                  <a:gd name="T20" fmla="*/ 35 w 41"/>
                  <a:gd name="T21" fmla="*/ 58 h 58"/>
                  <a:gd name="T22" fmla="*/ 29 w 41"/>
                  <a:gd name="T23" fmla="*/ 58 h 58"/>
                  <a:gd name="T24" fmla="*/ 22 w 41"/>
                  <a:gd name="T25" fmla="*/ 55 h 58"/>
                  <a:gd name="T26" fmla="*/ 15 w 41"/>
                  <a:gd name="T27" fmla="*/ 52 h 58"/>
                  <a:gd name="T28" fmla="*/ 6 w 41"/>
                  <a:gd name="T29" fmla="*/ 40 h 58"/>
                  <a:gd name="T30" fmla="*/ 2 w 41"/>
                  <a:gd name="T31" fmla="*/ 27 h 58"/>
                  <a:gd name="T32" fmla="*/ 0 w 41"/>
                  <a:gd name="T33" fmla="*/ 18 h 58"/>
                  <a:gd name="T34" fmla="*/ 1 w 41"/>
                  <a:gd name="T35" fmla="*/ 14 h 58"/>
                  <a:gd name="T36" fmla="*/ 4 w 41"/>
                  <a:gd name="T37" fmla="*/ 9 h 58"/>
                  <a:gd name="T38" fmla="*/ 6 w 41"/>
                  <a:gd name="T39" fmla="*/ 7 h 58"/>
                  <a:gd name="T40" fmla="*/ 8 w 41"/>
                  <a:gd name="T41" fmla="*/ 3 h 58"/>
                  <a:gd name="T42" fmla="*/ 11 w 41"/>
                  <a:gd name="T43" fmla="*/ 2 h 58"/>
                  <a:gd name="T44" fmla="*/ 13 w 41"/>
                  <a:gd name="T45" fmla="*/ 0 h 58"/>
                  <a:gd name="T46" fmla="*/ 16 w 41"/>
                  <a:gd name="T47" fmla="*/ 0 h 58"/>
                  <a:gd name="T48" fmla="*/ 21 w 41"/>
                  <a:gd name="T4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8">
                    <a:moveTo>
                      <a:pt x="21" y="0"/>
                    </a:moveTo>
                    <a:lnTo>
                      <a:pt x="28" y="3"/>
                    </a:lnTo>
                    <a:lnTo>
                      <a:pt x="34" y="9"/>
                    </a:lnTo>
                    <a:lnTo>
                      <a:pt x="35" y="19"/>
                    </a:lnTo>
                    <a:lnTo>
                      <a:pt x="35" y="27"/>
                    </a:lnTo>
                    <a:lnTo>
                      <a:pt x="35" y="36"/>
                    </a:lnTo>
                    <a:lnTo>
                      <a:pt x="35" y="44"/>
                    </a:lnTo>
                    <a:lnTo>
                      <a:pt x="40" y="52"/>
                    </a:lnTo>
                    <a:lnTo>
                      <a:pt x="41" y="55"/>
                    </a:lnTo>
                    <a:lnTo>
                      <a:pt x="40" y="58"/>
                    </a:lnTo>
                    <a:lnTo>
                      <a:pt x="35" y="58"/>
                    </a:lnTo>
                    <a:lnTo>
                      <a:pt x="29" y="58"/>
                    </a:lnTo>
                    <a:lnTo>
                      <a:pt x="22" y="55"/>
                    </a:lnTo>
                    <a:lnTo>
                      <a:pt x="15" y="52"/>
                    </a:lnTo>
                    <a:lnTo>
                      <a:pt x="6" y="40"/>
                    </a:lnTo>
                    <a:lnTo>
                      <a:pt x="2" y="27"/>
                    </a:lnTo>
                    <a:lnTo>
                      <a:pt x="0" y="18"/>
                    </a:lnTo>
                    <a:lnTo>
                      <a:pt x="1" y="14"/>
                    </a:lnTo>
                    <a:lnTo>
                      <a:pt x="4" y="9"/>
                    </a:lnTo>
                    <a:lnTo>
                      <a:pt x="6" y="7"/>
                    </a:lnTo>
                    <a:lnTo>
                      <a:pt x="8" y="3"/>
                    </a:lnTo>
                    <a:lnTo>
                      <a:pt x="11" y="2"/>
                    </a:lnTo>
                    <a:lnTo>
                      <a:pt x="13" y="0"/>
                    </a:lnTo>
                    <a:lnTo>
                      <a:pt x="16"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Freeform 65">
                <a:extLst>
                  <a:ext uri="{FF2B5EF4-FFF2-40B4-BE49-F238E27FC236}">
                    <a16:creationId xmlns:a16="http://schemas.microsoft.com/office/drawing/2014/main" id="{D8EFBE43-B0A2-4646-B7FC-009695D32722}"/>
                  </a:ext>
                </a:extLst>
              </p:cNvPr>
              <p:cNvSpPr>
                <a:spLocks/>
              </p:cNvSpPr>
              <p:nvPr/>
            </p:nvSpPr>
            <p:spPr bwMode="auto">
              <a:xfrm>
                <a:off x="8657148" y="6506191"/>
                <a:ext cx="10533" cy="20365"/>
              </a:xfrm>
              <a:custGeom>
                <a:avLst/>
                <a:gdLst>
                  <a:gd name="T0" fmla="*/ 4 w 15"/>
                  <a:gd name="T1" fmla="*/ 0 h 29"/>
                  <a:gd name="T2" fmla="*/ 5 w 15"/>
                  <a:gd name="T3" fmla="*/ 2 h 29"/>
                  <a:gd name="T4" fmla="*/ 8 w 15"/>
                  <a:gd name="T5" fmla="*/ 11 h 29"/>
                  <a:gd name="T6" fmla="*/ 10 w 15"/>
                  <a:gd name="T7" fmla="*/ 19 h 29"/>
                  <a:gd name="T8" fmla="*/ 13 w 15"/>
                  <a:gd name="T9" fmla="*/ 25 h 29"/>
                  <a:gd name="T10" fmla="*/ 15 w 15"/>
                  <a:gd name="T11" fmla="*/ 28 h 29"/>
                  <a:gd name="T12" fmla="*/ 15 w 15"/>
                  <a:gd name="T13" fmla="*/ 29 h 29"/>
                  <a:gd name="T14" fmla="*/ 15 w 15"/>
                  <a:gd name="T15" fmla="*/ 29 h 29"/>
                  <a:gd name="T16" fmla="*/ 14 w 15"/>
                  <a:gd name="T17" fmla="*/ 29 h 29"/>
                  <a:gd name="T18" fmla="*/ 14 w 15"/>
                  <a:gd name="T19" fmla="*/ 29 h 29"/>
                  <a:gd name="T20" fmla="*/ 13 w 15"/>
                  <a:gd name="T21" fmla="*/ 28 h 29"/>
                  <a:gd name="T22" fmla="*/ 11 w 15"/>
                  <a:gd name="T23" fmla="*/ 28 h 29"/>
                  <a:gd name="T24" fmla="*/ 11 w 15"/>
                  <a:gd name="T25" fmla="*/ 28 h 29"/>
                  <a:gd name="T26" fmla="*/ 10 w 15"/>
                  <a:gd name="T27" fmla="*/ 25 h 29"/>
                  <a:gd name="T28" fmla="*/ 8 w 15"/>
                  <a:gd name="T29" fmla="*/ 20 h 29"/>
                  <a:gd name="T30" fmla="*/ 4 w 15"/>
                  <a:gd name="T31" fmla="*/ 14 h 29"/>
                  <a:gd name="T32" fmla="*/ 2 w 15"/>
                  <a:gd name="T33" fmla="*/ 8 h 29"/>
                  <a:gd name="T34" fmla="*/ 0 w 15"/>
                  <a:gd name="T35" fmla="*/ 3 h 29"/>
                  <a:gd name="T36" fmla="*/ 0 w 15"/>
                  <a:gd name="T37" fmla="*/ 1 h 29"/>
                  <a:gd name="T38" fmla="*/ 2 w 15"/>
                  <a:gd name="T39" fmla="*/ 0 h 29"/>
                  <a:gd name="T40" fmla="*/ 3 w 15"/>
                  <a:gd name="T41" fmla="*/ 0 h 29"/>
                  <a:gd name="T42" fmla="*/ 4 w 15"/>
                  <a:gd name="T43" fmla="*/ 0 h 29"/>
                  <a:gd name="T44" fmla="*/ 4 w 15"/>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9">
                    <a:moveTo>
                      <a:pt x="4" y="0"/>
                    </a:moveTo>
                    <a:lnTo>
                      <a:pt x="5" y="2"/>
                    </a:lnTo>
                    <a:lnTo>
                      <a:pt x="8" y="11"/>
                    </a:lnTo>
                    <a:lnTo>
                      <a:pt x="10" y="19"/>
                    </a:lnTo>
                    <a:lnTo>
                      <a:pt x="13" y="25"/>
                    </a:lnTo>
                    <a:lnTo>
                      <a:pt x="15" y="28"/>
                    </a:lnTo>
                    <a:lnTo>
                      <a:pt x="15" y="29"/>
                    </a:lnTo>
                    <a:lnTo>
                      <a:pt x="15" y="29"/>
                    </a:lnTo>
                    <a:lnTo>
                      <a:pt x="14" y="29"/>
                    </a:lnTo>
                    <a:lnTo>
                      <a:pt x="14" y="29"/>
                    </a:lnTo>
                    <a:lnTo>
                      <a:pt x="13" y="28"/>
                    </a:lnTo>
                    <a:lnTo>
                      <a:pt x="11" y="28"/>
                    </a:lnTo>
                    <a:lnTo>
                      <a:pt x="11" y="28"/>
                    </a:lnTo>
                    <a:lnTo>
                      <a:pt x="10" y="25"/>
                    </a:lnTo>
                    <a:lnTo>
                      <a:pt x="8" y="20"/>
                    </a:lnTo>
                    <a:lnTo>
                      <a:pt x="4" y="14"/>
                    </a:lnTo>
                    <a:lnTo>
                      <a:pt x="2" y="8"/>
                    </a:lnTo>
                    <a:lnTo>
                      <a:pt x="0" y="3"/>
                    </a:lnTo>
                    <a:lnTo>
                      <a:pt x="0" y="1"/>
                    </a:lnTo>
                    <a:lnTo>
                      <a:pt x="2" y="0"/>
                    </a:lnTo>
                    <a:lnTo>
                      <a:pt x="3" y="0"/>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Freeform 66">
                <a:extLst>
                  <a:ext uri="{FF2B5EF4-FFF2-40B4-BE49-F238E27FC236}">
                    <a16:creationId xmlns:a16="http://schemas.microsoft.com/office/drawing/2014/main" id="{0C0067F3-6AB0-4A69-AA10-9FD7AFC77A32}"/>
                  </a:ext>
                </a:extLst>
              </p:cNvPr>
              <p:cNvSpPr>
                <a:spLocks/>
              </p:cNvSpPr>
              <p:nvPr/>
            </p:nvSpPr>
            <p:spPr bwMode="auto">
              <a:xfrm>
                <a:off x="8652232" y="6576414"/>
                <a:ext cx="47049" cy="34410"/>
              </a:xfrm>
              <a:custGeom>
                <a:avLst/>
                <a:gdLst>
                  <a:gd name="T0" fmla="*/ 27 w 67"/>
                  <a:gd name="T1" fmla="*/ 0 h 49"/>
                  <a:gd name="T2" fmla="*/ 39 w 67"/>
                  <a:gd name="T3" fmla="*/ 4 h 49"/>
                  <a:gd name="T4" fmla="*/ 49 w 67"/>
                  <a:gd name="T5" fmla="*/ 7 h 49"/>
                  <a:gd name="T6" fmla="*/ 56 w 67"/>
                  <a:gd name="T7" fmla="*/ 13 h 49"/>
                  <a:gd name="T8" fmla="*/ 62 w 67"/>
                  <a:gd name="T9" fmla="*/ 24 h 49"/>
                  <a:gd name="T10" fmla="*/ 66 w 67"/>
                  <a:gd name="T11" fmla="*/ 33 h 49"/>
                  <a:gd name="T12" fmla="*/ 67 w 67"/>
                  <a:gd name="T13" fmla="*/ 38 h 49"/>
                  <a:gd name="T14" fmla="*/ 66 w 67"/>
                  <a:gd name="T15" fmla="*/ 43 h 49"/>
                  <a:gd name="T16" fmla="*/ 62 w 67"/>
                  <a:gd name="T17" fmla="*/ 46 h 49"/>
                  <a:gd name="T18" fmla="*/ 53 w 67"/>
                  <a:gd name="T19" fmla="*/ 49 h 49"/>
                  <a:gd name="T20" fmla="*/ 44 w 67"/>
                  <a:gd name="T21" fmla="*/ 49 h 49"/>
                  <a:gd name="T22" fmla="*/ 35 w 67"/>
                  <a:gd name="T23" fmla="*/ 46 h 49"/>
                  <a:gd name="T24" fmla="*/ 28 w 67"/>
                  <a:gd name="T25" fmla="*/ 42 h 49"/>
                  <a:gd name="T26" fmla="*/ 26 w 67"/>
                  <a:gd name="T27" fmla="*/ 35 h 49"/>
                  <a:gd name="T28" fmla="*/ 24 w 67"/>
                  <a:gd name="T29" fmla="*/ 29 h 49"/>
                  <a:gd name="T30" fmla="*/ 23 w 67"/>
                  <a:gd name="T31" fmla="*/ 23 h 49"/>
                  <a:gd name="T32" fmla="*/ 21 w 67"/>
                  <a:gd name="T33" fmla="*/ 18 h 49"/>
                  <a:gd name="T34" fmla="*/ 16 w 67"/>
                  <a:gd name="T35" fmla="*/ 15 h 49"/>
                  <a:gd name="T36" fmla="*/ 9 w 67"/>
                  <a:gd name="T37" fmla="*/ 13 h 49"/>
                  <a:gd name="T38" fmla="*/ 2 w 67"/>
                  <a:gd name="T39" fmla="*/ 13 h 49"/>
                  <a:gd name="T40" fmla="*/ 0 w 67"/>
                  <a:gd name="T41" fmla="*/ 13 h 49"/>
                  <a:gd name="T42" fmla="*/ 1 w 67"/>
                  <a:gd name="T43" fmla="*/ 12 h 49"/>
                  <a:gd name="T44" fmla="*/ 7 w 67"/>
                  <a:gd name="T45" fmla="*/ 7 h 49"/>
                  <a:gd name="T46" fmla="*/ 16 w 67"/>
                  <a:gd name="T47" fmla="*/ 2 h 49"/>
                  <a:gd name="T48" fmla="*/ 27 w 6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49">
                    <a:moveTo>
                      <a:pt x="27" y="0"/>
                    </a:moveTo>
                    <a:lnTo>
                      <a:pt x="39" y="4"/>
                    </a:lnTo>
                    <a:lnTo>
                      <a:pt x="49" y="7"/>
                    </a:lnTo>
                    <a:lnTo>
                      <a:pt x="56" y="13"/>
                    </a:lnTo>
                    <a:lnTo>
                      <a:pt x="62" y="24"/>
                    </a:lnTo>
                    <a:lnTo>
                      <a:pt x="66" y="33"/>
                    </a:lnTo>
                    <a:lnTo>
                      <a:pt x="67" y="38"/>
                    </a:lnTo>
                    <a:lnTo>
                      <a:pt x="66" y="43"/>
                    </a:lnTo>
                    <a:lnTo>
                      <a:pt x="62" y="46"/>
                    </a:lnTo>
                    <a:lnTo>
                      <a:pt x="53" y="49"/>
                    </a:lnTo>
                    <a:lnTo>
                      <a:pt x="44" y="49"/>
                    </a:lnTo>
                    <a:lnTo>
                      <a:pt x="35" y="46"/>
                    </a:lnTo>
                    <a:lnTo>
                      <a:pt x="28" y="42"/>
                    </a:lnTo>
                    <a:lnTo>
                      <a:pt x="26" y="35"/>
                    </a:lnTo>
                    <a:lnTo>
                      <a:pt x="24" y="29"/>
                    </a:lnTo>
                    <a:lnTo>
                      <a:pt x="23" y="23"/>
                    </a:lnTo>
                    <a:lnTo>
                      <a:pt x="21" y="18"/>
                    </a:lnTo>
                    <a:lnTo>
                      <a:pt x="16" y="15"/>
                    </a:lnTo>
                    <a:lnTo>
                      <a:pt x="9" y="13"/>
                    </a:lnTo>
                    <a:lnTo>
                      <a:pt x="2" y="13"/>
                    </a:lnTo>
                    <a:lnTo>
                      <a:pt x="0" y="13"/>
                    </a:lnTo>
                    <a:lnTo>
                      <a:pt x="1" y="12"/>
                    </a:lnTo>
                    <a:lnTo>
                      <a:pt x="7" y="7"/>
                    </a:lnTo>
                    <a:lnTo>
                      <a:pt x="16"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Freeform 67">
                <a:extLst>
                  <a:ext uri="{FF2B5EF4-FFF2-40B4-BE49-F238E27FC236}">
                    <a16:creationId xmlns:a16="http://schemas.microsoft.com/office/drawing/2014/main" id="{DBE8C330-C972-4CA7-9BC9-3A3457D9B96D}"/>
                  </a:ext>
                </a:extLst>
              </p:cNvPr>
              <p:cNvSpPr>
                <a:spLocks/>
              </p:cNvSpPr>
              <p:nvPr/>
            </p:nvSpPr>
            <p:spPr bwMode="auto">
              <a:xfrm>
                <a:off x="8614312" y="6614334"/>
                <a:ext cx="25281" cy="39324"/>
              </a:xfrm>
              <a:custGeom>
                <a:avLst/>
                <a:gdLst>
                  <a:gd name="T0" fmla="*/ 11 w 36"/>
                  <a:gd name="T1" fmla="*/ 0 h 56"/>
                  <a:gd name="T2" fmla="*/ 12 w 36"/>
                  <a:gd name="T3" fmla="*/ 0 h 56"/>
                  <a:gd name="T4" fmla="*/ 12 w 36"/>
                  <a:gd name="T5" fmla="*/ 0 h 56"/>
                  <a:gd name="T6" fmla="*/ 15 w 36"/>
                  <a:gd name="T7" fmla="*/ 1 h 56"/>
                  <a:gd name="T8" fmla="*/ 17 w 36"/>
                  <a:gd name="T9" fmla="*/ 2 h 56"/>
                  <a:gd name="T10" fmla="*/ 20 w 36"/>
                  <a:gd name="T11" fmla="*/ 3 h 56"/>
                  <a:gd name="T12" fmla="*/ 23 w 36"/>
                  <a:gd name="T13" fmla="*/ 6 h 56"/>
                  <a:gd name="T14" fmla="*/ 31 w 36"/>
                  <a:gd name="T15" fmla="*/ 12 h 56"/>
                  <a:gd name="T16" fmla="*/ 34 w 36"/>
                  <a:gd name="T17" fmla="*/ 19 h 56"/>
                  <a:gd name="T18" fmla="*/ 36 w 36"/>
                  <a:gd name="T19" fmla="*/ 29 h 56"/>
                  <a:gd name="T20" fmla="*/ 36 w 36"/>
                  <a:gd name="T21" fmla="*/ 32 h 56"/>
                  <a:gd name="T22" fmla="*/ 36 w 36"/>
                  <a:gd name="T23" fmla="*/ 34 h 56"/>
                  <a:gd name="T24" fmla="*/ 34 w 36"/>
                  <a:gd name="T25" fmla="*/ 36 h 56"/>
                  <a:gd name="T26" fmla="*/ 33 w 36"/>
                  <a:gd name="T27" fmla="*/ 40 h 56"/>
                  <a:gd name="T28" fmla="*/ 32 w 36"/>
                  <a:gd name="T29" fmla="*/ 44 h 56"/>
                  <a:gd name="T30" fmla="*/ 32 w 36"/>
                  <a:gd name="T31" fmla="*/ 46 h 56"/>
                  <a:gd name="T32" fmla="*/ 33 w 36"/>
                  <a:gd name="T33" fmla="*/ 49 h 56"/>
                  <a:gd name="T34" fmla="*/ 34 w 36"/>
                  <a:gd name="T35" fmla="*/ 51 h 56"/>
                  <a:gd name="T36" fmla="*/ 36 w 36"/>
                  <a:gd name="T37" fmla="*/ 54 h 56"/>
                  <a:gd name="T38" fmla="*/ 36 w 36"/>
                  <a:gd name="T39" fmla="*/ 56 h 56"/>
                  <a:gd name="T40" fmla="*/ 36 w 36"/>
                  <a:gd name="T41" fmla="*/ 56 h 56"/>
                  <a:gd name="T42" fmla="*/ 33 w 36"/>
                  <a:gd name="T43" fmla="*/ 56 h 56"/>
                  <a:gd name="T44" fmla="*/ 27 w 36"/>
                  <a:gd name="T45" fmla="*/ 55 h 56"/>
                  <a:gd name="T46" fmla="*/ 19 w 36"/>
                  <a:gd name="T47" fmla="*/ 51 h 56"/>
                  <a:gd name="T48" fmla="*/ 10 w 36"/>
                  <a:gd name="T49" fmla="*/ 45 h 56"/>
                  <a:gd name="T50" fmla="*/ 4 w 36"/>
                  <a:gd name="T51" fmla="*/ 35 h 56"/>
                  <a:gd name="T52" fmla="*/ 0 w 36"/>
                  <a:gd name="T53" fmla="*/ 24 h 56"/>
                  <a:gd name="T54" fmla="*/ 1 w 36"/>
                  <a:gd name="T55" fmla="*/ 16 h 56"/>
                  <a:gd name="T56" fmla="*/ 4 w 36"/>
                  <a:gd name="T57" fmla="*/ 8 h 56"/>
                  <a:gd name="T58" fmla="*/ 8 w 36"/>
                  <a:gd name="T59" fmla="*/ 3 h 56"/>
                  <a:gd name="T60" fmla="*/ 10 w 36"/>
                  <a:gd name="T61" fmla="*/ 1 h 56"/>
                  <a:gd name="T62" fmla="*/ 11 w 36"/>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56">
                    <a:moveTo>
                      <a:pt x="11" y="0"/>
                    </a:moveTo>
                    <a:lnTo>
                      <a:pt x="12" y="0"/>
                    </a:lnTo>
                    <a:lnTo>
                      <a:pt x="12" y="0"/>
                    </a:lnTo>
                    <a:lnTo>
                      <a:pt x="15" y="1"/>
                    </a:lnTo>
                    <a:lnTo>
                      <a:pt x="17" y="2"/>
                    </a:lnTo>
                    <a:lnTo>
                      <a:pt x="20" y="3"/>
                    </a:lnTo>
                    <a:lnTo>
                      <a:pt x="23" y="6"/>
                    </a:lnTo>
                    <a:lnTo>
                      <a:pt x="31" y="12"/>
                    </a:lnTo>
                    <a:lnTo>
                      <a:pt x="34" y="19"/>
                    </a:lnTo>
                    <a:lnTo>
                      <a:pt x="36" y="29"/>
                    </a:lnTo>
                    <a:lnTo>
                      <a:pt x="36" y="32"/>
                    </a:lnTo>
                    <a:lnTo>
                      <a:pt x="36" y="34"/>
                    </a:lnTo>
                    <a:lnTo>
                      <a:pt x="34" y="36"/>
                    </a:lnTo>
                    <a:lnTo>
                      <a:pt x="33" y="40"/>
                    </a:lnTo>
                    <a:lnTo>
                      <a:pt x="32" y="44"/>
                    </a:lnTo>
                    <a:lnTo>
                      <a:pt x="32" y="46"/>
                    </a:lnTo>
                    <a:lnTo>
                      <a:pt x="33" y="49"/>
                    </a:lnTo>
                    <a:lnTo>
                      <a:pt x="34" y="51"/>
                    </a:lnTo>
                    <a:lnTo>
                      <a:pt x="36" y="54"/>
                    </a:lnTo>
                    <a:lnTo>
                      <a:pt x="36" y="56"/>
                    </a:lnTo>
                    <a:lnTo>
                      <a:pt x="36" y="56"/>
                    </a:lnTo>
                    <a:lnTo>
                      <a:pt x="33" y="56"/>
                    </a:lnTo>
                    <a:lnTo>
                      <a:pt x="27" y="55"/>
                    </a:lnTo>
                    <a:lnTo>
                      <a:pt x="19" y="51"/>
                    </a:lnTo>
                    <a:lnTo>
                      <a:pt x="10" y="45"/>
                    </a:lnTo>
                    <a:lnTo>
                      <a:pt x="4" y="35"/>
                    </a:lnTo>
                    <a:lnTo>
                      <a:pt x="0" y="24"/>
                    </a:lnTo>
                    <a:lnTo>
                      <a:pt x="1" y="16"/>
                    </a:lnTo>
                    <a:lnTo>
                      <a:pt x="4" y="8"/>
                    </a:lnTo>
                    <a:lnTo>
                      <a:pt x="8" y="3"/>
                    </a:lnTo>
                    <a:lnTo>
                      <a:pt x="10"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Freeform 68">
                <a:extLst>
                  <a:ext uri="{FF2B5EF4-FFF2-40B4-BE49-F238E27FC236}">
                    <a16:creationId xmlns:a16="http://schemas.microsoft.com/office/drawing/2014/main" id="{FBBE4DF9-5A5C-4100-8AB5-5C7842EFFDB2}"/>
                  </a:ext>
                </a:extLst>
              </p:cNvPr>
              <p:cNvSpPr>
                <a:spLocks/>
              </p:cNvSpPr>
              <p:nvPr/>
            </p:nvSpPr>
            <p:spPr bwMode="auto">
              <a:xfrm>
                <a:off x="8622037" y="6591161"/>
                <a:ext cx="11236" cy="31600"/>
              </a:xfrm>
              <a:custGeom>
                <a:avLst/>
                <a:gdLst>
                  <a:gd name="T0" fmla="*/ 16 w 16"/>
                  <a:gd name="T1" fmla="*/ 0 h 45"/>
                  <a:gd name="T2" fmla="*/ 15 w 16"/>
                  <a:gd name="T3" fmla="*/ 2 h 45"/>
                  <a:gd name="T4" fmla="*/ 11 w 16"/>
                  <a:gd name="T5" fmla="*/ 10 h 45"/>
                  <a:gd name="T6" fmla="*/ 8 w 16"/>
                  <a:gd name="T7" fmla="*/ 18 h 45"/>
                  <a:gd name="T8" fmla="*/ 4 w 16"/>
                  <a:gd name="T9" fmla="*/ 29 h 45"/>
                  <a:gd name="T10" fmla="*/ 4 w 16"/>
                  <a:gd name="T11" fmla="*/ 41 h 45"/>
                  <a:gd name="T12" fmla="*/ 4 w 16"/>
                  <a:gd name="T13" fmla="*/ 44 h 45"/>
                  <a:gd name="T14" fmla="*/ 4 w 16"/>
                  <a:gd name="T15" fmla="*/ 44 h 45"/>
                  <a:gd name="T16" fmla="*/ 4 w 16"/>
                  <a:gd name="T17" fmla="*/ 45 h 45"/>
                  <a:gd name="T18" fmla="*/ 4 w 16"/>
                  <a:gd name="T19" fmla="*/ 44 h 45"/>
                  <a:gd name="T20" fmla="*/ 3 w 16"/>
                  <a:gd name="T21" fmla="*/ 43 h 45"/>
                  <a:gd name="T22" fmla="*/ 3 w 16"/>
                  <a:gd name="T23" fmla="*/ 43 h 45"/>
                  <a:gd name="T24" fmla="*/ 1 w 16"/>
                  <a:gd name="T25" fmla="*/ 41 h 45"/>
                  <a:gd name="T26" fmla="*/ 1 w 16"/>
                  <a:gd name="T27" fmla="*/ 41 h 45"/>
                  <a:gd name="T28" fmla="*/ 1 w 16"/>
                  <a:gd name="T29" fmla="*/ 38 h 45"/>
                  <a:gd name="T30" fmla="*/ 0 w 16"/>
                  <a:gd name="T31" fmla="*/ 29 h 45"/>
                  <a:gd name="T32" fmla="*/ 1 w 16"/>
                  <a:gd name="T33" fmla="*/ 19 h 45"/>
                  <a:gd name="T34" fmla="*/ 6 w 16"/>
                  <a:gd name="T35" fmla="*/ 8 h 45"/>
                  <a:gd name="T36" fmla="*/ 6 w 16"/>
                  <a:gd name="T37" fmla="*/ 7 h 45"/>
                  <a:gd name="T38" fmla="*/ 8 w 16"/>
                  <a:gd name="T39" fmla="*/ 6 h 45"/>
                  <a:gd name="T40" fmla="*/ 10 w 16"/>
                  <a:gd name="T41" fmla="*/ 5 h 45"/>
                  <a:gd name="T42" fmla="*/ 12 w 16"/>
                  <a:gd name="T43" fmla="*/ 3 h 45"/>
                  <a:gd name="T44" fmla="*/ 15 w 16"/>
                  <a:gd name="T45" fmla="*/ 2 h 45"/>
                  <a:gd name="T46" fmla="*/ 16 w 16"/>
                  <a:gd name="T47" fmla="*/ 1 h 45"/>
                  <a:gd name="T48" fmla="*/ 16 w 16"/>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45">
                    <a:moveTo>
                      <a:pt x="16" y="0"/>
                    </a:moveTo>
                    <a:lnTo>
                      <a:pt x="15" y="2"/>
                    </a:lnTo>
                    <a:lnTo>
                      <a:pt x="11" y="10"/>
                    </a:lnTo>
                    <a:lnTo>
                      <a:pt x="8" y="18"/>
                    </a:lnTo>
                    <a:lnTo>
                      <a:pt x="4" y="29"/>
                    </a:lnTo>
                    <a:lnTo>
                      <a:pt x="4" y="41"/>
                    </a:lnTo>
                    <a:lnTo>
                      <a:pt x="4" y="44"/>
                    </a:lnTo>
                    <a:lnTo>
                      <a:pt x="4" y="44"/>
                    </a:lnTo>
                    <a:lnTo>
                      <a:pt x="4" y="45"/>
                    </a:lnTo>
                    <a:lnTo>
                      <a:pt x="4" y="44"/>
                    </a:lnTo>
                    <a:lnTo>
                      <a:pt x="3" y="43"/>
                    </a:lnTo>
                    <a:lnTo>
                      <a:pt x="3" y="43"/>
                    </a:lnTo>
                    <a:lnTo>
                      <a:pt x="1" y="41"/>
                    </a:lnTo>
                    <a:lnTo>
                      <a:pt x="1" y="41"/>
                    </a:lnTo>
                    <a:lnTo>
                      <a:pt x="1" y="38"/>
                    </a:lnTo>
                    <a:lnTo>
                      <a:pt x="0" y="29"/>
                    </a:lnTo>
                    <a:lnTo>
                      <a:pt x="1" y="19"/>
                    </a:lnTo>
                    <a:lnTo>
                      <a:pt x="6" y="8"/>
                    </a:lnTo>
                    <a:lnTo>
                      <a:pt x="6" y="7"/>
                    </a:lnTo>
                    <a:lnTo>
                      <a:pt x="8" y="6"/>
                    </a:lnTo>
                    <a:lnTo>
                      <a:pt x="10" y="5"/>
                    </a:lnTo>
                    <a:lnTo>
                      <a:pt x="12" y="3"/>
                    </a:lnTo>
                    <a:lnTo>
                      <a:pt x="15" y="2"/>
                    </a:lnTo>
                    <a:lnTo>
                      <a:pt x="16"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Freeform 69">
                <a:extLst>
                  <a:ext uri="{FF2B5EF4-FFF2-40B4-BE49-F238E27FC236}">
                    <a16:creationId xmlns:a16="http://schemas.microsoft.com/office/drawing/2014/main" id="{3CC3BFF8-C968-4AE2-A215-F11C72A0869C}"/>
                  </a:ext>
                </a:extLst>
              </p:cNvPr>
              <p:cNvSpPr>
                <a:spLocks/>
              </p:cNvSpPr>
              <p:nvPr/>
            </p:nvSpPr>
            <p:spPr bwMode="auto">
              <a:xfrm>
                <a:off x="8644508" y="6473889"/>
                <a:ext cx="42836" cy="21769"/>
              </a:xfrm>
              <a:custGeom>
                <a:avLst/>
                <a:gdLst>
                  <a:gd name="T0" fmla="*/ 39 w 61"/>
                  <a:gd name="T1" fmla="*/ 0 h 31"/>
                  <a:gd name="T2" fmla="*/ 49 w 61"/>
                  <a:gd name="T3" fmla="*/ 0 h 31"/>
                  <a:gd name="T4" fmla="*/ 55 w 61"/>
                  <a:gd name="T5" fmla="*/ 3 h 31"/>
                  <a:gd name="T6" fmla="*/ 59 w 61"/>
                  <a:gd name="T7" fmla="*/ 7 h 31"/>
                  <a:gd name="T8" fmla="*/ 60 w 61"/>
                  <a:gd name="T9" fmla="*/ 9 h 31"/>
                  <a:gd name="T10" fmla="*/ 60 w 61"/>
                  <a:gd name="T11" fmla="*/ 10 h 31"/>
                  <a:gd name="T12" fmla="*/ 60 w 61"/>
                  <a:gd name="T13" fmla="*/ 10 h 31"/>
                  <a:gd name="T14" fmla="*/ 61 w 61"/>
                  <a:gd name="T15" fmla="*/ 11 h 31"/>
                  <a:gd name="T16" fmla="*/ 60 w 61"/>
                  <a:gd name="T17" fmla="*/ 14 h 31"/>
                  <a:gd name="T18" fmla="*/ 60 w 61"/>
                  <a:gd name="T19" fmla="*/ 15 h 31"/>
                  <a:gd name="T20" fmla="*/ 59 w 61"/>
                  <a:gd name="T21" fmla="*/ 18 h 31"/>
                  <a:gd name="T22" fmla="*/ 57 w 61"/>
                  <a:gd name="T23" fmla="*/ 19 h 31"/>
                  <a:gd name="T24" fmla="*/ 54 w 61"/>
                  <a:gd name="T25" fmla="*/ 20 h 31"/>
                  <a:gd name="T26" fmla="*/ 44 w 61"/>
                  <a:gd name="T27" fmla="*/ 24 h 31"/>
                  <a:gd name="T28" fmla="*/ 38 w 61"/>
                  <a:gd name="T29" fmla="*/ 24 h 31"/>
                  <a:gd name="T30" fmla="*/ 32 w 61"/>
                  <a:gd name="T31" fmla="*/ 22 h 31"/>
                  <a:gd name="T32" fmla="*/ 28 w 61"/>
                  <a:gd name="T33" fmla="*/ 22 h 31"/>
                  <a:gd name="T34" fmla="*/ 23 w 61"/>
                  <a:gd name="T35" fmla="*/ 21 h 31"/>
                  <a:gd name="T36" fmla="*/ 17 w 61"/>
                  <a:gd name="T37" fmla="*/ 22 h 31"/>
                  <a:gd name="T38" fmla="*/ 12 w 61"/>
                  <a:gd name="T39" fmla="*/ 24 h 31"/>
                  <a:gd name="T40" fmla="*/ 9 w 61"/>
                  <a:gd name="T41" fmla="*/ 26 h 31"/>
                  <a:gd name="T42" fmla="*/ 5 w 61"/>
                  <a:gd name="T43" fmla="*/ 27 h 31"/>
                  <a:gd name="T44" fmla="*/ 2 w 61"/>
                  <a:gd name="T45" fmla="*/ 29 h 31"/>
                  <a:gd name="T46" fmla="*/ 1 w 61"/>
                  <a:gd name="T47" fmla="*/ 30 h 31"/>
                  <a:gd name="T48" fmla="*/ 0 w 61"/>
                  <a:gd name="T49" fmla="*/ 31 h 31"/>
                  <a:gd name="T50" fmla="*/ 0 w 61"/>
                  <a:gd name="T51" fmla="*/ 29 h 31"/>
                  <a:gd name="T52" fmla="*/ 2 w 61"/>
                  <a:gd name="T53" fmla="*/ 22 h 31"/>
                  <a:gd name="T54" fmla="*/ 7 w 61"/>
                  <a:gd name="T55" fmla="*/ 15 h 31"/>
                  <a:gd name="T56" fmla="*/ 16 w 61"/>
                  <a:gd name="T57" fmla="*/ 7 h 31"/>
                  <a:gd name="T58" fmla="*/ 27 w 61"/>
                  <a:gd name="T59" fmla="*/ 2 h 31"/>
                  <a:gd name="T60" fmla="*/ 39 w 61"/>
                  <a:gd name="T6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31">
                    <a:moveTo>
                      <a:pt x="39" y="0"/>
                    </a:moveTo>
                    <a:lnTo>
                      <a:pt x="49" y="0"/>
                    </a:lnTo>
                    <a:lnTo>
                      <a:pt x="55" y="3"/>
                    </a:lnTo>
                    <a:lnTo>
                      <a:pt x="59" y="7"/>
                    </a:lnTo>
                    <a:lnTo>
                      <a:pt x="60" y="9"/>
                    </a:lnTo>
                    <a:lnTo>
                      <a:pt x="60" y="10"/>
                    </a:lnTo>
                    <a:lnTo>
                      <a:pt x="60" y="10"/>
                    </a:lnTo>
                    <a:lnTo>
                      <a:pt x="61" y="11"/>
                    </a:lnTo>
                    <a:lnTo>
                      <a:pt x="60" y="14"/>
                    </a:lnTo>
                    <a:lnTo>
                      <a:pt x="60" y="15"/>
                    </a:lnTo>
                    <a:lnTo>
                      <a:pt x="59" y="18"/>
                    </a:lnTo>
                    <a:lnTo>
                      <a:pt x="57" y="19"/>
                    </a:lnTo>
                    <a:lnTo>
                      <a:pt x="54" y="20"/>
                    </a:lnTo>
                    <a:lnTo>
                      <a:pt x="44" y="24"/>
                    </a:lnTo>
                    <a:lnTo>
                      <a:pt x="38" y="24"/>
                    </a:lnTo>
                    <a:lnTo>
                      <a:pt x="32" y="22"/>
                    </a:lnTo>
                    <a:lnTo>
                      <a:pt x="28" y="22"/>
                    </a:lnTo>
                    <a:lnTo>
                      <a:pt x="23" y="21"/>
                    </a:lnTo>
                    <a:lnTo>
                      <a:pt x="17" y="22"/>
                    </a:lnTo>
                    <a:lnTo>
                      <a:pt x="12" y="24"/>
                    </a:lnTo>
                    <a:lnTo>
                      <a:pt x="9" y="26"/>
                    </a:lnTo>
                    <a:lnTo>
                      <a:pt x="5" y="27"/>
                    </a:lnTo>
                    <a:lnTo>
                      <a:pt x="2" y="29"/>
                    </a:lnTo>
                    <a:lnTo>
                      <a:pt x="1" y="30"/>
                    </a:lnTo>
                    <a:lnTo>
                      <a:pt x="0" y="31"/>
                    </a:lnTo>
                    <a:lnTo>
                      <a:pt x="0" y="29"/>
                    </a:lnTo>
                    <a:lnTo>
                      <a:pt x="2" y="22"/>
                    </a:lnTo>
                    <a:lnTo>
                      <a:pt x="7" y="15"/>
                    </a:lnTo>
                    <a:lnTo>
                      <a:pt x="16" y="7"/>
                    </a:lnTo>
                    <a:lnTo>
                      <a:pt x="27" y="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70">
                <a:extLst>
                  <a:ext uri="{FF2B5EF4-FFF2-40B4-BE49-F238E27FC236}">
                    <a16:creationId xmlns:a16="http://schemas.microsoft.com/office/drawing/2014/main" id="{C04BCB54-4970-4F29-8027-67A958904B54}"/>
                  </a:ext>
                </a:extLst>
              </p:cNvPr>
              <p:cNvSpPr>
                <a:spLocks/>
              </p:cNvSpPr>
              <p:nvPr/>
            </p:nvSpPr>
            <p:spPr bwMode="auto">
              <a:xfrm>
                <a:off x="8578499" y="6453525"/>
                <a:ext cx="59689" cy="33005"/>
              </a:xfrm>
              <a:custGeom>
                <a:avLst/>
                <a:gdLst>
                  <a:gd name="T0" fmla="*/ 40 w 85"/>
                  <a:gd name="T1" fmla="*/ 0 h 47"/>
                  <a:gd name="T2" fmla="*/ 52 w 85"/>
                  <a:gd name="T3" fmla="*/ 1 h 47"/>
                  <a:gd name="T4" fmla="*/ 62 w 85"/>
                  <a:gd name="T5" fmla="*/ 7 h 47"/>
                  <a:gd name="T6" fmla="*/ 71 w 85"/>
                  <a:gd name="T7" fmla="*/ 15 h 47"/>
                  <a:gd name="T8" fmla="*/ 78 w 85"/>
                  <a:gd name="T9" fmla="*/ 22 h 47"/>
                  <a:gd name="T10" fmla="*/ 83 w 85"/>
                  <a:gd name="T11" fmla="*/ 28 h 47"/>
                  <a:gd name="T12" fmla="*/ 85 w 85"/>
                  <a:gd name="T13" fmla="*/ 31 h 47"/>
                  <a:gd name="T14" fmla="*/ 83 w 85"/>
                  <a:gd name="T15" fmla="*/ 29 h 47"/>
                  <a:gd name="T16" fmla="*/ 78 w 85"/>
                  <a:gd name="T17" fmla="*/ 27 h 47"/>
                  <a:gd name="T18" fmla="*/ 71 w 85"/>
                  <a:gd name="T19" fmla="*/ 26 h 47"/>
                  <a:gd name="T20" fmla="*/ 63 w 85"/>
                  <a:gd name="T21" fmla="*/ 25 h 47"/>
                  <a:gd name="T22" fmla="*/ 57 w 85"/>
                  <a:gd name="T23" fmla="*/ 26 h 47"/>
                  <a:gd name="T24" fmla="*/ 52 w 85"/>
                  <a:gd name="T25" fmla="*/ 32 h 47"/>
                  <a:gd name="T26" fmla="*/ 49 w 85"/>
                  <a:gd name="T27" fmla="*/ 37 h 47"/>
                  <a:gd name="T28" fmla="*/ 44 w 85"/>
                  <a:gd name="T29" fmla="*/ 43 h 47"/>
                  <a:gd name="T30" fmla="*/ 35 w 85"/>
                  <a:gd name="T31" fmla="*/ 47 h 47"/>
                  <a:gd name="T32" fmla="*/ 23 w 85"/>
                  <a:gd name="T33" fmla="*/ 47 h 47"/>
                  <a:gd name="T34" fmla="*/ 13 w 85"/>
                  <a:gd name="T35" fmla="*/ 44 h 47"/>
                  <a:gd name="T36" fmla="*/ 6 w 85"/>
                  <a:gd name="T37" fmla="*/ 40 h 47"/>
                  <a:gd name="T38" fmla="*/ 4 w 85"/>
                  <a:gd name="T39" fmla="*/ 37 h 47"/>
                  <a:gd name="T40" fmla="*/ 2 w 85"/>
                  <a:gd name="T41" fmla="*/ 34 h 47"/>
                  <a:gd name="T42" fmla="*/ 2 w 85"/>
                  <a:gd name="T43" fmla="*/ 32 h 47"/>
                  <a:gd name="T44" fmla="*/ 1 w 85"/>
                  <a:gd name="T45" fmla="*/ 29 h 47"/>
                  <a:gd name="T46" fmla="*/ 0 w 85"/>
                  <a:gd name="T47" fmla="*/ 26 h 47"/>
                  <a:gd name="T48" fmla="*/ 1 w 85"/>
                  <a:gd name="T49" fmla="*/ 22 h 47"/>
                  <a:gd name="T50" fmla="*/ 1 w 85"/>
                  <a:gd name="T51" fmla="*/ 21 h 47"/>
                  <a:gd name="T52" fmla="*/ 1 w 85"/>
                  <a:gd name="T53" fmla="*/ 21 h 47"/>
                  <a:gd name="T54" fmla="*/ 2 w 85"/>
                  <a:gd name="T55" fmla="*/ 18 h 47"/>
                  <a:gd name="T56" fmla="*/ 5 w 85"/>
                  <a:gd name="T57" fmla="*/ 16 h 47"/>
                  <a:gd name="T58" fmla="*/ 7 w 85"/>
                  <a:gd name="T59" fmla="*/ 12 h 47"/>
                  <a:gd name="T60" fmla="*/ 11 w 85"/>
                  <a:gd name="T61" fmla="*/ 9 h 47"/>
                  <a:gd name="T62" fmla="*/ 16 w 85"/>
                  <a:gd name="T63" fmla="*/ 5 h 47"/>
                  <a:gd name="T64" fmla="*/ 27 w 85"/>
                  <a:gd name="T65" fmla="*/ 0 h 47"/>
                  <a:gd name="T66" fmla="*/ 40 w 85"/>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47">
                    <a:moveTo>
                      <a:pt x="40" y="0"/>
                    </a:moveTo>
                    <a:lnTo>
                      <a:pt x="52" y="1"/>
                    </a:lnTo>
                    <a:lnTo>
                      <a:pt x="62" y="7"/>
                    </a:lnTo>
                    <a:lnTo>
                      <a:pt x="71" y="15"/>
                    </a:lnTo>
                    <a:lnTo>
                      <a:pt x="78" y="22"/>
                    </a:lnTo>
                    <a:lnTo>
                      <a:pt x="83" y="28"/>
                    </a:lnTo>
                    <a:lnTo>
                      <a:pt x="85" y="31"/>
                    </a:lnTo>
                    <a:lnTo>
                      <a:pt x="83" y="29"/>
                    </a:lnTo>
                    <a:lnTo>
                      <a:pt x="78" y="27"/>
                    </a:lnTo>
                    <a:lnTo>
                      <a:pt x="71" y="26"/>
                    </a:lnTo>
                    <a:lnTo>
                      <a:pt x="63" y="25"/>
                    </a:lnTo>
                    <a:lnTo>
                      <a:pt x="57" y="26"/>
                    </a:lnTo>
                    <a:lnTo>
                      <a:pt x="52" y="32"/>
                    </a:lnTo>
                    <a:lnTo>
                      <a:pt x="49" y="37"/>
                    </a:lnTo>
                    <a:lnTo>
                      <a:pt x="44" y="43"/>
                    </a:lnTo>
                    <a:lnTo>
                      <a:pt x="35" y="47"/>
                    </a:lnTo>
                    <a:lnTo>
                      <a:pt x="23" y="47"/>
                    </a:lnTo>
                    <a:lnTo>
                      <a:pt x="13" y="44"/>
                    </a:lnTo>
                    <a:lnTo>
                      <a:pt x="6" y="40"/>
                    </a:lnTo>
                    <a:lnTo>
                      <a:pt x="4" y="37"/>
                    </a:lnTo>
                    <a:lnTo>
                      <a:pt x="2" y="34"/>
                    </a:lnTo>
                    <a:lnTo>
                      <a:pt x="2" y="32"/>
                    </a:lnTo>
                    <a:lnTo>
                      <a:pt x="1" y="29"/>
                    </a:lnTo>
                    <a:lnTo>
                      <a:pt x="0" y="26"/>
                    </a:lnTo>
                    <a:lnTo>
                      <a:pt x="1" y="22"/>
                    </a:lnTo>
                    <a:lnTo>
                      <a:pt x="1" y="21"/>
                    </a:lnTo>
                    <a:lnTo>
                      <a:pt x="1" y="21"/>
                    </a:lnTo>
                    <a:lnTo>
                      <a:pt x="2" y="18"/>
                    </a:lnTo>
                    <a:lnTo>
                      <a:pt x="5" y="16"/>
                    </a:lnTo>
                    <a:lnTo>
                      <a:pt x="7" y="12"/>
                    </a:lnTo>
                    <a:lnTo>
                      <a:pt x="11" y="9"/>
                    </a:lnTo>
                    <a:lnTo>
                      <a:pt x="16" y="5"/>
                    </a:lnTo>
                    <a:lnTo>
                      <a:pt x="27"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 name="Freeform 71">
                <a:extLst>
                  <a:ext uri="{FF2B5EF4-FFF2-40B4-BE49-F238E27FC236}">
                    <a16:creationId xmlns:a16="http://schemas.microsoft.com/office/drawing/2014/main" id="{B32E5A13-97C4-47EC-8EDB-1FD24C41619D}"/>
                  </a:ext>
                </a:extLst>
              </p:cNvPr>
              <p:cNvSpPr>
                <a:spLocks/>
              </p:cNvSpPr>
              <p:nvPr/>
            </p:nvSpPr>
            <p:spPr bwMode="auto">
              <a:xfrm>
                <a:off x="8576392" y="6468974"/>
                <a:ext cx="7022" cy="22471"/>
              </a:xfrm>
              <a:custGeom>
                <a:avLst/>
                <a:gdLst>
                  <a:gd name="T0" fmla="*/ 8 w 10"/>
                  <a:gd name="T1" fmla="*/ 0 h 32"/>
                  <a:gd name="T2" fmla="*/ 9 w 10"/>
                  <a:gd name="T3" fmla="*/ 1 h 32"/>
                  <a:gd name="T4" fmla="*/ 9 w 10"/>
                  <a:gd name="T5" fmla="*/ 3 h 32"/>
                  <a:gd name="T6" fmla="*/ 10 w 10"/>
                  <a:gd name="T7" fmla="*/ 4 h 32"/>
                  <a:gd name="T8" fmla="*/ 10 w 10"/>
                  <a:gd name="T9" fmla="*/ 4 h 32"/>
                  <a:gd name="T10" fmla="*/ 9 w 10"/>
                  <a:gd name="T11" fmla="*/ 6 h 32"/>
                  <a:gd name="T12" fmla="*/ 5 w 10"/>
                  <a:gd name="T13" fmla="*/ 11 h 32"/>
                  <a:gd name="T14" fmla="*/ 4 w 10"/>
                  <a:gd name="T15" fmla="*/ 18 h 32"/>
                  <a:gd name="T16" fmla="*/ 7 w 10"/>
                  <a:gd name="T17" fmla="*/ 28 h 32"/>
                  <a:gd name="T18" fmla="*/ 8 w 10"/>
                  <a:gd name="T19" fmla="*/ 31 h 32"/>
                  <a:gd name="T20" fmla="*/ 9 w 10"/>
                  <a:gd name="T21" fmla="*/ 32 h 32"/>
                  <a:gd name="T22" fmla="*/ 9 w 10"/>
                  <a:gd name="T23" fmla="*/ 32 h 32"/>
                  <a:gd name="T24" fmla="*/ 8 w 10"/>
                  <a:gd name="T25" fmla="*/ 31 h 32"/>
                  <a:gd name="T26" fmla="*/ 8 w 10"/>
                  <a:gd name="T27" fmla="*/ 29 h 32"/>
                  <a:gd name="T28" fmla="*/ 7 w 10"/>
                  <a:gd name="T29" fmla="*/ 28 h 32"/>
                  <a:gd name="T30" fmla="*/ 5 w 10"/>
                  <a:gd name="T31" fmla="*/ 26 h 32"/>
                  <a:gd name="T32" fmla="*/ 3 w 10"/>
                  <a:gd name="T33" fmla="*/ 25 h 32"/>
                  <a:gd name="T34" fmla="*/ 2 w 10"/>
                  <a:gd name="T35" fmla="*/ 22 h 32"/>
                  <a:gd name="T36" fmla="*/ 0 w 10"/>
                  <a:gd name="T37" fmla="*/ 21 h 32"/>
                  <a:gd name="T38" fmla="*/ 0 w 10"/>
                  <a:gd name="T39" fmla="*/ 20 h 32"/>
                  <a:gd name="T40" fmla="*/ 0 w 10"/>
                  <a:gd name="T41" fmla="*/ 20 h 32"/>
                  <a:gd name="T42" fmla="*/ 0 w 10"/>
                  <a:gd name="T43" fmla="*/ 18 h 32"/>
                  <a:gd name="T44" fmla="*/ 0 w 10"/>
                  <a:gd name="T45" fmla="*/ 16 h 32"/>
                  <a:gd name="T46" fmla="*/ 0 w 10"/>
                  <a:gd name="T47" fmla="*/ 14 h 32"/>
                  <a:gd name="T48" fmla="*/ 0 w 10"/>
                  <a:gd name="T49" fmla="*/ 10 h 32"/>
                  <a:gd name="T50" fmla="*/ 2 w 10"/>
                  <a:gd name="T51" fmla="*/ 6 h 32"/>
                  <a:gd name="T52" fmla="*/ 3 w 10"/>
                  <a:gd name="T53" fmla="*/ 4 h 32"/>
                  <a:gd name="T54" fmla="*/ 4 w 10"/>
                  <a:gd name="T55" fmla="*/ 1 h 32"/>
                  <a:gd name="T56" fmla="*/ 7 w 10"/>
                  <a:gd name="T57" fmla="*/ 0 h 32"/>
                  <a:gd name="T58" fmla="*/ 8 w 1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32">
                    <a:moveTo>
                      <a:pt x="8" y="0"/>
                    </a:moveTo>
                    <a:lnTo>
                      <a:pt x="9" y="1"/>
                    </a:lnTo>
                    <a:lnTo>
                      <a:pt x="9" y="3"/>
                    </a:lnTo>
                    <a:lnTo>
                      <a:pt x="10" y="4"/>
                    </a:lnTo>
                    <a:lnTo>
                      <a:pt x="10" y="4"/>
                    </a:lnTo>
                    <a:lnTo>
                      <a:pt x="9" y="6"/>
                    </a:lnTo>
                    <a:lnTo>
                      <a:pt x="5" y="11"/>
                    </a:lnTo>
                    <a:lnTo>
                      <a:pt x="4" y="18"/>
                    </a:lnTo>
                    <a:lnTo>
                      <a:pt x="7" y="28"/>
                    </a:lnTo>
                    <a:lnTo>
                      <a:pt x="8" y="31"/>
                    </a:lnTo>
                    <a:lnTo>
                      <a:pt x="9" y="32"/>
                    </a:lnTo>
                    <a:lnTo>
                      <a:pt x="9" y="32"/>
                    </a:lnTo>
                    <a:lnTo>
                      <a:pt x="8" y="31"/>
                    </a:lnTo>
                    <a:lnTo>
                      <a:pt x="8" y="29"/>
                    </a:lnTo>
                    <a:lnTo>
                      <a:pt x="7" y="28"/>
                    </a:lnTo>
                    <a:lnTo>
                      <a:pt x="5" y="26"/>
                    </a:lnTo>
                    <a:lnTo>
                      <a:pt x="3" y="25"/>
                    </a:lnTo>
                    <a:lnTo>
                      <a:pt x="2" y="22"/>
                    </a:lnTo>
                    <a:lnTo>
                      <a:pt x="0" y="21"/>
                    </a:lnTo>
                    <a:lnTo>
                      <a:pt x="0" y="20"/>
                    </a:lnTo>
                    <a:lnTo>
                      <a:pt x="0" y="20"/>
                    </a:lnTo>
                    <a:lnTo>
                      <a:pt x="0" y="18"/>
                    </a:lnTo>
                    <a:lnTo>
                      <a:pt x="0" y="16"/>
                    </a:lnTo>
                    <a:lnTo>
                      <a:pt x="0" y="14"/>
                    </a:lnTo>
                    <a:lnTo>
                      <a:pt x="0" y="10"/>
                    </a:lnTo>
                    <a:lnTo>
                      <a:pt x="2" y="6"/>
                    </a:lnTo>
                    <a:lnTo>
                      <a:pt x="3" y="4"/>
                    </a:lnTo>
                    <a:lnTo>
                      <a:pt x="4" y="1"/>
                    </a:lnTo>
                    <a:lnTo>
                      <a:pt x="7"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 name="Freeform 72">
                <a:extLst>
                  <a:ext uri="{FF2B5EF4-FFF2-40B4-BE49-F238E27FC236}">
                    <a16:creationId xmlns:a16="http://schemas.microsoft.com/office/drawing/2014/main" id="{51947AC8-5A5F-4F47-A7DE-0F1BF85737EB}"/>
                  </a:ext>
                </a:extLst>
              </p:cNvPr>
              <p:cNvSpPr>
                <a:spLocks/>
              </p:cNvSpPr>
              <p:nvPr/>
            </p:nvSpPr>
            <p:spPr bwMode="auto">
              <a:xfrm>
                <a:off x="8572178" y="6523045"/>
                <a:ext cx="59689" cy="37920"/>
              </a:xfrm>
              <a:custGeom>
                <a:avLst/>
                <a:gdLst>
                  <a:gd name="T0" fmla="*/ 63 w 85"/>
                  <a:gd name="T1" fmla="*/ 0 h 54"/>
                  <a:gd name="T2" fmla="*/ 71 w 85"/>
                  <a:gd name="T3" fmla="*/ 4 h 54"/>
                  <a:gd name="T4" fmla="*/ 77 w 85"/>
                  <a:gd name="T5" fmla="*/ 7 h 54"/>
                  <a:gd name="T6" fmla="*/ 81 w 85"/>
                  <a:gd name="T7" fmla="*/ 11 h 54"/>
                  <a:gd name="T8" fmla="*/ 81 w 85"/>
                  <a:gd name="T9" fmla="*/ 14 h 54"/>
                  <a:gd name="T10" fmla="*/ 85 w 85"/>
                  <a:gd name="T11" fmla="*/ 22 h 54"/>
                  <a:gd name="T12" fmla="*/ 83 w 85"/>
                  <a:gd name="T13" fmla="*/ 29 h 54"/>
                  <a:gd name="T14" fmla="*/ 77 w 85"/>
                  <a:gd name="T15" fmla="*/ 37 h 54"/>
                  <a:gd name="T16" fmla="*/ 68 w 85"/>
                  <a:gd name="T17" fmla="*/ 43 h 54"/>
                  <a:gd name="T18" fmla="*/ 59 w 85"/>
                  <a:gd name="T19" fmla="*/ 47 h 54"/>
                  <a:gd name="T20" fmla="*/ 49 w 85"/>
                  <a:gd name="T21" fmla="*/ 50 h 54"/>
                  <a:gd name="T22" fmla="*/ 36 w 85"/>
                  <a:gd name="T23" fmla="*/ 54 h 54"/>
                  <a:gd name="T24" fmla="*/ 21 w 85"/>
                  <a:gd name="T25" fmla="*/ 54 h 54"/>
                  <a:gd name="T26" fmla="*/ 11 w 85"/>
                  <a:gd name="T27" fmla="*/ 51 h 54"/>
                  <a:gd name="T28" fmla="*/ 4 w 85"/>
                  <a:gd name="T29" fmla="*/ 48 h 54"/>
                  <a:gd name="T30" fmla="*/ 0 w 85"/>
                  <a:gd name="T31" fmla="*/ 45 h 54"/>
                  <a:gd name="T32" fmla="*/ 2 w 85"/>
                  <a:gd name="T33" fmla="*/ 45 h 54"/>
                  <a:gd name="T34" fmla="*/ 5 w 85"/>
                  <a:gd name="T35" fmla="*/ 44 h 54"/>
                  <a:gd name="T36" fmla="*/ 9 w 85"/>
                  <a:gd name="T37" fmla="*/ 42 h 54"/>
                  <a:gd name="T38" fmla="*/ 11 w 85"/>
                  <a:gd name="T39" fmla="*/ 39 h 54"/>
                  <a:gd name="T40" fmla="*/ 14 w 85"/>
                  <a:gd name="T41" fmla="*/ 34 h 54"/>
                  <a:gd name="T42" fmla="*/ 16 w 85"/>
                  <a:gd name="T43" fmla="*/ 31 h 54"/>
                  <a:gd name="T44" fmla="*/ 16 w 85"/>
                  <a:gd name="T45" fmla="*/ 26 h 54"/>
                  <a:gd name="T46" fmla="*/ 20 w 85"/>
                  <a:gd name="T47" fmla="*/ 18 h 54"/>
                  <a:gd name="T48" fmla="*/ 26 w 85"/>
                  <a:gd name="T49" fmla="*/ 10 h 54"/>
                  <a:gd name="T50" fmla="*/ 37 w 85"/>
                  <a:gd name="T51" fmla="*/ 4 h 54"/>
                  <a:gd name="T52" fmla="*/ 52 w 85"/>
                  <a:gd name="T53" fmla="*/ 0 h 54"/>
                  <a:gd name="T54" fmla="*/ 63 w 8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54">
                    <a:moveTo>
                      <a:pt x="63" y="0"/>
                    </a:moveTo>
                    <a:lnTo>
                      <a:pt x="71" y="4"/>
                    </a:lnTo>
                    <a:lnTo>
                      <a:pt x="77" y="7"/>
                    </a:lnTo>
                    <a:lnTo>
                      <a:pt x="81" y="11"/>
                    </a:lnTo>
                    <a:lnTo>
                      <a:pt x="81" y="14"/>
                    </a:lnTo>
                    <a:lnTo>
                      <a:pt x="85" y="22"/>
                    </a:lnTo>
                    <a:lnTo>
                      <a:pt x="83" y="29"/>
                    </a:lnTo>
                    <a:lnTo>
                      <a:pt x="77" y="37"/>
                    </a:lnTo>
                    <a:lnTo>
                      <a:pt x="68" y="43"/>
                    </a:lnTo>
                    <a:lnTo>
                      <a:pt x="59" y="47"/>
                    </a:lnTo>
                    <a:lnTo>
                      <a:pt x="49" y="50"/>
                    </a:lnTo>
                    <a:lnTo>
                      <a:pt x="36" y="54"/>
                    </a:lnTo>
                    <a:lnTo>
                      <a:pt x="21" y="54"/>
                    </a:lnTo>
                    <a:lnTo>
                      <a:pt x="11" y="51"/>
                    </a:lnTo>
                    <a:lnTo>
                      <a:pt x="4" y="48"/>
                    </a:lnTo>
                    <a:lnTo>
                      <a:pt x="0" y="45"/>
                    </a:lnTo>
                    <a:lnTo>
                      <a:pt x="2" y="45"/>
                    </a:lnTo>
                    <a:lnTo>
                      <a:pt x="5" y="44"/>
                    </a:lnTo>
                    <a:lnTo>
                      <a:pt x="9" y="42"/>
                    </a:lnTo>
                    <a:lnTo>
                      <a:pt x="11" y="39"/>
                    </a:lnTo>
                    <a:lnTo>
                      <a:pt x="14" y="34"/>
                    </a:lnTo>
                    <a:lnTo>
                      <a:pt x="16" y="31"/>
                    </a:lnTo>
                    <a:lnTo>
                      <a:pt x="16" y="26"/>
                    </a:lnTo>
                    <a:lnTo>
                      <a:pt x="20" y="18"/>
                    </a:lnTo>
                    <a:lnTo>
                      <a:pt x="26" y="10"/>
                    </a:lnTo>
                    <a:lnTo>
                      <a:pt x="37" y="4"/>
                    </a:lnTo>
                    <a:lnTo>
                      <a:pt x="52"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 name="Freeform 73">
                <a:extLst>
                  <a:ext uri="{FF2B5EF4-FFF2-40B4-BE49-F238E27FC236}">
                    <a16:creationId xmlns:a16="http://schemas.microsoft.com/office/drawing/2014/main" id="{B77395D7-E607-4455-8F51-31875656D4FE}"/>
                  </a:ext>
                </a:extLst>
              </p:cNvPr>
              <p:cNvSpPr>
                <a:spLocks/>
              </p:cNvSpPr>
              <p:nvPr/>
            </p:nvSpPr>
            <p:spPr bwMode="auto">
              <a:xfrm>
                <a:off x="8544792" y="6504085"/>
                <a:ext cx="37920" cy="47049"/>
              </a:xfrm>
              <a:custGeom>
                <a:avLst/>
                <a:gdLst>
                  <a:gd name="T0" fmla="*/ 50 w 54"/>
                  <a:gd name="T1" fmla="*/ 0 h 67"/>
                  <a:gd name="T2" fmla="*/ 54 w 54"/>
                  <a:gd name="T3" fmla="*/ 0 h 67"/>
                  <a:gd name="T4" fmla="*/ 53 w 54"/>
                  <a:gd name="T5" fmla="*/ 1 h 67"/>
                  <a:gd name="T6" fmla="*/ 49 w 54"/>
                  <a:gd name="T7" fmla="*/ 6 h 67"/>
                  <a:gd name="T8" fmla="*/ 45 w 54"/>
                  <a:gd name="T9" fmla="*/ 11 h 67"/>
                  <a:gd name="T10" fmla="*/ 42 w 54"/>
                  <a:gd name="T11" fmla="*/ 17 h 67"/>
                  <a:gd name="T12" fmla="*/ 41 w 54"/>
                  <a:gd name="T13" fmla="*/ 21 h 67"/>
                  <a:gd name="T14" fmla="*/ 41 w 54"/>
                  <a:gd name="T15" fmla="*/ 28 h 67"/>
                  <a:gd name="T16" fmla="*/ 41 w 54"/>
                  <a:gd name="T17" fmla="*/ 37 h 67"/>
                  <a:gd name="T18" fmla="*/ 39 w 54"/>
                  <a:gd name="T19" fmla="*/ 47 h 67"/>
                  <a:gd name="T20" fmla="*/ 34 w 54"/>
                  <a:gd name="T21" fmla="*/ 55 h 67"/>
                  <a:gd name="T22" fmla="*/ 28 w 54"/>
                  <a:gd name="T23" fmla="*/ 63 h 67"/>
                  <a:gd name="T24" fmla="*/ 21 w 54"/>
                  <a:gd name="T25" fmla="*/ 66 h 67"/>
                  <a:gd name="T26" fmla="*/ 16 w 54"/>
                  <a:gd name="T27" fmla="*/ 67 h 67"/>
                  <a:gd name="T28" fmla="*/ 14 w 54"/>
                  <a:gd name="T29" fmla="*/ 67 h 67"/>
                  <a:gd name="T30" fmla="*/ 14 w 54"/>
                  <a:gd name="T31" fmla="*/ 67 h 67"/>
                  <a:gd name="T32" fmla="*/ 12 w 54"/>
                  <a:gd name="T33" fmla="*/ 67 h 67"/>
                  <a:gd name="T34" fmla="*/ 11 w 54"/>
                  <a:gd name="T35" fmla="*/ 66 h 67"/>
                  <a:gd name="T36" fmla="*/ 9 w 54"/>
                  <a:gd name="T37" fmla="*/ 66 h 67"/>
                  <a:gd name="T38" fmla="*/ 8 w 54"/>
                  <a:gd name="T39" fmla="*/ 64 h 67"/>
                  <a:gd name="T40" fmla="*/ 5 w 54"/>
                  <a:gd name="T41" fmla="*/ 61 h 67"/>
                  <a:gd name="T42" fmla="*/ 3 w 54"/>
                  <a:gd name="T43" fmla="*/ 59 h 67"/>
                  <a:gd name="T44" fmla="*/ 1 w 54"/>
                  <a:gd name="T45" fmla="*/ 54 h 67"/>
                  <a:gd name="T46" fmla="*/ 0 w 54"/>
                  <a:gd name="T47" fmla="*/ 49 h 67"/>
                  <a:gd name="T48" fmla="*/ 1 w 54"/>
                  <a:gd name="T49" fmla="*/ 37 h 67"/>
                  <a:gd name="T50" fmla="*/ 4 w 54"/>
                  <a:gd name="T51" fmla="*/ 26 h 67"/>
                  <a:gd name="T52" fmla="*/ 10 w 54"/>
                  <a:gd name="T53" fmla="*/ 16 h 67"/>
                  <a:gd name="T54" fmla="*/ 22 w 54"/>
                  <a:gd name="T55" fmla="*/ 6 h 67"/>
                  <a:gd name="T56" fmla="*/ 31 w 54"/>
                  <a:gd name="T57" fmla="*/ 3 h 67"/>
                  <a:gd name="T58" fmla="*/ 42 w 54"/>
                  <a:gd name="T59" fmla="*/ 0 h 67"/>
                  <a:gd name="T60" fmla="*/ 50 w 54"/>
                  <a:gd name="T6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67">
                    <a:moveTo>
                      <a:pt x="50" y="0"/>
                    </a:moveTo>
                    <a:lnTo>
                      <a:pt x="54" y="0"/>
                    </a:lnTo>
                    <a:lnTo>
                      <a:pt x="53" y="1"/>
                    </a:lnTo>
                    <a:lnTo>
                      <a:pt x="49" y="6"/>
                    </a:lnTo>
                    <a:lnTo>
                      <a:pt x="45" y="11"/>
                    </a:lnTo>
                    <a:lnTo>
                      <a:pt x="42" y="17"/>
                    </a:lnTo>
                    <a:lnTo>
                      <a:pt x="41" y="21"/>
                    </a:lnTo>
                    <a:lnTo>
                      <a:pt x="41" y="28"/>
                    </a:lnTo>
                    <a:lnTo>
                      <a:pt x="41" y="37"/>
                    </a:lnTo>
                    <a:lnTo>
                      <a:pt x="39" y="47"/>
                    </a:lnTo>
                    <a:lnTo>
                      <a:pt x="34" y="55"/>
                    </a:lnTo>
                    <a:lnTo>
                      <a:pt x="28" y="63"/>
                    </a:lnTo>
                    <a:lnTo>
                      <a:pt x="21" y="66"/>
                    </a:lnTo>
                    <a:lnTo>
                      <a:pt x="16" y="67"/>
                    </a:lnTo>
                    <a:lnTo>
                      <a:pt x="14" y="67"/>
                    </a:lnTo>
                    <a:lnTo>
                      <a:pt x="14" y="67"/>
                    </a:lnTo>
                    <a:lnTo>
                      <a:pt x="12" y="67"/>
                    </a:lnTo>
                    <a:lnTo>
                      <a:pt x="11" y="66"/>
                    </a:lnTo>
                    <a:lnTo>
                      <a:pt x="9" y="66"/>
                    </a:lnTo>
                    <a:lnTo>
                      <a:pt x="8" y="64"/>
                    </a:lnTo>
                    <a:lnTo>
                      <a:pt x="5" y="61"/>
                    </a:lnTo>
                    <a:lnTo>
                      <a:pt x="3" y="59"/>
                    </a:lnTo>
                    <a:lnTo>
                      <a:pt x="1" y="54"/>
                    </a:lnTo>
                    <a:lnTo>
                      <a:pt x="0" y="49"/>
                    </a:lnTo>
                    <a:lnTo>
                      <a:pt x="1" y="37"/>
                    </a:lnTo>
                    <a:lnTo>
                      <a:pt x="4" y="26"/>
                    </a:lnTo>
                    <a:lnTo>
                      <a:pt x="10" y="16"/>
                    </a:lnTo>
                    <a:lnTo>
                      <a:pt x="22" y="6"/>
                    </a:lnTo>
                    <a:lnTo>
                      <a:pt x="31" y="3"/>
                    </a:lnTo>
                    <a:lnTo>
                      <a:pt x="42" y="0"/>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 name="Freeform 74">
                <a:extLst>
                  <a:ext uri="{FF2B5EF4-FFF2-40B4-BE49-F238E27FC236}">
                    <a16:creationId xmlns:a16="http://schemas.microsoft.com/office/drawing/2014/main" id="{5F94C2D4-F0BD-43C6-A17C-2BD4BDAD5AA5}"/>
                  </a:ext>
                </a:extLst>
              </p:cNvPr>
              <p:cNvSpPr>
                <a:spLocks/>
              </p:cNvSpPr>
              <p:nvPr/>
            </p:nvSpPr>
            <p:spPr bwMode="auto">
              <a:xfrm>
                <a:off x="8558837" y="6568690"/>
                <a:ext cx="35814" cy="47751"/>
              </a:xfrm>
              <a:custGeom>
                <a:avLst/>
                <a:gdLst>
                  <a:gd name="T0" fmla="*/ 25 w 51"/>
                  <a:gd name="T1" fmla="*/ 0 h 68"/>
                  <a:gd name="T2" fmla="*/ 34 w 51"/>
                  <a:gd name="T3" fmla="*/ 2 h 68"/>
                  <a:gd name="T4" fmla="*/ 41 w 51"/>
                  <a:gd name="T5" fmla="*/ 7 h 68"/>
                  <a:gd name="T6" fmla="*/ 49 w 51"/>
                  <a:gd name="T7" fmla="*/ 18 h 68"/>
                  <a:gd name="T8" fmla="*/ 51 w 51"/>
                  <a:gd name="T9" fmla="*/ 31 h 68"/>
                  <a:gd name="T10" fmla="*/ 50 w 51"/>
                  <a:gd name="T11" fmla="*/ 42 h 68"/>
                  <a:gd name="T12" fmla="*/ 41 w 51"/>
                  <a:gd name="T13" fmla="*/ 51 h 68"/>
                  <a:gd name="T14" fmla="*/ 32 w 51"/>
                  <a:gd name="T15" fmla="*/ 60 h 68"/>
                  <a:gd name="T16" fmla="*/ 21 w 51"/>
                  <a:gd name="T17" fmla="*/ 65 h 68"/>
                  <a:gd name="T18" fmla="*/ 11 w 51"/>
                  <a:gd name="T19" fmla="*/ 68 h 68"/>
                  <a:gd name="T20" fmla="*/ 8 w 51"/>
                  <a:gd name="T21" fmla="*/ 68 h 68"/>
                  <a:gd name="T22" fmla="*/ 11 w 51"/>
                  <a:gd name="T23" fmla="*/ 67 h 68"/>
                  <a:gd name="T24" fmla="*/ 16 w 51"/>
                  <a:gd name="T25" fmla="*/ 64 h 68"/>
                  <a:gd name="T26" fmla="*/ 22 w 51"/>
                  <a:gd name="T27" fmla="*/ 56 h 68"/>
                  <a:gd name="T28" fmla="*/ 23 w 51"/>
                  <a:gd name="T29" fmla="*/ 48 h 68"/>
                  <a:gd name="T30" fmla="*/ 21 w 51"/>
                  <a:gd name="T31" fmla="*/ 44 h 68"/>
                  <a:gd name="T32" fmla="*/ 14 w 51"/>
                  <a:gd name="T33" fmla="*/ 39 h 68"/>
                  <a:gd name="T34" fmla="*/ 7 w 51"/>
                  <a:gd name="T35" fmla="*/ 33 h 68"/>
                  <a:gd name="T36" fmla="*/ 1 w 51"/>
                  <a:gd name="T37" fmla="*/ 24 h 68"/>
                  <a:gd name="T38" fmla="*/ 0 w 51"/>
                  <a:gd name="T39" fmla="*/ 17 h 68"/>
                  <a:gd name="T40" fmla="*/ 1 w 51"/>
                  <a:gd name="T41" fmla="*/ 12 h 68"/>
                  <a:gd name="T42" fmla="*/ 3 w 51"/>
                  <a:gd name="T43" fmla="*/ 9 h 68"/>
                  <a:gd name="T44" fmla="*/ 8 w 51"/>
                  <a:gd name="T45" fmla="*/ 4 h 68"/>
                  <a:gd name="T46" fmla="*/ 11 w 51"/>
                  <a:gd name="T47" fmla="*/ 2 h 68"/>
                  <a:gd name="T48" fmla="*/ 17 w 51"/>
                  <a:gd name="T49" fmla="*/ 1 h 68"/>
                  <a:gd name="T50" fmla="*/ 25 w 51"/>
                  <a:gd name="T5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68">
                    <a:moveTo>
                      <a:pt x="25" y="0"/>
                    </a:moveTo>
                    <a:lnTo>
                      <a:pt x="34" y="2"/>
                    </a:lnTo>
                    <a:lnTo>
                      <a:pt x="41" y="7"/>
                    </a:lnTo>
                    <a:lnTo>
                      <a:pt x="49" y="18"/>
                    </a:lnTo>
                    <a:lnTo>
                      <a:pt x="51" y="31"/>
                    </a:lnTo>
                    <a:lnTo>
                      <a:pt x="50" y="42"/>
                    </a:lnTo>
                    <a:lnTo>
                      <a:pt x="41" y="51"/>
                    </a:lnTo>
                    <a:lnTo>
                      <a:pt x="32" y="60"/>
                    </a:lnTo>
                    <a:lnTo>
                      <a:pt x="21" y="65"/>
                    </a:lnTo>
                    <a:lnTo>
                      <a:pt x="11" y="68"/>
                    </a:lnTo>
                    <a:lnTo>
                      <a:pt x="8" y="68"/>
                    </a:lnTo>
                    <a:lnTo>
                      <a:pt x="11" y="67"/>
                    </a:lnTo>
                    <a:lnTo>
                      <a:pt x="16" y="64"/>
                    </a:lnTo>
                    <a:lnTo>
                      <a:pt x="22" y="56"/>
                    </a:lnTo>
                    <a:lnTo>
                      <a:pt x="23" y="48"/>
                    </a:lnTo>
                    <a:lnTo>
                      <a:pt x="21" y="44"/>
                    </a:lnTo>
                    <a:lnTo>
                      <a:pt x="14" y="39"/>
                    </a:lnTo>
                    <a:lnTo>
                      <a:pt x="7" y="33"/>
                    </a:lnTo>
                    <a:lnTo>
                      <a:pt x="1" y="24"/>
                    </a:lnTo>
                    <a:lnTo>
                      <a:pt x="0" y="17"/>
                    </a:lnTo>
                    <a:lnTo>
                      <a:pt x="1" y="12"/>
                    </a:lnTo>
                    <a:lnTo>
                      <a:pt x="3" y="9"/>
                    </a:lnTo>
                    <a:lnTo>
                      <a:pt x="8" y="4"/>
                    </a:lnTo>
                    <a:lnTo>
                      <a:pt x="11" y="2"/>
                    </a:lnTo>
                    <a:lnTo>
                      <a:pt x="17"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 name="Freeform 75">
                <a:extLst>
                  <a:ext uri="{FF2B5EF4-FFF2-40B4-BE49-F238E27FC236}">
                    <a16:creationId xmlns:a16="http://schemas.microsoft.com/office/drawing/2014/main" id="{7E28DFB6-95B8-4EF2-B304-1E9B48DB5322}"/>
                  </a:ext>
                </a:extLst>
              </p:cNvPr>
              <p:cNvSpPr>
                <a:spLocks/>
              </p:cNvSpPr>
              <p:nvPr/>
            </p:nvSpPr>
            <p:spPr bwMode="auto">
              <a:xfrm>
                <a:off x="8524427" y="6452823"/>
                <a:ext cx="32302" cy="55476"/>
              </a:xfrm>
              <a:custGeom>
                <a:avLst/>
                <a:gdLst>
                  <a:gd name="T0" fmla="*/ 26 w 46"/>
                  <a:gd name="T1" fmla="*/ 0 h 79"/>
                  <a:gd name="T2" fmla="*/ 37 w 46"/>
                  <a:gd name="T3" fmla="*/ 5 h 79"/>
                  <a:gd name="T4" fmla="*/ 43 w 46"/>
                  <a:gd name="T5" fmla="*/ 12 h 79"/>
                  <a:gd name="T6" fmla="*/ 46 w 46"/>
                  <a:gd name="T7" fmla="*/ 22 h 79"/>
                  <a:gd name="T8" fmla="*/ 46 w 46"/>
                  <a:gd name="T9" fmla="*/ 33 h 79"/>
                  <a:gd name="T10" fmla="*/ 43 w 46"/>
                  <a:gd name="T11" fmla="*/ 44 h 79"/>
                  <a:gd name="T12" fmla="*/ 35 w 46"/>
                  <a:gd name="T13" fmla="*/ 51 h 79"/>
                  <a:gd name="T14" fmla="*/ 26 w 46"/>
                  <a:gd name="T15" fmla="*/ 57 h 79"/>
                  <a:gd name="T16" fmla="*/ 18 w 46"/>
                  <a:gd name="T17" fmla="*/ 63 h 79"/>
                  <a:gd name="T18" fmla="*/ 13 w 46"/>
                  <a:gd name="T19" fmla="*/ 70 h 79"/>
                  <a:gd name="T20" fmla="*/ 12 w 46"/>
                  <a:gd name="T21" fmla="*/ 76 h 79"/>
                  <a:gd name="T22" fmla="*/ 13 w 46"/>
                  <a:gd name="T23" fmla="*/ 79 h 79"/>
                  <a:gd name="T24" fmla="*/ 11 w 46"/>
                  <a:gd name="T25" fmla="*/ 78 h 79"/>
                  <a:gd name="T26" fmla="*/ 7 w 46"/>
                  <a:gd name="T27" fmla="*/ 76 h 79"/>
                  <a:gd name="T28" fmla="*/ 4 w 46"/>
                  <a:gd name="T29" fmla="*/ 70 h 79"/>
                  <a:gd name="T30" fmla="*/ 1 w 46"/>
                  <a:gd name="T31" fmla="*/ 62 h 79"/>
                  <a:gd name="T32" fmla="*/ 2 w 46"/>
                  <a:gd name="T33" fmla="*/ 55 h 79"/>
                  <a:gd name="T34" fmla="*/ 5 w 46"/>
                  <a:gd name="T35" fmla="*/ 43 h 79"/>
                  <a:gd name="T36" fmla="*/ 5 w 46"/>
                  <a:gd name="T37" fmla="*/ 34 h 79"/>
                  <a:gd name="T38" fmla="*/ 4 w 46"/>
                  <a:gd name="T39" fmla="*/ 29 h 79"/>
                  <a:gd name="T40" fmla="*/ 4 w 46"/>
                  <a:gd name="T41" fmla="*/ 27 h 79"/>
                  <a:gd name="T42" fmla="*/ 1 w 46"/>
                  <a:gd name="T43" fmla="*/ 23 h 79"/>
                  <a:gd name="T44" fmla="*/ 0 w 46"/>
                  <a:gd name="T45" fmla="*/ 17 h 79"/>
                  <a:gd name="T46" fmla="*/ 2 w 46"/>
                  <a:gd name="T47" fmla="*/ 12 h 79"/>
                  <a:gd name="T48" fmla="*/ 9 w 46"/>
                  <a:gd name="T49" fmla="*/ 6 h 79"/>
                  <a:gd name="T50" fmla="*/ 11 w 46"/>
                  <a:gd name="T51" fmla="*/ 5 h 79"/>
                  <a:gd name="T52" fmla="*/ 17 w 46"/>
                  <a:gd name="T53" fmla="*/ 1 h 79"/>
                  <a:gd name="T54" fmla="*/ 26 w 46"/>
                  <a:gd name="T5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79">
                    <a:moveTo>
                      <a:pt x="26" y="0"/>
                    </a:moveTo>
                    <a:lnTo>
                      <a:pt x="37" y="5"/>
                    </a:lnTo>
                    <a:lnTo>
                      <a:pt x="43" y="12"/>
                    </a:lnTo>
                    <a:lnTo>
                      <a:pt x="46" y="22"/>
                    </a:lnTo>
                    <a:lnTo>
                      <a:pt x="46" y="33"/>
                    </a:lnTo>
                    <a:lnTo>
                      <a:pt x="43" y="44"/>
                    </a:lnTo>
                    <a:lnTo>
                      <a:pt x="35" y="51"/>
                    </a:lnTo>
                    <a:lnTo>
                      <a:pt x="26" y="57"/>
                    </a:lnTo>
                    <a:lnTo>
                      <a:pt x="18" y="63"/>
                    </a:lnTo>
                    <a:lnTo>
                      <a:pt x="13" y="70"/>
                    </a:lnTo>
                    <a:lnTo>
                      <a:pt x="12" y="76"/>
                    </a:lnTo>
                    <a:lnTo>
                      <a:pt x="13" y="79"/>
                    </a:lnTo>
                    <a:lnTo>
                      <a:pt x="11" y="78"/>
                    </a:lnTo>
                    <a:lnTo>
                      <a:pt x="7" y="76"/>
                    </a:lnTo>
                    <a:lnTo>
                      <a:pt x="4" y="70"/>
                    </a:lnTo>
                    <a:lnTo>
                      <a:pt x="1" y="62"/>
                    </a:lnTo>
                    <a:lnTo>
                      <a:pt x="2" y="55"/>
                    </a:lnTo>
                    <a:lnTo>
                      <a:pt x="5" y="43"/>
                    </a:lnTo>
                    <a:lnTo>
                      <a:pt x="5" y="34"/>
                    </a:lnTo>
                    <a:lnTo>
                      <a:pt x="4" y="29"/>
                    </a:lnTo>
                    <a:lnTo>
                      <a:pt x="4" y="27"/>
                    </a:lnTo>
                    <a:lnTo>
                      <a:pt x="1" y="23"/>
                    </a:lnTo>
                    <a:lnTo>
                      <a:pt x="0" y="17"/>
                    </a:lnTo>
                    <a:lnTo>
                      <a:pt x="2" y="12"/>
                    </a:lnTo>
                    <a:lnTo>
                      <a:pt x="9" y="6"/>
                    </a:lnTo>
                    <a:lnTo>
                      <a:pt x="11" y="5"/>
                    </a:lnTo>
                    <a:lnTo>
                      <a:pt x="17"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 name="Freeform 76">
                <a:extLst>
                  <a:ext uri="{FF2B5EF4-FFF2-40B4-BE49-F238E27FC236}">
                    <a16:creationId xmlns:a16="http://schemas.microsoft.com/office/drawing/2014/main" id="{87E8B04F-0337-49B8-82D1-0577EA3BE7F7}"/>
                  </a:ext>
                </a:extLst>
              </p:cNvPr>
              <p:cNvSpPr>
                <a:spLocks/>
              </p:cNvSpPr>
              <p:nvPr/>
            </p:nvSpPr>
            <p:spPr bwMode="auto">
              <a:xfrm>
                <a:off x="8449992" y="6467569"/>
                <a:ext cx="51263" cy="43538"/>
              </a:xfrm>
              <a:custGeom>
                <a:avLst/>
                <a:gdLst>
                  <a:gd name="T0" fmla="*/ 45 w 73"/>
                  <a:gd name="T1" fmla="*/ 0 h 62"/>
                  <a:gd name="T2" fmla="*/ 49 w 73"/>
                  <a:gd name="T3" fmla="*/ 0 h 62"/>
                  <a:gd name="T4" fmla="*/ 56 w 73"/>
                  <a:gd name="T5" fmla="*/ 0 h 62"/>
                  <a:gd name="T6" fmla="*/ 66 w 73"/>
                  <a:gd name="T7" fmla="*/ 1 h 62"/>
                  <a:gd name="T8" fmla="*/ 73 w 73"/>
                  <a:gd name="T9" fmla="*/ 3 h 62"/>
                  <a:gd name="T10" fmla="*/ 69 w 73"/>
                  <a:gd name="T11" fmla="*/ 6 h 62"/>
                  <a:gd name="T12" fmla="*/ 63 w 73"/>
                  <a:gd name="T13" fmla="*/ 9 h 62"/>
                  <a:gd name="T14" fmla="*/ 55 w 73"/>
                  <a:gd name="T15" fmla="*/ 14 h 62"/>
                  <a:gd name="T16" fmla="*/ 47 w 73"/>
                  <a:gd name="T17" fmla="*/ 20 h 62"/>
                  <a:gd name="T18" fmla="*/ 45 w 73"/>
                  <a:gd name="T19" fmla="*/ 28 h 62"/>
                  <a:gd name="T20" fmla="*/ 45 w 73"/>
                  <a:gd name="T21" fmla="*/ 35 h 62"/>
                  <a:gd name="T22" fmla="*/ 45 w 73"/>
                  <a:gd name="T23" fmla="*/ 44 h 62"/>
                  <a:gd name="T24" fmla="*/ 41 w 73"/>
                  <a:gd name="T25" fmla="*/ 51 h 62"/>
                  <a:gd name="T26" fmla="*/ 34 w 73"/>
                  <a:gd name="T27" fmla="*/ 57 h 62"/>
                  <a:gd name="T28" fmla="*/ 27 w 73"/>
                  <a:gd name="T29" fmla="*/ 61 h 62"/>
                  <a:gd name="T30" fmla="*/ 17 w 73"/>
                  <a:gd name="T31" fmla="*/ 62 h 62"/>
                  <a:gd name="T32" fmla="*/ 9 w 73"/>
                  <a:gd name="T33" fmla="*/ 60 h 62"/>
                  <a:gd name="T34" fmla="*/ 5 w 73"/>
                  <a:gd name="T35" fmla="*/ 53 h 62"/>
                  <a:gd name="T36" fmla="*/ 1 w 73"/>
                  <a:gd name="T37" fmla="*/ 46 h 62"/>
                  <a:gd name="T38" fmla="*/ 0 w 73"/>
                  <a:gd name="T39" fmla="*/ 40 h 62"/>
                  <a:gd name="T40" fmla="*/ 1 w 73"/>
                  <a:gd name="T41" fmla="*/ 31 h 62"/>
                  <a:gd name="T42" fmla="*/ 6 w 73"/>
                  <a:gd name="T43" fmla="*/ 20 h 62"/>
                  <a:gd name="T44" fmla="*/ 16 w 73"/>
                  <a:gd name="T45" fmla="*/ 9 h 62"/>
                  <a:gd name="T46" fmla="*/ 29 w 73"/>
                  <a:gd name="T47" fmla="*/ 2 h 62"/>
                  <a:gd name="T48" fmla="*/ 45 w 73"/>
                  <a:gd name="T4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62">
                    <a:moveTo>
                      <a:pt x="45" y="0"/>
                    </a:moveTo>
                    <a:lnTo>
                      <a:pt x="49" y="0"/>
                    </a:lnTo>
                    <a:lnTo>
                      <a:pt x="56" y="0"/>
                    </a:lnTo>
                    <a:lnTo>
                      <a:pt x="66" y="1"/>
                    </a:lnTo>
                    <a:lnTo>
                      <a:pt x="73" y="3"/>
                    </a:lnTo>
                    <a:lnTo>
                      <a:pt x="69" y="6"/>
                    </a:lnTo>
                    <a:lnTo>
                      <a:pt x="63" y="9"/>
                    </a:lnTo>
                    <a:lnTo>
                      <a:pt x="55" y="14"/>
                    </a:lnTo>
                    <a:lnTo>
                      <a:pt x="47" y="20"/>
                    </a:lnTo>
                    <a:lnTo>
                      <a:pt x="45" y="28"/>
                    </a:lnTo>
                    <a:lnTo>
                      <a:pt x="45" y="35"/>
                    </a:lnTo>
                    <a:lnTo>
                      <a:pt x="45" y="44"/>
                    </a:lnTo>
                    <a:lnTo>
                      <a:pt x="41" y="51"/>
                    </a:lnTo>
                    <a:lnTo>
                      <a:pt x="34" y="57"/>
                    </a:lnTo>
                    <a:lnTo>
                      <a:pt x="27" y="61"/>
                    </a:lnTo>
                    <a:lnTo>
                      <a:pt x="17" y="62"/>
                    </a:lnTo>
                    <a:lnTo>
                      <a:pt x="9" y="60"/>
                    </a:lnTo>
                    <a:lnTo>
                      <a:pt x="5" y="53"/>
                    </a:lnTo>
                    <a:lnTo>
                      <a:pt x="1" y="46"/>
                    </a:lnTo>
                    <a:lnTo>
                      <a:pt x="0" y="40"/>
                    </a:lnTo>
                    <a:lnTo>
                      <a:pt x="1" y="31"/>
                    </a:lnTo>
                    <a:lnTo>
                      <a:pt x="6" y="20"/>
                    </a:lnTo>
                    <a:lnTo>
                      <a:pt x="16" y="9"/>
                    </a:lnTo>
                    <a:lnTo>
                      <a:pt x="29" y="2"/>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0" name="Freeform 77">
                <a:extLst>
                  <a:ext uri="{FF2B5EF4-FFF2-40B4-BE49-F238E27FC236}">
                    <a16:creationId xmlns:a16="http://schemas.microsoft.com/office/drawing/2014/main" id="{92656EE4-F0F6-4CCB-B430-845434EEFC75}"/>
                  </a:ext>
                </a:extLst>
              </p:cNvPr>
              <p:cNvSpPr>
                <a:spLocks/>
              </p:cNvSpPr>
              <p:nvPr/>
            </p:nvSpPr>
            <p:spPr bwMode="auto">
              <a:xfrm>
                <a:off x="8433139" y="6523747"/>
                <a:ext cx="59689" cy="37920"/>
              </a:xfrm>
              <a:custGeom>
                <a:avLst/>
                <a:gdLst>
                  <a:gd name="T0" fmla="*/ 55 w 85"/>
                  <a:gd name="T1" fmla="*/ 0 h 54"/>
                  <a:gd name="T2" fmla="*/ 66 w 85"/>
                  <a:gd name="T3" fmla="*/ 0 h 54"/>
                  <a:gd name="T4" fmla="*/ 75 w 85"/>
                  <a:gd name="T5" fmla="*/ 3 h 54"/>
                  <a:gd name="T6" fmla="*/ 80 w 85"/>
                  <a:gd name="T7" fmla="*/ 5 h 54"/>
                  <a:gd name="T8" fmla="*/ 81 w 85"/>
                  <a:gd name="T9" fmla="*/ 6 h 54"/>
                  <a:gd name="T10" fmla="*/ 85 w 85"/>
                  <a:gd name="T11" fmla="*/ 11 h 54"/>
                  <a:gd name="T12" fmla="*/ 85 w 85"/>
                  <a:gd name="T13" fmla="*/ 17 h 54"/>
                  <a:gd name="T14" fmla="*/ 84 w 85"/>
                  <a:gd name="T15" fmla="*/ 25 h 54"/>
                  <a:gd name="T16" fmla="*/ 77 w 85"/>
                  <a:gd name="T17" fmla="*/ 33 h 54"/>
                  <a:gd name="T18" fmla="*/ 68 w 85"/>
                  <a:gd name="T19" fmla="*/ 43 h 54"/>
                  <a:gd name="T20" fmla="*/ 55 w 85"/>
                  <a:gd name="T21" fmla="*/ 48 h 54"/>
                  <a:gd name="T22" fmla="*/ 44 w 85"/>
                  <a:gd name="T23" fmla="*/ 50 h 54"/>
                  <a:gd name="T24" fmla="*/ 33 w 85"/>
                  <a:gd name="T25" fmla="*/ 53 h 54"/>
                  <a:gd name="T26" fmla="*/ 24 w 85"/>
                  <a:gd name="T27" fmla="*/ 54 h 54"/>
                  <a:gd name="T28" fmla="*/ 13 w 85"/>
                  <a:gd name="T29" fmla="*/ 54 h 54"/>
                  <a:gd name="T30" fmla="*/ 4 w 85"/>
                  <a:gd name="T31" fmla="*/ 53 h 54"/>
                  <a:gd name="T32" fmla="*/ 0 w 85"/>
                  <a:gd name="T33" fmla="*/ 52 h 54"/>
                  <a:gd name="T34" fmla="*/ 3 w 85"/>
                  <a:gd name="T35" fmla="*/ 50 h 54"/>
                  <a:gd name="T36" fmla="*/ 8 w 85"/>
                  <a:gd name="T37" fmla="*/ 48 h 54"/>
                  <a:gd name="T38" fmla="*/ 10 w 85"/>
                  <a:gd name="T39" fmla="*/ 42 h 54"/>
                  <a:gd name="T40" fmla="*/ 13 w 85"/>
                  <a:gd name="T41" fmla="*/ 35 h 54"/>
                  <a:gd name="T42" fmla="*/ 15 w 85"/>
                  <a:gd name="T43" fmla="*/ 28 h 54"/>
                  <a:gd name="T44" fmla="*/ 16 w 85"/>
                  <a:gd name="T45" fmla="*/ 24 h 54"/>
                  <a:gd name="T46" fmla="*/ 20 w 85"/>
                  <a:gd name="T47" fmla="*/ 19 h 54"/>
                  <a:gd name="T48" fmla="*/ 25 w 85"/>
                  <a:gd name="T49" fmla="*/ 13 h 54"/>
                  <a:gd name="T50" fmla="*/ 32 w 85"/>
                  <a:gd name="T51" fmla="*/ 8 h 54"/>
                  <a:gd name="T52" fmla="*/ 44 w 85"/>
                  <a:gd name="T53" fmla="*/ 2 h 54"/>
                  <a:gd name="T54" fmla="*/ 55 w 8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54">
                    <a:moveTo>
                      <a:pt x="55" y="0"/>
                    </a:moveTo>
                    <a:lnTo>
                      <a:pt x="66" y="0"/>
                    </a:lnTo>
                    <a:lnTo>
                      <a:pt x="75" y="3"/>
                    </a:lnTo>
                    <a:lnTo>
                      <a:pt x="80" y="5"/>
                    </a:lnTo>
                    <a:lnTo>
                      <a:pt x="81" y="6"/>
                    </a:lnTo>
                    <a:lnTo>
                      <a:pt x="85" y="11"/>
                    </a:lnTo>
                    <a:lnTo>
                      <a:pt x="85" y="17"/>
                    </a:lnTo>
                    <a:lnTo>
                      <a:pt x="84" y="25"/>
                    </a:lnTo>
                    <a:lnTo>
                      <a:pt x="77" y="33"/>
                    </a:lnTo>
                    <a:lnTo>
                      <a:pt x="68" y="43"/>
                    </a:lnTo>
                    <a:lnTo>
                      <a:pt x="55" y="48"/>
                    </a:lnTo>
                    <a:lnTo>
                      <a:pt x="44" y="50"/>
                    </a:lnTo>
                    <a:lnTo>
                      <a:pt x="33" y="53"/>
                    </a:lnTo>
                    <a:lnTo>
                      <a:pt x="24" y="54"/>
                    </a:lnTo>
                    <a:lnTo>
                      <a:pt x="13" y="54"/>
                    </a:lnTo>
                    <a:lnTo>
                      <a:pt x="4" y="53"/>
                    </a:lnTo>
                    <a:lnTo>
                      <a:pt x="0" y="52"/>
                    </a:lnTo>
                    <a:lnTo>
                      <a:pt x="3" y="50"/>
                    </a:lnTo>
                    <a:lnTo>
                      <a:pt x="8" y="48"/>
                    </a:lnTo>
                    <a:lnTo>
                      <a:pt x="10" y="42"/>
                    </a:lnTo>
                    <a:lnTo>
                      <a:pt x="13" y="35"/>
                    </a:lnTo>
                    <a:lnTo>
                      <a:pt x="15" y="28"/>
                    </a:lnTo>
                    <a:lnTo>
                      <a:pt x="16" y="24"/>
                    </a:lnTo>
                    <a:lnTo>
                      <a:pt x="20" y="19"/>
                    </a:lnTo>
                    <a:lnTo>
                      <a:pt x="25" y="13"/>
                    </a:lnTo>
                    <a:lnTo>
                      <a:pt x="32" y="8"/>
                    </a:lnTo>
                    <a:lnTo>
                      <a:pt x="44" y="2"/>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 name="Freeform 78">
                <a:extLst>
                  <a:ext uri="{FF2B5EF4-FFF2-40B4-BE49-F238E27FC236}">
                    <a16:creationId xmlns:a16="http://schemas.microsoft.com/office/drawing/2014/main" id="{97B8F5A3-54D6-45D4-9977-9E742FAAE351}"/>
                  </a:ext>
                </a:extLst>
              </p:cNvPr>
              <p:cNvSpPr>
                <a:spLocks/>
              </p:cNvSpPr>
              <p:nvPr/>
            </p:nvSpPr>
            <p:spPr bwMode="auto">
              <a:xfrm>
                <a:off x="8481592" y="6520236"/>
                <a:ext cx="36515" cy="9832"/>
              </a:xfrm>
              <a:custGeom>
                <a:avLst/>
                <a:gdLst>
                  <a:gd name="T0" fmla="*/ 27 w 52"/>
                  <a:gd name="T1" fmla="*/ 0 h 14"/>
                  <a:gd name="T2" fmla="*/ 38 w 52"/>
                  <a:gd name="T3" fmla="*/ 4 h 14"/>
                  <a:gd name="T4" fmla="*/ 45 w 52"/>
                  <a:gd name="T5" fmla="*/ 8 h 14"/>
                  <a:gd name="T6" fmla="*/ 51 w 52"/>
                  <a:gd name="T7" fmla="*/ 10 h 14"/>
                  <a:gd name="T8" fmla="*/ 52 w 52"/>
                  <a:gd name="T9" fmla="*/ 11 h 14"/>
                  <a:gd name="T10" fmla="*/ 50 w 52"/>
                  <a:gd name="T11" fmla="*/ 10 h 14"/>
                  <a:gd name="T12" fmla="*/ 44 w 52"/>
                  <a:gd name="T13" fmla="*/ 9 h 14"/>
                  <a:gd name="T14" fmla="*/ 34 w 52"/>
                  <a:gd name="T15" fmla="*/ 8 h 14"/>
                  <a:gd name="T16" fmla="*/ 26 w 52"/>
                  <a:gd name="T17" fmla="*/ 7 h 14"/>
                  <a:gd name="T18" fmla="*/ 17 w 52"/>
                  <a:gd name="T19" fmla="*/ 9 h 14"/>
                  <a:gd name="T20" fmla="*/ 12 w 52"/>
                  <a:gd name="T21" fmla="*/ 11 h 14"/>
                  <a:gd name="T22" fmla="*/ 7 w 52"/>
                  <a:gd name="T23" fmla="*/ 13 h 14"/>
                  <a:gd name="T24" fmla="*/ 5 w 52"/>
                  <a:gd name="T25" fmla="*/ 14 h 14"/>
                  <a:gd name="T26" fmla="*/ 2 w 52"/>
                  <a:gd name="T27" fmla="*/ 14 h 14"/>
                  <a:gd name="T28" fmla="*/ 1 w 52"/>
                  <a:gd name="T29" fmla="*/ 14 h 14"/>
                  <a:gd name="T30" fmla="*/ 0 w 52"/>
                  <a:gd name="T31" fmla="*/ 14 h 14"/>
                  <a:gd name="T32" fmla="*/ 0 w 52"/>
                  <a:gd name="T33" fmla="*/ 14 h 14"/>
                  <a:gd name="T34" fmla="*/ 1 w 52"/>
                  <a:gd name="T35" fmla="*/ 11 h 14"/>
                  <a:gd name="T36" fmla="*/ 5 w 52"/>
                  <a:gd name="T37" fmla="*/ 8 h 14"/>
                  <a:gd name="T38" fmla="*/ 11 w 52"/>
                  <a:gd name="T39" fmla="*/ 4 h 14"/>
                  <a:gd name="T40" fmla="*/ 18 w 52"/>
                  <a:gd name="T41" fmla="*/ 2 h 14"/>
                  <a:gd name="T42" fmla="*/ 27 w 52"/>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14">
                    <a:moveTo>
                      <a:pt x="27" y="0"/>
                    </a:moveTo>
                    <a:lnTo>
                      <a:pt x="38" y="4"/>
                    </a:lnTo>
                    <a:lnTo>
                      <a:pt x="45" y="8"/>
                    </a:lnTo>
                    <a:lnTo>
                      <a:pt x="51" y="10"/>
                    </a:lnTo>
                    <a:lnTo>
                      <a:pt x="52" y="11"/>
                    </a:lnTo>
                    <a:lnTo>
                      <a:pt x="50" y="10"/>
                    </a:lnTo>
                    <a:lnTo>
                      <a:pt x="44" y="9"/>
                    </a:lnTo>
                    <a:lnTo>
                      <a:pt x="34" y="8"/>
                    </a:lnTo>
                    <a:lnTo>
                      <a:pt x="26" y="7"/>
                    </a:lnTo>
                    <a:lnTo>
                      <a:pt x="17" y="9"/>
                    </a:lnTo>
                    <a:lnTo>
                      <a:pt x="12" y="11"/>
                    </a:lnTo>
                    <a:lnTo>
                      <a:pt x="7" y="13"/>
                    </a:lnTo>
                    <a:lnTo>
                      <a:pt x="5" y="14"/>
                    </a:lnTo>
                    <a:lnTo>
                      <a:pt x="2" y="14"/>
                    </a:lnTo>
                    <a:lnTo>
                      <a:pt x="1" y="14"/>
                    </a:lnTo>
                    <a:lnTo>
                      <a:pt x="0" y="14"/>
                    </a:lnTo>
                    <a:lnTo>
                      <a:pt x="0" y="14"/>
                    </a:lnTo>
                    <a:lnTo>
                      <a:pt x="1" y="11"/>
                    </a:lnTo>
                    <a:lnTo>
                      <a:pt x="5" y="8"/>
                    </a:lnTo>
                    <a:lnTo>
                      <a:pt x="11" y="4"/>
                    </a:lnTo>
                    <a:lnTo>
                      <a:pt x="18"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 name="Freeform 79">
                <a:extLst>
                  <a:ext uri="{FF2B5EF4-FFF2-40B4-BE49-F238E27FC236}">
                    <a16:creationId xmlns:a16="http://schemas.microsoft.com/office/drawing/2014/main" id="{8A44A89B-5754-4C2E-A2A9-8B910987B98D}"/>
                  </a:ext>
                </a:extLst>
              </p:cNvPr>
              <p:cNvSpPr>
                <a:spLocks/>
              </p:cNvSpPr>
              <p:nvPr/>
            </p:nvSpPr>
            <p:spPr bwMode="auto">
              <a:xfrm>
                <a:off x="8334125" y="6553943"/>
                <a:ext cx="51263" cy="48453"/>
              </a:xfrm>
              <a:custGeom>
                <a:avLst/>
                <a:gdLst>
                  <a:gd name="T0" fmla="*/ 49 w 73"/>
                  <a:gd name="T1" fmla="*/ 0 h 69"/>
                  <a:gd name="T2" fmla="*/ 60 w 73"/>
                  <a:gd name="T3" fmla="*/ 1 h 69"/>
                  <a:gd name="T4" fmla="*/ 69 w 73"/>
                  <a:gd name="T5" fmla="*/ 7 h 69"/>
                  <a:gd name="T6" fmla="*/ 72 w 73"/>
                  <a:gd name="T7" fmla="*/ 14 h 69"/>
                  <a:gd name="T8" fmla="*/ 73 w 73"/>
                  <a:gd name="T9" fmla="*/ 20 h 69"/>
                  <a:gd name="T10" fmla="*/ 73 w 73"/>
                  <a:gd name="T11" fmla="*/ 31 h 69"/>
                  <a:gd name="T12" fmla="*/ 72 w 73"/>
                  <a:gd name="T13" fmla="*/ 38 h 69"/>
                  <a:gd name="T14" fmla="*/ 67 w 73"/>
                  <a:gd name="T15" fmla="*/ 45 h 69"/>
                  <a:gd name="T16" fmla="*/ 61 w 73"/>
                  <a:gd name="T17" fmla="*/ 52 h 69"/>
                  <a:gd name="T18" fmla="*/ 52 w 73"/>
                  <a:gd name="T19" fmla="*/ 56 h 69"/>
                  <a:gd name="T20" fmla="*/ 40 w 73"/>
                  <a:gd name="T21" fmla="*/ 58 h 69"/>
                  <a:gd name="T22" fmla="*/ 28 w 73"/>
                  <a:gd name="T23" fmla="*/ 60 h 69"/>
                  <a:gd name="T24" fmla="*/ 17 w 73"/>
                  <a:gd name="T25" fmla="*/ 63 h 69"/>
                  <a:gd name="T26" fmla="*/ 7 w 73"/>
                  <a:gd name="T27" fmla="*/ 65 h 69"/>
                  <a:gd name="T28" fmla="*/ 2 w 73"/>
                  <a:gd name="T29" fmla="*/ 67 h 69"/>
                  <a:gd name="T30" fmla="*/ 0 w 73"/>
                  <a:gd name="T31" fmla="*/ 69 h 69"/>
                  <a:gd name="T32" fmla="*/ 0 w 73"/>
                  <a:gd name="T33" fmla="*/ 65 h 69"/>
                  <a:gd name="T34" fmla="*/ 2 w 73"/>
                  <a:gd name="T35" fmla="*/ 56 h 69"/>
                  <a:gd name="T36" fmla="*/ 6 w 73"/>
                  <a:gd name="T37" fmla="*/ 44 h 69"/>
                  <a:gd name="T38" fmla="*/ 12 w 73"/>
                  <a:gd name="T39" fmla="*/ 31 h 69"/>
                  <a:gd name="T40" fmla="*/ 19 w 73"/>
                  <a:gd name="T41" fmla="*/ 19 h 69"/>
                  <a:gd name="T42" fmla="*/ 29 w 73"/>
                  <a:gd name="T43" fmla="*/ 9 h 69"/>
                  <a:gd name="T44" fmla="*/ 39 w 73"/>
                  <a:gd name="T45" fmla="*/ 3 h 69"/>
                  <a:gd name="T46" fmla="*/ 49 w 73"/>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9">
                    <a:moveTo>
                      <a:pt x="49" y="0"/>
                    </a:moveTo>
                    <a:lnTo>
                      <a:pt x="60" y="1"/>
                    </a:lnTo>
                    <a:lnTo>
                      <a:pt x="69" y="7"/>
                    </a:lnTo>
                    <a:lnTo>
                      <a:pt x="72" y="14"/>
                    </a:lnTo>
                    <a:lnTo>
                      <a:pt x="73" y="20"/>
                    </a:lnTo>
                    <a:lnTo>
                      <a:pt x="73" y="31"/>
                    </a:lnTo>
                    <a:lnTo>
                      <a:pt x="72" y="38"/>
                    </a:lnTo>
                    <a:lnTo>
                      <a:pt x="67" y="45"/>
                    </a:lnTo>
                    <a:lnTo>
                      <a:pt x="61" y="52"/>
                    </a:lnTo>
                    <a:lnTo>
                      <a:pt x="52" y="56"/>
                    </a:lnTo>
                    <a:lnTo>
                      <a:pt x="40" y="58"/>
                    </a:lnTo>
                    <a:lnTo>
                      <a:pt x="28" y="60"/>
                    </a:lnTo>
                    <a:lnTo>
                      <a:pt x="17" y="63"/>
                    </a:lnTo>
                    <a:lnTo>
                      <a:pt x="7" y="65"/>
                    </a:lnTo>
                    <a:lnTo>
                      <a:pt x="2" y="67"/>
                    </a:lnTo>
                    <a:lnTo>
                      <a:pt x="0" y="69"/>
                    </a:lnTo>
                    <a:lnTo>
                      <a:pt x="0" y="65"/>
                    </a:lnTo>
                    <a:lnTo>
                      <a:pt x="2" y="56"/>
                    </a:lnTo>
                    <a:lnTo>
                      <a:pt x="6" y="44"/>
                    </a:lnTo>
                    <a:lnTo>
                      <a:pt x="12" y="31"/>
                    </a:lnTo>
                    <a:lnTo>
                      <a:pt x="19" y="19"/>
                    </a:lnTo>
                    <a:lnTo>
                      <a:pt x="29" y="9"/>
                    </a:lnTo>
                    <a:lnTo>
                      <a:pt x="39" y="3"/>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 name="Freeform 80">
                <a:extLst>
                  <a:ext uri="{FF2B5EF4-FFF2-40B4-BE49-F238E27FC236}">
                    <a16:creationId xmlns:a16="http://schemas.microsoft.com/office/drawing/2014/main" id="{E688E2B8-0306-452A-B1F0-4B10CDAA83DE}"/>
                  </a:ext>
                </a:extLst>
              </p:cNvPr>
              <p:cNvSpPr>
                <a:spLocks/>
              </p:cNvSpPr>
              <p:nvPr/>
            </p:nvSpPr>
            <p:spPr bwMode="auto">
              <a:xfrm>
                <a:off x="8391708" y="6506191"/>
                <a:ext cx="27387" cy="44943"/>
              </a:xfrm>
              <a:custGeom>
                <a:avLst/>
                <a:gdLst>
                  <a:gd name="T0" fmla="*/ 24 w 39"/>
                  <a:gd name="T1" fmla="*/ 0 h 64"/>
                  <a:gd name="T2" fmla="*/ 24 w 39"/>
                  <a:gd name="T3" fmla="*/ 0 h 64"/>
                  <a:gd name="T4" fmla="*/ 25 w 39"/>
                  <a:gd name="T5" fmla="*/ 2 h 64"/>
                  <a:gd name="T6" fmla="*/ 26 w 39"/>
                  <a:gd name="T7" fmla="*/ 5 h 64"/>
                  <a:gd name="T8" fmla="*/ 29 w 39"/>
                  <a:gd name="T9" fmla="*/ 7 h 64"/>
                  <a:gd name="T10" fmla="*/ 30 w 39"/>
                  <a:gd name="T11" fmla="*/ 12 h 64"/>
                  <a:gd name="T12" fmla="*/ 31 w 39"/>
                  <a:gd name="T13" fmla="*/ 16 h 64"/>
                  <a:gd name="T14" fmla="*/ 33 w 39"/>
                  <a:gd name="T15" fmla="*/ 20 h 64"/>
                  <a:gd name="T16" fmla="*/ 36 w 39"/>
                  <a:gd name="T17" fmla="*/ 33 h 64"/>
                  <a:gd name="T18" fmla="*/ 39 w 39"/>
                  <a:gd name="T19" fmla="*/ 44 h 64"/>
                  <a:gd name="T20" fmla="*/ 37 w 39"/>
                  <a:gd name="T21" fmla="*/ 55 h 64"/>
                  <a:gd name="T22" fmla="*/ 34 w 39"/>
                  <a:gd name="T23" fmla="*/ 61 h 64"/>
                  <a:gd name="T24" fmla="*/ 29 w 39"/>
                  <a:gd name="T25" fmla="*/ 64 h 64"/>
                  <a:gd name="T26" fmla="*/ 22 w 39"/>
                  <a:gd name="T27" fmla="*/ 64 h 64"/>
                  <a:gd name="T28" fmla="*/ 12 w 39"/>
                  <a:gd name="T29" fmla="*/ 61 h 64"/>
                  <a:gd name="T30" fmla="*/ 11 w 39"/>
                  <a:gd name="T31" fmla="*/ 61 h 64"/>
                  <a:gd name="T32" fmla="*/ 8 w 39"/>
                  <a:gd name="T33" fmla="*/ 60 h 64"/>
                  <a:gd name="T34" fmla="*/ 4 w 39"/>
                  <a:gd name="T35" fmla="*/ 55 h 64"/>
                  <a:gd name="T36" fmla="*/ 1 w 39"/>
                  <a:gd name="T37" fmla="*/ 49 h 64"/>
                  <a:gd name="T38" fmla="*/ 0 w 39"/>
                  <a:gd name="T39" fmla="*/ 38 h 64"/>
                  <a:gd name="T40" fmla="*/ 2 w 39"/>
                  <a:gd name="T41" fmla="*/ 27 h 64"/>
                  <a:gd name="T42" fmla="*/ 8 w 39"/>
                  <a:gd name="T43" fmla="*/ 17 h 64"/>
                  <a:gd name="T44" fmla="*/ 14 w 39"/>
                  <a:gd name="T45" fmla="*/ 11 h 64"/>
                  <a:gd name="T46" fmla="*/ 20 w 39"/>
                  <a:gd name="T47" fmla="*/ 5 h 64"/>
                  <a:gd name="T48" fmla="*/ 23 w 39"/>
                  <a:gd name="T49" fmla="*/ 2 h 64"/>
                  <a:gd name="T50" fmla="*/ 24 w 39"/>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64">
                    <a:moveTo>
                      <a:pt x="24" y="0"/>
                    </a:moveTo>
                    <a:lnTo>
                      <a:pt x="24" y="0"/>
                    </a:lnTo>
                    <a:lnTo>
                      <a:pt x="25" y="2"/>
                    </a:lnTo>
                    <a:lnTo>
                      <a:pt x="26" y="5"/>
                    </a:lnTo>
                    <a:lnTo>
                      <a:pt x="29" y="7"/>
                    </a:lnTo>
                    <a:lnTo>
                      <a:pt x="30" y="12"/>
                    </a:lnTo>
                    <a:lnTo>
                      <a:pt x="31" y="16"/>
                    </a:lnTo>
                    <a:lnTo>
                      <a:pt x="33" y="20"/>
                    </a:lnTo>
                    <a:lnTo>
                      <a:pt x="36" y="33"/>
                    </a:lnTo>
                    <a:lnTo>
                      <a:pt x="39" y="44"/>
                    </a:lnTo>
                    <a:lnTo>
                      <a:pt x="37" y="55"/>
                    </a:lnTo>
                    <a:lnTo>
                      <a:pt x="34" y="61"/>
                    </a:lnTo>
                    <a:lnTo>
                      <a:pt x="29" y="64"/>
                    </a:lnTo>
                    <a:lnTo>
                      <a:pt x="22" y="64"/>
                    </a:lnTo>
                    <a:lnTo>
                      <a:pt x="12" y="61"/>
                    </a:lnTo>
                    <a:lnTo>
                      <a:pt x="11" y="61"/>
                    </a:lnTo>
                    <a:lnTo>
                      <a:pt x="8" y="60"/>
                    </a:lnTo>
                    <a:lnTo>
                      <a:pt x="4" y="55"/>
                    </a:lnTo>
                    <a:lnTo>
                      <a:pt x="1" y="49"/>
                    </a:lnTo>
                    <a:lnTo>
                      <a:pt x="0" y="38"/>
                    </a:lnTo>
                    <a:lnTo>
                      <a:pt x="2" y="27"/>
                    </a:lnTo>
                    <a:lnTo>
                      <a:pt x="8" y="17"/>
                    </a:lnTo>
                    <a:lnTo>
                      <a:pt x="14" y="11"/>
                    </a:lnTo>
                    <a:lnTo>
                      <a:pt x="20" y="5"/>
                    </a:lnTo>
                    <a:lnTo>
                      <a:pt x="23"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4" name="Freeform 81">
                <a:extLst>
                  <a:ext uri="{FF2B5EF4-FFF2-40B4-BE49-F238E27FC236}">
                    <a16:creationId xmlns:a16="http://schemas.microsoft.com/office/drawing/2014/main" id="{F5FA15C1-5025-49C8-BD86-A5795B1B2163}"/>
                  </a:ext>
                </a:extLst>
              </p:cNvPr>
              <p:cNvSpPr>
                <a:spLocks/>
              </p:cNvSpPr>
              <p:nvPr/>
            </p:nvSpPr>
            <p:spPr bwMode="auto">
              <a:xfrm>
                <a:off x="8312355" y="6643125"/>
                <a:ext cx="44943" cy="29494"/>
              </a:xfrm>
              <a:custGeom>
                <a:avLst/>
                <a:gdLst>
                  <a:gd name="T0" fmla="*/ 28 w 64"/>
                  <a:gd name="T1" fmla="*/ 0 h 42"/>
                  <a:gd name="T2" fmla="*/ 43 w 64"/>
                  <a:gd name="T3" fmla="*/ 3 h 42"/>
                  <a:gd name="T4" fmla="*/ 53 w 64"/>
                  <a:gd name="T5" fmla="*/ 5 h 42"/>
                  <a:gd name="T6" fmla="*/ 59 w 64"/>
                  <a:gd name="T7" fmla="*/ 11 h 42"/>
                  <a:gd name="T8" fmla="*/ 62 w 64"/>
                  <a:gd name="T9" fmla="*/ 19 h 42"/>
                  <a:gd name="T10" fmla="*/ 64 w 64"/>
                  <a:gd name="T11" fmla="*/ 25 h 42"/>
                  <a:gd name="T12" fmla="*/ 62 w 64"/>
                  <a:gd name="T13" fmla="*/ 30 h 42"/>
                  <a:gd name="T14" fmla="*/ 62 w 64"/>
                  <a:gd name="T15" fmla="*/ 32 h 42"/>
                  <a:gd name="T16" fmla="*/ 62 w 64"/>
                  <a:gd name="T17" fmla="*/ 35 h 42"/>
                  <a:gd name="T18" fmla="*/ 61 w 64"/>
                  <a:gd name="T19" fmla="*/ 37 h 42"/>
                  <a:gd name="T20" fmla="*/ 60 w 64"/>
                  <a:gd name="T21" fmla="*/ 39 h 42"/>
                  <a:gd name="T22" fmla="*/ 58 w 64"/>
                  <a:gd name="T23" fmla="*/ 41 h 42"/>
                  <a:gd name="T24" fmla="*/ 55 w 64"/>
                  <a:gd name="T25" fmla="*/ 42 h 42"/>
                  <a:gd name="T26" fmla="*/ 50 w 64"/>
                  <a:gd name="T27" fmla="*/ 42 h 42"/>
                  <a:gd name="T28" fmla="*/ 40 w 64"/>
                  <a:gd name="T29" fmla="*/ 42 h 42"/>
                  <a:gd name="T30" fmla="*/ 34 w 64"/>
                  <a:gd name="T31" fmla="*/ 39 h 42"/>
                  <a:gd name="T32" fmla="*/ 28 w 64"/>
                  <a:gd name="T33" fmla="*/ 36 h 42"/>
                  <a:gd name="T34" fmla="*/ 26 w 64"/>
                  <a:gd name="T35" fmla="*/ 35 h 42"/>
                  <a:gd name="T36" fmla="*/ 23 w 64"/>
                  <a:gd name="T37" fmla="*/ 32 h 42"/>
                  <a:gd name="T38" fmla="*/ 22 w 64"/>
                  <a:gd name="T39" fmla="*/ 30 h 42"/>
                  <a:gd name="T40" fmla="*/ 21 w 64"/>
                  <a:gd name="T41" fmla="*/ 26 h 42"/>
                  <a:gd name="T42" fmla="*/ 20 w 64"/>
                  <a:gd name="T43" fmla="*/ 22 h 42"/>
                  <a:gd name="T44" fmla="*/ 18 w 64"/>
                  <a:gd name="T45" fmla="*/ 20 h 42"/>
                  <a:gd name="T46" fmla="*/ 17 w 64"/>
                  <a:gd name="T47" fmla="*/ 17 h 42"/>
                  <a:gd name="T48" fmla="*/ 16 w 64"/>
                  <a:gd name="T49" fmla="*/ 15 h 42"/>
                  <a:gd name="T50" fmla="*/ 12 w 64"/>
                  <a:gd name="T51" fmla="*/ 14 h 42"/>
                  <a:gd name="T52" fmla="*/ 9 w 64"/>
                  <a:gd name="T53" fmla="*/ 11 h 42"/>
                  <a:gd name="T54" fmla="*/ 6 w 64"/>
                  <a:gd name="T55" fmla="*/ 10 h 42"/>
                  <a:gd name="T56" fmla="*/ 4 w 64"/>
                  <a:gd name="T57" fmla="*/ 8 h 42"/>
                  <a:gd name="T58" fmla="*/ 1 w 64"/>
                  <a:gd name="T59" fmla="*/ 8 h 42"/>
                  <a:gd name="T60" fmla="*/ 0 w 64"/>
                  <a:gd name="T61" fmla="*/ 6 h 42"/>
                  <a:gd name="T62" fmla="*/ 3 w 64"/>
                  <a:gd name="T63" fmla="*/ 6 h 42"/>
                  <a:gd name="T64" fmla="*/ 7 w 64"/>
                  <a:gd name="T65" fmla="*/ 4 h 42"/>
                  <a:gd name="T66" fmla="*/ 16 w 64"/>
                  <a:gd name="T67" fmla="*/ 2 h 42"/>
                  <a:gd name="T68" fmla="*/ 28 w 64"/>
                  <a:gd name="T6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2">
                    <a:moveTo>
                      <a:pt x="28" y="0"/>
                    </a:moveTo>
                    <a:lnTo>
                      <a:pt x="43" y="3"/>
                    </a:lnTo>
                    <a:lnTo>
                      <a:pt x="53" y="5"/>
                    </a:lnTo>
                    <a:lnTo>
                      <a:pt x="59" y="11"/>
                    </a:lnTo>
                    <a:lnTo>
                      <a:pt x="62" y="19"/>
                    </a:lnTo>
                    <a:lnTo>
                      <a:pt x="64" y="25"/>
                    </a:lnTo>
                    <a:lnTo>
                      <a:pt x="62" y="30"/>
                    </a:lnTo>
                    <a:lnTo>
                      <a:pt x="62" y="32"/>
                    </a:lnTo>
                    <a:lnTo>
                      <a:pt x="62" y="35"/>
                    </a:lnTo>
                    <a:lnTo>
                      <a:pt x="61" y="37"/>
                    </a:lnTo>
                    <a:lnTo>
                      <a:pt x="60" y="39"/>
                    </a:lnTo>
                    <a:lnTo>
                      <a:pt x="58" y="41"/>
                    </a:lnTo>
                    <a:lnTo>
                      <a:pt x="55" y="42"/>
                    </a:lnTo>
                    <a:lnTo>
                      <a:pt x="50" y="42"/>
                    </a:lnTo>
                    <a:lnTo>
                      <a:pt x="40" y="42"/>
                    </a:lnTo>
                    <a:lnTo>
                      <a:pt x="34" y="39"/>
                    </a:lnTo>
                    <a:lnTo>
                      <a:pt x="28" y="36"/>
                    </a:lnTo>
                    <a:lnTo>
                      <a:pt x="26" y="35"/>
                    </a:lnTo>
                    <a:lnTo>
                      <a:pt x="23" y="32"/>
                    </a:lnTo>
                    <a:lnTo>
                      <a:pt x="22" y="30"/>
                    </a:lnTo>
                    <a:lnTo>
                      <a:pt x="21" y="26"/>
                    </a:lnTo>
                    <a:lnTo>
                      <a:pt x="20" y="22"/>
                    </a:lnTo>
                    <a:lnTo>
                      <a:pt x="18" y="20"/>
                    </a:lnTo>
                    <a:lnTo>
                      <a:pt x="17" y="17"/>
                    </a:lnTo>
                    <a:lnTo>
                      <a:pt x="16" y="15"/>
                    </a:lnTo>
                    <a:lnTo>
                      <a:pt x="12" y="14"/>
                    </a:lnTo>
                    <a:lnTo>
                      <a:pt x="9" y="11"/>
                    </a:lnTo>
                    <a:lnTo>
                      <a:pt x="6" y="10"/>
                    </a:lnTo>
                    <a:lnTo>
                      <a:pt x="4" y="8"/>
                    </a:lnTo>
                    <a:lnTo>
                      <a:pt x="1" y="8"/>
                    </a:lnTo>
                    <a:lnTo>
                      <a:pt x="0" y="6"/>
                    </a:lnTo>
                    <a:lnTo>
                      <a:pt x="3" y="6"/>
                    </a:lnTo>
                    <a:lnTo>
                      <a:pt x="7" y="4"/>
                    </a:lnTo>
                    <a:lnTo>
                      <a:pt x="16" y="2"/>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5" name="Freeform 82">
                <a:extLst>
                  <a:ext uri="{FF2B5EF4-FFF2-40B4-BE49-F238E27FC236}">
                    <a16:creationId xmlns:a16="http://schemas.microsoft.com/office/drawing/2014/main" id="{7086B352-48E9-4783-BF34-5FE9F0B0CE70}"/>
                  </a:ext>
                </a:extLst>
              </p:cNvPr>
              <p:cNvSpPr>
                <a:spLocks/>
              </p:cNvSpPr>
              <p:nvPr/>
            </p:nvSpPr>
            <p:spPr bwMode="auto">
              <a:xfrm>
                <a:off x="8467547" y="6575009"/>
                <a:ext cx="42134" cy="39324"/>
              </a:xfrm>
              <a:custGeom>
                <a:avLst/>
                <a:gdLst>
                  <a:gd name="T0" fmla="*/ 33 w 60"/>
                  <a:gd name="T1" fmla="*/ 0 h 56"/>
                  <a:gd name="T2" fmla="*/ 41 w 60"/>
                  <a:gd name="T3" fmla="*/ 1 h 56"/>
                  <a:gd name="T4" fmla="*/ 46 w 60"/>
                  <a:gd name="T5" fmla="*/ 2 h 56"/>
                  <a:gd name="T6" fmla="*/ 48 w 60"/>
                  <a:gd name="T7" fmla="*/ 3 h 56"/>
                  <a:gd name="T8" fmla="*/ 55 w 60"/>
                  <a:gd name="T9" fmla="*/ 12 h 56"/>
                  <a:gd name="T10" fmla="*/ 59 w 60"/>
                  <a:gd name="T11" fmla="*/ 20 h 56"/>
                  <a:gd name="T12" fmla="*/ 60 w 60"/>
                  <a:gd name="T13" fmla="*/ 29 h 56"/>
                  <a:gd name="T14" fmla="*/ 57 w 60"/>
                  <a:gd name="T15" fmla="*/ 36 h 56"/>
                  <a:gd name="T16" fmla="*/ 50 w 60"/>
                  <a:gd name="T17" fmla="*/ 44 h 56"/>
                  <a:gd name="T18" fmla="*/ 43 w 60"/>
                  <a:gd name="T19" fmla="*/ 46 h 56"/>
                  <a:gd name="T20" fmla="*/ 36 w 60"/>
                  <a:gd name="T21" fmla="*/ 46 h 56"/>
                  <a:gd name="T22" fmla="*/ 26 w 60"/>
                  <a:gd name="T23" fmla="*/ 47 h 56"/>
                  <a:gd name="T24" fmla="*/ 19 w 60"/>
                  <a:gd name="T25" fmla="*/ 48 h 56"/>
                  <a:gd name="T26" fmla="*/ 11 w 60"/>
                  <a:gd name="T27" fmla="*/ 51 h 56"/>
                  <a:gd name="T28" fmla="*/ 6 w 60"/>
                  <a:gd name="T29" fmla="*/ 53 h 56"/>
                  <a:gd name="T30" fmla="*/ 2 w 60"/>
                  <a:gd name="T31" fmla="*/ 56 h 56"/>
                  <a:gd name="T32" fmla="*/ 0 w 60"/>
                  <a:gd name="T33" fmla="*/ 55 h 56"/>
                  <a:gd name="T34" fmla="*/ 2 w 60"/>
                  <a:gd name="T35" fmla="*/ 51 h 56"/>
                  <a:gd name="T36" fmla="*/ 4 w 60"/>
                  <a:gd name="T37" fmla="*/ 42 h 56"/>
                  <a:gd name="T38" fmla="*/ 5 w 60"/>
                  <a:gd name="T39" fmla="*/ 33 h 56"/>
                  <a:gd name="T40" fmla="*/ 8 w 60"/>
                  <a:gd name="T41" fmla="*/ 22 h 56"/>
                  <a:gd name="T42" fmla="*/ 11 w 60"/>
                  <a:gd name="T43" fmla="*/ 9 h 56"/>
                  <a:gd name="T44" fmla="*/ 19 w 60"/>
                  <a:gd name="T45" fmla="*/ 3 h 56"/>
                  <a:gd name="T46" fmla="*/ 26 w 60"/>
                  <a:gd name="T47" fmla="*/ 1 h 56"/>
                  <a:gd name="T48" fmla="*/ 33 w 60"/>
                  <a:gd name="T4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6">
                    <a:moveTo>
                      <a:pt x="33" y="0"/>
                    </a:moveTo>
                    <a:lnTo>
                      <a:pt x="41" y="1"/>
                    </a:lnTo>
                    <a:lnTo>
                      <a:pt x="46" y="2"/>
                    </a:lnTo>
                    <a:lnTo>
                      <a:pt x="48" y="3"/>
                    </a:lnTo>
                    <a:lnTo>
                      <a:pt x="55" y="12"/>
                    </a:lnTo>
                    <a:lnTo>
                      <a:pt x="59" y="20"/>
                    </a:lnTo>
                    <a:lnTo>
                      <a:pt x="60" y="29"/>
                    </a:lnTo>
                    <a:lnTo>
                      <a:pt x="57" y="36"/>
                    </a:lnTo>
                    <a:lnTo>
                      <a:pt x="50" y="44"/>
                    </a:lnTo>
                    <a:lnTo>
                      <a:pt x="43" y="46"/>
                    </a:lnTo>
                    <a:lnTo>
                      <a:pt x="36" y="46"/>
                    </a:lnTo>
                    <a:lnTo>
                      <a:pt x="26" y="47"/>
                    </a:lnTo>
                    <a:lnTo>
                      <a:pt x="19" y="48"/>
                    </a:lnTo>
                    <a:lnTo>
                      <a:pt x="11" y="51"/>
                    </a:lnTo>
                    <a:lnTo>
                      <a:pt x="6" y="53"/>
                    </a:lnTo>
                    <a:lnTo>
                      <a:pt x="2" y="56"/>
                    </a:lnTo>
                    <a:lnTo>
                      <a:pt x="0" y="55"/>
                    </a:lnTo>
                    <a:lnTo>
                      <a:pt x="2" y="51"/>
                    </a:lnTo>
                    <a:lnTo>
                      <a:pt x="4" y="42"/>
                    </a:lnTo>
                    <a:lnTo>
                      <a:pt x="5" y="33"/>
                    </a:lnTo>
                    <a:lnTo>
                      <a:pt x="8" y="22"/>
                    </a:lnTo>
                    <a:lnTo>
                      <a:pt x="11" y="9"/>
                    </a:lnTo>
                    <a:lnTo>
                      <a:pt x="19" y="3"/>
                    </a:lnTo>
                    <a:lnTo>
                      <a:pt x="26"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 name="Freeform 83">
                <a:extLst>
                  <a:ext uri="{FF2B5EF4-FFF2-40B4-BE49-F238E27FC236}">
                    <a16:creationId xmlns:a16="http://schemas.microsoft.com/office/drawing/2014/main" id="{6F50F54F-6DB1-4FBE-BF97-1B7C6678A886}"/>
                  </a:ext>
                </a:extLst>
              </p:cNvPr>
              <p:cNvSpPr>
                <a:spLocks/>
              </p:cNvSpPr>
              <p:nvPr/>
            </p:nvSpPr>
            <p:spPr bwMode="auto">
              <a:xfrm>
                <a:off x="8357298" y="6687365"/>
                <a:ext cx="30898" cy="40729"/>
              </a:xfrm>
              <a:custGeom>
                <a:avLst/>
                <a:gdLst>
                  <a:gd name="T0" fmla="*/ 0 w 44"/>
                  <a:gd name="T1" fmla="*/ 0 h 58"/>
                  <a:gd name="T2" fmla="*/ 2 w 44"/>
                  <a:gd name="T3" fmla="*/ 1 h 58"/>
                  <a:gd name="T4" fmla="*/ 9 w 44"/>
                  <a:gd name="T5" fmla="*/ 6 h 58"/>
                  <a:gd name="T6" fmla="*/ 18 w 44"/>
                  <a:gd name="T7" fmla="*/ 8 h 58"/>
                  <a:gd name="T8" fmla="*/ 28 w 44"/>
                  <a:gd name="T9" fmla="*/ 12 h 58"/>
                  <a:gd name="T10" fmla="*/ 38 w 44"/>
                  <a:gd name="T11" fmla="*/ 18 h 58"/>
                  <a:gd name="T12" fmla="*/ 42 w 44"/>
                  <a:gd name="T13" fmla="*/ 25 h 58"/>
                  <a:gd name="T14" fmla="*/ 44 w 44"/>
                  <a:gd name="T15" fmla="*/ 34 h 58"/>
                  <a:gd name="T16" fmla="*/ 41 w 44"/>
                  <a:gd name="T17" fmla="*/ 42 h 58"/>
                  <a:gd name="T18" fmla="*/ 39 w 44"/>
                  <a:gd name="T19" fmla="*/ 49 h 58"/>
                  <a:gd name="T20" fmla="*/ 38 w 44"/>
                  <a:gd name="T21" fmla="*/ 51 h 58"/>
                  <a:gd name="T22" fmla="*/ 27 w 44"/>
                  <a:gd name="T23" fmla="*/ 58 h 58"/>
                  <a:gd name="T24" fmla="*/ 17 w 44"/>
                  <a:gd name="T25" fmla="*/ 58 h 58"/>
                  <a:gd name="T26" fmla="*/ 8 w 44"/>
                  <a:gd name="T27" fmla="*/ 53 h 58"/>
                  <a:gd name="T28" fmla="*/ 2 w 44"/>
                  <a:gd name="T29" fmla="*/ 47 h 58"/>
                  <a:gd name="T30" fmla="*/ 1 w 44"/>
                  <a:gd name="T31" fmla="*/ 40 h 58"/>
                  <a:gd name="T32" fmla="*/ 1 w 44"/>
                  <a:gd name="T33" fmla="*/ 33 h 58"/>
                  <a:gd name="T34" fmla="*/ 2 w 44"/>
                  <a:gd name="T35" fmla="*/ 24 h 58"/>
                  <a:gd name="T36" fmla="*/ 2 w 44"/>
                  <a:gd name="T37" fmla="*/ 17 h 58"/>
                  <a:gd name="T38" fmla="*/ 1 w 44"/>
                  <a:gd name="T39" fmla="*/ 9 h 58"/>
                  <a:gd name="T40" fmla="*/ 0 w 44"/>
                  <a:gd name="T41" fmla="*/ 3 h 58"/>
                  <a:gd name="T42" fmla="*/ 0 w 44"/>
                  <a:gd name="T4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8">
                    <a:moveTo>
                      <a:pt x="0" y="0"/>
                    </a:moveTo>
                    <a:lnTo>
                      <a:pt x="2" y="1"/>
                    </a:lnTo>
                    <a:lnTo>
                      <a:pt x="9" y="6"/>
                    </a:lnTo>
                    <a:lnTo>
                      <a:pt x="18" y="8"/>
                    </a:lnTo>
                    <a:lnTo>
                      <a:pt x="28" y="12"/>
                    </a:lnTo>
                    <a:lnTo>
                      <a:pt x="38" y="18"/>
                    </a:lnTo>
                    <a:lnTo>
                      <a:pt x="42" y="25"/>
                    </a:lnTo>
                    <a:lnTo>
                      <a:pt x="44" y="34"/>
                    </a:lnTo>
                    <a:lnTo>
                      <a:pt x="41" y="42"/>
                    </a:lnTo>
                    <a:lnTo>
                      <a:pt x="39" y="49"/>
                    </a:lnTo>
                    <a:lnTo>
                      <a:pt x="38" y="51"/>
                    </a:lnTo>
                    <a:lnTo>
                      <a:pt x="27" y="58"/>
                    </a:lnTo>
                    <a:lnTo>
                      <a:pt x="17" y="58"/>
                    </a:lnTo>
                    <a:lnTo>
                      <a:pt x="8" y="53"/>
                    </a:lnTo>
                    <a:lnTo>
                      <a:pt x="2" y="47"/>
                    </a:lnTo>
                    <a:lnTo>
                      <a:pt x="1" y="40"/>
                    </a:lnTo>
                    <a:lnTo>
                      <a:pt x="1" y="33"/>
                    </a:lnTo>
                    <a:lnTo>
                      <a:pt x="2" y="24"/>
                    </a:lnTo>
                    <a:lnTo>
                      <a:pt x="2" y="17"/>
                    </a:lnTo>
                    <a:lnTo>
                      <a:pt x="1" y="9"/>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 name="Freeform 84">
                <a:extLst>
                  <a:ext uri="{FF2B5EF4-FFF2-40B4-BE49-F238E27FC236}">
                    <a16:creationId xmlns:a16="http://schemas.microsoft.com/office/drawing/2014/main" id="{592ADEC0-F58B-4942-B978-69D7B06194B8}"/>
                  </a:ext>
                </a:extLst>
              </p:cNvPr>
              <p:cNvSpPr>
                <a:spLocks/>
              </p:cNvSpPr>
              <p:nvPr/>
            </p:nvSpPr>
            <p:spPr bwMode="auto">
              <a:xfrm>
                <a:off x="8405049" y="6551134"/>
                <a:ext cx="31600" cy="60392"/>
              </a:xfrm>
              <a:custGeom>
                <a:avLst/>
                <a:gdLst>
                  <a:gd name="T0" fmla="*/ 31 w 45"/>
                  <a:gd name="T1" fmla="*/ 0 h 86"/>
                  <a:gd name="T2" fmla="*/ 29 w 45"/>
                  <a:gd name="T3" fmla="*/ 3 h 86"/>
                  <a:gd name="T4" fmla="*/ 27 w 45"/>
                  <a:gd name="T5" fmla="*/ 10 h 86"/>
                  <a:gd name="T6" fmla="*/ 26 w 45"/>
                  <a:gd name="T7" fmla="*/ 20 h 86"/>
                  <a:gd name="T8" fmla="*/ 27 w 45"/>
                  <a:gd name="T9" fmla="*/ 29 h 86"/>
                  <a:gd name="T10" fmla="*/ 31 w 45"/>
                  <a:gd name="T11" fmla="*/ 34 h 86"/>
                  <a:gd name="T12" fmla="*/ 37 w 45"/>
                  <a:gd name="T13" fmla="*/ 38 h 86"/>
                  <a:gd name="T14" fmla="*/ 42 w 45"/>
                  <a:gd name="T15" fmla="*/ 45 h 86"/>
                  <a:gd name="T16" fmla="*/ 45 w 45"/>
                  <a:gd name="T17" fmla="*/ 54 h 86"/>
                  <a:gd name="T18" fmla="*/ 45 w 45"/>
                  <a:gd name="T19" fmla="*/ 64 h 86"/>
                  <a:gd name="T20" fmla="*/ 43 w 45"/>
                  <a:gd name="T21" fmla="*/ 74 h 86"/>
                  <a:gd name="T22" fmla="*/ 38 w 45"/>
                  <a:gd name="T23" fmla="*/ 80 h 86"/>
                  <a:gd name="T24" fmla="*/ 34 w 45"/>
                  <a:gd name="T25" fmla="*/ 84 h 86"/>
                  <a:gd name="T26" fmla="*/ 33 w 45"/>
                  <a:gd name="T27" fmla="*/ 84 h 86"/>
                  <a:gd name="T28" fmla="*/ 31 w 45"/>
                  <a:gd name="T29" fmla="*/ 85 h 86"/>
                  <a:gd name="T30" fmla="*/ 28 w 45"/>
                  <a:gd name="T31" fmla="*/ 86 h 86"/>
                  <a:gd name="T32" fmla="*/ 25 w 45"/>
                  <a:gd name="T33" fmla="*/ 86 h 86"/>
                  <a:gd name="T34" fmla="*/ 21 w 45"/>
                  <a:gd name="T35" fmla="*/ 86 h 86"/>
                  <a:gd name="T36" fmla="*/ 18 w 45"/>
                  <a:gd name="T37" fmla="*/ 86 h 86"/>
                  <a:gd name="T38" fmla="*/ 18 w 45"/>
                  <a:gd name="T39" fmla="*/ 86 h 86"/>
                  <a:gd name="T40" fmla="*/ 17 w 45"/>
                  <a:gd name="T41" fmla="*/ 85 h 86"/>
                  <a:gd name="T42" fmla="*/ 16 w 45"/>
                  <a:gd name="T43" fmla="*/ 84 h 86"/>
                  <a:gd name="T44" fmla="*/ 14 w 45"/>
                  <a:gd name="T45" fmla="*/ 82 h 86"/>
                  <a:gd name="T46" fmla="*/ 11 w 45"/>
                  <a:gd name="T47" fmla="*/ 80 h 86"/>
                  <a:gd name="T48" fmla="*/ 7 w 45"/>
                  <a:gd name="T49" fmla="*/ 76 h 86"/>
                  <a:gd name="T50" fmla="*/ 4 w 45"/>
                  <a:gd name="T51" fmla="*/ 71 h 86"/>
                  <a:gd name="T52" fmla="*/ 0 w 45"/>
                  <a:gd name="T53" fmla="*/ 59 h 86"/>
                  <a:gd name="T54" fmla="*/ 0 w 45"/>
                  <a:gd name="T55" fmla="*/ 47 h 86"/>
                  <a:gd name="T56" fmla="*/ 3 w 45"/>
                  <a:gd name="T57" fmla="*/ 34 h 86"/>
                  <a:gd name="T58" fmla="*/ 7 w 45"/>
                  <a:gd name="T59" fmla="*/ 23 h 86"/>
                  <a:gd name="T60" fmla="*/ 15 w 45"/>
                  <a:gd name="T61" fmla="*/ 14 h 86"/>
                  <a:gd name="T62" fmla="*/ 22 w 45"/>
                  <a:gd name="T63" fmla="*/ 8 h 86"/>
                  <a:gd name="T64" fmla="*/ 28 w 45"/>
                  <a:gd name="T65" fmla="*/ 3 h 86"/>
                  <a:gd name="T66" fmla="*/ 31 w 45"/>
                  <a:gd name="T6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86">
                    <a:moveTo>
                      <a:pt x="31" y="0"/>
                    </a:moveTo>
                    <a:lnTo>
                      <a:pt x="29" y="3"/>
                    </a:lnTo>
                    <a:lnTo>
                      <a:pt x="27" y="10"/>
                    </a:lnTo>
                    <a:lnTo>
                      <a:pt x="26" y="20"/>
                    </a:lnTo>
                    <a:lnTo>
                      <a:pt x="27" y="29"/>
                    </a:lnTo>
                    <a:lnTo>
                      <a:pt x="31" y="34"/>
                    </a:lnTo>
                    <a:lnTo>
                      <a:pt x="37" y="38"/>
                    </a:lnTo>
                    <a:lnTo>
                      <a:pt x="42" y="45"/>
                    </a:lnTo>
                    <a:lnTo>
                      <a:pt x="45" y="54"/>
                    </a:lnTo>
                    <a:lnTo>
                      <a:pt x="45" y="64"/>
                    </a:lnTo>
                    <a:lnTo>
                      <a:pt x="43" y="74"/>
                    </a:lnTo>
                    <a:lnTo>
                      <a:pt x="38" y="80"/>
                    </a:lnTo>
                    <a:lnTo>
                      <a:pt x="34" y="84"/>
                    </a:lnTo>
                    <a:lnTo>
                      <a:pt x="33" y="84"/>
                    </a:lnTo>
                    <a:lnTo>
                      <a:pt x="31" y="85"/>
                    </a:lnTo>
                    <a:lnTo>
                      <a:pt x="28" y="86"/>
                    </a:lnTo>
                    <a:lnTo>
                      <a:pt x="25" y="86"/>
                    </a:lnTo>
                    <a:lnTo>
                      <a:pt x="21" y="86"/>
                    </a:lnTo>
                    <a:lnTo>
                      <a:pt x="18" y="86"/>
                    </a:lnTo>
                    <a:lnTo>
                      <a:pt x="18" y="86"/>
                    </a:lnTo>
                    <a:lnTo>
                      <a:pt x="17" y="85"/>
                    </a:lnTo>
                    <a:lnTo>
                      <a:pt x="16" y="84"/>
                    </a:lnTo>
                    <a:lnTo>
                      <a:pt x="14" y="82"/>
                    </a:lnTo>
                    <a:lnTo>
                      <a:pt x="11" y="80"/>
                    </a:lnTo>
                    <a:lnTo>
                      <a:pt x="7" y="76"/>
                    </a:lnTo>
                    <a:lnTo>
                      <a:pt x="4" y="71"/>
                    </a:lnTo>
                    <a:lnTo>
                      <a:pt x="0" y="59"/>
                    </a:lnTo>
                    <a:lnTo>
                      <a:pt x="0" y="47"/>
                    </a:lnTo>
                    <a:lnTo>
                      <a:pt x="3" y="34"/>
                    </a:lnTo>
                    <a:lnTo>
                      <a:pt x="7" y="23"/>
                    </a:lnTo>
                    <a:lnTo>
                      <a:pt x="15" y="14"/>
                    </a:lnTo>
                    <a:lnTo>
                      <a:pt x="22" y="8"/>
                    </a:lnTo>
                    <a:lnTo>
                      <a:pt x="28" y="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8" name="Freeform 85">
                <a:extLst>
                  <a:ext uri="{FF2B5EF4-FFF2-40B4-BE49-F238E27FC236}">
                    <a16:creationId xmlns:a16="http://schemas.microsoft.com/office/drawing/2014/main" id="{94F79927-5380-4B3B-A70A-CC12EFFEA7B3}"/>
                  </a:ext>
                </a:extLst>
              </p:cNvPr>
              <p:cNvSpPr>
                <a:spLocks/>
              </p:cNvSpPr>
              <p:nvPr/>
            </p:nvSpPr>
            <p:spPr bwMode="auto">
              <a:xfrm>
                <a:off x="8492125" y="6608014"/>
                <a:ext cx="49156" cy="30898"/>
              </a:xfrm>
              <a:custGeom>
                <a:avLst/>
                <a:gdLst>
                  <a:gd name="T0" fmla="*/ 41 w 70"/>
                  <a:gd name="T1" fmla="*/ 0 h 44"/>
                  <a:gd name="T2" fmla="*/ 51 w 70"/>
                  <a:gd name="T3" fmla="*/ 1 h 44"/>
                  <a:gd name="T4" fmla="*/ 59 w 70"/>
                  <a:gd name="T5" fmla="*/ 8 h 44"/>
                  <a:gd name="T6" fmla="*/ 64 w 70"/>
                  <a:gd name="T7" fmla="*/ 11 h 44"/>
                  <a:gd name="T8" fmla="*/ 67 w 70"/>
                  <a:gd name="T9" fmla="*/ 14 h 44"/>
                  <a:gd name="T10" fmla="*/ 69 w 70"/>
                  <a:gd name="T11" fmla="*/ 16 h 44"/>
                  <a:gd name="T12" fmla="*/ 69 w 70"/>
                  <a:gd name="T13" fmla="*/ 17 h 44"/>
                  <a:gd name="T14" fmla="*/ 70 w 70"/>
                  <a:gd name="T15" fmla="*/ 19 h 44"/>
                  <a:gd name="T16" fmla="*/ 70 w 70"/>
                  <a:gd name="T17" fmla="*/ 19 h 44"/>
                  <a:gd name="T18" fmla="*/ 69 w 70"/>
                  <a:gd name="T19" fmla="*/ 21 h 44"/>
                  <a:gd name="T20" fmla="*/ 68 w 70"/>
                  <a:gd name="T21" fmla="*/ 26 h 44"/>
                  <a:gd name="T22" fmla="*/ 63 w 70"/>
                  <a:gd name="T23" fmla="*/ 32 h 44"/>
                  <a:gd name="T24" fmla="*/ 57 w 70"/>
                  <a:gd name="T25" fmla="*/ 38 h 44"/>
                  <a:gd name="T26" fmla="*/ 47 w 70"/>
                  <a:gd name="T27" fmla="*/ 43 h 44"/>
                  <a:gd name="T28" fmla="*/ 34 w 70"/>
                  <a:gd name="T29" fmla="*/ 44 h 44"/>
                  <a:gd name="T30" fmla="*/ 22 w 70"/>
                  <a:gd name="T31" fmla="*/ 41 h 44"/>
                  <a:gd name="T32" fmla="*/ 12 w 70"/>
                  <a:gd name="T33" fmla="*/ 32 h 44"/>
                  <a:gd name="T34" fmla="*/ 6 w 70"/>
                  <a:gd name="T35" fmla="*/ 23 h 44"/>
                  <a:gd name="T36" fmla="*/ 1 w 70"/>
                  <a:gd name="T37" fmla="*/ 15 h 44"/>
                  <a:gd name="T38" fmla="*/ 0 w 70"/>
                  <a:gd name="T39" fmla="*/ 12 h 44"/>
                  <a:gd name="T40" fmla="*/ 1 w 70"/>
                  <a:gd name="T41" fmla="*/ 12 h 44"/>
                  <a:gd name="T42" fmla="*/ 3 w 70"/>
                  <a:gd name="T43" fmla="*/ 12 h 44"/>
                  <a:gd name="T44" fmla="*/ 7 w 70"/>
                  <a:gd name="T45" fmla="*/ 12 h 44"/>
                  <a:gd name="T46" fmla="*/ 9 w 70"/>
                  <a:gd name="T47" fmla="*/ 12 h 44"/>
                  <a:gd name="T48" fmla="*/ 13 w 70"/>
                  <a:gd name="T49" fmla="*/ 12 h 44"/>
                  <a:gd name="T50" fmla="*/ 15 w 70"/>
                  <a:gd name="T51" fmla="*/ 12 h 44"/>
                  <a:gd name="T52" fmla="*/ 19 w 70"/>
                  <a:gd name="T53" fmla="*/ 11 h 44"/>
                  <a:gd name="T54" fmla="*/ 22 w 70"/>
                  <a:gd name="T55" fmla="*/ 9 h 44"/>
                  <a:gd name="T56" fmla="*/ 24 w 70"/>
                  <a:gd name="T57" fmla="*/ 8 h 44"/>
                  <a:gd name="T58" fmla="*/ 26 w 70"/>
                  <a:gd name="T59" fmla="*/ 5 h 44"/>
                  <a:gd name="T60" fmla="*/ 29 w 70"/>
                  <a:gd name="T61" fmla="*/ 4 h 44"/>
                  <a:gd name="T62" fmla="*/ 30 w 70"/>
                  <a:gd name="T63" fmla="*/ 4 h 44"/>
                  <a:gd name="T64" fmla="*/ 41 w 70"/>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44">
                    <a:moveTo>
                      <a:pt x="41" y="0"/>
                    </a:moveTo>
                    <a:lnTo>
                      <a:pt x="51" y="1"/>
                    </a:lnTo>
                    <a:lnTo>
                      <a:pt x="59" y="8"/>
                    </a:lnTo>
                    <a:lnTo>
                      <a:pt x="64" y="11"/>
                    </a:lnTo>
                    <a:lnTo>
                      <a:pt x="67" y="14"/>
                    </a:lnTo>
                    <a:lnTo>
                      <a:pt x="69" y="16"/>
                    </a:lnTo>
                    <a:lnTo>
                      <a:pt x="69" y="17"/>
                    </a:lnTo>
                    <a:lnTo>
                      <a:pt x="70" y="19"/>
                    </a:lnTo>
                    <a:lnTo>
                      <a:pt x="70" y="19"/>
                    </a:lnTo>
                    <a:lnTo>
                      <a:pt x="69" y="21"/>
                    </a:lnTo>
                    <a:lnTo>
                      <a:pt x="68" y="26"/>
                    </a:lnTo>
                    <a:lnTo>
                      <a:pt x="63" y="32"/>
                    </a:lnTo>
                    <a:lnTo>
                      <a:pt x="57" y="38"/>
                    </a:lnTo>
                    <a:lnTo>
                      <a:pt x="47" y="43"/>
                    </a:lnTo>
                    <a:lnTo>
                      <a:pt x="34" y="44"/>
                    </a:lnTo>
                    <a:lnTo>
                      <a:pt x="22" y="41"/>
                    </a:lnTo>
                    <a:lnTo>
                      <a:pt x="12" y="32"/>
                    </a:lnTo>
                    <a:lnTo>
                      <a:pt x="6" y="23"/>
                    </a:lnTo>
                    <a:lnTo>
                      <a:pt x="1" y="15"/>
                    </a:lnTo>
                    <a:lnTo>
                      <a:pt x="0" y="12"/>
                    </a:lnTo>
                    <a:lnTo>
                      <a:pt x="1" y="12"/>
                    </a:lnTo>
                    <a:lnTo>
                      <a:pt x="3" y="12"/>
                    </a:lnTo>
                    <a:lnTo>
                      <a:pt x="7" y="12"/>
                    </a:lnTo>
                    <a:lnTo>
                      <a:pt x="9" y="12"/>
                    </a:lnTo>
                    <a:lnTo>
                      <a:pt x="13" y="12"/>
                    </a:lnTo>
                    <a:lnTo>
                      <a:pt x="15" y="12"/>
                    </a:lnTo>
                    <a:lnTo>
                      <a:pt x="19" y="11"/>
                    </a:lnTo>
                    <a:lnTo>
                      <a:pt x="22" y="9"/>
                    </a:lnTo>
                    <a:lnTo>
                      <a:pt x="24" y="8"/>
                    </a:lnTo>
                    <a:lnTo>
                      <a:pt x="26" y="5"/>
                    </a:lnTo>
                    <a:lnTo>
                      <a:pt x="29" y="4"/>
                    </a:lnTo>
                    <a:lnTo>
                      <a:pt x="30" y="4"/>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9" name="Freeform 86">
                <a:extLst>
                  <a:ext uri="{FF2B5EF4-FFF2-40B4-BE49-F238E27FC236}">
                    <a16:creationId xmlns:a16="http://schemas.microsoft.com/office/drawing/2014/main" id="{028D8F9E-FFD1-45CF-8DB9-7240EC0E6F22}"/>
                  </a:ext>
                </a:extLst>
              </p:cNvPr>
              <p:cNvSpPr>
                <a:spLocks/>
              </p:cNvSpPr>
              <p:nvPr/>
            </p:nvSpPr>
            <p:spPr bwMode="auto">
              <a:xfrm>
                <a:off x="8428925" y="6646637"/>
                <a:ext cx="37218" cy="50560"/>
              </a:xfrm>
              <a:custGeom>
                <a:avLst/>
                <a:gdLst>
                  <a:gd name="T0" fmla="*/ 27 w 53"/>
                  <a:gd name="T1" fmla="*/ 0 h 72"/>
                  <a:gd name="T2" fmla="*/ 36 w 53"/>
                  <a:gd name="T3" fmla="*/ 1 h 72"/>
                  <a:gd name="T4" fmla="*/ 46 w 53"/>
                  <a:gd name="T5" fmla="*/ 8 h 72"/>
                  <a:gd name="T6" fmla="*/ 47 w 53"/>
                  <a:gd name="T7" fmla="*/ 9 h 72"/>
                  <a:gd name="T8" fmla="*/ 50 w 53"/>
                  <a:gd name="T9" fmla="*/ 14 h 72"/>
                  <a:gd name="T10" fmla="*/ 53 w 53"/>
                  <a:gd name="T11" fmla="*/ 20 h 72"/>
                  <a:gd name="T12" fmla="*/ 53 w 53"/>
                  <a:gd name="T13" fmla="*/ 30 h 72"/>
                  <a:gd name="T14" fmla="*/ 50 w 53"/>
                  <a:gd name="T15" fmla="*/ 42 h 72"/>
                  <a:gd name="T16" fmla="*/ 42 w 53"/>
                  <a:gd name="T17" fmla="*/ 52 h 72"/>
                  <a:gd name="T18" fmla="*/ 33 w 53"/>
                  <a:gd name="T19" fmla="*/ 59 h 72"/>
                  <a:gd name="T20" fmla="*/ 22 w 53"/>
                  <a:gd name="T21" fmla="*/ 63 h 72"/>
                  <a:gd name="T22" fmla="*/ 14 w 53"/>
                  <a:gd name="T23" fmla="*/ 66 h 72"/>
                  <a:gd name="T24" fmla="*/ 6 w 53"/>
                  <a:gd name="T25" fmla="*/ 69 h 72"/>
                  <a:gd name="T26" fmla="*/ 2 w 53"/>
                  <a:gd name="T27" fmla="*/ 71 h 72"/>
                  <a:gd name="T28" fmla="*/ 0 w 53"/>
                  <a:gd name="T29" fmla="*/ 72 h 72"/>
                  <a:gd name="T30" fmla="*/ 0 w 53"/>
                  <a:gd name="T31" fmla="*/ 66 h 72"/>
                  <a:gd name="T32" fmla="*/ 0 w 53"/>
                  <a:gd name="T33" fmla="*/ 56 h 72"/>
                  <a:gd name="T34" fmla="*/ 2 w 53"/>
                  <a:gd name="T35" fmla="*/ 44 h 72"/>
                  <a:gd name="T36" fmla="*/ 3 w 53"/>
                  <a:gd name="T37" fmla="*/ 33 h 72"/>
                  <a:gd name="T38" fmla="*/ 3 w 53"/>
                  <a:gd name="T39" fmla="*/ 26 h 72"/>
                  <a:gd name="T40" fmla="*/ 5 w 53"/>
                  <a:gd name="T41" fmla="*/ 19 h 72"/>
                  <a:gd name="T42" fmla="*/ 10 w 53"/>
                  <a:gd name="T43" fmla="*/ 10 h 72"/>
                  <a:gd name="T44" fmla="*/ 19 w 53"/>
                  <a:gd name="T45" fmla="*/ 4 h 72"/>
                  <a:gd name="T46" fmla="*/ 27 w 53"/>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72">
                    <a:moveTo>
                      <a:pt x="27" y="0"/>
                    </a:moveTo>
                    <a:lnTo>
                      <a:pt x="36" y="1"/>
                    </a:lnTo>
                    <a:lnTo>
                      <a:pt x="46" y="8"/>
                    </a:lnTo>
                    <a:lnTo>
                      <a:pt x="47" y="9"/>
                    </a:lnTo>
                    <a:lnTo>
                      <a:pt x="50" y="14"/>
                    </a:lnTo>
                    <a:lnTo>
                      <a:pt x="53" y="20"/>
                    </a:lnTo>
                    <a:lnTo>
                      <a:pt x="53" y="30"/>
                    </a:lnTo>
                    <a:lnTo>
                      <a:pt x="50" y="42"/>
                    </a:lnTo>
                    <a:lnTo>
                      <a:pt x="42" y="52"/>
                    </a:lnTo>
                    <a:lnTo>
                      <a:pt x="33" y="59"/>
                    </a:lnTo>
                    <a:lnTo>
                      <a:pt x="22" y="63"/>
                    </a:lnTo>
                    <a:lnTo>
                      <a:pt x="14" y="66"/>
                    </a:lnTo>
                    <a:lnTo>
                      <a:pt x="6" y="69"/>
                    </a:lnTo>
                    <a:lnTo>
                      <a:pt x="2" y="71"/>
                    </a:lnTo>
                    <a:lnTo>
                      <a:pt x="0" y="72"/>
                    </a:lnTo>
                    <a:lnTo>
                      <a:pt x="0" y="66"/>
                    </a:lnTo>
                    <a:lnTo>
                      <a:pt x="0" y="56"/>
                    </a:lnTo>
                    <a:lnTo>
                      <a:pt x="2" y="44"/>
                    </a:lnTo>
                    <a:lnTo>
                      <a:pt x="3" y="33"/>
                    </a:lnTo>
                    <a:lnTo>
                      <a:pt x="3" y="26"/>
                    </a:lnTo>
                    <a:lnTo>
                      <a:pt x="5" y="19"/>
                    </a:lnTo>
                    <a:lnTo>
                      <a:pt x="10" y="10"/>
                    </a:lnTo>
                    <a:lnTo>
                      <a:pt x="19" y="4"/>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0" name="Freeform 87">
                <a:extLst>
                  <a:ext uri="{FF2B5EF4-FFF2-40B4-BE49-F238E27FC236}">
                    <a16:creationId xmlns:a16="http://schemas.microsoft.com/office/drawing/2014/main" id="{D8501371-64DF-4A01-B20B-5D13FD6CE8B5}"/>
                  </a:ext>
                </a:extLst>
              </p:cNvPr>
              <p:cNvSpPr>
                <a:spLocks/>
              </p:cNvSpPr>
              <p:nvPr/>
            </p:nvSpPr>
            <p:spPr bwMode="auto">
              <a:xfrm>
                <a:off x="8385387" y="6650147"/>
                <a:ext cx="37218" cy="54773"/>
              </a:xfrm>
              <a:custGeom>
                <a:avLst/>
                <a:gdLst>
                  <a:gd name="T0" fmla="*/ 37 w 53"/>
                  <a:gd name="T1" fmla="*/ 0 h 78"/>
                  <a:gd name="T2" fmla="*/ 45 w 53"/>
                  <a:gd name="T3" fmla="*/ 4 h 78"/>
                  <a:gd name="T4" fmla="*/ 51 w 53"/>
                  <a:gd name="T5" fmla="*/ 10 h 78"/>
                  <a:gd name="T6" fmla="*/ 53 w 53"/>
                  <a:gd name="T7" fmla="*/ 20 h 78"/>
                  <a:gd name="T8" fmla="*/ 51 w 53"/>
                  <a:gd name="T9" fmla="*/ 29 h 78"/>
                  <a:gd name="T10" fmla="*/ 48 w 53"/>
                  <a:gd name="T11" fmla="*/ 37 h 78"/>
                  <a:gd name="T12" fmla="*/ 42 w 53"/>
                  <a:gd name="T13" fmla="*/ 44 h 78"/>
                  <a:gd name="T14" fmla="*/ 34 w 53"/>
                  <a:gd name="T15" fmla="*/ 51 h 78"/>
                  <a:gd name="T16" fmla="*/ 29 w 53"/>
                  <a:gd name="T17" fmla="*/ 59 h 78"/>
                  <a:gd name="T18" fmla="*/ 24 w 53"/>
                  <a:gd name="T19" fmla="*/ 66 h 78"/>
                  <a:gd name="T20" fmla="*/ 21 w 53"/>
                  <a:gd name="T21" fmla="*/ 72 h 78"/>
                  <a:gd name="T22" fmla="*/ 18 w 53"/>
                  <a:gd name="T23" fmla="*/ 77 h 78"/>
                  <a:gd name="T24" fmla="*/ 17 w 53"/>
                  <a:gd name="T25" fmla="*/ 78 h 78"/>
                  <a:gd name="T26" fmla="*/ 17 w 53"/>
                  <a:gd name="T27" fmla="*/ 76 h 78"/>
                  <a:gd name="T28" fmla="*/ 13 w 53"/>
                  <a:gd name="T29" fmla="*/ 66 h 78"/>
                  <a:gd name="T30" fmla="*/ 9 w 53"/>
                  <a:gd name="T31" fmla="*/ 58 h 78"/>
                  <a:gd name="T32" fmla="*/ 2 w 53"/>
                  <a:gd name="T33" fmla="*/ 47 h 78"/>
                  <a:gd name="T34" fmla="*/ 0 w 53"/>
                  <a:gd name="T35" fmla="*/ 33 h 78"/>
                  <a:gd name="T36" fmla="*/ 0 w 53"/>
                  <a:gd name="T37" fmla="*/ 23 h 78"/>
                  <a:gd name="T38" fmla="*/ 5 w 53"/>
                  <a:gd name="T39" fmla="*/ 16 h 78"/>
                  <a:gd name="T40" fmla="*/ 11 w 53"/>
                  <a:gd name="T41" fmla="*/ 10 h 78"/>
                  <a:gd name="T42" fmla="*/ 18 w 53"/>
                  <a:gd name="T43" fmla="*/ 5 h 78"/>
                  <a:gd name="T44" fmla="*/ 23 w 53"/>
                  <a:gd name="T45" fmla="*/ 3 h 78"/>
                  <a:gd name="T46" fmla="*/ 26 w 53"/>
                  <a:gd name="T47" fmla="*/ 1 h 78"/>
                  <a:gd name="T48" fmla="*/ 37 w 53"/>
                  <a:gd name="T4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78">
                    <a:moveTo>
                      <a:pt x="37" y="0"/>
                    </a:moveTo>
                    <a:lnTo>
                      <a:pt x="45" y="4"/>
                    </a:lnTo>
                    <a:lnTo>
                      <a:pt x="51" y="10"/>
                    </a:lnTo>
                    <a:lnTo>
                      <a:pt x="53" y="20"/>
                    </a:lnTo>
                    <a:lnTo>
                      <a:pt x="51" y="29"/>
                    </a:lnTo>
                    <a:lnTo>
                      <a:pt x="48" y="37"/>
                    </a:lnTo>
                    <a:lnTo>
                      <a:pt x="42" y="44"/>
                    </a:lnTo>
                    <a:lnTo>
                      <a:pt x="34" y="51"/>
                    </a:lnTo>
                    <a:lnTo>
                      <a:pt x="29" y="59"/>
                    </a:lnTo>
                    <a:lnTo>
                      <a:pt x="24" y="66"/>
                    </a:lnTo>
                    <a:lnTo>
                      <a:pt x="21" y="72"/>
                    </a:lnTo>
                    <a:lnTo>
                      <a:pt x="18" y="77"/>
                    </a:lnTo>
                    <a:lnTo>
                      <a:pt x="17" y="78"/>
                    </a:lnTo>
                    <a:lnTo>
                      <a:pt x="17" y="76"/>
                    </a:lnTo>
                    <a:lnTo>
                      <a:pt x="13" y="66"/>
                    </a:lnTo>
                    <a:lnTo>
                      <a:pt x="9" y="58"/>
                    </a:lnTo>
                    <a:lnTo>
                      <a:pt x="2" y="47"/>
                    </a:lnTo>
                    <a:lnTo>
                      <a:pt x="0" y="33"/>
                    </a:lnTo>
                    <a:lnTo>
                      <a:pt x="0" y="23"/>
                    </a:lnTo>
                    <a:lnTo>
                      <a:pt x="5" y="16"/>
                    </a:lnTo>
                    <a:lnTo>
                      <a:pt x="11" y="10"/>
                    </a:lnTo>
                    <a:lnTo>
                      <a:pt x="18" y="5"/>
                    </a:lnTo>
                    <a:lnTo>
                      <a:pt x="23" y="3"/>
                    </a:lnTo>
                    <a:lnTo>
                      <a:pt x="26"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1" name="Freeform 88">
                <a:extLst>
                  <a:ext uri="{FF2B5EF4-FFF2-40B4-BE49-F238E27FC236}">
                    <a16:creationId xmlns:a16="http://schemas.microsoft.com/office/drawing/2014/main" id="{422FE305-CEF6-48AB-94B8-40CD37094A2B}"/>
                  </a:ext>
                </a:extLst>
              </p:cNvPr>
              <p:cNvSpPr>
                <a:spLocks/>
              </p:cNvSpPr>
              <p:nvPr/>
            </p:nvSpPr>
            <p:spPr bwMode="auto">
              <a:xfrm>
                <a:off x="8297609" y="6690877"/>
                <a:ext cx="41431" cy="42836"/>
              </a:xfrm>
              <a:custGeom>
                <a:avLst/>
                <a:gdLst>
                  <a:gd name="T0" fmla="*/ 33 w 59"/>
                  <a:gd name="T1" fmla="*/ 0 h 61"/>
                  <a:gd name="T2" fmla="*/ 39 w 59"/>
                  <a:gd name="T3" fmla="*/ 0 h 61"/>
                  <a:gd name="T4" fmla="*/ 43 w 59"/>
                  <a:gd name="T5" fmla="*/ 2 h 61"/>
                  <a:gd name="T6" fmla="*/ 46 w 59"/>
                  <a:gd name="T7" fmla="*/ 2 h 61"/>
                  <a:gd name="T8" fmla="*/ 53 w 59"/>
                  <a:gd name="T9" fmla="*/ 8 h 61"/>
                  <a:gd name="T10" fmla="*/ 58 w 59"/>
                  <a:gd name="T11" fmla="*/ 14 h 61"/>
                  <a:gd name="T12" fmla="*/ 59 w 59"/>
                  <a:gd name="T13" fmla="*/ 22 h 61"/>
                  <a:gd name="T14" fmla="*/ 55 w 59"/>
                  <a:gd name="T15" fmla="*/ 30 h 61"/>
                  <a:gd name="T16" fmla="*/ 49 w 59"/>
                  <a:gd name="T17" fmla="*/ 39 h 61"/>
                  <a:gd name="T18" fmla="*/ 42 w 59"/>
                  <a:gd name="T19" fmla="*/ 44 h 61"/>
                  <a:gd name="T20" fmla="*/ 35 w 59"/>
                  <a:gd name="T21" fmla="*/ 48 h 61"/>
                  <a:gd name="T22" fmla="*/ 24 w 59"/>
                  <a:gd name="T23" fmla="*/ 53 h 61"/>
                  <a:gd name="T24" fmla="*/ 16 w 59"/>
                  <a:gd name="T25" fmla="*/ 57 h 61"/>
                  <a:gd name="T26" fmla="*/ 9 w 59"/>
                  <a:gd name="T27" fmla="*/ 59 h 61"/>
                  <a:gd name="T28" fmla="*/ 4 w 59"/>
                  <a:gd name="T29" fmla="*/ 61 h 61"/>
                  <a:gd name="T30" fmla="*/ 0 w 59"/>
                  <a:gd name="T31" fmla="*/ 61 h 61"/>
                  <a:gd name="T32" fmla="*/ 0 w 59"/>
                  <a:gd name="T33" fmla="*/ 59 h 61"/>
                  <a:gd name="T34" fmla="*/ 3 w 59"/>
                  <a:gd name="T35" fmla="*/ 55 h 61"/>
                  <a:gd name="T36" fmla="*/ 3 w 59"/>
                  <a:gd name="T37" fmla="*/ 45 h 61"/>
                  <a:gd name="T38" fmla="*/ 4 w 59"/>
                  <a:gd name="T39" fmla="*/ 34 h 61"/>
                  <a:gd name="T40" fmla="*/ 8 w 59"/>
                  <a:gd name="T41" fmla="*/ 20 h 61"/>
                  <a:gd name="T42" fmla="*/ 15 w 59"/>
                  <a:gd name="T43" fmla="*/ 9 h 61"/>
                  <a:gd name="T44" fmla="*/ 25 w 59"/>
                  <a:gd name="T45" fmla="*/ 2 h 61"/>
                  <a:gd name="T46" fmla="*/ 33 w 59"/>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33" y="0"/>
                    </a:moveTo>
                    <a:lnTo>
                      <a:pt x="39" y="0"/>
                    </a:lnTo>
                    <a:lnTo>
                      <a:pt x="43" y="2"/>
                    </a:lnTo>
                    <a:lnTo>
                      <a:pt x="46" y="2"/>
                    </a:lnTo>
                    <a:lnTo>
                      <a:pt x="53" y="8"/>
                    </a:lnTo>
                    <a:lnTo>
                      <a:pt x="58" y="14"/>
                    </a:lnTo>
                    <a:lnTo>
                      <a:pt x="59" y="22"/>
                    </a:lnTo>
                    <a:lnTo>
                      <a:pt x="55" y="30"/>
                    </a:lnTo>
                    <a:lnTo>
                      <a:pt x="49" y="39"/>
                    </a:lnTo>
                    <a:lnTo>
                      <a:pt x="42" y="44"/>
                    </a:lnTo>
                    <a:lnTo>
                      <a:pt x="35" y="48"/>
                    </a:lnTo>
                    <a:lnTo>
                      <a:pt x="24" y="53"/>
                    </a:lnTo>
                    <a:lnTo>
                      <a:pt x="16" y="57"/>
                    </a:lnTo>
                    <a:lnTo>
                      <a:pt x="9" y="59"/>
                    </a:lnTo>
                    <a:lnTo>
                      <a:pt x="4" y="61"/>
                    </a:lnTo>
                    <a:lnTo>
                      <a:pt x="0" y="61"/>
                    </a:lnTo>
                    <a:lnTo>
                      <a:pt x="0" y="59"/>
                    </a:lnTo>
                    <a:lnTo>
                      <a:pt x="3" y="55"/>
                    </a:lnTo>
                    <a:lnTo>
                      <a:pt x="3" y="45"/>
                    </a:lnTo>
                    <a:lnTo>
                      <a:pt x="4" y="34"/>
                    </a:lnTo>
                    <a:lnTo>
                      <a:pt x="8" y="20"/>
                    </a:lnTo>
                    <a:lnTo>
                      <a:pt x="15" y="9"/>
                    </a:lnTo>
                    <a:lnTo>
                      <a:pt x="25" y="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2" name="Freeform 89">
                <a:extLst>
                  <a:ext uri="{FF2B5EF4-FFF2-40B4-BE49-F238E27FC236}">
                    <a16:creationId xmlns:a16="http://schemas.microsoft.com/office/drawing/2014/main" id="{80A34B8E-E44C-4480-922D-6DE95C79DDD5}"/>
                  </a:ext>
                </a:extLst>
              </p:cNvPr>
              <p:cNvSpPr>
                <a:spLocks noEditPoints="1"/>
              </p:cNvSpPr>
              <p:nvPr/>
            </p:nvSpPr>
            <p:spPr bwMode="auto">
              <a:xfrm>
                <a:off x="8463334" y="6704921"/>
                <a:ext cx="35111" cy="36515"/>
              </a:xfrm>
              <a:custGeom>
                <a:avLst/>
                <a:gdLst>
                  <a:gd name="T0" fmla="*/ 3 w 50"/>
                  <a:gd name="T1" fmla="*/ 50 h 52"/>
                  <a:gd name="T2" fmla="*/ 3 w 50"/>
                  <a:gd name="T3" fmla="*/ 52 h 52"/>
                  <a:gd name="T4" fmla="*/ 1 w 50"/>
                  <a:gd name="T5" fmla="*/ 52 h 52"/>
                  <a:gd name="T6" fmla="*/ 1 w 50"/>
                  <a:gd name="T7" fmla="*/ 52 h 52"/>
                  <a:gd name="T8" fmla="*/ 0 w 50"/>
                  <a:gd name="T9" fmla="*/ 52 h 52"/>
                  <a:gd name="T10" fmla="*/ 3 w 50"/>
                  <a:gd name="T11" fmla="*/ 50 h 52"/>
                  <a:gd name="T12" fmla="*/ 31 w 50"/>
                  <a:gd name="T13" fmla="*/ 0 h 52"/>
                  <a:gd name="T14" fmla="*/ 39 w 50"/>
                  <a:gd name="T15" fmla="*/ 2 h 52"/>
                  <a:gd name="T16" fmla="*/ 44 w 50"/>
                  <a:gd name="T17" fmla="*/ 5 h 52"/>
                  <a:gd name="T18" fmla="*/ 49 w 50"/>
                  <a:gd name="T19" fmla="*/ 11 h 52"/>
                  <a:gd name="T20" fmla="*/ 50 w 50"/>
                  <a:gd name="T21" fmla="*/ 19 h 52"/>
                  <a:gd name="T22" fmla="*/ 47 w 50"/>
                  <a:gd name="T23" fmla="*/ 28 h 52"/>
                  <a:gd name="T24" fmla="*/ 44 w 50"/>
                  <a:gd name="T25" fmla="*/ 33 h 52"/>
                  <a:gd name="T26" fmla="*/ 42 w 50"/>
                  <a:gd name="T27" fmla="*/ 36 h 52"/>
                  <a:gd name="T28" fmla="*/ 39 w 50"/>
                  <a:gd name="T29" fmla="*/ 38 h 52"/>
                  <a:gd name="T30" fmla="*/ 36 w 50"/>
                  <a:gd name="T31" fmla="*/ 41 h 52"/>
                  <a:gd name="T32" fmla="*/ 34 w 50"/>
                  <a:gd name="T33" fmla="*/ 42 h 52"/>
                  <a:gd name="T34" fmla="*/ 32 w 50"/>
                  <a:gd name="T35" fmla="*/ 43 h 52"/>
                  <a:gd name="T36" fmla="*/ 27 w 50"/>
                  <a:gd name="T37" fmla="*/ 44 h 52"/>
                  <a:gd name="T38" fmla="*/ 20 w 50"/>
                  <a:gd name="T39" fmla="*/ 47 h 52"/>
                  <a:gd name="T40" fmla="*/ 11 w 50"/>
                  <a:gd name="T41" fmla="*/ 49 h 52"/>
                  <a:gd name="T42" fmla="*/ 4 w 50"/>
                  <a:gd name="T43" fmla="*/ 50 h 52"/>
                  <a:gd name="T44" fmla="*/ 3 w 50"/>
                  <a:gd name="T45" fmla="*/ 50 h 52"/>
                  <a:gd name="T46" fmla="*/ 4 w 50"/>
                  <a:gd name="T47" fmla="*/ 50 h 52"/>
                  <a:gd name="T48" fmla="*/ 5 w 50"/>
                  <a:gd name="T49" fmla="*/ 49 h 52"/>
                  <a:gd name="T50" fmla="*/ 8 w 50"/>
                  <a:gd name="T51" fmla="*/ 46 h 52"/>
                  <a:gd name="T52" fmla="*/ 9 w 50"/>
                  <a:gd name="T53" fmla="*/ 42 h 52"/>
                  <a:gd name="T54" fmla="*/ 11 w 50"/>
                  <a:gd name="T55" fmla="*/ 37 h 52"/>
                  <a:gd name="T56" fmla="*/ 12 w 50"/>
                  <a:gd name="T57" fmla="*/ 25 h 52"/>
                  <a:gd name="T58" fmla="*/ 14 w 50"/>
                  <a:gd name="T59" fmla="*/ 14 h 52"/>
                  <a:gd name="T60" fmla="*/ 16 w 50"/>
                  <a:gd name="T61" fmla="*/ 9 h 52"/>
                  <a:gd name="T62" fmla="*/ 22 w 50"/>
                  <a:gd name="T63" fmla="*/ 3 h 52"/>
                  <a:gd name="T64" fmla="*/ 31 w 50"/>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2">
                    <a:moveTo>
                      <a:pt x="3" y="50"/>
                    </a:moveTo>
                    <a:lnTo>
                      <a:pt x="3" y="52"/>
                    </a:lnTo>
                    <a:lnTo>
                      <a:pt x="1" y="52"/>
                    </a:lnTo>
                    <a:lnTo>
                      <a:pt x="1" y="52"/>
                    </a:lnTo>
                    <a:lnTo>
                      <a:pt x="0" y="52"/>
                    </a:lnTo>
                    <a:lnTo>
                      <a:pt x="3" y="50"/>
                    </a:lnTo>
                    <a:close/>
                    <a:moveTo>
                      <a:pt x="31" y="0"/>
                    </a:moveTo>
                    <a:lnTo>
                      <a:pt x="39" y="2"/>
                    </a:lnTo>
                    <a:lnTo>
                      <a:pt x="44" y="5"/>
                    </a:lnTo>
                    <a:lnTo>
                      <a:pt x="49" y="11"/>
                    </a:lnTo>
                    <a:lnTo>
                      <a:pt x="50" y="19"/>
                    </a:lnTo>
                    <a:lnTo>
                      <a:pt x="47" y="28"/>
                    </a:lnTo>
                    <a:lnTo>
                      <a:pt x="44" y="33"/>
                    </a:lnTo>
                    <a:lnTo>
                      <a:pt x="42" y="36"/>
                    </a:lnTo>
                    <a:lnTo>
                      <a:pt x="39" y="38"/>
                    </a:lnTo>
                    <a:lnTo>
                      <a:pt x="36" y="41"/>
                    </a:lnTo>
                    <a:lnTo>
                      <a:pt x="34" y="42"/>
                    </a:lnTo>
                    <a:lnTo>
                      <a:pt x="32" y="43"/>
                    </a:lnTo>
                    <a:lnTo>
                      <a:pt x="27" y="44"/>
                    </a:lnTo>
                    <a:lnTo>
                      <a:pt x="20" y="47"/>
                    </a:lnTo>
                    <a:lnTo>
                      <a:pt x="11" y="49"/>
                    </a:lnTo>
                    <a:lnTo>
                      <a:pt x="4" y="50"/>
                    </a:lnTo>
                    <a:lnTo>
                      <a:pt x="3" y="50"/>
                    </a:lnTo>
                    <a:lnTo>
                      <a:pt x="4" y="50"/>
                    </a:lnTo>
                    <a:lnTo>
                      <a:pt x="5" y="49"/>
                    </a:lnTo>
                    <a:lnTo>
                      <a:pt x="8" y="46"/>
                    </a:lnTo>
                    <a:lnTo>
                      <a:pt x="9" y="42"/>
                    </a:lnTo>
                    <a:lnTo>
                      <a:pt x="11" y="37"/>
                    </a:lnTo>
                    <a:lnTo>
                      <a:pt x="12" y="25"/>
                    </a:lnTo>
                    <a:lnTo>
                      <a:pt x="14" y="14"/>
                    </a:lnTo>
                    <a:lnTo>
                      <a:pt x="16" y="9"/>
                    </a:lnTo>
                    <a:lnTo>
                      <a:pt x="22" y="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3" name="Freeform 90">
                <a:extLst>
                  <a:ext uri="{FF2B5EF4-FFF2-40B4-BE49-F238E27FC236}">
                    <a16:creationId xmlns:a16="http://schemas.microsoft.com/office/drawing/2014/main" id="{B8FF9C1B-C3E6-4106-8B2C-4941FA7F2DFD}"/>
                  </a:ext>
                </a:extLst>
              </p:cNvPr>
              <p:cNvSpPr>
                <a:spLocks/>
              </p:cNvSpPr>
              <p:nvPr/>
            </p:nvSpPr>
            <p:spPr bwMode="auto">
              <a:xfrm>
                <a:off x="8487210" y="6695793"/>
                <a:ext cx="20365" cy="20365"/>
              </a:xfrm>
              <a:custGeom>
                <a:avLst/>
                <a:gdLst>
                  <a:gd name="T0" fmla="*/ 20 w 29"/>
                  <a:gd name="T1" fmla="*/ 0 h 29"/>
                  <a:gd name="T2" fmla="*/ 26 w 29"/>
                  <a:gd name="T3" fmla="*/ 1 h 29"/>
                  <a:gd name="T4" fmla="*/ 29 w 29"/>
                  <a:gd name="T5" fmla="*/ 1 h 29"/>
                  <a:gd name="T6" fmla="*/ 26 w 29"/>
                  <a:gd name="T7" fmla="*/ 1 h 29"/>
                  <a:gd name="T8" fmla="*/ 26 w 29"/>
                  <a:gd name="T9" fmla="*/ 1 h 29"/>
                  <a:gd name="T10" fmla="*/ 26 w 29"/>
                  <a:gd name="T11" fmla="*/ 2 h 29"/>
                  <a:gd name="T12" fmla="*/ 25 w 29"/>
                  <a:gd name="T13" fmla="*/ 2 h 29"/>
                  <a:gd name="T14" fmla="*/ 22 w 29"/>
                  <a:gd name="T15" fmla="*/ 2 h 29"/>
                  <a:gd name="T16" fmla="*/ 20 w 29"/>
                  <a:gd name="T17" fmla="*/ 4 h 29"/>
                  <a:gd name="T18" fmla="*/ 14 w 29"/>
                  <a:gd name="T19" fmla="*/ 7 h 29"/>
                  <a:gd name="T20" fmla="*/ 9 w 29"/>
                  <a:gd name="T21" fmla="*/ 13 h 29"/>
                  <a:gd name="T22" fmla="*/ 4 w 29"/>
                  <a:gd name="T23" fmla="*/ 21 h 29"/>
                  <a:gd name="T24" fmla="*/ 2 w 29"/>
                  <a:gd name="T25" fmla="*/ 27 h 29"/>
                  <a:gd name="T26" fmla="*/ 0 w 29"/>
                  <a:gd name="T27" fmla="*/ 29 h 29"/>
                  <a:gd name="T28" fmla="*/ 0 w 29"/>
                  <a:gd name="T29" fmla="*/ 27 h 29"/>
                  <a:gd name="T30" fmla="*/ 2 w 29"/>
                  <a:gd name="T31" fmla="*/ 19 h 29"/>
                  <a:gd name="T32" fmla="*/ 3 w 29"/>
                  <a:gd name="T33" fmla="*/ 11 h 29"/>
                  <a:gd name="T34" fmla="*/ 7 w 29"/>
                  <a:gd name="T35" fmla="*/ 4 h 29"/>
                  <a:gd name="T36" fmla="*/ 13 w 29"/>
                  <a:gd name="T37" fmla="*/ 0 h 29"/>
                  <a:gd name="T38" fmla="*/ 20 w 29"/>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9">
                    <a:moveTo>
                      <a:pt x="20" y="0"/>
                    </a:moveTo>
                    <a:lnTo>
                      <a:pt x="26" y="1"/>
                    </a:lnTo>
                    <a:lnTo>
                      <a:pt x="29" y="1"/>
                    </a:lnTo>
                    <a:lnTo>
                      <a:pt x="26" y="1"/>
                    </a:lnTo>
                    <a:lnTo>
                      <a:pt x="26" y="1"/>
                    </a:lnTo>
                    <a:lnTo>
                      <a:pt x="26" y="2"/>
                    </a:lnTo>
                    <a:lnTo>
                      <a:pt x="25" y="2"/>
                    </a:lnTo>
                    <a:lnTo>
                      <a:pt x="22" y="2"/>
                    </a:lnTo>
                    <a:lnTo>
                      <a:pt x="20" y="4"/>
                    </a:lnTo>
                    <a:lnTo>
                      <a:pt x="14" y="7"/>
                    </a:lnTo>
                    <a:lnTo>
                      <a:pt x="9" y="13"/>
                    </a:lnTo>
                    <a:lnTo>
                      <a:pt x="4" y="21"/>
                    </a:lnTo>
                    <a:lnTo>
                      <a:pt x="2" y="27"/>
                    </a:lnTo>
                    <a:lnTo>
                      <a:pt x="0" y="29"/>
                    </a:lnTo>
                    <a:lnTo>
                      <a:pt x="0" y="27"/>
                    </a:lnTo>
                    <a:lnTo>
                      <a:pt x="2" y="19"/>
                    </a:lnTo>
                    <a:lnTo>
                      <a:pt x="3" y="11"/>
                    </a:lnTo>
                    <a:lnTo>
                      <a:pt x="7" y="4"/>
                    </a:lnTo>
                    <a:lnTo>
                      <a:pt x="13"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4" name="Freeform 91">
                <a:extLst>
                  <a:ext uri="{FF2B5EF4-FFF2-40B4-BE49-F238E27FC236}">
                    <a16:creationId xmlns:a16="http://schemas.microsoft.com/office/drawing/2014/main" id="{4D409E78-C2E4-4EAE-864F-C3CE715053B6}"/>
                  </a:ext>
                </a:extLst>
              </p:cNvPr>
              <p:cNvSpPr>
                <a:spLocks/>
              </p:cNvSpPr>
              <p:nvPr/>
            </p:nvSpPr>
            <p:spPr bwMode="auto">
              <a:xfrm>
                <a:off x="8453503" y="6639614"/>
                <a:ext cx="19662" cy="20365"/>
              </a:xfrm>
              <a:custGeom>
                <a:avLst/>
                <a:gdLst>
                  <a:gd name="T0" fmla="*/ 19 w 28"/>
                  <a:gd name="T1" fmla="*/ 0 h 29"/>
                  <a:gd name="T2" fmla="*/ 25 w 28"/>
                  <a:gd name="T3" fmla="*/ 0 h 29"/>
                  <a:gd name="T4" fmla="*/ 28 w 28"/>
                  <a:gd name="T5" fmla="*/ 2 h 29"/>
                  <a:gd name="T6" fmla="*/ 25 w 28"/>
                  <a:gd name="T7" fmla="*/ 2 h 29"/>
                  <a:gd name="T8" fmla="*/ 25 w 28"/>
                  <a:gd name="T9" fmla="*/ 2 h 29"/>
                  <a:gd name="T10" fmla="*/ 25 w 28"/>
                  <a:gd name="T11" fmla="*/ 2 h 29"/>
                  <a:gd name="T12" fmla="*/ 24 w 28"/>
                  <a:gd name="T13" fmla="*/ 2 h 29"/>
                  <a:gd name="T14" fmla="*/ 22 w 28"/>
                  <a:gd name="T15" fmla="*/ 3 h 29"/>
                  <a:gd name="T16" fmla="*/ 19 w 28"/>
                  <a:gd name="T17" fmla="*/ 4 h 29"/>
                  <a:gd name="T18" fmla="*/ 13 w 28"/>
                  <a:gd name="T19" fmla="*/ 7 h 29"/>
                  <a:gd name="T20" fmla="*/ 8 w 28"/>
                  <a:gd name="T21" fmla="*/ 14 h 29"/>
                  <a:gd name="T22" fmla="*/ 3 w 28"/>
                  <a:gd name="T23" fmla="*/ 20 h 29"/>
                  <a:gd name="T24" fmla="*/ 1 w 28"/>
                  <a:gd name="T25" fmla="*/ 26 h 29"/>
                  <a:gd name="T26" fmla="*/ 0 w 28"/>
                  <a:gd name="T27" fmla="*/ 29 h 29"/>
                  <a:gd name="T28" fmla="*/ 0 w 28"/>
                  <a:gd name="T29" fmla="*/ 25 h 29"/>
                  <a:gd name="T30" fmla="*/ 1 w 28"/>
                  <a:gd name="T31" fmla="*/ 15 h 29"/>
                  <a:gd name="T32" fmla="*/ 6 w 28"/>
                  <a:gd name="T33" fmla="*/ 5 h 29"/>
                  <a:gd name="T34" fmla="*/ 12 w 28"/>
                  <a:gd name="T35" fmla="*/ 0 h 29"/>
                  <a:gd name="T36" fmla="*/ 19 w 28"/>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9">
                    <a:moveTo>
                      <a:pt x="19" y="0"/>
                    </a:moveTo>
                    <a:lnTo>
                      <a:pt x="25" y="0"/>
                    </a:lnTo>
                    <a:lnTo>
                      <a:pt x="28" y="2"/>
                    </a:lnTo>
                    <a:lnTo>
                      <a:pt x="25" y="2"/>
                    </a:lnTo>
                    <a:lnTo>
                      <a:pt x="25" y="2"/>
                    </a:lnTo>
                    <a:lnTo>
                      <a:pt x="25" y="2"/>
                    </a:lnTo>
                    <a:lnTo>
                      <a:pt x="24" y="2"/>
                    </a:lnTo>
                    <a:lnTo>
                      <a:pt x="22" y="3"/>
                    </a:lnTo>
                    <a:lnTo>
                      <a:pt x="19" y="4"/>
                    </a:lnTo>
                    <a:lnTo>
                      <a:pt x="13" y="7"/>
                    </a:lnTo>
                    <a:lnTo>
                      <a:pt x="8" y="14"/>
                    </a:lnTo>
                    <a:lnTo>
                      <a:pt x="3" y="20"/>
                    </a:lnTo>
                    <a:lnTo>
                      <a:pt x="1" y="26"/>
                    </a:lnTo>
                    <a:lnTo>
                      <a:pt x="0" y="29"/>
                    </a:lnTo>
                    <a:lnTo>
                      <a:pt x="0" y="25"/>
                    </a:lnTo>
                    <a:lnTo>
                      <a:pt x="1" y="15"/>
                    </a:lnTo>
                    <a:lnTo>
                      <a:pt x="6" y="5"/>
                    </a:lnTo>
                    <a:lnTo>
                      <a:pt x="12" y="0"/>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5" name="Freeform 92">
                <a:extLst>
                  <a:ext uri="{FF2B5EF4-FFF2-40B4-BE49-F238E27FC236}">
                    <a16:creationId xmlns:a16="http://schemas.microsoft.com/office/drawing/2014/main" id="{7F166EA0-D1F2-4358-8DE6-6344A105F30A}"/>
                  </a:ext>
                </a:extLst>
              </p:cNvPr>
              <p:cNvSpPr>
                <a:spLocks/>
              </p:cNvSpPr>
              <p:nvPr/>
            </p:nvSpPr>
            <p:spPr bwMode="auto">
              <a:xfrm>
                <a:off x="8401538" y="6638912"/>
                <a:ext cx="18961" cy="18961"/>
              </a:xfrm>
              <a:custGeom>
                <a:avLst/>
                <a:gdLst>
                  <a:gd name="T0" fmla="*/ 20 w 27"/>
                  <a:gd name="T1" fmla="*/ 0 h 27"/>
                  <a:gd name="T2" fmla="*/ 25 w 27"/>
                  <a:gd name="T3" fmla="*/ 0 h 27"/>
                  <a:gd name="T4" fmla="*/ 27 w 27"/>
                  <a:gd name="T5" fmla="*/ 0 h 27"/>
                  <a:gd name="T6" fmla="*/ 25 w 27"/>
                  <a:gd name="T7" fmla="*/ 3 h 27"/>
                  <a:gd name="T8" fmla="*/ 17 w 27"/>
                  <a:gd name="T9" fmla="*/ 3 h 27"/>
                  <a:gd name="T10" fmla="*/ 12 w 27"/>
                  <a:gd name="T11" fmla="*/ 6 h 27"/>
                  <a:gd name="T12" fmla="*/ 8 w 27"/>
                  <a:gd name="T13" fmla="*/ 12 h 27"/>
                  <a:gd name="T14" fmla="*/ 4 w 27"/>
                  <a:gd name="T15" fmla="*/ 20 h 27"/>
                  <a:gd name="T16" fmla="*/ 1 w 27"/>
                  <a:gd name="T17" fmla="*/ 25 h 27"/>
                  <a:gd name="T18" fmla="*/ 0 w 27"/>
                  <a:gd name="T19" fmla="*/ 27 h 27"/>
                  <a:gd name="T20" fmla="*/ 0 w 27"/>
                  <a:gd name="T21" fmla="*/ 23 h 27"/>
                  <a:gd name="T22" fmla="*/ 3 w 27"/>
                  <a:gd name="T23" fmla="*/ 15 h 27"/>
                  <a:gd name="T24" fmla="*/ 6 w 27"/>
                  <a:gd name="T25" fmla="*/ 5 h 27"/>
                  <a:gd name="T26" fmla="*/ 12 w 27"/>
                  <a:gd name="T27" fmla="*/ 0 h 27"/>
                  <a:gd name="T28" fmla="*/ 20 w 27"/>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20" y="0"/>
                    </a:moveTo>
                    <a:lnTo>
                      <a:pt x="25" y="0"/>
                    </a:lnTo>
                    <a:lnTo>
                      <a:pt x="27" y="0"/>
                    </a:lnTo>
                    <a:lnTo>
                      <a:pt x="25" y="3"/>
                    </a:lnTo>
                    <a:lnTo>
                      <a:pt x="17" y="3"/>
                    </a:lnTo>
                    <a:lnTo>
                      <a:pt x="12" y="6"/>
                    </a:lnTo>
                    <a:lnTo>
                      <a:pt x="8" y="12"/>
                    </a:lnTo>
                    <a:lnTo>
                      <a:pt x="4" y="20"/>
                    </a:lnTo>
                    <a:lnTo>
                      <a:pt x="1" y="25"/>
                    </a:lnTo>
                    <a:lnTo>
                      <a:pt x="0" y="27"/>
                    </a:lnTo>
                    <a:lnTo>
                      <a:pt x="0" y="23"/>
                    </a:lnTo>
                    <a:lnTo>
                      <a:pt x="3" y="15"/>
                    </a:lnTo>
                    <a:lnTo>
                      <a:pt x="6" y="5"/>
                    </a:lnTo>
                    <a:lnTo>
                      <a:pt x="12"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6" name="Freeform 93">
                <a:extLst>
                  <a:ext uri="{FF2B5EF4-FFF2-40B4-BE49-F238E27FC236}">
                    <a16:creationId xmlns:a16="http://schemas.microsoft.com/office/drawing/2014/main" id="{7F605C75-B4B9-4FC8-A4E4-180028E09704}"/>
                  </a:ext>
                </a:extLst>
              </p:cNvPr>
              <p:cNvSpPr>
                <a:spLocks/>
              </p:cNvSpPr>
              <p:nvPr/>
            </p:nvSpPr>
            <p:spPr bwMode="auto">
              <a:xfrm>
                <a:off x="8492125" y="6571499"/>
                <a:ext cx="24578" cy="14045"/>
              </a:xfrm>
              <a:custGeom>
                <a:avLst/>
                <a:gdLst>
                  <a:gd name="T0" fmla="*/ 23 w 35"/>
                  <a:gd name="T1" fmla="*/ 0 h 20"/>
                  <a:gd name="T2" fmla="*/ 29 w 35"/>
                  <a:gd name="T3" fmla="*/ 2 h 20"/>
                  <a:gd name="T4" fmla="*/ 34 w 35"/>
                  <a:gd name="T5" fmla="*/ 5 h 20"/>
                  <a:gd name="T6" fmla="*/ 35 w 35"/>
                  <a:gd name="T7" fmla="*/ 6 h 20"/>
                  <a:gd name="T8" fmla="*/ 31 w 35"/>
                  <a:gd name="T9" fmla="*/ 6 h 20"/>
                  <a:gd name="T10" fmla="*/ 29 w 35"/>
                  <a:gd name="T11" fmla="*/ 6 h 20"/>
                  <a:gd name="T12" fmla="*/ 25 w 35"/>
                  <a:gd name="T13" fmla="*/ 6 h 20"/>
                  <a:gd name="T14" fmla="*/ 19 w 35"/>
                  <a:gd name="T15" fmla="*/ 7 h 20"/>
                  <a:gd name="T16" fmla="*/ 13 w 35"/>
                  <a:gd name="T17" fmla="*/ 11 h 20"/>
                  <a:gd name="T18" fmla="*/ 7 w 35"/>
                  <a:gd name="T19" fmla="*/ 14 h 20"/>
                  <a:gd name="T20" fmla="*/ 2 w 35"/>
                  <a:gd name="T21" fmla="*/ 19 h 20"/>
                  <a:gd name="T22" fmla="*/ 0 w 35"/>
                  <a:gd name="T23" fmla="*/ 20 h 20"/>
                  <a:gd name="T24" fmla="*/ 1 w 35"/>
                  <a:gd name="T25" fmla="*/ 20 h 20"/>
                  <a:gd name="T26" fmla="*/ 2 w 35"/>
                  <a:gd name="T27" fmla="*/ 18 h 20"/>
                  <a:gd name="T28" fmla="*/ 3 w 35"/>
                  <a:gd name="T29" fmla="*/ 16 h 20"/>
                  <a:gd name="T30" fmla="*/ 6 w 35"/>
                  <a:gd name="T31" fmla="*/ 12 h 20"/>
                  <a:gd name="T32" fmla="*/ 8 w 35"/>
                  <a:gd name="T33" fmla="*/ 8 h 20"/>
                  <a:gd name="T34" fmla="*/ 12 w 35"/>
                  <a:gd name="T35" fmla="*/ 5 h 20"/>
                  <a:gd name="T36" fmla="*/ 14 w 35"/>
                  <a:gd name="T37" fmla="*/ 2 h 20"/>
                  <a:gd name="T38" fmla="*/ 23 w 35"/>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0">
                    <a:moveTo>
                      <a:pt x="23" y="0"/>
                    </a:moveTo>
                    <a:lnTo>
                      <a:pt x="29" y="2"/>
                    </a:lnTo>
                    <a:lnTo>
                      <a:pt x="34" y="5"/>
                    </a:lnTo>
                    <a:lnTo>
                      <a:pt x="35" y="6"/>
                    </a:lnTo>
                    <a:lnTo>
                      <a:pt x="31" y="6"/>
                    </a:lnTo>
                    <a:lnTo>
                      <a:pt x="29" y="6"/>
                    </a:lnTo>
                    <a:lnTo>
                      <a:pt x="25" y="6"/>
                    </a:lnTo>
                    <a:lnTo>
                      <a:pt x="19" y="7"/>
                    </a:lnTo>
                    <a:lnTo>
                      <a:pt x="13" y="11"/>
                    </a:lnTo>
                    <a:lnTo>
                      <a:pt x="7" y="14"/>
                    </a:lnTo>
                    <a:lnTo>
                      <a:pt x="2" y="19"/>
                    </a:lnTo>
                    <a:lnTo>
                      <a:pt x="0" y="20"/>
                    </a:lnTo>
                    <a:lnTo>
                      <a:pt x="1" y="20"/>
                    </a:lnTo>
                    <a:lnTo>
                      <a:pt x="2" y="18"/>
                    </a:lnTo>
                    <a:lnTo>
                      <a:pt x="3" y="16"/>
                    </a:lnTo>
                    <a:lnTo>
                      <a:pt x="6" y="12"/>
                    </a:lnTo>
                    <a:lnTo>
                      <a:pt x="8" y="8"/>
                    </a:lnTo>
                    <a:lnTo>
                      <a:pt x="12" y="5"/>
                    </a:lnTo>
                    <a:lnTo>
                      <a:pt x="14"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7" name="Freeform 94">
                <a:extLst>
                  <a:ext uri="{FF2B5EF4-FFF2-40B4-BE49-F238E27FC236}">
                    <a16:creationId xmlns:a16="http://schemas.microsoft.com/office/drawing/2014/main" id="{445F0F42-B736-41EE-89DC-9AC3452B4390}"/>
                  </a:ext>
                </a:extLst>
              </p:cNvPr>
              <p:cNvSpPr>
                <a:spLocks/>
              </p:cNvSpPr>
              <p:nvPr/>
            </p:nvSpPr>
            <p:spPr bwMode="auto">
              <a:xfrm>
                <a:off x="8551112" y="6572201"/>
                <a:ext cx="20365" cy="16151"/>
              </a:xfrm>
              <a:custGeom>
                <a:avLst/>
                <a:gdLst>
                  <a:gd name="T0" fmla="*/ 19 w 29"/>
                  <a:gd name="T1" fmla="*/ 0 h 23"/>
                  <a:gd name="T2" fmla="*/ 23 w 29"/>
                  <a:gd name="T3" fmla="*/ 1 h 23"/>
                  <a:gd name="T4" fmla="*/ 25 w 29"/>
                  <a:gd name="T5" fmla="*/ 2 h 23"/>
                  <a:gd name="T6" fmla="*/ 28 w 29"/>
                  <a:gd name="T7" fmla="*/ 4 h 23"/>
                  <a:gd name="T8" fmla="*/ 29 w 29"/>
                  <a:gd name="T9" fmla="*/ 5 h 23"/>
                  <a:gd name="T10" fmla="*/ 29 w 29"/>
                  <a:gd name="T11" fmla="*/ 5 h 23"/>
                  <a:gd name="T12" fmla="*/ 21 w 29"/>
                  <a:gd name="T13" fmla="*/ 5 h 23"/>
                  <a:gd name="T14" fmla="*/ 16 w 29"/>
                  <a:gd name="T15" fmla="*/ 7 h 23"/>
                  <a:gd name="T16" fmla="*/ 11 w 29"/>
                  <a:gd name="T17" fmla="*/ 11 h 23"/>
                  <a:gd name="T18" fmla="*/ 5 w 29"/>
                  <a:gd name="T19" fmla="*/ 17 h 23"/>
                  <a:gd name="T20" fmla="*/ 1 w 29"/>
                  <a:gd name="T21" fmla="*/ 22 h 23"/>
                  <a:gd name="T22" fmla="*/ 0 w 29"/>
                  <a:gd name="T23" fmla="*/ 23 h 23"/>
                  <a:gd name="T24" fmla="*/ 1 w 29"/>
                  <a:gd name="T25" fmla="*/ 21 h 23"/>
                  <a:gd name="T26" fmla="*/ 3 w 29"/>
                  <a:gd name="T27" fmla="*/ 16 h 23"/>
                  <a:gd name="T28" fmla="*/ 7 w 29"/>
                  <a:gd name="T29" fmla="*/ 8 h 23"/>
                  <a:gd name="T30" fmla="*/ 12 w 29"/>
                  <a:gd name="T31" fmla="*/ 2 h 23"/>
                  <a:gd name="T32" fmla="*/ 16 w 29"/>
                  <a:gd name="T33" fmla="*/ 1 h 23"/>
                  <a:gd name="T34" fmla="*/ 19 w 29"/>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3">
                    <a:moveTo>
                      <a:pt x="19" y="0"/>
                    </a:moveTo>
                    <a:lnTo>
                      <a:pt x="23" y="1"/>
                    </a:lnTo>
                    <a:lnTo>
                      <a:pt x="25" y="2"/>
                    </a:lnTo>
                    <a:lnTo>
                      <a:pt x="28" y="4"/>
                    </a:lnTo>
                    <a:lnTo>
                      <a:pt x="29" y="5"/>
                    </a:lnTo>
                    <a:lnTo>
                      <a:pt x="29" y="5"/>
                    </a:lnTo>
                    <a:lnTo>
                      <a:pt x="21" y="5"/>
                    </a:lnTo>
                    <a:lnTo>
                      <a:pt x="16" y="7"/>
                    </a:lnTo>
                    <a:lnTo>
                      <a:pt x="11" y="11"/>
                    </a:lnTo>
                    <a:lnTo>
                      <a:pt x="5" y="17"/>
                    </a:lnTo>
                    <a:lnTo>
                      <a:pt x="1" y="22"/>
                    </a:lnTo>
                    <a:lnTo>
                      <a:pt x="0" y="23"/>
                    </a:lnTo>
                    <a:lnTo>
                      <a:pt x="1" y="21"/>
                    </a:lnTo>
                    <a:lnTo>
                      <a:pt x="3" y="16"/>
                    </a:lnTo>
                    <a:lnTo>
                      <a:pt x="7" y="8"/>
                    </a:lnTo>
                    <a:lnTo>
                      <a:pt x="12" y="2"/>
                    </a:lnTo>
                    <a:lnTo>
                      <a:pt x="16"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8" name="Freeform 95">
                <a:extLst>
                  <a:ext uri="{FF2B5EF4-FFF2-40B4-BE49-F238E27FC236}">
                    <a16:creationId xmlns:a16="http://schemas.microsoft.com/office/drawing/2014/main" id="{6F23CC21-7797-4391-9B3A-893150E695D5}"/>
                  </a:ext>
                </a:extLst>
              </p:cNvPr>
              <p:cNvSpPr>
                <a:spLocks/>
              </p:cNvSpPr>
              <p:nvPr/>
            </p:nvSpPr>
            <p:spPr bwMode="auto">
              <a:xfrm>
                <a:off x="8414881" y="6602397"/>
                <a:ext cx="12640" cy="24578"/>
              </a:xfrm>
              <a:custGeom>
                <a:avLst/>
                <a:gdLst>
                  <a:gd name="T0" fmla="*/ 12 w 18"/>
                  <a:gd name="T1" fmla="*/ 0 h 35"/>
                  <a:gd name="T2" fmla="*/ 13 w 18"/>
                  <a:gd name="T3" fmla="*/ 2 h 35"/>
                  <a:gd name="T4" fmla="*/ 15 w 18"/>
                  <a:gd name="T5" fmla="*/ 8 h 35"/>
                  <a:gd name="T6" fmla="*/ 18 w 18"/>
                  <a:gd name="T7" fmla="*/ 17 h 35"/>
                  <a:gd name="T8" fmla="*/ 18 w 18"/>
                  <a:gd name="T9" fmla="*/ 25 h 35"/>
                  <a:gd name="T10" fmla="*/ 15 w 18"/>
                  <a:gd name="T11" fmla="*/ 29 h 35"/>
                  <a:gd name="T12" fmla="*/ 13 w 18"/>
                  <a:gd name="T13" fmla="*/ 31 h 35"/>
                  <a:gd name="T14" fmla="*/ 11 w 18"/>
                  <a:gd name="T15" fmla="*/ 34 h 35"/>
                  <a:gd name="T16" fmla="*/ 8 w 18"/>
                  <a:gd name="T17" fmla="*/ 34 h 35"/>
                  <a:gd name="T18" fmla="*/ 6 w 18"/>
                  <a:gd name="T19" fmla="*/ 34 h 35"/>
                  <a:gd name="T20" fmla="*/ 3 w 18"/>
                  <a:gd name="T21" fmla="*/ 34 h 35"/>
                  <a:gd name="T22" fmla="*/ 1 w 18"/>
                  <a:gd name="T23" fmla="*/ 34 h 35"/>
                  <a:gd name="T24" fmla="*/ 0 w 18"/>
                  <a:gd name="T25" fmla="*/ 35 h 35"/>
                  <a:gd name="T26" fmla="*/ 0 w 18"/>
                  <a:gd name="T27" fmla="*/ 34 h 35"/>
                  <a:gd name="T28" fmla="*/ 1 w 18"/>
                  <a:gd name="T29" fmla="*/ 34 h 35"/>
                  <a:gd name="T30" fmla="*/ 3 w 18"/>
                  <a:gd name="T31" fmla="*/ 33 h 35"/>
                  <a:gd name="T32" fmla="*/ 6 w 18"/>
                  <a:gd name="T33" fmla="*/ 30 h 35"/>
                  <a:gd name="T34" fmla="*/ 7 w 18"/>
                  <a:gd name="T35" fmla="*/ 28 h 35"/>
                  <a:gd name="T36" fmla="*/ 9 w 18"/>
                  <a:gd name="T37" fmla="*/ 25 h 35"/>
                  <a:gd name="T38" fmla="*/ 13 w 18"/>
                  <a:gd name="T39" fmla="*/ 18 h 35"/>
                  <a:gd name="T40" fmla="*/ 13 w 18"/>
                  <a:gd name="T41" fmla="*/ 9 h 35"/>
                  <a:gd name="T42" fmla="*/ 12 w 18"/>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5">
                    <a:moveTo>
                      <a:pt x="12" y="0"/>
                    </a:moveTo>
                    <a:lnTo>
                      <a:pt x="13" y="2"/>
                    </a:lnTo>
                    <a:lnTo>
                      <a:pt x="15" y="8"/>
                    </a:lnTo>
                    <a:lnTo>
                      <a:pt x="18" y="17"/>
                    </a:lnTo>
                    <a:lnTo>
                      <a:pt x="18" y="25"/>
                    </a:lnTo>
                    <a:lnTo>
                      <a:pt x="15" y="29"/>
                    </a:lnTo>
                    <a:lnTo>
                      <a:pt x="13" y="31"/>
                    </a:lnTo>
                    <a:lnTo>
                      <a:pt x="11" y="34"/>
                    </a:lnTo>
                    <a:lnTo>
                      <a:pt x="8" y="34"/>
                    </a:lnTo>
                    <a:lnTo>
                      <a:pt x="6" y="34"/>
                    </a:lnTo>
                    <a:lnTo>
                      <a:pt x="3" y="34"/>
                    </a:lnTo>
                    <a:lnTo>
                      <a:pt x="1" y="34"/>
                    </a:lnTo>
                    <a:lnTo>
                      <a:pt x="0" y="35"/>
                    </a:lnTo>
                    <a:lnTo>
                      <a:pt x="0" y="34"/>
                    </a:lnTo>
                    <a:lnTo>
                      <a:pt x="1" y="34"/>
                    </a:lnTo>
                    <a:lnTo>
                      <a:pt x="3" y="33"/>
                    </a:lnTo>
                    <a:lnTo>
                      <a:pt x="6" y="30"/>
                    </a:lnTo>
                    <a:lnTo>
                      <a:pt x="7" y="28"/>
                    </a:lnTo>
                    <a:lnTo>
                      <a:pt x="9" y="25"/>
                    </a:lnTo>
                    <a:lnTo>
                      <a:pt x="13" y="18"/>
                    </a:lnTo>
                    <a:lnTo>
                      <a:pt x="13" y="9"/>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9" name="Freeform 96">
                <a:extLst>
                  <a:ext uri="{FF2B5EF4-FFF2-40B4-BE49-F238E27FC236}">
                    <a16:creationId xmlns:a16="http://schemas.microsoft.com/office/drawing/2014/main" id="{051A4C95-556B-4E11-8D67-FCFD54D7E0B6}"/>
                  </a:ext>
                </a:extLst>
              </p:cNvPr>
              <p:cNvSpPr>
                <a:spLocks/>
              </p:cNvSpPr>
              <p:nvPr/>
            </p:nvSpPr>
            <p:spPr bwMode="auto">
              <a:xfrm>
                <a:off x="8376960" y="6718966"/>
                <a:ext cx="8427" cy="18258"/>
              </a:xfrm>
              <a:custGeom>
                <a:avLst/>
                <a:gdLst>
                  <a:gd name="T0" fmla="*/ 6 w 12"/>
                  <a:gd name="T1" fmla="*/ 0 h 26"/>
                  <a:gd name="T2" fmla="*/ 7 w 12"/>
                  <a:gd name="T3" fmla="*/ 0 h 26"/>
                  <a:gd name="T4" fmla="*/ 7 w 12"/>
                  <a:gd name="T5" fmla="*/ 2 h 26"/>
                  <a:gd name="T6" fmla="*/ 10 w 12"/>
                  <a:gd name="T7" fmla="*/ 4 h 26"/>
                  <a:gd name="T8" fmla="*/ 11 w 12"/>
                  <a:gd name="T9" fmla="*/ 7 h 26"/>
                  <a:gd name="T10" fmla="*/ 12 w 12"/>
                  <a:gd name="T11" fmla="*/ 11 h 26"/>
                  <a:gd name="T12" fmla="*/ 12 w 12"/>
                  <a:gd name="T13" fmla="*/ 15 h 26"/>
                  <a:gd name="T14" fmla="*/ 11 w 12"/>
                  <a:gd name="T15" fmla="*/ 18 h 26"/>
                  <a:gd name="T16" fmla="*/ 10 w 12"/>
                  <a:gd name="T17" fmla="*/ 22 h 26"/>
                  <a:gd name="T18" fmla="*/ 7 w 12"/>
                  <a:gd name="T19" fmla="*/ 24 h 26"/>
                  <a:gd name="T20" fmla="*/ 7 w 12"/>
                  <a:gd name="T21" fmla="*/ 26 h 26"/>
                  <a:gd name="T22" fmla="*/ 6 w 12"/>
                  <a:gd name="T23" fmla="*/ 26 h 26"/>
                  <a:gd name="T24" fmla="*/ 0 w 12"/>
                  <a:gd name="T25" fmla="*/ 26 h 26"/>
                  <a:gd name="T26" fmla="*/ 0 w 12"/>
                  <a:gd name="T27" fmla="*/ 26 h 26"/>
                  <a:gd name="T28" fmla="*/ 1 w 12"/>
                  <a:gd name="T29" fmla="*/ 24 h 26"/>
                  <a:gd name="T30" fmla="*/ 3 w 12"/>
                  <a:gd name="T31" fmla="*/ 22 h 26"/>
                  <a:gd name="T32" fmla="*/ 5 w 12"/>
                  <a:gd name="T33" fmla="*/ 19 h 26"/>
                  <a:gd name="T34" fmla="*/ 6 w 12"/>
                  <a:gd name="T35" fmla="*/ 16 h 26"/>
                  <a:gd name="T36" fmla="*/ 6 w 12"/>
                  <a:gd name="T37" fmla="*/ 13 h 26"/>
                  <a:gd name="T38" fmla="*/ 6 w 12"/>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6">
                    <a:moveTo>
                      <a:pt x="6" y="0"/>
                    </a:moveTo>
                    <a:lnTo>
                      <a:pt x="7" y="0"/>
                    </a:lnTo>
                    <a:lnTo>
                      <a:pt x="7" y="2"/>
                    </a:lnTo>
                    <a:lnTo>
                      <a:pt x="10" y="4"/>
                    </a:lnTo>
                    <a:lnTo>
                      <a:pt x="11" y="7"/>
                    </a:lnTo>
                    <a:lnTo>
                      <a:pt x="12" y="11"/>
                    </a:lnTo>
                    <a:lnTo>
                      <a:pt x="12" y="15"/>
                    </a:lnTo>
                    <a:lnTo>
                      <a:pt x="11" y="18"/>
                    </a:lnTo>
                    <a:lnTo>
                      <a:pt x="10" y="22"/>
                    </a:lnTo>
                    <a:lnTo>
                      <a:pt x="7" y="24"/>
                    </a:lnTo>
                    <a:lnTo>
                      <a:pt x="7" y="26"/>
                    </a:lnTo>
                    <a:lnTo>
                      <a:pt x="6" y="26"/>
                    </a:lnTo>
                    <a:lnTo>
                      <a:pt x="0" y="26"/>
                    </a:lnTo>
                    <a:lnTo>
                      <a:pt x="0" y="26"/>
                    </a:lnTo>
                    <a:lnTo>
                      <a:pt x="1" y="24"/>
                    </a:lnTo>
                    <a:lnTo>
                      <a:pt x="3" y="22"/>
                    </a:lnTo>
                    <a:lnTo>
                      <a:pt x="5" y="19"/>
                    </a:lnTo>
                    <a:lnTo>
                      <a:pt x="6" y="16"/>
                    </a:lnTo>
                    <a:lnTo>
                      <a:pt x="6" y="13"/>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0" name="Freeform 97">
                <a:extLst>
                  <a:ext uri="{FF2B5EF4-FFF2-40B4-BE49-F238E27FC236}">
                    <a16:creationId xmlns:a16="http://schemas.microsoft.com/office/drawing/2014/main" id="{61E7B08F-483C-4562-90F0-0E410A7550A6}"/>
                  </a:ext>
                </a:extLst>
              </p:cNvPr>
              <p:cNvSpPr>
                <a:spLocks/>
              </p:cNvSpPr>
              <p:nvPr/>
            </p:nvSpPr>
            <p:spPr bwMode="auto">
              <a:xfrm>
                <a:off x="8462632" y="6506191"/>
                <a:ext cx="4213" cy="7725"/>
              </a:xfrm>
              <a:custGeom>
                <a:avLst/>
                <a:gdLst>
                  <a:gd name="T0" fmla="*/ 0 w 6"/>
                  <a:gd name="T1" fmla="*/ 0 h 11"/>
                  <a:gd name="T2" fmla="*/ 4 w 6"/>
                  <a:gd name="T3" fmla="*/ 0 h 11"/>
                  <a:gd name="T4" fmla="*/ 4 w 6"/>
                  <a:gd name="T5" fmla="*/ 1 h 11"/>
                  <a:gd name="T6" fmla="*/ 4 w 6"/>
                  <a:gd name="T7" fmla="*/ 3 h 11"/>
                  <a:gd name="T8" fmla="*/ 4 w 6"/>
                  <a:gd name="T9" fmla="*/ 6 h 11"/>
                  <a:gd name="T10" fmla="*/ 5 w 6"/>
                  <a:gd name="T11" fmla="*/ 8 h 11"/>
                  <a:gd name="T12" fmla="*/ 5 w 6"/>
                  <a:gd name="T13" fmla="*/ 11 h 11"/>
                  <a:gd name="T14" fmla="*/ 6 w 6"/>
                  <a:gd name="T15" fmla="*/ 11 h 11"/>
                  <a:gd name="T16" fmla="*/ 2 w 6"/>
                  <a:gd name="T17" fmla="*/ 11 h 11"/>
                  <a:gd name="T18" fmla="*/ 1 w 6"/>
                  <a:gd name="T19" fmla="*/ 11 h 11"/>
                  <a:gd name="T20" fmla="*/ 1 w 6"/>
                  <a:gd name="T21" fmla="*/ 11 h 11"/>
                  <a:gd name="T22" fmla="*/ 1 w 6"/>
                  <a:gd name="T23" fmla="*/ 6 h 11"/>
                  <a:gd name="T24" fmla="*/ 0 w 6"/>
                  <a:gd name="T25" fmla="*/ 2 h 11"/>
                  <a:gd name="T26" fmla="*/ 0 w 6"/>
                  <a:gd name="T27" fmla="*/ 1 h 11"/>
                  <a:gd name="T28" fmla="*/ 0 w 6"/>
                  <a:gd name="T29" fmla="*/ 0 h 11"/>
                  <a:gd name="T30" fmla="*/ 0 w 6"/>
                  <a:gd name="T31" fmla="*/ 0 h 11"/>
                  <a:gd name="T32" fmla="*/ 0 w 6"/>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1">
                    <a:moveTo>
                      <a:pt x="0" y="0"/>
                    </a:moveTo>
                    <a:lnTo>
                      <a:pt x="4" y="0"/>
                    </a:lnTo>
                    <a:lnTo>
                      <a:pt x="4" y="1"/>
                    </a:lnTo>
                    <a:lnTo>
                      <a:pt x="4" y="3"/>
                    </a:lnTo>
                    <a:lnTo>
                      <a:pt x="4" y="6"/>
                    </a:lnTo>
                    <a:lnTo>
                      <a:pt x="5" y="8"/>
                    </a:lnTo>
                    <a:lnTo>
                      <a:pt x="5" y="11"/>
                    </a:lnTo>
                    <a:lnTo>
                      <a:pt x="6" y="11"/>
                    </a:lnTo>
                    <a:lnTo>
                      <a:pt x="2" y="11"/>
                    </a:lnTo>
                    <a:lnTo>
                      <a:pt x="1" y="11"/>
                    </a:lnTo>
                    <a:lnTo>
                      <a:pt x="1" y="11"/>
                    </a:lnTo>
                    <a:lnTo>
                      <a:pt x="1" y="6"/>
                    </a:lnTo>
                    <a:lnTo>
                      <a:pt x="0" y="2"/>
                    </a:lnTo>
                    <a:lnTo>
                      <a:pt x="0" y="1"/>
                    </a:lnTo>
                    <a:lnTo>
                      <a:pt x="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1" name="Freeform 98">
                <a:extLst>
                  <a:ext uri="{FF2B5EF4-FFF2-40B4-BE49-F238E27FC236}">
                    <a16:creationId xmlns:a16="http://schemas.microsoft.com/office/drawing/2014/main" id="{D4BA85AE-E8FC-408C-8914-F9706C5DFBAE}"/>
                  </a:ext>
                </a:extLst>
              </p:cNvPr>
              <p:cNvSpPr>
                <a:spLocks/>
              </p:cNvSpPr>
              <p:nvPr/>
            </p:nvSpPr>
            <p:spPr bwMode="auto">
              <a:xfrm>
                <a:off x="8532854" y="6617846"/>
                <a:ext cx="18961" cy="9832"/>
              </a:xfrm>
              <a:custGeom>
                <a:avLst/>
                <a:gdLst>
                  <a:gd name="T0" fmla="*/ 7 w 27"/>
                  <a:gd name="T1" fmla="*/ 0 h 14"/>
                  <a:gd name="T2" fmla="*/ 15 w 27"/>
                  <a:gd name="T3" fmla="*/ 0 h 14"/>
                  <a:gd name="T4" fmla="*/ 22 w 27"/>
                  <a:gd name="T5" fmla="*/ 3 h 14"/>
                  <a:gd name="T6" fmla="*/ 25 w 27"/>
                  <a:gd name="T7" fmla="*/ 6 h 14"/>
                  <a:gd name="T8" fmla="*/ 26 w 27"/>
                  <a:gd name="T9" fmla="*/ 8 h 14"/>
                  <a:gd name="T10" fmla="*/ 27 w 27"/>
                  <a:gd name="T11" fmla="*/ 11 h 14"/>
                  <a:gd name="T12" fmla="*/ 27 w 27"/>
                  <a:gd name="T13" fmla="*/ 12 h 14"/>
                  <a:gd name="T14" fmla="*/ 27 w 27"/>
                  <a:gd name="T15" fmla="*/ 13 h 14"/>
                  <a:gd name="T16" fmla="*/ 26 w 27"/>
                  <a:gd name="T17" fmla="*/ 14 h 14"/>
                  <a:gd name="T18" fmla="*/ 26 w 27"/>
                  <a:gd name="T19" fmla="*/ 14 h 14"/>
                  <a:gd name="T20" fmla="*/ 25 w 27"/>
                  <a:gd name="T21" fmla="*/ 13 h 14"/>
                  <a:gd name="T22" fmla="*/ 20 w 27"/>
                  <a:gd name="T23" fmla="*/ 11 h 14"/>
                  <a:gd name="T24" fmla="*/ 14 w 27"/>
                  <a:gd name="T25" fmla="*/ 7 h 14"/>
                  <a:gd name="T26" fmla="*/ 9 w 27"/>
                  <a:gd name="T27" fmla="*/ 5 h 14"/>
                  <a:gd name="T28" fmla="*/ 5 w 27"/>
                  <a:gd name="T29" fmla="*/ 3 h 14"/>
                  <a:gd name="T30" fmla="*/ 3 w 27"/>
                  <a:gd name="T31" fmla="*/ 5 h 14"/>
                  <a:gd name="T32" fmla="*/ 1 w 27"/>
                  <a:gd name="T33" fmla="*/ 3 h 14"/>
                  <a:gd name="T34" fmla="*/ 1 w 27"/>
                  <a:gd name="T35" fmla="*/ 3 h 14"/>
                  <a:gd name="T36" fmla="*/ 0 w 27"/>
                  <a:gd name="T37" fmla="*/ 2 h 14"/>
                  <a:gd name="T38" fmla="*/ 0 w 27"/>
                  <a:gd name="T39" fmla="*/ 2 h 14"/>
                  <a:gd name="T40" fmla="*/ 0 w 27"/>
                  <a:gd name="T41" fmla="*/ 1 h 14"/>
                  <a:gd name="T42" fmla="*/ 3 w 27"/>
                  <a:gd name="T43" fmla="*/ 1 h 14"/>
                  <a:gd name="T44" fmla="*/ 7 w 27"/>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4">
                    <a:moveTo>
                      <a:pt x="7" y="0"/>
                    </a:moveTo>
                    <a:lnTo>
                      <a:pt x="15" y="0"/>
                    </a:lnTo>
                    <a:lnTo>
                      <a:pt x="22" y="3"/>
                    </a:lnTo>
                    <a:lnTo>
                      <a:pt x="25" y="6"/>
                    </a:lnTo>
                    <a:lnTo>
                      <a:pt x="26" y="8"/>
                    </a:lnTo>
                    <a:lnTo>
                      <a:pt x="27" y="11"/>
                    </a:lnTo>
                    <a:lnTo>
                      <a:pt x="27" y="12"/>
                    </a:lnTo>
                    <a:lnTo>
                      <a:pt x="27" y="13"/>
                    </a:lnTo>
                    <a:lnTo>
                      <a:pt x="26" y="14"/>
                    </a:lnTo>
                    <a:lnTo>
                      <a:pt x="26" y="14"/>
                    </a:lnTo>
                    <a:lnTo>
                      <a:pt x="25" y="13"/>
                    </a:lnTo>
                    <a:lnTo>
                      <a:pt x="20" y="11"/>
                    </a:lnTo>
                    <a:lnTo>
                      <a:pt x="14" y="7"/>
                    </a:lnTo>
                    <a:lnTo>
                      <a:pt x="9" y="5"/>
                    </a:lnTo>
                    <a:lnTo>
                      <a:pt x="5" y="3"/>
                    </a:lnTo>
                    <a:lnTo>
                      <a:pt x="3" y="5"/>
                    </a:lnTo>
                    <a:lnTo>
                      <a:pt x="1" y="3"/>
                    </a:lnTo>
                    <a:lnTo>
                      <a:pt x="1" y="3"/>
                    </a:lnTo>
                    <a:lnTo>
                      <a:pt x="0" y="2"/>
                    </a:lnTo>
                    <a:lnTo>
                      <a:pt x="0" y="2"/>
                    </a:lnTo>
                    <a:lnTo>
                      <a:pt x="0" y="1"/>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2" name="Freeform 99">
                <a:extLst>
                  <a:ext uri="{FF2B5EF4-FFF2-40B4-BE49-F238E27FC236}">
                    <a16:creationId xmlns:a16="http://schemas.microsoft.com/office/drawing/2014/main" id="{16045BA8-0680-43EA-A690-C7F6D1F60EFA}"/>
                  </a:ext>
                </a:extLst>
              </p:cNvPr>
              <p:cNvSpPr>
                <a:spLocks/>
              </p:cNvSpPr>
              <p:nvPr/>
            </p:nvSpPr>
            <p:spPr bwMode="auto">
              <a:xfrm>
                <a:off x="8548303" y="6541303"/>
                <a:ext cx="10533" cy="30196"/>
              </a:xfrm>
              <a:custGeom>
                <a:avLst/>
                <a:gdLst>
                  <a:gd name="T0" fmla="*/ 15 w 15"/>
                  <a:gd name="T1" fmla="*/ 0 h 43"/>
                  <a:gd name="T2" fmla="*/ 15 w 15"/>
                  <a:gd name="T3" fmla="*/ 3 h 43"/>
                  <a:gd name="T4" fmla="*/ 14 w 15"/>
                  <a:gd name="T5" fmla="*/ 10 h 43"/>
                  <a:gd name="T6" fmla="*/ 11 w 15"/>
                  <a:gd name="T7" fmla="*/ 19 h 43"/>
                  <a:gd name="T8" fmla="*/ 9 w 15"/>
                  <a:gd name="T9" fmla="*/ 29 h 43"/>
                  <a:gd name="T10" fmla="*/ 6 w 15"/>
                  <a:gd name="T11" fmla="*/ 38 h 43"/>
                  <a:gd name="T12" fmla="*/ 4 w 15"/>
                  <a:gd name="T13" fmla="*/ 43 h 43"/>
                  <a:gd name="T14" fmla="*/ 3 w 15"/>
                  <a:gd name="T15" fmla="*/ 43 h 43"/>
                  <a:gd name="T16" fmla="*/ 1 w 15"/>
                  <a:gd name="T17" fmla="*/ 43 h 43"/>
                  <a:gd name="T18" fmla="*/ 1 w 15"/>
                  <a:gd name="T19" fmla="*/ 41 h 43"/>
                  <a:gd name="T20" fmla="*/ 0 w 15"/>
                  <a:gd name="T21" fmla="*/ 40 h 43"/>
                  <a:gd name="T22" fmla="*/ 1 w 15"/>
                  <a:gd name="T23" fmla="*/ 39 h 43"/>
                  <a:gd name="T24" fmla="*/ 1 w 15"/>
                  <a:gd name="T25" fmla="*/ 37 h 43"/>
                  <a:gd name="T26" fmla="*/ 1 w 15"/>
                  <a:gd name="T27" fmla="*/ 35 h 43"/>
                  <a:gd name="T28" fmla="*/ 1 w 15"/>
                  <a:gd name="T29" fmla="*/ 34 h 43"/>
                  <a:gd name="T30" fmla="*/ 3 w 15"/>
                  <a:gd name="T31" fmla="*/ 34 h 43"/>
                  <a:gd name="T32" fmla="*/ 3 w 15"/>
                  <a:gd name="T33" fmla="*/ 32 h 43"/>
                  <a:gd name="T34" fmla="*/ 5 w 15"/>
                  <a:gd name="T35" fmla="*/ 24 h 43"/>
                  <a:gd name="T36" fmla="*/ 9 w 15"/>
                  <a:gd name="T37" fmla="*/ 16 h 43"/>
                  <a:gd name="T38" fmla="*/ 12 w 15"/>
                  <a:gd name="T39" fmla="*/ 7 h 43"/>
                  <a:gd name="T40" fmla="*/ 15 w 15"/>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43">
                    <a:moveTo>
                      <a:pt x="15" y="0"/>
                    </a:moveTo>
                    <a:lnTo>
                      <a:pt x="15" y="3"/>
                    </a:lnTo>
                    <a:lnTo>
                      <a:pt x="14" y="10"/>
                    </a:lnTo>
                    <a:lnTo>
                      <a:pt x="11" y="19"/>
                    </a:lnTo>
                    <a:lnTo>
                      <a:pt x="9" y="29"/>
                    </a:lnTo>
                    <a:lnTo>
                      <a:pt x="6" y="38"/>
                    </a:lnTo>
                    <a:lnTo>
                      <a:pt x="4" y="43"/>
                    </a:lnTo>
                    <a:lnTo>
                      <a:pt x="3" y="43"/>
                    </a:lnTo>
                    <a:lnTo>
                      <a:pt x="1" y="43"/>
                    </a:lnTo>
                    <a:lnTo>
                      <a:pt x="1" y="41"/>
                    </a:lnTo>
                    <a:lnTo>
                      <a:pt x="0" y="40"/>
                    </a:lnTo>
                    <a:lnTo>
                      <a:pt x="1" y="39"/>
                    </a:lnTo>
                    <a:lnTo>
                      <a:pt x="1" y="37"/>
                    </a:lnTo>
                    <a:lnTo>
                      <a:pt x="1" y="35"/>
                    </a:lnTo>
                    <a:lnTo>
                      <a:pt x="1" y="34"/>
                    </a:lnTo>
                    <a:lnTo>
                      <a:pt x="3" y="34"/>
                    </a:lnTo>
                    <a:lnTo>
                      <a:pt x="3" y="32"/>
                    </a:lnTo>
                    <a:lnTo>
                      <a:pt x="5" y="24"/>
                    </a:lnTo>
                    <a:lnTo>
                      <a:pt x="9" y="16"/>
                    </a:lnTo>
                    <a:lnTo>
                      <a:pt x="12" y="7"/>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3" name="Freeform 100">
                <a:extLst>
                  <a:ext uri="{FF2B5EF4-FFF2-40B4-BE49-F238E27FC236}">
                    <a16:creationId xmlns:a16="http://schemas.microsoft.com/office/drawing/2014/main" id="{1B52EDAF-B1DE-4E27-ACF6-52AC1F64DD52}"/>
                  </a:ext>
                </a:extLst>
              </p:cNvPr>
              <p:cNvSpPr>
                <a:spLocks/>
              </p:cNvSpPr>
              <p:nvPr/>
            </p:nvSpPr>
            <p:spPr bwMode="auto">
              <a:xfrm>
                <a:off x="8620633" y="6526556"/>
                <a:ext cx="23875" cy="8427"/>
              </a:xfrm>
              <a:custGeom>
                <a:avLst/>
                <a:gdLst>
                  <a:gd name="T0" fmla="*/ 13 w 34"/>
                  <a:gd name="T1" fmla="*/ 0 h 12"/>
                  <a:gd name="T2" fmla="*/ 17 w 34"/>
                  <a:gd name="T3" fmla="*/ 0 h 12"/>
                  <a:gd name="T4" fmla="*/ 21 w 34"/>
                  <a:gd name="T5" fmla="*/ 1 h 12"/>
                  <a:gd name="T6" fmla="*/ 24 w 34"/>
                  <a:gd name="T7" fmla="*/ 4 h 12"/>
                  <a:gd name="T8" fmla="*/ 27 w 34"/>
                  <a:gd name="T9" fmla="*/ 6 h 12"/>
                  <a:gd name="T10" fmla="*/ 30 w 34"/>
                  <a:gd name="T11" fmla="*/ 9 h 12"/>
                  <a:gd name="T12" fmla="*/ 32 w 34"/>
                  <a:gd name="T13" fmla="*/ 11 h 12"/>
                  <a:gd name="T14" fmla="*/ 34 w 34"/>
                  <a:gd name="T15" fmla="*/ 12 h 12"/>
                  <a:gd name="T16" fmla="*/ 34 w 34"/>
                  <a:gd name="T17" fmla="*/ 12 h 12"/>
                  <a:gd name="T18" fmla="*/ 32 w 34"/>
                  <a:gd name="T19" fmla="*/ 11 h 12"/>
                  <a:gd name="T20" fmla="*/ 24 w 34"/>
                  <a:gd name="T21" fmla="*/ 9 h 12"/>
                  <a:gd name="T22" fmla="*/ 18 w 34"/>
                  <a:gd name="T23" fmla="*/ 6 h 12"/>
                  <a:gd name="T24" fmla="*/ 12 w 34"/>
                  <a:gd name="T25" fmla="*/ 6 h 12"/>
                  <a:gd name="T26" fmla="*/ 10 w 34"/>
                  <a:gd name="T27" fmla="*/ 7 h 12"/>
                  <a:gd name="T28" fmla="*/ 6 w 34"/>
                  <a:gd name="T29" fmla="*/ 7 h 12"/>
                  <a:gd name="T30" fmla="*/ 2 w 34"/>
                  <a:gd name="T31" fmla="*/ 9 h 12"/>
                  <a:gd name="T32" fmla="*/ 0 w 34"/>
                  <a:gd name="T33" fmla="*/ 9 h 12"/>
                  <a:gd name="T34" fmla="*/ 0 w 34"/>
                  <a:gd name="T35" fmla="*/ 9 h 12"/>
                  <a:gd name="T36" fmla="*/ 0 w 34"/>
                  <a:gd name="T37" fmla="*/ 7 h 12"/>
                  <a:gd name="T38" fmla="*/ 1 w 34"/>
                  <a:gd name="T39" fmla="*/ 6 h 12"/>
                  <a:gd name="T40" fmla="*/ 3 w 34"/>
                  <a:gd name="T41" fmla="*/ 5 h 12"/>
                  <a:gd name="T42" fmla="*/ 6 w 34"/>
                  <a:gd name="T43" fmla="*/ 2 h 12"/>
                  <a:gd name="T44" fmla="*/ 10 w 34"/>
                  <a:gd name="T45" fmla="*/ 1 h 12"/>
                  <a:gd name="T46" fmla="*/ 13 w 34"/>
                  <a:gd name="T4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2">
                    <a:moveTo>
                      <a:pt x="13" y="0"/>
                    </a:moveTo>
                    <a:lnTo>
                      <a:pt x="17" y="0"/>
                    </a:lnTo>
                    <a:lnTo>
                      <a:pt x="21" y="1"/>
                    </a:lnTo>
                    <a:lnTo>
                      <a:pt x="24" y="4"/>
                    </a:lnTo>
                    <a:lnTo>
                      <a:pt x="27" y="6"/>
                    </a:lnTo>
                    <a:lnTo>
                      <a:pt x="30" y="9"/>
                    </a:lnTo>
                    <a:lnTo>
                      <a:pt x="32" y="11"/>
                    </a:lnTo>
                    <a:lnTo>
                      <a:pt x="34" y="12"/>
                    </a:lnTo>
                    <a:lnTo>
                      <a:pt x="34" y="12"/>
                    </a:lnTo>
                    <a:lnTo>
                      <a:pt x="32" y="11"/>
                    </a:lnTo>
                    <a:lnTo>
                      <a:pt x="24" y="9"/>
                    </a:lnTo>
                    <a:lnTo>
                      <a:pt x="18" y="6"/>
                    </a:lnTo>
                    <a:lnTo>
                      <a:pt x="12" y="6"/>
                    </a:lnTo>
                    <a:lnTo>
                      <a:pt x="10" y="7"/>
                    </a:lnTo>
                    <a:lnTo>
                      <a:pt x="6" y="7"/>
                    </a:lnTo>
                    <a:lnTo>
                      <a:pt x="2" y="9"/>
                    </a:lnTo>
                    <a:lnTo>
                      <a:pt x="0" y="9"/>
                    </a:lnTo>
                    <a:lnTo>
                      <a:pt x="0" y="9"/>
                    </a:lnTo>
                    <a:lnTo>
                      <a:pt x="0" y="7"/>
                    </a:lnTo>
                    <a:lnTo>
                      <a:pt x="1" y="6"/>
                    </a:lnTo>
                    <a:lnTo>
                      <a:pt x="3" y="5"/>
                    </a:lnTo>
                    <a:lnTo>
                      <a:pt x="6" y="2"/>
                    </a:lnTo>
                    <a:lnTo>
                      <a:pt x="10"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4" name="Freeform 101">
                <a:extLst>
                  <a:ext uri="{FF2B5EF4-FFF2-40B4-BE49-F238E27FC236}">
                    <a16:creationId xmlns:a16="http://schemas.microsoft.com/office/drawing/2014/main" id="{C8CB52B8-BBBA-4264-B5FC-E249134B38E9}"/>
                  </a:ext>
                </a:extLst>
              </p:cNvPr>
              <p:cNvSpPr>
                <a:spLocks/>
              </p:cNvSpPr>
              <p:nvPr/>
            </p:nvSpPr>
            <p:spPr bwMode="auto">
              <a:xfrm>
                <a:off x="8349574" y="6603099"/>
                <a:ext cx="40729" cy="38623"/>
              </a:xfrm>
              <a:custGeom>
                <a:avLst/>
                <a:gdLst>
                  <a:gd name="T0" fmla="*/ 30 w 58"/>
                  <a:gd name="T1" fmla="*/ 0 h 55"/>
                  <a:gd name="T2" fmla="*/ 41 w 58"/>
                  <a:gd name="T3" fmla="*/ 1 h 55"/>
                  <a:gd name="T4" fmla="*/ 50 w 58"/>
                  <a:gd name="T5" fmla="*/ 2 h 55"/>
                  <a:gd name="T6" fmla="*/ 56 w 58"/>
                  <a:gd name="T7" fmla="*/ 5 h 55"/>
                  <a:gd name="T8" fmla="*/ 58 w 58"/>
                  <a:gd name="T9" fmla="*/ 5 h 55"/>
                  <a:gd name="T10" fmla="*/ 56 w 58"/>
                  <a:gd name="T11" fmla="*/ 5 h 55"/>
                  <a:gd name="T12" fmla="*/ 49 w 58"/>
                  <a:gd name="T13" fmla="*/ 5 h 55"/>
                  <a:gd name="T14" fmla="*/ 41 w 58"/>
                  <a:gd name="T15" fmla="*/ 7 h 55"/>
                  <a:gd name="T16" fmla="*/ 35 w 58"/>
                  <a:gd name="T17" fmla="*/ 13 h 55"/>
                  <a:gd name="T18" fmla="*/ 35 w 58"/>
                  <a:gd name="T19" fmla="*/ 18 h 55"/>
                  <a:gd name="T20" fmla="*/ 39 w 58"/>
                  <a:gd name="T21" fmla="*/ 24 h 55"/>
                  <a:gd name="T22" fmla="*/ 42 w 58"/>
                  <a:gd name="T23" fmla="*/ 33 h 55"/>
                  <a:gd name="T24" fmla="*/ 44 w 58"/>
                  <a:gd name="T25" fmla="*/ 43 h 55"/>
                  <a:gd name="T26" fmla="*/ 42 w 58"/>
                  <a:gd name="T27" fmla="*/ 48 h 55"/>
                  <a:gd name="T28" fmla="*/ 40 w 58"/>
                  <a:gd name="T29" fmla="*/ 50 h 55"/>
                  <a:gd name="T30" fmla="*/ 38 w 58"/>
                  <a:gd name="T31" fmla="*/ 52 h 55"/>
                  <a:gd name="T32" fmla="*/ 35 w 58"/>
                  <a:gd name="T33" fmla="*/ 54 h 55"/>
                  <a:gd name="T34" fmla="*/ 33 w 58"/>
                  <a:gd name="T35" fmla="*/ 55 h 55"/>
                  <a:gd name="T36" fmla="*/ 28 w 58"/>
                  <a:gd name="T37" fmla="*/ 55 h 55"/>
                  <a:gd name="T38" fmla="*/ 25 w 58"/>
                  <a:gd name="T39" fmla="*/ 55 h 55"/>
                  <a:gd name="T40" fmla="*/ 20 w 58"/>
                  <a:gd name="T41" fmla="*/ 52 h 55"/>
                  <a:gd name="T42" fmla="*/ 12 w 58"/>
                  <a:gd name="T43" fmla="*/ 49 h 55"/>
                  <a:gd name="T44" fmla="*/ 6 w 58"/>
                  <a:gd name="T45" fmla="*/ 43 h 55"/>
                  <a:gd name="T46" fmla="*/ 1 w 58"/>
                  <a:gd name="T47" fmla="*/ 34 h 55"/>
                  <a:gd name="T48" fmla="*/ 0 w 58"/>
                  <a:gd name="T49" fmla="*/ 23 h 55"/>
                  <a:gd name="T50" fmla="*/ 2 w 58"/>
                  <a:gd name="T51" fmla="*/ 13 h 55"/>
                  <a:gd name="T52" fmla="*/ 9 w 58"/>
                  <a:gd name="T53" fmla="*/ 6 h 55"/>
                  <a:gd name="T54" fmla="*/ 20 w 58"/>
                  <a:gd name="T55" fmla="*/ 1 h 55"/>
                  <a:gd name="T56" fmla="*/ 30 w 58"/>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5">
                    <a:moveTo>
                      <a:pt x="30" y="0"/>
                    </a:moveTo>
                    <a:lnTo>
                      <a:pt x="41" y="1"/>
                    </a:lnTo>
                    <a:lnTo>
                      <a:pt x="50" y="2"/>
                    </a:lnTo>
                    <a:lnTo>
                      <a:pt x="56" y="5"/>
                    </a:lnTo>
                    <a:lnTo>
                      <a:pt x="58" y="5"/>
                    </a:lnTo>
                    <a:lnTo>
                      <a:pt x="56" y="5"/>
                    </a:lnTo>
                    <a:lnTo>
                      <a:pt x="49" y="5"/>
                    </a:lnTo>
                    <a:lnTo>
                      <a:pt x="41" y="7"/>
                    </a:lnTo>
                    <a:lnTo>
                      <a:pt x="35" y="13"/>
                    </a:lnTo>
                    <a:lnTo>
                      <a:pt x="35" y="18"/>
                    </a:lnTo>
                    <a:lnTo>
                      <a:pt x="39" y="24"/>
                    </a:lnTo>
                    <a:lnTo>
                      <a:pt x="42" y="33"/>
                    </a:lnTo>
                    <a:lnTo>
                      <a:pt x="44" y="43"/>
                    </a:lnTo>
                    <a:lnTo>
                      <a:pt x="42" y="48"/>
                    </a:lnTo>
                    <a:lnTo>
                      <a:pt x="40" y="50"/>
                    </a:lnTo>
                    <a:lnTo>
                      <a:pt x="38" y="52"/>
                    </a:lnTo>
                    <a:lnTo>
                      <a:pt x="35" y="54"/>
                    </a:lnTo>
                    <a:lnTo>
                      <a:pt x="33" y="55"/>
                    </a:lnTo>
                    <a:lnTo>
                      <a:pt x="28" y="55"/>
                    </a:lnTo>
                    <a:lnTo>
                      <a:pt x="25" y="55"/>
                    </a:lnTo>
                    <a:lnTo>
                      <a:pt x="20" y="52"/>
                    </a:lnTo>
                    <a:lnTo>
                      <a:pt x="12" y="49"/>
                    </a:lnTo>
                    <a:lnTo>
                      <a:pt x="6" y="43"/>
                    </a:lnTo>
                    <a:lnTo>
                      <a:pt x="1" y="34"/>
                    </a:lnTo>
                    <a:lnTo>
                      <a:pt x="0" y="23"/>
                    </a:lnTo>
                    <a:lnTo>
                      <a:pt x="2" y="13"/>
                    </a:lnTo>
                    <a:lnTo>
                      <a:pt x="9" y="6"/>
                    </a:lnTo>
                    <a:lnTo>
                      <a:pt x="20"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5" name="Freeform 102">
                <a:extLst>
                  <a:ext uri="{FF2B5EF4-FFF2-40B4-BE49-F238E27FC236}">
                    <a16:creationId xmlns:a16="http://schemas.microsoft.com/office/drawing/2014/main" id="{D21C342C-A72F-4E11-B4D9-90D169AD7118}"/>
                  </a:ext>
                </a:extLst>
              </p:cNvPr>
              <p:cNvSpPr>
                <a:spLocks/>
              </p:cNvSpPr>
              <p:nvPr/>
            </p:nvSpPr>
            <p:spPr bwMode="auto">
              <a:xfrm>
                <a:off x="8362915" y="6633294"/>
                <a:ext cx="37218" cy="13342"/>
              </a:xfrm>
              <a:custGeom>
                <a:avLst/>
                <a:gdLst>
                  <a:gd name="T0" fmla="*/ 9 w 53"/>
                  <a:gd name="T1" fmla="*/ 0 h 19"/>
                  <a:gd name="T2" fmla="*/ 10 w 53"/>
                  <a:gd name="T3" fmla="*/ 2 h 19"/>
                  <a:gd name="T4" fmla="*/ 15 w 53"/>
                  <a:gd name="T5" fmla="*/ 7 h 19"/>
                  <a:gd name="T6" fmla="*/ 21 w 53"/>
                  <a:gd name="T7" fmla="*/ 12 h 19"/>
                  <a:gd name="T8" fmla="*/ 32 w 53"/>
                  <a:gd name="T9" fmla="*/ 16 h 19"/>
                  <a:gd name="T10" fmla="*/ 45 w 53"/>
                  <a:gd name="T11" fmla="*/ 17 h 19"/>
                  <a:gd name="T12" fmla="*/ 49 w 53"/>
                  <a:gd name="T13" fmla="*/ 17 h 19"/>
                  <a:gd name="T14" fmla="*/ 53 w 53"/>
                  <a:gd name="T15" fmla="*/ 17 h 19"/>
                  <a:gd name="T16" fmla="*/ 53 w 53"/>
                  <a:gd name="T17" fmla="*/ 17 h 19"/>
                  <a:gd name="T18" fmla="*/ 53 w 53"/>
                  <a:gd name="T19" fmla="*/ 17 h 19"/>
                  <a:gd name="T20" fmla="*/ 52 w 53"/>
                  <a:gd name="T21" fmla="*/ 17 h 19"/>
                  <a:gd name="T22" fmla="*/ 48 w 53"/>
                  <a:gd name="T23" fmla="*/ 17 h 19"/>
                  <a:gd name="T24" fmla="*/ 45 w 53"/>
                  <a:gd name="T25" fmla="*/ 17 h 19"/>
                  <a:gd name="T26" fmla="*/ 42 w 53"/>
                  <a:gd name="T27" fmla="*/ 18 h 19"/>
                  <a:gd name="T28" fmla="*/ 38 w 53"/>
                  <a:gd name="T29" fmla="*/ 18 h 19"/>
                  <a:gd name="T30" fmla="*/ 34 w 53"/>
                  <a:gd name="T31" fmla="*/ 18 h 19"/>
                  <a:gd name="T32" fmla="*/ 31 w 53"/>
                  <a:gd name="T33" fmla="*/ 18 h 19"/>
                  <a:gd name="T34" fmla="*/ 28 w 53"/>
                  <a:gd name="T35" fmla="*/ 19 h 19"/>
                  <a:gd name="T36" fmla="*/ 27 w 53"/>
                  <a:gd name="T37" fmla="*/ 19 h 19"/>
                  <a:gd name="T38" fmla="*/ 26 w 53"/>
                  <a:gd name="T39" fmla="*/ 19 h 19"/>
                  <a:gd name="T40" fmla="*/ 14 w 53"/>
                  <a:gd name="T41" fmla="*/ 14 h 19"/>
                  <a:gd name="T42" fmla="*/ 6 w 53"/>
                  <a:gd name="T43" fmla="*/ 11 h 19"/>
                  <a:gd name="T44" fmla="*/ 3 w 53"/>
                  <a:gd name="T45" fmla="*/ 9 h 19"/>
                  <a:gd name="T46" fmla="*/ 0 w 53"/>
                  <a:gd name="T47" fmla="*/ 8 h 19"/>
                  <a:gd name="T48" fmla="*/ 0 w 53"/>
                  <a:gd name="T49" fmla="*/ 8 h 19"/>
                  <a:gd name="T50" fmla="*/ 9 w 53"/>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9">
                    <a:moveTo>
                      <a:pt x="9" y="0"/>
                    </a:moveTo>
                    <a:lnTo>
                      <a:pt x="10" y="2"/>
                    </a:lnTo>
                    <a:lnTo>
                      <a:pt x="15" y="7"/>
                    </a:lnTo>
                    <a:lnTo>
                      <a:pt x="21" y="12"/>
                    </a:lnTo>
                    <a:lnTo>
                      <a:pt x="32" y="16"/>
                    </a:lnTo>
                    <a:lnTo>
                      <a:pt x="45" y="17"/>
                    </a:lnTo>
                    <a:lnTo>
                      <a:pt x="49" y="17"/>
                    </a:lnTo>
                    <a:lnTo>
                      <a:pt x="53" y="17"/>
                    </a:lnTo>
                    <a:lnTo>
                      <a:pt x="53" y="17"/>
                    </a:lnTo>
                    <a:lnTo>
                      <a:pt x="53" y="17"/>
                    </a:lnTo>
                    <a:lnTo>
                      <a:pt x="52" y="17"/>
                    </a:lnTo>
                    <a:lnTo>
                      <a:pt x="48" y="17"/>
                    </a:lnTo>
                    <a:lnTo>
                      <a:pt x="45" y="17"/>
                    </a:lnTo>
                    <a:lnTo>
                      <a:pt x="42" y="18"/>
                    </a:lnTo>
                    <a:lnTo>
                      <a:pt x="38" y="18"/>
                    </a:lnTo>
                    <a:lnTo>
                      <a:pt x="34" y="18"/>
                    </a:lnTo>
                    <a:lnTo>
                      <a:pt x="31" y="18"/>
                    </a:lnTo>
                    <a:lnTo>
                      <a:pt x="28" y="19"/>
                    </a:lnTo>
                    <a:lnTo>
                      <a:pt x="27" y="19"/>
                    </a:lnTo>
                    <a:lnTo>
                      <a:pt x="26" y="19"/>
                    </a:lnTo>
                    <a:lnTo>
                      <a:pt x="14" y="14"/>
                    </a:lnTo>
                    <a:lnTo>
                      <a:pt x="6" y="11"/>
                    </a:lnTo>
                    <a:lnTo>
                      <a:pt x="3" y="9"/>
                    </a:lnTo>
                    <a:lnTo>
                      <a:pt x="0" y="8"/>
                    </a:lnTo>
                    <a:lnTo>
                      <a:pt x="0" y="8"/>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81" name="Freeform 110">
              <a:extLst>
                <a:ext uri="{FF2B5EF4-FFF2-40B4-BE49-F238E27FC236}">
                  <a16:creationId xmlns:a16="http://schemas.microsoft.com/office/drawing/2014/main" id="{CF655FE0-1327-490E-9FCD-85B16E958E9D}"/>
                </a:ext>
              </a:extLst>
            </p:cNvPr>
            <p:cNvSpPr>
              <a:spLocks/>
            </p:cNvSpPr>
            <p:nvPr/>
          </p:nvSpPr>
          <p:spPr bwMode="auto">
            <a:xfrm>
              <a:off x="8348476" y="6886095"/>
              <a:ext cx="417121" cy="102525"/>
            </a:xfrm>
            <a:custGeom>
              <a:avLst/>
              <a:gdLst>
                <a:gd name="T0" fmla="*/ 0 w 594"/>
                <a:gd name="T1" fmla="*/ 0 h 146"/>
                <a:gd name="T2" fmla="*/ 594 w 594"/>
                <a:gd name="T3" fmla="*/ 0 h 146"/>
                <a:gd name="T4" fmla="*/ 562 w 594"/>
                <a:gd name="T5" fmla="*/ 36 h 146"/>
                <a:gd name="T6" fmla="*/ 527 w 594"/>
                <a:gd name="T7" fmla="*/ 68 h 146"/>
                <a:gd name="T8" fmla="*/ 486 w 594"/>
                <a:gd name="T9" fmla="*/ 94 h 146"/>
                <a:gd name="T10" fmla="*/ 443 w 594"/>
                <a:gd name="T11" fmla="*/ 116 h 146"/>
                <a:gd name="T12" fmla="*/ 397 w 594"/>
                <a:gd name="T13" fmla="*/ 132 h 146"/>
                <a:gd name="T14" fmla="*/ 348 w 594"/>
                <a:gd name="T15" fmla="*/ 142 h 146"/>
                <a:gd name="T16" fmla="*/ 298 w 594"/>
                <a:gd name="T17" fmla="*/ 146 h 146"/>
                <a:gd name="T18" fmla="*/ 247 w 594"/>
                <a:gd name="T19" fmla="*/ 142 h 146"/>
                <a:gd name="T20" fmla="*/ 198 w 594"/>
                <a:gd name="T21" fmla="*/ 132 h 146"/>
                <a:gd name="T22" fmla="*/ 151 w 594"/>
                <a:gd name="T23" fmla="*/ 116 h 146"/>
                <a:gd name="T24" fmla="*/ 109 w 594"/>
                <a:gd name="T25" fmla="*/ 94 h 146"/>
                <a:gd name="T26" fmla="*/ 68 w 594"/>
                <a:gd name="T27" fmla="*/ 68 h 146"/>
                <a:gd name="T28" fmla="*/ 32 w 594"/>
                <a:gd name="T29" fmla="*/ 36 h 146"/>
                <a:gd name="T30" fmla="*/ 0 w 594"/>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4" h="146">
                  <a:moveTo>
                    <a:pt x="0" y="0"/>
                  </a:moveTo>
                  <a:lnTo>
                    <a:pt x="594" y="0"/>
                  </a:lnTo>
                  <a:lnTo>
                    <a:pt x="562" y="36"/>
                  </a:lnTo>
                  <a:lnTo>
                    <a:pt x="527" y="68"/>
                  </a:lnTo>
                  <a:lnTo>
                    <a:pt x="486" y="94"/>
                  </a:lnTo>
                  <a:lnTo>
                    <a:pt x="443" y="116"/>
                  </a:lnTo>
                  <a:lnTo>
                    <a:pt x="397" y="132"/>
                  </a:lnTo>
                  <a:lnTo>
                    <a:pt x="348" y="142"/>
                  </a:lnTo>
                  <a:lnTo>
                    <a:pt x="298" y="146"/>
                  </a:lnTo>
                  <a:lnTo>
                    <a:pt x="247" y="142"/>
                  </a:lnTo>
                  <a:lnTo>
                    <a:pt x="198" y="132"/>
                  </a:lnTo>
                  <a:lnTo>
                    <a:pt x="151" y="116"/>
                  </a:lnTo>
                  <a:lnTo>
                    <a:pt x="109" y="94"/>
                  </a:lnTo>
                  <a:lnTo>
                    <a:pt x="68" y="68"/>
                  </a:lnTo>
                  <a:lnTo>
                    <a:pt x="32" y="36"/>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46" name="Group 545">
            <a:extLst>
              <a:ext uri="{FF2B5EF4-FFF2-40B4-BE49-F238E27FC236}">
                <a16:creationId xmlns:a16="http://schemas.microsoft.com/office/drawing/2014/main" id="{C8DD22EC-D886-4EDE-86B7-6929439CCFD2}"/>
              </a:ext>
            </a:extLst>
          </p:cNvPr>
          <p:cNvGrpSpPr/>
          <p:nvPr/>
        </p:nvGrpSpPr>
        <p:grpSpPr>
          <a:xfrm>
            <a:off x="4881061" y="6180758"/>
            <a:ext cx="1042726" cy="1579143"/>
            <a:chOff x="4169293" y="6398669"/>
            <a:chExt cx="1042726" cy="1579143"/>
          </a:xfrm>
        </p:grpSpPr>
        <p:sp>
          <p:nvSpPr>
            <p:cNvPr id="547" name="TextBox 546">
              <a:extLst>
                <a:ext uri="{FF2B5EF4-FFF2-40B4-BE49-F238E27FC236}">
                  <a16:creationId xmlns:a16="http://schemas.microsoft.com/office/drawing/2014/main" id="{EC163B81-2139-4368-BAD4-6CB42D61178A}"/>
                </a:ext>
              </a:extLst>
            </p:cNvPr>
            <p:cNvSpPr txBox="1"/>
            <p:nvPr/>
          </p:nvSpPr>
          <p:spPr>
            <a:xfrm>
              <a:off x="4286360" y="7175957"/>
              <a:ext cx="925659" cy="369332"/>
            </a:xfrm>
            <a:prstGeom prst="rect">
              <a:avLst/>
            </a:prstGeom>
            <a:noFill/>
          </p:spPr>
          <p:txBody>
            <a:bodyPr wrap="square" lIns="0" tIns="0" rIns="0" bIns="0" rtlCol="0">
              <a:spAutoFit/>
            </a:bodyPr>
            <a:lstStyle/>
            <a:p>
              <a:pPr>
                <a:spcAft>
                  <a:spcPts val="900"/>
                </a:spcAft>
              </a:pPr>
              <a:r>
                <a:rPr lang="en-US" sz="1200" dirty="0">
                  <a:latin typeface="+mj-lt"/>
                </a:rPr>
                <a:t>Seed </a:t>
              </a:r>
              <a:br>
                <a:rPr lang="en-US" sz="1200" dirty="0">
                  <a:latin typeface="+mj-lt"/>
                </a:rPr>
              </a:br>
              <a:r>
                <a:rPr lang="en-US" sz="1200" dirty="0">
                  <a:latin typeface="+mj-lt"/>
                </a:rPr>
                <a:t>stage</a:t>
              </a:r>
            </a:p>
          </p:txBody>
        </p:sp>
        <p:sp>
          <p:nvSpPr>
            <p:cNvPr id="548" name="Teardrop 547">
              <a:extLst>
                <a:ext uri="{FF2B5EF4-FFF2-40B4-BE49-F238E27FC236}">
                  <a16:creationId xmlns:a16="http://schemas.microsoft.com/office/drawing/2014/main" id="{A445DEA9-8DF3-4AB9-9D34-8F2589DCABC2}"/>
                </a:ext>
              </a:extLst>
            </p:cNvPr>
            <p:cNvSpPr/>
            <p:nvPr/>
          </p:nvSpPr>
          <p:spPr bwMode="ltGray">
            <a:xfrm rot="5400000" flipV="1">
              <a:off x="4169293" y="6398669"/>
              <a:ext cx="621321" cy="621321"/>
            </a:xfrm>
            <a:prstGeom prst="teardrop">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eorgia" pitchFamily="18" charset="0"/>
              </a:endParaRPr>
            </a:p>
          </p:txBody>
        </p:sp>
        <p:cxnSp>
          <p:nvCxnSpPr>
            <p:cNvPr id="549" name="Straight Connector 548">
              <a:extLst>
                <a:ext uri="{FF2B5EF4-FFF2-40B4-BE49-F238E27FC236}">
                  <a16:creationId xmlns:a16="http://schemas.microsoft.com/office/drawing/2014/main" id="{452A553E-5A8E-414A-9FE2-E1013304B036}"/>
                </a:ext>
              </a:extLst>
            </p:cNvPr>
            <p:cNvCxnSpPr/>
            <p:nvPr/>
          </p:nvCxnSpPr>
          <p:spPr>
            <a:xfrm>
              <a:off x="4169294" y="7019990"/>
              <a:ext cx="0" cy="957822"/>
            </a:xfrm>
            <a:prstGeom prst="line">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50" name="Freeform 109">
              <a:extLst>
                <a:ext uri="{FF2B5EF4-FFF2-40B4-BE49-F238E27FC236}">
                  <a16:creationId xmlns:a16="http://schemas.microsoft.com/office/drawing/2014/main" id="{239FE812-2DED-4A5E-ACFB-1AE181E837BE}"/>
                </a:ext>
              </a:extLst>
            </p:cNvPr>
            <p:cNvSpPr>
              <a:spLocks/>
            </p:cNvSpPr>
            <p:nvPr/>
          </p:nvSpPr>
          <p:spPr bwMode="auto">
            <a:xfrm>
              <a:off x="4252157" y="6855124"/>
              <a:ext cx="457863" cy="119089"/>
            </a:xfrm>
            <a:custGeom>
              <a:avLst/>
              <a:gdLst>
                <a:gd name="T0" fmla="*/ 26 w 619"/>
                <a:gd name="T1" fmla="*/ 0 h 161"/>
                <a:gd name="T2" fmla="*/ 39 w 619"/>
                <a:gd name="T3" fmla="*/ 0 h 161"/>
                <a:gd name="T4" fmla="*/ 169 w 619"/>
                <a:gd name="T5" fmla="*/ 0 h 161"/>
                <a:gd name="T6" fmla="*/ 212 w 619"/>
                <a:gd name="T7" fmla="*/ 0 h 161"/>
                <a:gd name="T8" fmla="*/ 261 w 619"/>
                <a:gd name="T9" fmla="*/ 0 h 161"/>
                <a:gd name="T10" fmla="*/ 316 w 619"/>
                <a:gd name="T11" fmla="*/ 0 h 161"/>
                <a:gd name="T12" fmla="*/ 379 w 619"/>
                <a:gd name="T13" fmla="*/ 0 h 161"/>
                <a:gd name="T14" fmla="*/ 450 w 619"/>
                <a:gd name="T15" fmla="*/ 0 h 161"/>
                <a:gd name="T16" fmla="*/ 619 w 619"/>
                <a:gd name="T17" fmla="*/ 0 h 161"/>
                <a:gd name="T18" fmla="*/ 591 w 619"/>
                <a:gd name="T19" fmla="*/ 34 h 161"/>
                <a:gd name="T20" fmla="*/ 560 w 619"/>
                <a:gd name="T21" fmla="*/ 66 h 161"/>
                <a:gd name="T22" fmla="*/ 525 w 619"/>
                <a:gd name="T23" fmla="*/ 93 h 161"/>
                <a:gd name="T24" fmla="*/ 487 w 619"/>
                <a:gd name="T25" fmla="*/ 117 h 161"/>
                <a:gd name="T26" fmla="*/ 445 w 619"/>
                <a:gd name="T27" fmla="*/ 136 h 161"/>
                <a:gd name="T28" fmla="*/ 403 w 619"/>
                <a:gd name="T29" fmla="*/ 150 h 161"/>
                <a:gd name="T30" fmla="*/ 356 w 619"/>
                <a:gd name="T31" fmla="*/ 159 h 161"/>
                <a:gd name="T32" fmla="*/ 309 w 619"/>
                <a:gd name="T33" fmla="*/ 161 h 161"/>
                <a:gd name="T34" fmla="*/ 262 w 619"/>
                <a:gd name="T35" fmla="*/ 159 h 161"/>
                <a:gd name="T36" fmla="*/ 216 w 619"/>
                <a:gd name="T37" fmla="*/ 150 h 161"/>
                <a:gd name="T38" fmla="*/ 173 w 619"/>
                <a:gd name="T39" fmla="*/ 136 h 161"/>
                <a:gd name="T40" fmla="*/ 131 w 619"/>
                <a:gd name="T41" fmla="*/ 117 h 161"/>
                <a:gd name="T42" fmla="*/ 94 w 619"/>
                <a:gd name="T43" fmla="*/ 93 h 161"/>
                <a:gd name="T44" fmla="*/ 58 w 619"/>
                <a:gd name="T45" fmla="*/ 66 h 161"/>
                <a:gd name="T46" fmla="*/ 26 w 619"/>
                <a:gd name="T47" fmla="*/ 34 h 161"/>
                <a:gd name="T48" fmla="*/ 0 w 619"/>
                <a:gd name="T49" fmla="*/ 0 h 161"/>
                <a:gd name="T50" fmla="*/ 2 w 619"/>
                <a:gd name="T51" fmla="*/ 0 h 161"/>
                <a:gd name="T52" fmla="*/ 4 w 619"/>
                <a:gd name="T53" fmla="*/ 0 h 161"/>
                <a:gd name="T54" fmla="*/ 9 w 619"/>
                <a:gd name="T55" fmla="*/ 0 h 161"/>
                <a:gd name="T56" fmla="*/ 17 w 619"/>
                <a:gd name="T57" fmla="*/ 0 h 161"/>
                <a:gd name="T58" fmla="*/ 26 w 619"/>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161">
                  <a:moveTo>
                    <a:pt x="26" y="0"/>
                  </a:moveTo>
                  <a:lnTo>
                    <a:pt x="39" y="0"/>
                  </a:lnTo>
                  <a:lnTo>
                    <a:pt x="169" y="0"/>
                  </a:lnTo>
                  <a:lnTo>
                    <a:pt x="212" y="0"/>
                  </a:lnTo>
                  <a:lnTo>
                    <a:pt x="261" y="0"/>
                  </a:lnTo>
                  <a:lnTo>
                    <a:pt x="316" y="0"/>
                  </a:lnTo>
                  <a:lnTo>
                    <a:pt x="379" y="0"/>
                  </a:lnTo>
                  <a:lnTo>
                    <a:pt x="450" y="0"/>
                  </a:lnTo>
                  <a:lnTo>
                    <a:pt x="619" y="0"/>
                  </a:lnTo>
                  <a:lnTo>
                    <a:pt x="591" y="34"/>
                  </a:lnTo>
                  <a:lnTo>
                    <a:pt x="560" y="66"/>
                  </a:lnTo>
                  <a:lnTo>
                    <a:pt x="525" y="93"/>
                  </a:lnTo>
                  <a:lnTo>
                    <a:pt x="487" y="117"/>
                  </a:lnTo>
                  <a:lnTo>
                    <a:pt x="445" y="136"/>
                  </a:lnTo>
                  <a:lnTo>
                    <a:pt x="403" y="150"/>
                  </a:lnTo>
                  <a:lnTo>
                    <a:pt x="356" y="159"/>
                  </a:lnTo>
                  <a:lnTo>
                    <a:pt x="309" y="161"/>
                  </a:lnTo>
                  <a:lnTo>
                    <a:pt x="262" y="159"/>
                  </a:lnTo>
                  <a:lnTo>
                    <a:pt x="216" y="150"/>
                  </a:lnTo>
                  <a:lnTo>
                    <a:pt x="173" y="136"/>
                  </a:lnTo>
                  <a:lnTo>
                    <a:pt x="131" y="117"/>
                  </a:lnTo>
                  <a:lnTo>
                    <a:pt x="94" y="93"/>
                  </a:lnTo>
                  <a:lnTo>
                    <a:pt x="58" y="66"/>
                  </a:lnTo>
                  <a:lnTo>
                    <a:pt x="26" y="34"/>
                  </a:lnTo>
                  <a:lnTo>
                    <a:pt x="0" y="0"/>
                  </a:lnTo>
                  <a:lnTo>
                    <a:pt x="2" y="0"/>
                  </a:lnTo>
                  <a:lnTo>
                    <a:pt x="4" y="0"/>
                  </a:lnTo>
                  <a:lnTo>
                    <a:pt x="9" y="0"/>
                  </a:lnTo>
                  <a:lnTo>
                    <a:pt x="17" y="0"/>
                  </a:lnTo>
                  <a:lnTo>
                    <a:pt x="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1" name="Freeform 111">
              <a:extLst>
                <a:ext uri="{FF2B5EF4-FFF2-40B4-BE49-F238E27FC236}">
                  <a16:creationId xmlns:a16="http://schemas.microsoft.com/office/drawing/2014/main" id="{FDF74ADF-2F14-4DB7-BD49-7E939A510635}"/>
                </a:ext>
              </a:extLst>
            </p:cNvPr>
            <p:cNvSpPr>
              <a:spLocks/>
            </p:cNvSpPr>
            <p:nvPr/>
          </p:nvSpPr>
          <p:spPr bwMode="auto">
            <a:xfrm>
              <a:off x="4349055" y="6585140"/>
              <a:ext cx="204892" cy="187879"/>
            </a:xfrm>
            <a:custGeom>
              <a:avLst/>
              <a:gdLst>
                <a:gd name="T0" fmla="*/ 47 w 277"/>
                <a:gd name="T1" fmla="*/ 2 h 254"/>
                <a:gd name="T2" fmla="*/ 85 w 277"/>
                <a:gd name="T3" fmla="*/ 11 h 254"/>
                <a:gd name="T4" fmla="*/ 115 w 277"/>
                <a:gd name="T5" fmla="*/ 15 h 254"/>
                <a:gd name="T6" fmla="*/ 154 w 277"/>
                <a:gd name="T7" fmla="*/ 18 h 254"/>
                <a:gd name="T8" fmla="*/ 208 w 277"/>
                <a:gd name="T9" fmla="*/ 24 h 254"/>
                <a:gd name="T10" fmla="*/ 237 w 277"/>
                <a:gd name="T11" fmla="*/ 35 h 254"/>
                <a:gd name="T12" fmla="*/ 261 w 277"/>
                <a:gd name="T13" fmla="*/ 70 h 254"/>
                <a:gd name="T14" fmla="*/ 272 w 277"/>
                <a:gd name="T15" fmla="*/ 96 h 254"/>
                <a:gd name="T16" fmla="*/ 275 w 277"/>
                <a:gd name="T17" fmla="*/ 121 h 254"/>
                <a:gd name="T18" fmla="*/ 274 w 277"/>
                <a:gd name="T19" fmla="*/ 135 h 254"/>
                <a:gd name="T20" fmla="*/ 272 w 277"/>
                <a:gd name="T21" fmla="*/ 171 h 254"/>
                <a:gd name="T22" fmla="*/ 273 w 277"/>
                <a:gd name="T23" fmla="*/ 200 h 254"/>
                <a:gd name="T24" fmla="*/ 268 w 277"/>
                <a:gd name="T25" fmla="*/ 207 h 254"/>
                <a:gd name="T26" fmla="*/ 267 w 277"/>
                <a:gd name="T27" fmla="*/ 207 h 254"/>
                <a:gd name="T28" fmla="*/ 268 w 277"/>
                <a:gd name="T29" fmla="*/ 223 h 254"/>
                <a:gd name="T30" fmla="*/ 268 w 277"/>
                <a:gd name="T31" fmla="*/ 233 h 254"/>
                <a:gd name="T32" fmla="*/ 259 w 277"/>
                <a:gd name="T33" fmla="*/ 234 h 254"/>
                <a:gd name="T34" fmla="*/ 250 w 277"/>
                <a:gd name="T35" fmla="*/ 227 h 254"/>
                <a:gd name="T36" fmla="*/ 237 w 277"/>
                <a:gd name="T37" fmla="*/ 194 h 254"/>
                <a:gd name="T38" fmla="*/ 225 w 277"/>
                <a:gd name="T39" fmla="*/ 160 h 254"/>
                <a:gd name="T40" fmla="*/ 218 w 277"/>
                <a:gd name="T41" fmla="*/ 141 h 254"/>
                <a:gd name="T42" fmla="*/ 202 w 277"/>
                <a:gd name="T43" fmla="*/ 112 h 254"/>
                <a:gd name="T44" fmla="*/ 179 w 277"/>
                <a:gd name="T45" fmla="*/ 107 h 254"/>
                <a:gd name="T46" fmla="*/ 168 w 277"/>
                <a:gd name="T47" fmla="*/ 124 h 254"/>
                <a:gd name="T48" fmla="*/ 173 w 277"/>
                <a:gd name="T49" fmla="*/ 152 h 254"/>
                <a:gd name="T50" fmla="*/ 207 w 277"/>
                <a:gd name="T51" fmla="*/ 174 h 254"/>
                <a:gd name="T52" fmla="*/ 227 w 277"/>
                <a:gd name="T53" fmla="*/ 201 h 254"/>
                <a:gd name="T54" fmla="*/ 246 w 277"/>
                <a:gd name="T55" fmla="*/ 232 h 254"/>
                <a:gd name="T56" fmla="*/ 248 w 277"/>
                <a:gd name="T57" fmla="*/ 240 h 254"/>
                <a:gd name="T58" fmla="*/ 245 w 277"/>
                <a:gd name="T59" fmla="*/ 249 h 254"/>
                <a:gd name="T60" fmla="*/ 240 w 277"/>
                <a:gd name="T61" fmla="*/ 254 h 254"/>
                <a:gd name="T62" fmla="*/ 223 w 277"/>
                <a:gd name="T63" fmla="*/ 244 h 254"/>
                <a:gd name="T64" fmla="*/ 207 w 277"/>
                <a:gd name="T65" fmla="*/ 227 h 254"/>
                <a:gd name="T66" fmla="*/ 175 w 277"/>
                <a:gd name="T67" fmla="*/ 204 h 254"/>
                <a:gd name="T68" fmla="*/ 143 w 277"/>
                <a:gd name="T69" fmla="*/ 179 h 254"/>
                <a:gd name="T70" fmla="*/ 118 w 277"/>
                <a:gd name="T71" fmla="*/ 165 h 254"/>
                <a:gd name="T72" fmla="*/ 71 w 277"/>
                <a:gd name="T73" fmla="*/ 140 h 254"/>
                <a:gd name="T74" fmla="*/ 44 w 277"/>
                <a:gd name="T75" fmla="*/ 123 h 254"/>
                <a:gd name="T76" fmla="*/ 36 w 277"/>
                <a:gd name="T77" fmla="*/ 107 h 254"/>
                <a:gd name="T78" fmla="*/ 32 w 277"/>
                <a:gd name="T79" fmla="*/ 106 h 254"/>
                <a:gd name="T80" fmla="*/ 0 w 277"/>
                <a:gd name="T81" fmla="*/ 96 h 254"/>
                <a:gd name="T82" fmla="*/ 2 w 277"/>
                <a:gd name="T83" fmla="*/ 94 h 254"/>
                <a:gd name="T84" fmla="*/ 8 w 277"/>
                <a:gd name="T85" fmla="*/ 75 h 254"/>
                <a:gd name="T86" fmla="*/ 26 w 277"/>
                <a:gd name="T87" fmla="*/ 2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54">
                  <a:moveTo>
                    <a:pt x="36" y="0"/>
                  </a:moveTo>
                  <a:lnTo>
                    <a:pt x="40" y="0"/>
                  </a:lnTo>
                  <a:lnTo>
                    <a:pt x="47" y="2"/>
                  </a:lnTo>
                  <a:lnTo>
                    <a:pt x="58" y="4"/>
                  </a:lnTo>
                  <a:lnTo>
                    <a:pt x="71" y="7"/>
                  </a:lnTo>
                  <a:lnTo>
                    <a:pt x="85" y="11"/>
                  </a:lnTo>
                  <a:lnTo>
                    <a:pt x="98" y="13"/>
                  </a:lnTo>
                  <a:lnTo>
                    <a:pt x="108" y="14"/>
                  </a:lnTo>
                  <a:lnTo>
                    <a:pt x="115" y="15"/>
                  </a:lnTo>
                  <a:lnTo>
                    <a:pt x="123" y="15"/>
                  </a:lnTo>
                  <a:lnTo>
                    <a:pt x="136" y="17"/>
                  </a:lnTo>
                  <a:lnTo>
                    <a:pt x="154" y="18"/>
                  </a:lnTo>
                  <a:lnTo>
                    <a:pt x="173" y="19"/>
                  </a:lnTo>
                  <a:lnTo>
                    <a:pt x="191" y="22"/>
                  </a:lnTo>
                  <a:lnTo>
                    <a:pt x="208" y="24"/>
                  </a:lnTo>
                  <a:lnTo>
                    <a:pt x="222" y="26"/>
                  </a:lnTo>
                  <a:lnTo>
                    <a:pt x="229" y="29"/>
                  </a:lnTo>
                  <a:lnTo>
                    <a:pt x="237" y="35"/>
                  </a:lnTo>
                  <a:lnTo>
                    <a:pt x="245" y="45"/>
                  </a:lnTo>
                  <a:lnTo>
                    <a:pt x="253" y="57"/>
                  </a:lnTo>
                  <a:lnTo>
                    <a:pt x="261" y="70"/>
                  </a:lnTo>
                  <a:lnTo>
                    <a:pt x="267" y="83"/>
                  </a:lnTo>
                  <a:lnTo>
                    <a:pt x="270" y="91"/>
                  </a:lnTo>
                  <a:lnTo>
                    <a:pt x="272" y="96"/>
                  </a:lnTo>
                  <a:lnTo>
                    <a:pt x="272" y="105"/>
                  </a:lnTo>
                  <a:lnTo>
                    <a:pt x="274" y="113"/>
                  </a:lnTo>
                  <a:lnTo>
                    <a:pt x="275" y="121"/>
                  </a:lnTo>
                  <a:lnTo>
                    <a:pt x="277" y="123"/>
                  </a:lnTo>
                  <a:lnTo>
                    <a:pt x="275" y="127"/>
                  </a:lnTo>
                  <a:lnTo>
                    <a:pt x="274" y="135"/>
                  </a:lnTo>
                  <a:lnTo>
                    <a:pt x="273" y="147"/>
                  </a:lnTo>
                  <a:lnTo>
                    <a:pt x="272" y="160"/>
                  </a:lnTo>
                  <a:lnTo>
                    <a:pt x="272" y="171"/>
                  </a:lnTo>
                  <a:lnTo>
                    <a:pt x="272" y="183"/>
                  </a:lnTo>
                  <a:lnTo>
                    <a:pt x="273" y="193"/>
                  </a:lnTo>
                  <a:lnTo>
                    <a:pt x="273" y="200"/>
                  </a:lnTo>
                  <a:lnTo>
                    <a:pt x="272" y="204"/>
                  </a:lnTo>
                  <a:lnTo>
                    <a:pt x="269" y="206"/>
                  </a:lnTo>
                  <a:lnTo>
                    <a:pt x="268" y="207"/>
                  </a:lnTo>
                  <a:lnTo>
                    <a:pt x="268" y="207"/>
                  </a:lnTo>
                  <a:lnTo>
                    <a:pt x="267" y="207"/>
                  </a:lnTo>
                  <a:lnTo>
                    <a:pt x="267" y="207"/>
                  </a:lnTo>
                  <a:lnTo>
                    <a:pt x="267" y="209"/>
                  </a:lnTo>
                  <a:lnTo>
                    <a:pt x="268" y="216"/>
                  </a:lnTo>
                  <a:lnTo>
                    <a:pt x="268" y="223"/>
                  </a:lnTo>
                  <a:lnTo>
                    <a:pt x="269" y="231"/>
                  </a:lnTo>
                  <a:lnTo>
                    <a:pt x="269" y="233"/>
                  </a:lnTo>
                  <a:lnTo>
                    <a:pt x="268" y="233"/>
                  </a:lnTo>
                  <a:lnTo>
                    <a:pt x="266" y="234"/>
                  </a:lnTo>
                  <a:lnTo>
                    <a:pt x="263" y="234"/>
                  </a:lnTo>
                  <a:lnTo>
                    <a:pt x="259" y="234"/>
                  </a:lnTo>
                  <a:lnTo>
                    <a:pt x="255" y="233"/>
                  </a:lnTo>
                  <a:lnTo>
                    <a:pt x="251" y="232"/>
                  </a:lnTo>
                  <a:lnTo>
                    <a:pt x="250" y="227"/>
                  </a:lnTo>
                  <a:lnTo>
                    <a:pt x="246" y="218"/>
                  </a:lnTo>
                  <a:lnTo>
                    <a:pt x="242" y="207"/>
                  </a:lnTo>
                  <a:lnTo>
                    <a:pt x="237" y="194"/>
                  </a:lnTo>
                  <a:lnTo>
                    <a:pt x="233" y="180"/>
                  </a:lnTo>
                  <a:lnTo>
                    <a:pt x="229" y="168"/>
                  </a:lnTo>
                  <a:lnTo>
                    <a:pt x="225" y="160"/>
                  </a:lnTo>
                  <a:lnTo>
                    <a:pt x="224" y="155"/>
                  </a:lnTo>
                  <a:lnTo>
                    <a:pt x="222" y="150"/>
                  </a:lnTo>
                  <a:lnTo>
                    <a:pt x="218" y="141"/>
                  </a:lnTo>
                  <a:lnTo>
                    <a:pt x="213" y="130"/>
                  </a:lnTo>
                  <a:lnTo>
                    <a:pt x="208" y="119"/>
                  </a:lnTo>
                  <a:lnTo>
                    <a:pt x="202" y="112"/>
                  </a:lnTo>
                  <a:lnTo>
                    <a:pt x="196" y="107"/>
                  </a:lnTo>
                  <a:lnTo>
                    <a:pt x="187" y="106"/>
                  </a:lnTo>
                  <a:lnTo>
                    <a:pt x="179" y="107"/>
                  </a:lnTo>
                  <a:lnTo>
                    <a:pt x="175" y="110"/>
                  </a:lnTo>
                  <a:lnTo>
                    <a:pt x="172" y="116"/>
                  </a:lnTo>
                  <a:lnTo>
                    <a:pt x="168" y="124"/>
                  </a:lnTo>
                  <a:lnTo>
                    <a:pt x="167" y="135"/>
                  </a:lnTo>
                  <a:lnTo>
                    <a:pt x="167" y="144"/>
                  </a:lnTo>
                  <a:lnTo>
                    <a:pt x="173" y="152"/>
                  </a:lnTo>
                  <a:lnTo>
                    <a:pt x="184" y="160"/>
                  </a:lnTo>
                  <a:lnTo>
                    <a:pt x="196" y="168"/>
                  </a:lnTo>
                  <a:lnTo>
                    <a:pt x="207" y="174"/>
                  </a:lnTo>
                  <a:lnTo>
                    <a:pt x="212" y="180"/>
                  </a:lnTo>
                  <a:lnTo>
                    <a:pt x="219" y="190"/>
                  </a:lnTo>
                  <a:lnTo>
                    <a:pt x="227" y="201"/>
                  </a:lnTo>
                  <a:lnTo>
                    <a:pt x="234" y="212"/>
                  </a:lnTo>
                  <a:lnTo>
                    <a:pt x="241" y="223"/>
                  </a:lnTo>
                  <a:lnTo>
                    <a:pt x="246" y="232"/>
                  </a:lnTo>
                  <a:lnTo>
                    <a:pt x="250" y="235"/>
                  </a:lnTo>
                  <a:lnTo>
                    <a:pt x="250" y="238"/>
                  </a:lnTo>
                  <a:lnTo>
                    <a:pt x="248" y="240"/>
                  </a:lnTo>
                  <a:lnTo>
                    <a:pt x="248" y="243"/>
                  </a:lnTo>
                  <a:lnTo>
                    <a:pt x="246" y="246"/>
                  </a:lnTo>
                  <a:lnTo>
                    <a:pt x="245" y="249"/>
                  </a:lnTo>
                  <a:lnTo>
                    <a:pt x="242" y="251"/>
                  </a:lnTo>
                  <a:lnTo>
                    <a:pt x="241" y="253"/>
                  </a:lnTo>
                  <a:lnTo>
                    <a:pt x="240" y="254"/>
                  </a:lnTo>
                  <a:lnTo>
                    <a:pt x="236" y="253"/>
                  </a:lnTo>
                  <a:lnTo>
                    <a:pt x="230" y="249"/>
                  </a:lnTo>
                  <a:lnTo>
                    <a:pt x="223" y="244"/>
                  </a:lnTo>
                  <a:lnTo>
                    <a:pt x="216" y="237"/>
                  </a:lnTo>
                  <a:lnTo>
                    <a:pt x="211" y="232"/>
                  </a:lnTo>
                  <a:lnTo>
                    <a:pt x="207" y="227"/>
                  </a:lnTo>
                  <a:lnTo>
                    <a:pt x="198" y="221"/>
                  </a:lnTo>
                  <a:lnTo>
                    <a:pt x="187" y="212"/>
                  </a:lnTo>
                  <a:lnTo>
                    <a:pt x="175" y="204"/>
                  </a:lnTo>
                  <a:lnTo>
                    <a:pt x="164" y="195"/>
                  </a:lnTo>
                  <a:lnTo>
                    <a:pt x="152" y="187"/>
                  </a:lnTo>
                  <a:lnTo>
                    <a:pt x="143" y="179"/>
                  </a:lnTo>
                  <a:lnTo>
                    <a:pt x="137" y="174"/>
                  </a:lnTo>
                  <a:lnTo>
                    <a:pt x="130" y="171"/>
                  </a:lnTo>
                  <a:lnTo>
                    <a:pt x="118" y="165"/>
                  </a:lnTo>
                  <a:lnTo>
                    <a:pt x="102" y="156"/>
                  </a:lnTo>
                  <a:lnTo>
                    <a:pt x="87" y="149"/>
                  </a:lnTo>
                  <a:lnTo>
                    <a:pt x="71" y="140"/>
                  </a:lnTo>
                  <a:lnTo>
                    <a:pt x="59" y="134"/>
                  </a:lnTo>
                  <a:lnTo>
                    <a:pt x="52" y="130"/>
                  </a:lnTo>
                  <a:lnTo>
                    <a:pt x="44" y="123"/>
                  </a:lnTo>
                  <a:lnTo>
                    <a:pt x="40" y="116"/>
                  </a:lnTo>
                  <a:lnTo>
                    <a:pt x="37" y="110"/>
                  </a:lnTo>
                  <a:lnTo>
                    <a:pt x="36" y="107"/>
                  </a:lnTo>
                  <a:lnTo>
                    <a:pt x="36" y="107"/>
                  </a:lnTo>
                  <a:lnTo>
                    <a:pt x="35" y="107"/>
                  </a:lnTo>
                  <a:lnTo>
                    <a:pt x="32" y="106"/>
                  </a:lnTo>
                  <a:lnTo>
                    <a:pt x="26" y="103"/>
                  </a:lnTo>
                  <a:lnTo>
                    <a:pt x="15" y="101"/>
                  </a:lnTo>
                  <a:lnTo>
                    <a:pt x="0" y="96"/>
                  </a:lnTo>
                  <a:lnTo>
                    <a:pt x="0" y="96"/>
                  </a:lnTo>
                  <a:lnTo>
                    <a:pt x="0" y="95"/>
                  </a:lnTo>
                  <a:lnTo>
                    <a:pt x="2" y="94"/>
                  </a:lnTo>
                  <a:lnTo>
                    <a:pt x="3" y="90"/>
                  </a:lnTo>
                  <a:lnTo>
                    <a:pt x="5" y="84"/>
                  </a:lnTo>
                  <a:lnTo>
                    <a:pt x="8" y="75"/>
                  </a:lnTo>
                  <a:lnTo>
                    <a:pt x="13" y="63"/>
                  </a:lnTo>
                  <a:lnTo>
                    <a:pt x="19" y="46"/>
                  </a:lnTo>
                  <a:lnTo>
                    <a:pt x="26" y="25"/>
                  </a:lnTo>
                  <a:lnTo>
                    <a:pt x="36"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 name="Freeform 112">
              <a:extLst>
                <a:ext uri="{FF2B5EF4-FFF2-40B4-BE49-F238E27FC236}">
                  <a16:creationId xmlns:a16="http://schemas.microsoft.com/office/drawing/2014/main" id="{B4F32B42-12A9-4A13-8BF6-2C36D7914AAD}"/>
                </a:ext>
              </a:extLst>
            </p:cNvPr>
            <p:cNvSpPr>
              <a:spLocks/>
            </p:cNvSpPr>
            <p:nvPr/>
          </p:nvSpPr>
          <p:spPr bwMode="auto">
            <a:xfrm>
              <a:off x="4317989" y="6565909"/>
              <a:ext cx="56956" cy="93940"/>
            </a:xfrm>
            <a:custGeom>
              <a:avLst/>
              <a:gdLst>
                <a:gd name="T0" fmla="*/ 45 w 77"/>
                <a:gd name="T1" fmla="*/ 0 h 127"/>
                <a:gd name="T2" fmla="*/ 77 w 77"/>
                <a:gd name="T3" fmla="*/ 15 h 127"/>
                <a:gd name="T4" fmla="*/ 34 w 77"/>
                <a:gd name="T5" fmla="*/ 127 h 127"/>
                <a:gd name="T6" fmla="*/ 0 w 77"/>
                <a:gd name="T7" fmla="*/ 118 h 127"/>
                <a:gd name="T8" fmla="*/ 45 w 77"/>
                <a:gd name="T9" fmla="*/ 0 h 127"/>
              </a:gdLst>
              <a:ahLst/>
              <a:cxnLst>
                <a:cxn ang="0">
                  <a:pos x="T0" y="T1"/>
                </a:cxn>
                <a:cxn ang="0">
                  <a:pos x="T2" y="T3"/>
                </a:cxn>
                <a:cxn ang="0">
                  <a:pos x="T4" y="T5"/>
                </a:cxn>
                <a:cxn ang="0">
                  <a:pos x="T6" y="T7"/>
                </a:cxn>
                <a:cxn ang="0">
                  <a:pos x="T8" y="T9"/>
                </a:cxn>
              </a:cxnLst>
              <a:rect l="0" t="0" r="r" b="b"/>
              <a:pathLst>
                <a:path w="77" h="127">
                  <a:moveTo>
                    <a:pt x="45" y="0"/>
                  </a:moveTo>
                  <a:lnTo>
                    <a:pt x="77" y="15"/>
                  </a:lnTo>
                  <a:lnTo>
                    <a:pt x="34" y="127"/>
                  </a:lnTo>
                  <a:lnTo>
                    <a:pt x="0" y="118"/>
                  </a:lnTo>
                  <a:lnTo>
                    <a:pt x="45"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3" name="Freeform 113">
              <a:extLst>
                <a:ext uri="{FF2B5EF4-FFF2-40B4-BE49-F238E27FC236}">
                  <a16:creationId xmlns:a16="http://schemas.microsoft.com/office/drawing/2014/main" id="{518B812E-0D41-4CB9-A4A9-1C523DD274B4}"/>
                </a:ext>
              </a:extLst>
            </p:cNvPr>
            <p:cNvSpPr>
              <a:spLocks/>
            </p:cNvSpPr>
            <p:nvPr/>
          </p:nvSpPr>
          <p:spPr bwMode="auto">
            <a:xfrm>
              <a:off x="4494033" y="6815181"/>
              <a:ext cx="13314" cy="26629"/>
            </a:xfrm>
            <a:custGeom>
              <a:avLst/>
              <a:gdLst>
                <a:gd name="T0" fmla="*/ 9 w 18"/>
                <a:gd name="T1" fmla="*/ 0 h 36"/>
                <a:gd name="T2" fmla="*/ 12 w 18"/>
                <a:gd name="T3" fmla="*/ 1 h 36"/>
                <a:gd name="T4" fmla="*/ 15 w 18"/>
                <a:gd name="T5" fmla="*/ 4 h 36"/>
                <a:gd name="T6" fmla="*/ 17 w 18"/>
                <a:gd name="T7" fmla="*/ 8 h 36"/>
                <a:gd name="T8" fmla="*/ 18 w 18"/>
                <a:gd name="T9" fmla="*/ 12 h 36"/>
                <a:gd name="T10" fmla="*/ 18 w 18"/>
                <a:gd name="T11" fmla="*/ 19 h 36"/>
                <a:gd name="T12" fmla="*/ 18 w 18"/>
                <a:gd name="T13" fmla="*/ 23 h 36"/>
                <a:gd name="T14" fmla="*/ 17 w 18"/>
                <a:gd name="T15" fmla="*/ 28 h 36"/>
                <a:gd name="T16" fmla="*/ 15 w 18"/>
                <a:gd name="T17" fmla="*/ 33 h 36"/>
                <a:gd name="T18" fmla="*/ 12 w 18"/>
                <a:gd name="T19" fmla="*/ 36 h 36"/>
                <a:gd name="T20" fmla="*/ 9 w 18"/>
                <a:gd name="T21" fmla="*/ 36 h 36"/>
                <a:gd name="T22" fmla="*/ 6 w 18"/>
                <a:gd name="T23" fmla="*/ 36 h 36"/>
                <a:gd name="T24" fmla="*/ 4 w 18"/>
                <a:gd name="T25" fmla="*/ 33 h 36"/>
                <a:gd name="T26" fmla="*/ 1 w 18"/>
                <a:gd name="T27" fmla="*/ 28 h 36"/>
                <a:gd name="T28" fmla="*/ 0 w 18"/>
                <a:gd name="T29" fmla="*/ 23 h 36"/>
                <a:gd name="T30" fmla="*/ 0 w 18"/>
                <a:gd name="T31" fmla="*/ 19 h 36"/>
                <a:gd name="T32" fmla="*/ 0 w 18"/>
                <a:gd name="T33" fmla="*/ 12 h 36"/>
                <a:gd name="T34" fmla="*/ 1 w 18"/>
                <a:gd name="T35" fmla="*/ 8 h 36"/>
                <a:gd name="T36" fmla="*/ 4 w 18"/>
                <a:gd name="T37" fmla="*/ 4 h 36"/>
                <a:gd name="T38" fmla="*/ 6 w 18"/>
                <a:gd name="T39" fmla="*/ 1 h 36"/>
                <a:gd name="T40" fmla="*/ 9 w 18"/>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36">
                  <a:moveTo>
                    <a:pt x="9" y="0"/>
                  </a:moveTo>
                  <a:lnTo>
                    <a:pt x="12" y="1"/>
                  </a:lnTo>
                  <a:lnTo>
                    <a:pt x="15" y="4"/>
                  </a:lnTo>
                  <a:lnTo>
                    <a:pt x="17" y="8"/>
                  </a:lnTo>
                  <a:lnTo>
                    <a:pt x="18" y="12"/>
                  </a:lnTo>
                  <a:lnTo>
                    <a:pt x="18" y="19"/>
                  </a:lnTo>
                  <a:lnTo>
                    <a:pt x="18" y="23"/>
                  </a:lnTo>
                  <a:lnTo>
                    <a:pt x="17" y="28"/>
                  </a:lnTo>
                  <a:lnTo>
                    <a:pt x="15" y="33"/>
                  </a:lnTo>
                  <a:lnTo>
                    <a:pt x="12" y="36"/>
                  </a:lnTo>
                  <a:lnTo>
                    <a:pt x="9" y="36"/>
                  </a:lnTo>
                  <a:lnTo>
                    <a:pt x="6" y="36"/>
                  </a:lnTo>
                  <a:lnTo>
                    <a:pt x="4" y="33"/>
                  </a:lnTo>
                  <a:lnTo>
                    <a:pt x="1" y="28"/>
                  </a:lnTo>
                  <a:lnTo>
                    <a:pt x="0" y="23"/>
                  </a:lnTo>
                  <a:lnTo>
                    <a:pt x="0" y="19"/>
                  </a:lnTo>
                  <a:lnTo>
                    <a:pt x="0" y="12"/>
                  </a:lnTo>
                  <a:lnTo>
                    <a:pt x="1" y="8"/>
                  </a:lnTo>
                  <a:lnTo>
                    <a:pt x="4" y="4"/>
                  </a:lnTo>
                  <a:lnTo>
                    <a:pt x="6" y="1"/>
                  </a:lnTo>
                  <a:lnTo>
                    <a:pt x="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4" name="Freeform 114">
              <a:extLst>
                <a:ext uri="{FF2B5EF4-FFF2-40B4-BE49-F238E27FC236}">
                  <a16:creationId xmlns:a16="http://schemas.microsoft.com/office/drawing/2014/main" id="{56F03E1D-FCBD-417E-8573-17AB8CE6DC2F}"/>
                </a:ext>
              </a:extLst>
            </p:cNvPr>
            <p:cNvSpPr>
              <a:spLocks/>
            </p:cNvSpPr>
            <p:nvPr/>
          </p:nvSpPr>
          <p:spPr bwMode="auto">
            <a:xfrm>
              <a:off x="4542112" y="6776718"/>
              <a:ext cx="12575" cy="25889"/>
            </a:xfrm>
            <a:custGeom>
              <a:avLst/>
              <a:gdLst>
                <a:gd name="T0" fmla="*/ 8 w 17"/>
                <a:gd name="T1" fmla="*/ 0 h 35"/>
                <a:gd name="T2" fmla="*/ 12 w 17"/>
                <a:gd name="T3" fmla="*/ 0 h 35"/>
                <a:gd name="T4" fmla="*/ 13 w 17"/>
                <a:gd name="T5" fmla="*/ 2 h 35"/>
                <a:gd name="T6" fmla="*/ 16 w 17"/>
                <a:gd name="T7" fmla="*/ 7 h 35"/>
                <a:gd name="T8" fmla="*/ 17 w 17"/>
                <a:gd name="T9" fmla="*/ 12 h 35"/>
                <a:gd name="T10" fmla="*/ 17 w 17"/>
                <a:gd name="T11" fmla="*/ 17 h 35"/>
                <a:gd name="T12" fmla="*/ 17 w 17"/>
                <a:gd name="T13" fmla="*/ 23 h 35"/>
                <a:gd name="T14" fmla="*/ 16 w 17"/>
                <a:gd name="T15" fmla="*/ 28 h 35"/>
                <a:gd name="T16" fmla="*/ 13 w 17"/>
                <a:gd name="T17" fmla="*/ 31 h 35"/>
                <a:gd name="T18" fmla="*/ 12 w 17"/>
                <a:gd name="T19" fmla="*/ 34 h 35"/>
                <a:gd name="T20" fmla="*/ 8 w 17"/>
                <a:gd name="T21" fmla="*/ 35 h 35"/>
                <a:gd name="T22" fmla="*/ 6 w 17"/>
                <a:gd name="T23" fmla="*/ 34 h 35"/>
                <a:gd name="T24" fmla="*/ 3 w 17"/>
                <a:gd name="T25" fmla="*/ 31 h 35"/>
                <a:gd name="T26" fmla="*/ 2 w 17"/>
                <a:gd name="T27" fmla="*/ 28 h 35"/>
                <a:gd name="T28" fmla="*/ 1 w 17"/>
                <a:gd name="T29" fmla="*/ 23 h 35"/>
                <a:gd name="T30" fmla="*/ 0 w 17"/>
                <a:gd name="T31" fmla="*/ 17 h 35"/>
                <a:gd name="T32" fmla="*/ 1 w 17"/>
                <a:gd name="T33" fmla="*/ 12 h 35"/>
                <a:gd name="T34" fmla="*/ 2 w 17"/>
                <a:gd name="T35" fmla="*/ 7 h 35"/>
                <a:gd name="T36" fmla="*/ 3 w 17"/>
                <a:gd name="T37" fmla="*/ 2 h 35"/>
                <a:gd name="T38" fmla="*/ 6 w 17"/>
                <a:gd name="T39" fmla="*/ 0 h 35"/>
                <a:gd name="T40" fmla="*/ 8 w 17"/>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5">
                  <a:moveTo>
                    <a:pt x="8" y="0"/>
                  </a:moveTo>
                  <a:lnTo>
                    <a:pt x="12" y="0"/>
                  </a:lnTo>
                  <a:lnTo>
                    <a:pt x="13" y="2"/>
                  </a:lnTo>
                  <a:lnTo>
                    <a:pt x="16" y="7"/>
                  </a:lnTo>
                  <a:lnTo>
                    <a:pt x="17" y="12"/>
                  </a:lnTo>
                  <a:lnTo>
                    <a:pt x="17" y="17"/>
                  </a:lnTo>
                  <a:lnTo>
                    <a:pt x="17" y="23"/>
                  </a:lnTo>
                  <a:lnTo>
                    <a:pt x="16" y="28"/>
                  </a:lnTo>
                  <a:lnTo>
                    <a:pt x="13" y="31"/>
                  </a:lnTo>
                  <a:lnTo>
                    <a:pt x="12" y="34"/>
                  </a:lnTo>
                  <a:lnTo>
                    <a:pt x="8" y="35"/>
                  </a:lnTo>
                  <a:lnTo>
                    <a:pt x="6" y="34"/>
                  </a:lnTo>
                  <a:lnTo>
                    <a:pt x="3" y="31"/>
                  </a:lnTo>
                  <a:lnTo>
                    <a:pt x="2" y="28"/>
                  </a:lnTo>
                  <a:lnTo>
                    <a:pt x="1" y="23"/>
                  </a:lnTo>
                  <a:lnTo>
                    <a:pt x="0" y="17"/>
                  </a:lnTo>
                  <a:lnTo>
                    <a:pt x="1" y="12"/>
                  </a:lnTo>
                  <a:lnTo>
                    <a:pt x="2" y="7"/>
                  </a:lnTo>
                  <a:lnTo>
                    <a:pt x="3" y="2"/>
                  </a:lnTo>
                  <a:lnTo>
                    <a:pt x="6" y="0"/>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5" name="Freeform 115">
              <a:extLst>
                <a:ext uri="{FF2B5EF4-FFF2-40B4-BE49-F238E27FC236}">
                  <a16:creationId xmlns:a16="http://schemas.microsoft.com/office/drawing/2014/main" id="{BC83C4F6-AD58-4487-A425-17D78724F945}"/>
                </a:ext>
              </a:extLst>
            </p:cNvPr>
            <p:cNvSpPr>
              <a:spLocks/>
            </p:cNvSpPr>
            <p:nvPr/>
          </p:nvSpPr>
          <p:spPr bwMode="auto">
            <a:xfrm>
              <a:off x="4522141" y="6790032"/>
              <a:ext cx="12575" cy="28108"/>
            </a:xfrm>
            <a:custGeom>
              <a:avLst/>
              <a:gdLst>
                <a:gd name="T0" fmla="*/ 8 w 17"/>
                <a:gd name="T1" fmla="*/ 0 h 38"/>
                <a:gd name="T2" fmla="*/ 11 w 17"/>
                <a:gd name="T3" fmla="*/ 1 h 38"/>
                <a:gd name="T4" fmla="*/ 13 w 17"/>
                <a:gd name="T5" fmla="*/ 4 h 38"/>
                <a:gd name="T6" fmla="*/ 14 w 17"/>
                <a:gd name="T7" fmla="*/ 9 h 38"/>
                <a:gd name="T8" fmla="*/ 16 w 17"/>
                <a:gd name="T9" fmla="*/ 13 h 38"/>
                <a:gd name="T10" fmla="*/ 17 w 17"/>
                <a:gd name="T11" fmla="*/ 20 h 38"/>
                <a:gd name="T12" fmla="*/ 16 w 17"/>
                <a:gd name="T13" fmla="*/ 26 h 38"/>
                <a:gd name="T14" fmla="*/ 14 w 17"/>
                <a:gd name="T15" fmla="*/ 31 h 38"/>
                <a:gd name="T16" fmla="*/ 13 w 17"/>
                <a:gd name="T17" fmla="*/ 34 h 38"/>
                <a:gd name="T18" fmla="*/ 11 w 17"/>
                <a:gd name="T19" fmla="*/ 38 h 38"/>
                <a:gd name="T20" fmla="*/ 8 w 17"/>
                <a:gd name="T21" fmla="*/ 38 h 38"/>
                <a:gd name="T22" fmla="*/ 6 w 17"/>
                <a:gd name="T23" fmla="*/ 38 h 38"/>
                <a:gd name="T24" fmla="*/ 3 w 17"/>
                <a:gd name="T25" fmla="*/ 34 h 38"/>
                <a:gd name="T26" fmla="*/ 1 w 17"/>
                <a:gd name="T27" fmla="*/ 31 h 38"/>
                <a:gd name="T28" fmla="*/ 0 w 17"/>
                <a:gd name="T29" fmla="*/ 26 h 38"/>
                <a:gd name="T30" fmla="*/ 0 w 17"/>
                <a:gd name="T31" fmla="*/ 20 h 38"/>
                <a:gd name="T32" fmla="*/ 0 w 17"/>
                <a:gd name="T33" fmla="*/ 13 h 38"/>
                <a:gd name="T34" fmla="*/ 1 w 17"/>
                <a:gd name="T35" fmla="*/ 9 h 38"/>
                <a:gd name="T36" fmla="*/ 3 w 17"/>
                <a:gd name="T37" fmla="*/ 4 h 38"/>
                <a:gd name="T38" fmla="*/ 6 w 17"/>
                <a:gd name="T39" fmla="*/ 1 h 38"/>
                <a:gd name="T40" fmla="*/ 8 w 17"/>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8">
                  <a:moveTo>
                    <a:pt x="8" y="0"/>
                  </a:moveTo>
                  <a:lnTo>
                    <a:pt x="11" y="1"/>
                  </a:lnTo>
                  <a:lnTo>
                    <a:pt x="13" y="4"/>
                  </a:lnTo>
                  <a:lnTo>
                    <a:pt x="14" y="9"/>
                  </a:lnTo>
                  <a:lnTo>
                    <a:pt x="16" y="13"/>
                  </a:lnTo>
                  <a:lnTo>
                    <a:pt x="17" y="20"/>
                  </a:lnTo>
                  <a:lnTo>
                    <a:pt x="16" y="26"/>
                  </a:lnTo>
                  <a:lnTo>
                    <a:pt x="14" y="31"/>
                  </a:lnTo>
                  <a:lnTo>
                    <a:pt x="13" y="34"/>
                  </a:lnTo>
                  <a:lnTo>
                    <a:pt x="11" y="38"/>
                  </a:lnTo>
                  <a:lnTo>
                    <a:pt x="8" y="38"/>
                  </a:lnTo>
                  <a:lnTo>
                    <a:pt x="6" y="38"/>
                  </a:lnTo>
                  <a:lnTo>
                    <a:pt x="3" y="34"/>
                  </a:lnTo>
                  <a:lnTo>
                    <a:pt x="1" y="31"/>
                  </a:lnTo>
                  <a:lnTo>
                    <a:pt x="0" y="26"/>
                  </a:lnTo>
                  <a:lnTo>
                    <a:pt x="0" y="20"/>
                  </a:lnTo>
                  <a:lnTo>
                    <a:pt x="0" y="13"/>
                  </a:lnTo>
                  <a:lnTo>
                    <a:pt x="1" y="9"/>
                  </a:lnTo>
                  <a:lnTo>
                    <a:pt x="3" y="4"/>
                  </a:lnTo>
                  <a:lnTo>
                    <a:pt x="6" y="1"/>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6" name="Freeform 116">
              <a:extLst>
                <a:ext uri="{FF2B5EF4-FFF2-40B4-BE49-F238E27FC236}">
                  <a16:creationId xmlns:a16="http://schemas.microsoft.com/office/drawing/2014/main" id="{58D0729E-4D09-4800-BFDF-8D7A2005E54E}"/>
                </a:ext>
              </a:extLst>
            </p:cNvPr>
            <p:cNvSpPr>
              <a:spLocks/>
            </p:cNvSpPr>
            <p:nvPr/>
          </p:nvSpPr>
          <p:spPr bwMode="auto">
            <a:xfrm>
              <a:off x="4562824" y="6804826"/>
              <a:ext cx="12575" cy="25889"/>
            </a:xfrm>
            <a:custGeom>
              <a:avLst/>
              <a:gdLst>
                <a:gd name="T0" fmla="*/ 8 w 17"/>
                <a:gd name="T1" fmla="*/ 0 h 35"/>
                <a:gd name="T2" fmla="*/ 11 w 17"/>
                <a:gd name="T3" fmla="*/ 1 h 35"/>
                <a:gd name="T4" fmla="*/ 13 w 17"/>
                <a:gd name="T5" fmla="*/ 3 h 35"/>
                <a:gd name="T6" fmla="*/ 16 w 17"/>
                <a:gd name="T7" fmla="*/ 7 h 35"/>
                <a:gd name="T8" fmla="*/ 17 w 17"/>
                <a:gd name="T9" fmla="*/ 12 h 35"/>
                <a:gd name="T10" fmla="*/ 17 w 17"/>
                <a:gd name="T11" fmla="*/ 18 h 35"/>
                <a:gd name="T12" fmla="*/ 17 w 17"/>
                <a:gd name="T13" fmla="*/ 23 h 35"/>
                <a:gd name="T14" fmla="*/ 16 w 17"/>
                <a:gd name="T15" fmla="*/ 28 h 35"/>
                <a:gd name="T16" fmla="*/ 13 w 17"/>
                <a:gd name="T17" fmla="*/ 31 h 35"/>
                <a:gd name="T18" fmla="*/ 11 w 17"/>
                <a:gd name="T19" fmla="*/ 35 h 35"/>
                <a:gd name="T20" fmla="*/ 8 w 17"/>
                <a:gd name="T21" fmla="*/ 35 h 35"/>
                <a:gd name="T22" fmla="*/ 6 w 17"/>
                <a:gd name="T23" fmla="*/ 35 h 35"/>
                <a:gd name="T24" fmla="*/ 3 w 17"/>
                <a:gd name="T25" fmla="*/ 31 h 35"/>
                <a:gd name="T26" fmla="*/ 1 w 17"/>
                <a:gd name="T27" fmla="*/ 28 h 35"/>
                <a:gd name="T28" fmla="*/ 0 w 17"/>
                <a:gd name="T29" fmla="*/ 23 h 35"/>
                <a:gd name="T30" fmla="*/ 0 w 17"/>
                <a:gd name="T31" fmla="*/ 18 h 35"/>
                <a:gd name="T32" fmla="*/ 0 w 17"/>
                <a:gd name="T33" fmla="*/ 12 h 35"/>
                <a:gd name="T34" fmla="*/ 1 w 17"/>
                <a:gd name="T35" fmla="*/ 7 h 35"/>
                <a:gd name="T36" fmla="*/ 3 w 17"/>
                <a:gd name="T37" fmla="*/ 3 h 35"/>
                <a:gd name="T38" fmla="*/ 6 w 17"/>
                <a:gd name="T39" fmla="*/ 1 h 35"/>
                <a:gd name="T40" fmla="*/ 8 w 17"/>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5">
                  <a:moveTo>
                    <a:pt x="8" y="0"/>
                  </a:moveTo>
                  <a:lnTo>
                    <a:pt x="11" y="1"/>
                  </a:lnTo>
                  <a:lnTo>
                    <a:pt x="13" y="3"/>
                  </a:lnTo>
                  <a:lnTo>
                    <a:pt x="16" y="7"/>
                  </a:lnTo>
                  <a:lnTo>
                    <a:pt x="17" y="12"/>
                  </a:lnTo>
                  <a:lnTo>
                    <a:pt x="17" y="18"/>
                  </a:lnTo>
                  <a:lnTo>
                    <a:pt x="17" y="23"/>
                  </a:lnTo>
                  <a:lnTo>
                    <a:pt x="16" y="28"/>
                  </a:lnTo>
                  <a:lnTo>
                    <a:pt x="13" y="31"/>
                  </a:lnTo>
                  <a:lnTo>
                    <a:pt x="11" y="35"/>
                  </a:lnTo>
                  <a:lnTo>
                    <a:pt x="8" y="35"/>
                  </a:lnTo>
                  <a:lnTo>
                    <a:pt x="6" y="35"/>
                  </a:lnTo>
                  <a:lnTo>
                    <a:pt x="3" y="31"/>
                  </a:lnTo>
                  <a:lnTo>
                    <a:pt x="1" y="28"/>
                  </a:lnTo>
                  <a:lnTo>
                    <a:pt x="0" y="23"/>
                  </a:lnTo>
                  <a:lnTo>
                    <a:pt x="0" y="18"/>
                  </a:lnTo>
                  <a:lnTo>
                    <a:pt x="0" y="12"/>
                  </a:lnTo>
                  <a:lnTo>
                    <a:pt x="1" y="7"/>
                  </a:lnTo>
                  <a:lnTo>
                    <a:pt x="3" y="3"/>
                  </a:lnTo>
                  <a:lnTo>
                    <a:pt x="6" y="1"/>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7" name="Freeform 117">
              <a:extLst>
                <a:ext uri="{FF2B5EF4-FFF2-40B4-BE49-F238E27FC236}">
                  <a16:creationId xmlns:a16="http://schemas.microsoft.com/office/drawing/2014/main" id="{1D754412-241E-48EE-96B5-E3AE9960CD84}"/>
                </a:ext>
              </a:extLst>
            </p:cNvPr>
            <p:cNvSpPr>
              <a:spLocks/>
            </p:cNvSpPr>
            <p:nvPr/>
          </p:nvSpPr>
          <p:spPr bwMode="auto">
            <a:xfrm>
              <a:off x="4542112" y="6819619"/>
              <a:ext cx="14054" cy="27368"/>
            </a:xfrm>
            <a:custGeom>
              <a:avLst/>
              <a:gdLst>
                <a:gd name="T0" fmla="*/ 9 w 19"/>
                <a:gd name="T1" fmla="*/ 0 h 37"/>
                <a:gd name="T2" fmla="*/ 13 w 19"/>
                <a:gd name="T3" fmla="*/ 2 h 37"/>
                <a:gd name="T4" fmla="*/ 16 w 19"/>
                <a:gd name="T5" fmla="*/ 4 h 37"/>
                <a:gd name="T6" fmla="*/ 18 w 19"/>
                <a:gd name="T7" fmla="*/ 8 h 37"/>
                <a:gd name="T8" fmla="*/ 19 w 19"/>
                <a:gd name="T9" fmla="*/ 13 h 37"/>
                <a:gd name="T10" fmla="*/ 19 w 19"/>
                <a:gd name="T11" fmla="*/ 19 h 37"/>
                <a:gd name="T12" fmla="*/ 19 w 19"/>
                <a:gd name="T13" fmla="*/ 25 h 37"/>
                <a:gd name="T14" fmla="*/ 18 w 19"/>
                <a:gd name="T15" fmla="*/ 30 h 37"/>
                <a:gd name="T16" fmla="*/ 16 w 19"/>
                <a:gd name="T17" fmla="*/ 33 h 37"/>
                <a:gd name="T18" fmla="*/ 13 w 19"/>
                <a:gd name="T19" fmla="*/ 36 h 37"/>
                <a:gd name="T20" fmla="*/ 9 w 19"/>
                <a:gd name="T21" fmla="*/ 37 h 37"/>
                <a:gd name="T22" fmla="*/ 7 w 19"/>
                <a:gd name="T23" fmla="*/ 36 h 37"/>
                <a:gd name="T24" fmla="*/ 5 w 19"/>
                <a:gd name="T25" fmla="*/ 33 h 37"/>
                <a:gd name="T26" fmla="*/ 2 w 19"/>
                <a:gd name="T27" fmla="*/ 30 h 37"/>
                <a:gd name="T28" fmla="*/ 1 w 19"/>
                <a:gd name="T29" fmla="*/ 25 h 37"/>
                <a:gd name="T30" fmla="*/ 0 w 19"/>
                <a:gd name="T31" fmla="*/ 19 h 37"/>
                <a:gd name="T32" fmla="*/ 1 w 19"/>
                <a:gd name="T33" fmla="*/ 13 h 37"/>
                <a:gd name="T34" fmla="*/ 2 w 19"/>
                <a:gd name="T35" fmla="*/ 8 h 37"/>
                <a:gd name="T36" fmla="*/ 5 w 19"/>
                <a:gd name="T37" fmla="*/ 4 h 37"/>
                <a:gd name="T38" fmla="*/ 7 w 19"/>
                <a:gd name="T39" fmla="*/ 2 h 37"/>
                <a:gd name="T40" fmla="*/ 9 w 19"/>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7">
                  <a:moveTo>
                    <a:pt x="9" y="0"/>
                  </a:moveTo>
                  <a:lnTo>
                    <a:pt x="13" y="2"/>
                  </a:lnTo>
                  <a:lnTo>
                    <a:pt x="16" y="4"/>
                  </a:lnTo>
                  <a:lnTo>
                    <a:pt x="18" y="8"/>
                  </a:lnTo>
                  <a:lnTo>
                    <a:pt x="19" y="13"/>
                  </a:lnTo>
                  <a:lnTo>
                    <a:pt x="19" y="19"/>
                  </a:lnTo>
                  <a:lnTo>
                    <a:pt x="19" y="25"/>
                  </a:lnTo>
                  <a:lnTo>
                    <a:pt x="18" y="30"/>
                  </a:lnTo>
                  <a:lnTo>
                    <a:pt x="16" y="33"/>
                  </a:lnTo>
                  <a:lnTo>
                    <a:pt x="13" y="36"/>
                  </a:lnTo>
                  <a:lnTo>
                    <a:pt x="9" y="37"/>
                  </a:lnTo>
                  <a:lnTo>
                    <a:pt x="7" y="36"/>
                  </a:lnTo>
                  <a:lnTo>
                    <a:pt x="5" y="33"/>
                  </a:lnTo>
                  <a:lnTo>
                    <a:pt x="2" y="30"/>
                  </a:lnTo>
                  <a:lnTo>
                    <a:pt x="1" y="25"/>
                  </a:lnTo>
                  <a:lnTo>
                    <a:pt x="0" y="19"/>
                  </a:lnTo>
                  <a:lnTo>
                    <a:pt x="1" y="13"/>
                  </a:lnTo>
                  <a:lnTo>
                    <a:pt x="2" y="8"/>
                  </a:lnTo>
                  <a:lnTo>
                    <a:pt x="5" y="4"/>
                  </a:lnTo>
                  <a:lnTo>
                    <a:pt x="7" y="2"/>
                  </a:lnTo>
                  <a:lnTo>
                    <a:pt x="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 name="Freeform 118">
              <a:extLst>
                <a:ext uri="{FF2B5EF4-FFF2-40B4-BE49-F238E27FC236}">
                  <a16:creationId xmlns:a16="http://schemas.microsoft.com/office/drawing/2014/main" id="{02C9EF46-B86A-418B-9265-40F0288DC8A3}"/>
                </a:ext>
              </a:extLst>
            </p:cNvPr>
            <p:cNvSpPr>
              <a:spLocks/>
            </p:cNvSpPr>
            <p:nvPr/>
          </p:nvSpPr>
          <p:spPr bwMode="auto">
            <a:xfrm>
              <a:off x="4496992" y="6776718"/>
              <a:ext cx="14054" cy="25889"/>
            </a:xfrm>
            <a:custGeom>
              <a:avLst/>
              <a:gdLst>
                <a:gd name="T0" fmla="*/ 9 w 19"/>
                <a:gd name="T1" fmla="*/ 0 h 35"/>
                <a:gd name="T2" fmla="*/ 12 w 19"/>
                <a:gd name="T3" fmla="*/ 0 h 35"/>
                <a:gd name="T4" fmla="*/ 16 w 19"/>
                <a:gd name="T5" fmla="*/ 2 h 35"/>
                <a:gd name="T6" fmla="*/ 17 w 19"/>
                <a:gd name="T7" fmla="*/ 7 h 35"/>
                <a:gd name="T8" fmla="*/ 18 w 19"/>
                <a:gd name="T9" fmla="*/ 12 h 35"/>
                <a:gd name="T10" fmla="*/ 19 w 19"/>
                <a:gd name="T11" fmla="*/ 17 h 35"/>
                <a:gd name="T12" fmla="*/ 18 w 19"/>
                <a:gd name="T13" fmla="*/ 23 h 35"/>
                <a:gd name="T14" fmla="*/ 17 w 19"/>
                <a:gd name="T15" fmla="*/ 28 h 35"/>
                <a:gd name="T16" fmla="*/ 16 w 19"/>
                <a:gd name="T17" fmla="*/ 31 h 35"/>
                <a:gd name="T18" fmla="*/ 12 w 19"/>
                <a:gd name="T19" fmla="*/ 34 h 35"/>
                <a:gd name="T20" fmla="*/ 9 w 19"/>
                <a:gd name="T21" fmla="*/ 35 h 35"/>
                <a:gd name="T22" fmla="*/ 6 w 19"/>
                <a:gd name="T23" fmla="*/ 34 h 35"/>
                <a:gd name="T24" fmla="*/ 3 w 19"/>
                <a:gd name="T25" fmla="*/ 31 h 35"/>
                <a:gd name="T26" fmla="*/ 2 w 19"/>
                <a:gd name="T27" fmla="*/ 28 h 35"/>
                <a:gd name="T28" fmla="*/ 0 w 19"/>
                <a:gd name="T29" fmla="*/ 23 h 35"/>
                <a:gd name="T30" fmla="*/ 0 w 19"/>
                <a:gd name="T31" fmla="*/ 17 h 35"/>
                <a:gd name="T32" fmla="*/ 0 w 19"/>
                <a:gd name="T33" fmla="*/ 12 h 35"/>
                <a:gd name="T34" fmla="*/ 2 w 19"/>
                <a:gd name="T35" fmla="*/ 7 h 35"/>
                <a:gd name="T36" fmla="*/ 3 w 19"/>
                <a:gd name="T37" fmla="*/ 2 h 35"/>
                <a:gd name="T38" fmla="*/ 6 w 19"/>
                <a:gd name="T39" fmla="*/ 0 h 35"/>
                <a:gd name="T40" fmla="*/ 9 w 19"/>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9" y="0"/>
                  </a:moveTo>
                  <a:lnTo>
                    <a:pt x="12" y="0"/>
                  </a:lnTo>
                  <a:lnTo>
                    <a:pt x="16" y="2"/>
                  </a:lnTo>
                  <a:lnTo>
                    <a:pt x="17" y="7"/>
                  </a:lnTo>
                  <a:lnTo>
                    <a:pt x="18" y="12"/>
                  </a:lnTo>
                  <a:lnTo>
                    <a:pt x="19" y="17"/>
                  </a:lnTo>
                  <a:lnTo>
                    <a:pt x="18" y="23"/>
                  </a:lnTo>
                  <a:lnTo>
                    <a:pt x="17" y="28"/>
                  </a:lnTo>
                  <a:lnTo>
                    <a:pt x="16" y="31"/>
                  </a:lnTo>
                  <a:lnTo>
                    <a:pt x="12" y="34"/>
                  </a:lnTo>
                  <a:lnTo>
                    <a:pt x="9" y="35"/>
                  </a:lnTo>
                  <a:lnTo>
                    <a:pt x="6" y="34"/>
                  </a:lnTo>
                  <a:lnTo>
                    <a:pt x="3" y="31"/>
                  </a:lnTo>
                  <a:lnTo>
                    <a:pt x="2" y="28"/>
                  </a:lnTo>
                  <a:lnTo>
                    <a:pt x="0" y="23"/>
                  </a:lnTo>
                  <a:lnTo>
                    <a:pt x="0" y="17"/>
                  </a:lnTo>
                  <a:lnTo>
                    <a:pt x="0" y="12"/>
                  </a:lnTo>
                  <a:lnTo>
                    <a:pt x="2" y="7"/>
                  </a:lnTo>
                  <a:lnTo>
                    <a:pt x="3" y="2"/>
                  </a:lnTo>
                  <a:lnTo>
                    <a:pt x="6" y="0"/>
                  </a:lnTo>
                  <a:lnTo>
                    <a:pt x="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 name="Freeform 119">
              <a:extLst>
                <a:ext uri="{FF2B5EF4-FFF2-40B4-BE49-F238E27FC236}">
                  <a16:creationId xmlns:a16="http://schemas.microsoft.com/office/drawing/2014/main" id="{4456B184-9FB7-4116-9200-7D138B340A26}"/>
                </a:ext>
              </a:extLst>
            </p:cNvPr>
            <p:cNvSpPr>
              <a:spLocks/>
            </p:cNvSpPr>
            <p:nvPr/>
          </p:nvSpPr>
          <p:spPr bwMode="auto">
            <a:xfrm>
              <a:off x="4514005" y="6830715"/>
              <a:ext cx="12575" cy="27368"/>
            </a:xfrm>
            <a:custGeom>
              <a:avLst/>
              <a:gdLst>
                <a:gd name="T0" fmla="*/ 8 w 17"/>
                <a:gd name="T1" fmla="*/ 0 h 37"/>
                <a:gd name="T2" fmla="*/ 11 w 17"/>
                <a:gd name="T3" fmla="*/ 1 h 37"/>
                <a:gd name="T4" fmla="*/ 13 w 17"/>
                <a:gd name="T5" fmla="*/ 4 h 37"/>
                <a:gd name="T6" fmla="*/ 16 w 17"/>
                <a:gd name="T7" fmla="*/ 7 h 37"/>
                <a:gd name="T8" fmla="*/ 17 w 17"/>
                <a:gd name="T9" fmla="*/ 12 h 37"/>
                <a:gd name="T10" fmla="*/ 17 w 17"/>
                <a:gd name="T11" fmla="*/ 18 h 37"/>
                <a:gd name="T12" fmla="*/ 17 w 17"/>
                <a:gd name="T13" fmla="*/ 24 h 37"/>
                <a:gd name="T14" fmla="*/ 16 w 17"/>
                <a:gd name="T15" fmla="*/ 29 h 37"/>
                <a:gd name="T16" fmla="*/ 13 w 17"/>
                <a:gd name="T17" fmla="*/ 33 h 37"/>
                <a:gd name="T18" fmla="*/ 11 w 17"/>
                <a:gd name="T19" fmla="*/ 35 h 37"/>
                <a:gd name="T20" fmla="*/ 8 w 17"/>
                <a:gd name="T21" fmla="*/ 37 h 37"/>
                <a:gd name="T22" fmla="*/ 6 w 17"/>
                <a:gd name="T23" fmla="*/ 35 h 37"/>
                <a:gd name="T24" fmla="*/ 4 w 17"/>
                <a:gd name="T25" fmla="*/ 33 h 37"/>
                <a:gd name="T26" fmla="*/ 2 w 17"/>
                <a:gd name="T27" fmla="*/ 29 h 37"/>
                <a:gd name="T28" fmla="*/ 1 w 17"/>
                <a:gd name="T29" fmla="*/ 24 h 37"/>
                <a:gd name="T30" fmla="*/ 0 w 17"/>
                <a:gd name="T31" fmla="*/ 18 h 37"/>
                <a:gd name="T32" fmla="*/ 1 w 17"/>
                <a:gd name="T33" fmla="*/ 12 h 37"/>
                <a:gd name="T34" fmla="*/ 2 w 17"/>
                <a:gd name="T35" fmla="*/ 7 h 37"/>
                <a:gd name="T36" fmla="*/ 4 w 17"/>
                <a:gd name="T37" fmla="*/ 4 h 37"/>
                <a:gd name="T38" fmla="*/ 6 w 17"/>
                <a:gd name="T39" fmla="*/ 1 h 37"/>
                <a:gd name="T40" fmla="*/ 8 w 17"/>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7">
                  <a:moveTo>
                    <a:pt x="8" y="0"/>
                  </a:moveTo>
                  <a:lnTo>
                    <a:pt x="11" y="1"/>
                  </a:lnTo>
                  <a:lnTo>
                    <a:pt x="13" y="4"/>
                  </a:lnTo>
                  <a:lnTo>
                    <a:pt x="16" y="7"/>
                  </a:lnTo>
                  <a:lnTo>
                    <a:pt x="17" y="12"/>
                  </a:lnTo>
                  <a:lnTo>
                    <a:pt x="17" y="18"/>
                  </a:lnTo>
                  <a:lnTo>
                    <a:pt x="17" y="24"/>
                  </a:lnTo>
                  <a:lnTo>
                    <a:pt x="16" y="29"/>
                  </a:lnTo>
                  <a:lnTo>
                    <a:pt x="13" y="33"/>
                  </a:lnTo>
                  <a:lnTo>
                    <a:pt x="11" y="35"/>
                  </a:lnTo>
                  <a:lnTo>
                    <a:pt x="8" y="37"/>
                  </a:lnTo>
                  <a:lnTo>
                    <a:pt x="6" y="35"/>
                  </a:lnTo>
                  <a:lnTo>
                    <a:pt x="4" y="33"/>
                  </a:lnTo>
                  <a:lnTo>
                    <a:pt x="2" y="29"/>
                  </a:lnTo>
                  <a:lnTo>
                    <a:pt x="1" y="24"/>
                  </a:lnTo>
                  <a:lnTo>
                    <a:pt x="0" y="18"/>
                  </a:lnTo>
                  <a:lnTo>
                    <a:pt x="1" y="12"/>
                  </a:lnTo>
                  <a:lnTo>
                    <a:pt x="2" y="7"/>
                  </a:lnTo>
                  <a:lnTo>
                    <a:pt x="4" y="4"/>
                  </a:lnTo>
                  <a:lnTo>
                    <a:pt x="6" y="1"/>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0" name="Group 559">
            <a:extLst>
              <a:ext uri="{FF2B5EF4-FFF2-40B4-BE49-F238E27FC236}">
                <a16:creationId xmlns:a16="http://schemas.microsoft.com/office/drawing/2014/main" id="{EEB6210E-F7BE-400D-A2C7-FD6BD3E13907}"/>
              </a:ext>
            </a:extLst>
          </p:cNvPr>
          <p:cNvGrpSpPr/>
          <p:nvPr/>
        </p:nvGrpSpPr>
        <p:grpSpPr>
          <a:xfrm>
            <a:off x="4057981" y="6180758"/>
            <a:ext cx="1146154" cy="1579143"/>
            <a:chOff x="4169293" y="6398669"/>
            <a:chExt cx="1146154" cy="1579143"/>
          </a:xfrm>
        </p:grpSpPr>
        <p:sp>
          <p:nvSpPr>
            <p:cNvPr id="561" name="Freeform 111">
              <a:extLst>
                <a:ext uri="{FF2B5EF4-FFF2-40B4-BE49-F238E27FC236}">
                  <a16:creationId xmlns:a16="http://schemas.microsoft.com/office/drawing/2014/main" id="{7E26EDDB-2444-4A63-9564-3238E9D6007A}"/>
                </a:ext>
              </a:extLst>
            </p:cNvPr>
            <p:cNvSpPr>
              <a:spLocks/>
            </p:cNvSpPr>
            <p:nvPr/>
          </p:nvSpPr>
          <p:spPr bwMode="auto">
            <a:xfrm>
              <a:off x="4349055" y="6585140"/>
              <a:ext cx="204892" cy="187879"/>
            </a:xfrm>
            <a:custGeom>
              <a:avLst/>
              <a:gdLst>
                <a:gd name="T0" fmla="*/ 47 w 277"/>
                <a:gd name="T1" fmla="*/ 2 h 254"/>
                <a:gd name="T2" fmla="*/ 85 w 277"/>
                <a:gd name="T3" fmla="*/ 11 h 254"/>
                <a:gd name="T4" fmla="*/ 115 w 277"/>
                <a:gd name="T5" fmla="*/ 15 h 254"/>
                <a:gd name="T6" fmla="*/ 154 w 277"/>
                <a:gd name="T7" fmla="*/ 18 h 254"/>
                <a:gd name="T8" fmla="*/ 208 w 277"/>
                <a:gd name="T9" fmla="*/ 24 h 254"/>
                <a:gd name="T10" fmla="*/ 237 w 277"/>
                <a:gd name="T11" fmla="*/ 35 h 254"/>
                <a:gd name="T12" fmla="*/ 261 w 277"/>
                <a:gd name="T13" fmla="*/ 70 h 254"/>
                <a:gd name="T14" fmla="*/ 272 w 277"/>
                <a:gd name="T15" fmla="*/ 96 h 254"/>
                <a:gd name="T16" fmla="*/ 275 w 277"/>
                <a:gd name="T17" fmla="*/ 121 h 254"/>
                <a:gd name="T18" fmla="*/ 274 w 277"/>
                <a:gd name="T19" fmla="*/ 135 h 254"/>
                <a:gd name="T20" fmla="*/ 272 w 277"/>
                <a:gd name="T21" fmla="*/ 171 h 254"/>
                <a:gd name="T22" fmla="*/ 273 w 277"/>
                <a:gd name="T23" fmla="*/ 200 h 254"/>
                <a:gd name="T24" fmla="*/ 268 w 277"/>
                <a:gd name="T25" fmla="*/ 207 h 254"/>
                <a:gd name="T26" fmla="*/ 267 w 277"/>
                <a:gd name="T27" fmla="*/ 207 h 254"/>
                <a:gd name="T28" fmla="*/ 268 w 277"/>
                <a:gd name="T29" fmla="*/ 223 h 254"/>
                <a:gd name="T30" fmla="*/ 268 w 277"/>
                <a:gd name="T31" fmla="*/ 233 h 254"/>
                <a:gd name="T32" fmla="*/ 259 w 277"/>
                <a:gd name="T33" fmla="*/ 234 h 254"/>
                <a:gd name="T34" fmla="*/ 250 w 277"/>
                <a:gd name="T35" fmla="*/ 227 h 254"/>
                <a:gd name="T36" fmla="*/ 237 w 277"/>
                <a:gd name="T37" fmla="*/ 194 h 254"/>
                <a:gd name="T38" fmla="*/ 225 w 277"/>
                <a:gd name="T39" fmla="*/ 160 h 254"/>
                <a:gd name="T40" fmla="*/ 218 w 277"/>
                <a:gd name="T41" fmla="*/ 141 h 254"/>
                <a:gd name="T42" fmla="*/ 202 w 277"/>
                <a:gd name="T43" fmla="*/ 112 h 254"/>
                <a:gd name="T44" fmla="*/ 179 w 277"/>
                <a:gd name="T45" fmla="*/ 107 h 254"/>
                <a:gd name="T46" fmla="*/ 168 w 277"/>
                <a:gd name="T47" fmla="*/ 124 h 254"/>
                <a:gd name="T48" fmla="*/ 173 w 277"/>
                <a:gd name="T49" fmla="*/ 152 h 254"/>
                <a:gd name="T50" fmla="*/ 207 w 277"/>
                <a:gd name="T51" fmla="*/ 174 h 254"/>
                <a:gd name="T52" fmla="*/ 227 w 277"/>
                <a:gd name="T53" fmla="*/ 201 h 254"/>
                <a:gd name="T54" fmla="*/ 246 w 277"/>
                <a:gd name="T55" fmla="*/ 232 h 254"/>
                <a:gd name="T56" fmla="*/ 248 w 277"/>
                <a:gd name="T57" fmla="*/ 240 h 254"/>
                <a:gd name="T58" fmla="*/ 245 w 277"/>
                <a:gd name="T59" fmla="*/ 249 h 254"/>
                <a:gd name="T60" fmla="*/ 240 w 277"/>
                <a:gd name="T61" fmla="*/ 254 h 254"/>
                <a:gd name="T62" fmla="*/ 223 w 277"/>
                <a:gd name="T63" fmla="*/ 244 h 254"/>
                <a:gd name="T64" fmla="*/ 207 w 277"/>
                <a:gd name="T65" fmla="*/ 227 h 254"/>
                <a:gd name="T66" fmla="*/ 175 w 277"/>
                <a:gd name="T67" fmla="*/ 204 h 254"/>
                <a:gd name="T68" fmla="*/ 143 w 277"/>
                <a:gd name="T69" fmla="*/ 179 h 254"/>
                <a:gd name="T70" fmla="*/ 118 w 277"/>
                <a:gd name="T71" fmla="*/ 165 h 254"/>
                <a:gd name="T72" fmla="*/ 71 w 277"/>
                <a:gd name="T73" fmla="*/ 140 h 254"/>
                <a:gd name="T74" fmla="*/ 44 w 277"/>
                <a:gd name="T75" fmla="*/ 123 h 254"/>
                <a:gd name="T76" fmla="*/ 36 w 277"/>
                <a:gd name="T77" fmla="*/ 107 h 254"/>
                <a:gd name="T78" fmla="*/ 32 w 277"/>
                <a:gd name="T79" fmla="*/ 106 h 254"/>
                <a:gd name="T80" fmla="*/ 0 w 277"/>
                <a:gd name="T81" fmla="*/ 96 h 254"/>
                <a:gd name="T82" fmla="*/ 2 w 277"/>
                <a:gd name="T83" fmla="*/ 94 h 254"/>
                <a:gd name="T84" fmla="*/ 8 w 277"/>
                <a:gd name="T85" fmla="*/ 75 h 254"/>
                <a:gd name="T86" fmla="*/ 26 w 277"/>
                <a:gd name="T87" fmla="*/ 2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54">
                  <a:moveTo>
                    <a:pt x="36" y="0"/>
                  </a:moveTo>
                  <a:lnTo>
                    <a:pt x="40" y="0"/>
                  </a:lnTo>
                  <a:lnTo>
                    <a:pt x="47" y="2"/>
                  </a:lnTo>
                  <a:lnTo>
                    <a:pt x="58" y="4"/>
                  </a:lnTo>
                  <a:lnTo>
                    <a:pt x="71" y="7"/>
                  </a:lnTo>
                  <a:lnTo>
                    <a:pt x="85" y="11"/>
                  </a:lnTo>
                  <a:lnTo>
                    <a:pt x="98" y="13"/>
                  </a:lnTo>
                  <a:lnTo>
                    <a:pt x="108" y="14"/>
                  </a:lnTo>
                  <a:lnTo>
                    <a:pt x="115" y="15"/>
                  </a:lnTo>
                  <a:lnTo>
                    <a:pt x="123" y="15"/>
                  </a:lnTo>
                  <a:lnTo>
                    <a:pt x="136" y="17"/>
                  </a:lnTo>
                  <a:lnTo>
                    <a:pt x="154" y="18"/>
                  </a:lnTo>
                  <a:lnTo>
                    <a:pt x="173" y="19"/>
                  </a:lnTo>
                  <a:lnTo>
                    <a:pt x="191" y="22"/>
                  </a:lnTo>
                  <a:lnTo>
                    <a:pt x="208" y="24"/>
                  </a:lnTo>
                  <a:lnTo>
                    <a:pt x="222" y="26"/>
                  </a:lnTo>
                  <a:lnTo>
                    <a:pt x="229" y="29"/>
                  </a:lnTo>
                  <a:lnTo>
                    <a:pt x="237" y="35"/>
                  </a:lnTo>
                  <a:lnTo>
                    <a:pt x="245" y="45"/>
                  </a:lnTo>
                  <a:lnTo>
                    <a:pt x="253" y="57"/>
                  </a:lnTo>
                  <a:lnTo>
                    <a:pt x="261" y="70"/>
                  </a:lnTo>
                  <a:lnTo>
                    <a:pt x="267" y="83"/>
                  </a:lnTo>
                  <a:lnTo>
                    <a:pt x="270" y="91"/>
                  </a:lnTo>
                  <a:lnTo>
                    <a:pt x="272" y="96"/>
                  </a:lnTo>
                  <a:lnTo>
                    <a:pt x="272" y="105"/>
                  </a:lnTo>
                  <a:lnTo>
                    <a:pt x="274" y="113"/>
                  </a:lnTo>
                  <a:lnTo>
                    <a:pt x="275" y="121"/>
                  </a:lnTo>
                  <a:lnTo>
                    <a:pt x="277" y="123"/>
                  </a:lnTo>
                  <a:lnTo>
                    <a:pt x="275" y="127"/>
                  </a:lnTo>
                  <a:lnTo>
                    <a:pt x="274" y="135"/>
                  </a:lnTo>
                  <a:lnTo>
                    <a:pt x="273" y="147"/>
                  </a:lnTo>
                  <a:lnTo>
                    <a:pt x="272" y="160"/>
                  </a:lnTo>
                  <a:lnTo>
                    <a:pt x="272" y="171"/>
                  </a:lnTo>
                  <a:lnTo>
                    <a:pt x="272" y="183"/>
                  </a:lnTo>
                  <a:lnTo>
                    <a:pt x="273" y="193"/>
                  </a:lnTo>
                  <a:lnTo>
                    <a:pt x="273" y="200"/>
                  </a:lnTo>
                  <a:lnTo>
                    <a:pt x="272" y="204"/>
                  </a:lnTo>
                  <a:lnTo>
                    <a:pt x="269" y="206"/>
                  </a:lnTo>
                  <a:lnTo>
                    <a:pt x="268" y="207"/>
                  </a:lnTo>
                  <a:lnTo>
                    <a:pt x="268" y="207"/>
                  </a:lnTo>
                  <a:lnTo>
                    <a:pt x="267" y="207"/>
                  </a:lnTo>
                  <a:lnTo>
                    <a:pt x="267" y="207"/>
                  </a:lnTo>
                  <a:lnTo>
                    <a:pt x="267" y="209"/>
                  </a:lnTo>
                  <a:lnTo>
                    <a:pt x="268" y="216"/>
                  </a:lnTo>
                  <a:lnTo>
                    <a:pt x="268" y="223"/>
                  </a:lnTo>
                  <a:lnTo>
                    <a:pt x="269" y="231"/>
                  </a:lnTo>
                  <a:lnTo>
                    <a:pt x="269" y="233"/>
                  </a:lnTo>
                  <a:lnTo>
                    <a:pt x="268" y="233"/>
                  </a:lnTo>
                  <a:lnTo>
                    <a:pt x="266" y="234"/>
                  </a:lnTo>
                  <a:lnTo>
                    <a:pt x="263" y="234"/>
                  </a:lnTo>
                  <a:lnTo>
                    <a:pt x="259" y="234"/>
                  </a:lnTo>
                  <a:lnTo>
                    <a:pt x="255" y="233"/>
                  </a:lnTo>
                  <a:lnTo>
                    <a:pt x="251" y="232"/>
                  </a:lnTo>
                  <a:lnTo>
                    <a:pt x="250" y="227"/>
                  </a:lnTo>
                  <a:lnTo>
                    <a:pt x="246" y="218"/>
                  </a:lnTo>
                  <a:lnTo>
                    <a:pt x="242" y="207"/>
                  </a:lnTo>
                  <a:lnTo>
                    <a:pt x="237" y="194"/>
                  </a:lnTo>
                  <a:lnTo>
                    <a:pt x="233" y="180"/>
                  </a:lnTo>
                  <a:lnTo>
                    <a:pt x="229" y="168"/>
                  </a:lnTo>
                  <a:lnTo>
                    <a:pt x="225" y="160"/>
                  </a:lnTo>
                  <a:lnTo>
                    <a:pt x="224" y="155"/>
                  </a:lnTo>
                  <a:lnTo>
                    <a:pt x="222" y="150"/>
                  </a:lnTo>
                  <a:lnTo>
                    <a:pt x="218" y="141"/>
                  </a:lnTo>
                  <a:lnTo>
                    <a:pt x="213" y="130"/>
                  </a:lnTo>
                  <a:lnTo>
                    <a:pt x="208" y="119"/>
                  </a:lnTo>
                  <a:lnTo>
                    <a:pt x="202" y="112"/>
                  </a:lnTo>
                  <a:lnTo>
                    <a:pt x="196" y="107"/>
                  </a:lnTo>
                  <a:lnTo>
                    <a:pt x="187" y="106"/>
                  </a:lnTo>
                  <a:lnTo>
                    <a:pt x="179" y="107"/>
                  </a:lnTo>
                  <a:lnTo>
                    <a:pt x="175" y="110"/>
                  </a:lnTo>
                  <a:lnTo>
                    <a:pt x="172" y="116"/>
                  </a:lnTo>
                  <a:lnTo>
                    <a:pt x="168" y="124"/>
                  </a:lnTo>
                  <a:lnTo>
                    <a:pt x="167" y="135"/>
                  </a:lnTo>
                  <a:lnTo>
                    <a:pt x="167" y="144"/>
                  </a:lnTo>
                  <a:lnTo>
                    <a:pt x="173" y="152"/>
                  </a:lnTo>
                  <a:lnTo>
                    <a:pt x="184" y="160"/>
                  </a:lnTo>
                  <a:lnTo>
                    <a:pt x="196" y="168"/>
                  </a:lnTo>
                  <a:lnTo>
                    <a:pt x="207" y="174"/>
                  </a:lnTo>
                  <a:lnTo>
                    <a:pt x="212" y="180"/>
                  </a:lnTo>
                  <a:lnTo>
                    <a:pt x="219" y="190"/>
                  </a:lnTo>
                  <a:lnTo>
                    <a:pt x="227" y="201"/>
                  </a:lnTo>
                  <a:lnTo>
                    <a:pt x="234" y="212"/>
                  </a:lnTo>
                  <a:lnTo>
                    <a:pt x="241" y="223"/>
                  </a:lnTo>
                  <a:lnTo>
                    <a:pt x="246" y="232"/>
                  </a:lnTo>
                  <a:lnTo>
                    <a:pt x="250" y="235"/>
                  </a:lnTo>
                  <a:lnTo>
                    <a:pt x="250" y="238"/>
                  </a:lnTo>
                  <a:lnTo>
                    <a:pt x="248" y="240"/>
                  </a:lnTo>
                  <a:lnTo>
                    <a:pt x="248" y="243"/>
                  </a:lnTo>
                  <a:lnTo>
                    <a:pt x="246" y="246"/>
                  </a:lnTo>
                  <a:lnTo>
                    <a:pt x="245" y="249"/>
                  </a:lnTo>
                  <a:lnTo>
                    <a:pt x="242" y="251"/>
                  </a:lnTo>
                  <a:lnTo>
                    <a:pt x="241" y="253"/>
                  </a:lnTo>
                  <a:lnTo>
                    <a:pt x="240" y="254"/>
                  </a:lnTo>
                  <a:lnTo>
                    <a:pt x="236" y="253"/>
                  </a:lnTo>
                  <a:lnTo>
                    <a:pt x="230" y="249"/>
                  </a:lnTo>
                  <a:lnTo>
                    <a:pt x="223" y="244"/>
                  </a:lnTo>
                  <a:lnTo>
                    <a:pt x="216" y="237"/>
                  </a:lnTo>
                  <a:lnTo>
                    <a:pt x="211" y="232"/>
                  </a:lnTo>
                  <a:lnTo>
                    <a:pt x="207" y="227"/>
                  </a:lnTo>
                  <a:lnTo>
                    <a:pt x="198" y="221"/>
                  </a:lnTo>
                  <a:lnTo>
                    <a:pt x="187" y="212"/>
                  </a:lnTo>
                  <a:lnTo>
                    <a:pt x="175" y="204"/>
                  </a:lnTo>
                  <a:lnTo>
                    <a:pt x="164" y="195"/>
                  </a:lnTo>
                  <a:lnTo>
                    <a:pt x="152" y="187"/>
                  </a:lnTo>
                  <a:lnTo>
                    <a:pt x="143" y="179"/>
                  </a:lnTo>
                  <a:lnTo>
                    <a:pt x="137" y="174"/>
                  </a:lnTo>
                  <a:lnTo>
                    <a:pt x="130" y="171"/>
                  </a:lnTo>
                  <a:lnTo>
                    <a:pt x="118" y="165"/>
                  </a:lnTo>
                  <a:lnTo>
                    <a:pt x="102" y="156"/>
                  </a:lnTo>
                  <a:lnTo>
                    <a:pt x="87" y="149"/>
                  </a:lnTo>
                  <a:lnTo>
                    <a:pt x="71" y="140"/>
                  </a:lnTo>
                  <a:lnTo>
                    <a:pt x="59" y="134"/>
                  </a:lnTo>
                  <a:lnTo>
                    <a:pt x="52" y="130"/>
                  </a:lnTo>
                  <a:lnTo>
                    <a:pt x="44" y="123"/>
                  </a:lnTo>
                  <a:lnTo>
                    <a:pt x="40" y="116"/>
                  </a:lnTo>
                  <a:lnTo>
                    <a:pt x="37" y="110"/>
                  </a:lnTo>
                  <a:lnTo>
                    <a:pt x="36" y="107"/>
                  </a:lnTo>
                  <a:lnTo>
                    <a:pt x="36" y="107"/>
                  </a:lnTo>
                  <a:lnTo>
                    <a:pt x="35" y="107"/>
                  </a:lnTo>
                  <a:lnTo>
                    <a:pt x="32" y="106"/>
                  </a:lnTo>
                  <a:lnTo>
                    <a:pt x="26" y="103"/>
                  </a:lnTo>
                  <a:lnTo>
                    <a:pt x="15" y="101"/>
                  </a:lnTo>
                  <a:lnTo>
                    <a:pt x="0" y="96"/>
                  </a:lnTo>
                  <a:lnTo>
                    <a:pt x="0" y="96"/>
                  </a:lnTo>
                  <a:lnTo>
                    <a:pt x="0" y="95"/>
                  </a:lnTo>
                  <a:lnTo>
                    <a:pt x="2" y="94"/>
                  </a:lnTo>
                  <a:lnTo>
                    <a:pt x="3" y="90"/>
                  </a:lnTo>
                  <a:lnTo>
                    <a:pt x="5" y="84"/>
                  </a:lnTo>
                  <a:lnTo>
                    <a:pt x="8" y="75"/>
                  </a:lnTo>
                  <a:lnTo>
                    <a:pt x="13" y="63"/>
                  </a:lnTo>
                  <a:lnTo>
                    <a:pt x="19" y="46"/>
                  </a:lnTo>
                  <a:lnTo>
                    <a:pt x="26" y="25"/>
                  </a:lnTo>
                  <a:lnTo>
                    <a:pt x="36"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 name="TextBox 561">
              <a:extLst>
                <a:ext uri="{FF2B5EF4-FFF2-40B4-BE49-F238E27FC236}">
                  <a16:creationId xmlns:a16="http://schemas.microsoft.com/office/drawing/2014/main" id="{461B3D0B-8EF7-460D-BF8D-1ADC7915BD9F}"/>
                </a:ext>
              </a:extLst>
            </p:cNvPr>
            <p:cNvSpPr txBox="1"/>
            <p:nvPr/>
          </p:nvSpPr>
          <p:spPr>
            <a:xfrm>
              <a:off x="4296193" y="7175956"/>
              <a:ext cx="1019254" cy="184666"/>
            </a:xfrm>
            <a:prstGeom prst="rect">
              <a:avLst/>
            </a:prstGeom>
            <a:noFill/>
          </p:spPr>
          <p:txBody>
            <a:bodyPr wrap="square" lIns="0" tIns="0" rIns="0" bIns="0" rtlCol="0">
              <a:spAutoFit/>
            </a:bodyPr>
            <a:lstStyle/>
            <a:p>
              <a:pPr>
                <a:spcAft>
                  <a:spcPts val="900"/>
                </a:spcAft>
              </a:pPr>
              <a:r>
                <a:rPr lang="en-US" sz="1200" dirty="0">
                  <a:latin typeface="+mj-lt"/>
                </a:rPr>
                <a:t>Other</a:t>
              </a:r>
              <a:endParaRPr lang="en-US" sz="1400" dirty="0">
                <a:latin typeface="+mj-lt"/>
              </a:endParaRPr>
            </a:p>
          </p:txBody>
        </p:sp>
        <p:sp>
          <p:nvSpPr>
            <p:cNvPr id="563" name="Teardrop 562">
              <a:extLst>
                <a:ext uri="{FF2B5EF4-FFF2-40B4-BE49-F238E27FC236}">
                  <a16:creationId xmlns:a16="http://schemas.microsoft.com/office/drawing/2014/main" id="{55CC989E-F485-4CFF-A43D-A0FBA41E4EF3}"/>
                </a:ext>
              </a:extLst>
            </p:cNvPr>
            <p:cNvSpPr/>
            <p:nvPr/>
          </p:nvSpPr>
          <p:spPr bwMode="ltGray">
            <a:xfrm rot="5400000" flipV="1">
              <a:off x="4169293" y="6398669"/>
              <a:ext cx="621321" cy="621321"/>
            </a:xfrm>
            <a:prstGeom prst="teardrop">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Georgia" pitchFamily="18" charset="0"/>
              </a:endParaRPr>
            </a:p>
          </p:txBody>
        </p:sp>
        <p:cxnSp>
          <p:nvCxnSpPr>
            <p:cNvPr id="564" name="Straight Connector 563">
              <a:extLst>
                <a:ext uri="{FF2B5EF4-FFF2-40B4-BE49-F238E27FC236}">
                  <a16:creationId xmlns:a16="http://schemas.microsoft.com/office/drawing/2014/main" id="{3D6588B4-CE1A-40D3-B9B9-3960774DE2ED}"/>
                </a:ext>
              </a:extLst>
            </p:cNvPr>
            <p:cNvCxnSpPr/>
            <p:nvPr/>
          </p:nvCxnSpPr>
          <p:spPr>
            <a:xfrm>
              <a:off x="4169294" y="7019990"/>
              <a:ext cx="0" cy="957822"/>
            </a:xfrm>
            <a:prstGeom prst="line">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65" name="Group 564">
            <a:extLst>
              <a:ext uri="{FF2B5EF4-FFF2-40B4-BE49-F238E27FC236}">
                <a16:creationId xmlns:a16="http://schemas.microsoft.com/office/drawing/2014/main" id="{E571024D-ABF7-4197-BF36-82ADAA019487}"/>
              </a:ext>
            </a:extLst>
          </p:cNvPr>
          <p:cNvGrpSpPr/>
          <p:nvPr/>
        </p:nvGrpSpPr>
        <p:grpSpPr>
          <a:xfrm>
            <a:off x="4089434" y="6388652"/>
            <a:ext cx="711741" cy="380919"/>
            <a:chOff x="5644978" y="6601607"/>
            <a:chExt cx="711741" cy="380919"/>
          </a:xfrm>
        </p:grpSpPr>
        <p:sp>
          <p:nvSpPr>
            <p:cNvPr id="566" name="TextBox 565">
              <a:extLst>
                <a:ext uri="{FF2B5EF4-FFF2-40B4-BE49-F238E27FC236}">
                  <a16:creationId xmlns:a16="http://schemas.microsoft.com/office/drawing/2014/main" id="{184DB5EC-E604-4BE5-A341-86FD137EE4B2}"/>
                </a:ext>
              </a:extLst>
            </p:cNvPr>
            <p:cNvSpPr txBox="1"/>
            <p:nvPr/>
          </p:nvSpPr>
          <p:spPr>
            <a:xfrm>
              <a:off x="6356654" y="6601607"/>
              <a:ext cx="65" cy="215444"/>
            </a:xfrm>
            <a:prstGeom prst="rect">
              <a:avLst/>
            </a:prstGeom>
            <a:no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a:ea typeface="+mn-ea"/>
                <a:cs typeface="+mn-cs"/>
              </a:endParaRPr>
            </a:p>
          </p:txBody>
        </p:sp>
        <p:sp>
          <p:nvSpPr>
            <p:cNvPr id="567" name="Freeform 106">
              <a:extLst>
                <a:ext uri="{FF2B5EF4-FFF2-40B4-BE49-F238E27FC236}">
                  <a16:creationId xmlns:a16="http://schemas.microsoft.com/office/drawing/2014/main" id="{8FFE740A-F9F1-4E22-9F13-DCE2D506A982}"/>
                </a:ext>
              </a:extLst>
            </p:cNvPr>
            <p:cNvSpPr>
              <a:spLocks/>
            </p:cNvSpPr>
            <p:nvPr/>
          </p:nvSpPr>
          <p:spPr bwMode="auto">
            <a:xfrm>
              <a:off x="5644978" y="6863437"/>
              <a:ext cx="457863" cy="119089"/>
            </a:xfrm>
            <a:custGeom>
              <a:avLst/>
              <a:gdLst>
                <a:gd name="T0" fmla="*/ 26 w 619"/>
                <a:gd name="T1" fmla="*/ 0 h 161"/>
                <a:gd name="T2" fmla="*/ 39 w 619"/>
                <a:gd name="T3" fmla="*/ 0 h 161"/>
                <a:gd name="T4" fmla="*/ 169 w 619"/>
                <a:gd name="T5" fmla="*/ 0 h 161"/>
                <a:gd name="T6" fmla="*/ 212 w 619"/>
                <a:gd name="T7" fmla="*/ 0 h 161"/>
                <a:gd name="T8" fmla="*/ 261 w 619"/>
                <a:gd name="T9" fmla="*/ 0 h 161"/>
                <a:gd name="T10" fmla="*/ 316 w 619"/>
                <a:gd name="T11" fmla="*/ 0 h 161"/>
                <a:gd name="T12" fmla="*/ 379 w 619"/>
                <a:gd name="T13" fmla="*/ 0 h 161"/>
                <a:gd name="T14" fmla="*/ 450 w 619"/>
                <a:gd name="T15" fmla="*/ 0 h 161"/>
                <a:gd name="T16" fmla="*/ 619 w 619"/>
                <a:gd name="T17" fmla="*/ 0 h 161"/>
                <a:gd name="T18" fmla="*/ 591 w 619"/>
                <a:gd name="T19" fmla="*/ 34 h 161"/>
                <a:gd name="T20" fmla="*/ 560 w 619"/>
                <a:gd name="T21" fmla="*/ 66 h 161"/>
                <a:gd name="T22" fmla="*/ 525 w 619"/>
                <a:gd name="T23" fmla="*/ 93 h 161"/>
                <a:gd name="T24" fmla="*/ 487 w 619"/>
                <a:gd name="T25" fmla="*/ 117 h 161"/>
                <a:gd name="T26" fmla="*/ 445 w 619"/>
                <a:gd name="T27" fmla="*/ 136 h 161"/>
                <a:gd name="T28" fmla="*/ 401 w 619"/>
                <a:gd name="T29" fmla="*/ 150 h 161"/>
                <a:gd name="T30" fmla="*/ 356 w 619"/>
                <a:gd name="T31" fmla="*/ 159 h 161"/>
                <a:gd name="T32" fmla="*/ 309 w 619"/>
                <a:gd name="T33" fmla="*/ 161 h 161"/>
                <a:gd name="T34" fmla="*/ 261 w 619"/>
                <a:gd name="T35" fmla="*/ 159 h 161"/>
                <a:gd name="T36" fmla="*/ 216 w 619"/>
                <a:gd name="T37" fmla="*/ 150 h 161"/>
                <a:gd name="T38" fmla="*/ 172 w 619"/>
                <a:gd name="T39" fmla="*/ 136 h 161"/>
                <a:gd name="T40" fmla="*/ 131 w 619"/>
                <a:gd name="T41" fmla="*/ 117 h 161"/>
                <a:gd name="T42" fmla="*/ 94 w 619"/>
                <a:gd name="T43" fmla="*/ 93 h 161"/>
                <a:gd name="T44" fmla="*/ 58 w 619"/>
                <a:gd name="T45" fmla="*/ 66 h 161"/>
                <a:gd name="T46" fmla="*/ 26 w 619"/>
                <a:gd name="T47" fmla="*/ 34 h 161"/>
                <a:gd name="T48" fmla="*/ 0 w 619"/>
                <a:gd name="T49" fmla="*/ 0 h 161"/>
                <a:gd name="T50" fmla="*/ 2 w 619"/>
                <a:gd name="T51" fmla="*/ 0 h 161"/>
                <a:gd name="T52" fmla="*/ 4 w 619"/>
                <a:gd name="T53" fmla="*/ 0 h 161"/>
                <a:gd name="T54" fmla="*/ 9 w 619"/>
                <a:gd name="T55" fmla="*/ 0 h 161"/>
                <a:gd name="T56" fmla="*/ 17 w 619"/>
                <a:gd name="T57" fmla="*/ 0 h 161"/>
                <a:gd name="T58" fmla="*/ 26 w 619"/>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161">
                  <a:moveTo>
                    <a:pt x="26" y="0"/>
                  </a:moveTo>
                  <a:lnTo>
                    <a:pt x="39" y="0"/>
                  </a:lnTo>
                  <a:lnTo>
                    <a:pt x="169" y="0"/>
                  </a:lnTo>
                  <a:lnTo>
                    <a:pt x="212" y="0"/>
                  </a:lnTo>
                  <a:lnTo>
                    <a:pt x="261" y="0"/>
                  </a:lnTo>
                  <a:lnTo>
                    <a:pt x="316" y="0"/>
                  </a:lnTo>
                  <a:lnTo>
                    <a:pt x="379" y="0"/>
                  </a:lnTo>
                  <a:lnTo>
                    <a:pt x="450" y="0"/>
                  </a:lnTo>
                  <a:lnTo>
                    <a:pt x="619" y="0"/>
                  </a:lnTo>
                  <a:lnTo>
                    <a:pt x="591" y="34"/>
                  </a:lnTo>
                  <a:lnTo>
                    <a:pt x="560" y="66"/>
                  </a:lnTo>
                  <a:lnTo>
                    <a:pt x="525" y="93"/>
                  </a:lnTo>
                  <a:lnTo>
                    <a:pt x="487" y="117"/>
                  </a:lnTo>
                  <a:lnTo>
                    <a:pt x="445" y="136"/>
                  </a:lnTo>
                  <a:lnTo>
                    <a:pt x="401" y="150"/>
                  </a:lnTo>
                  <a:lnTo>
                    <a:pt x="356" y="159"/>
                  </a:lnTo>
                  <a:lnTo>
                    <a:pt x="309" y="161"/>
                  </a:lnTo>
                  <a:lnTo>
                    <a:pt x="261" y="159"/>
                  </a:lnTo>
                  <a:lnTo>
                    <a:pt x="216" y="150"/>
                  </a:lnTo>
                  <a:lnTo>
                    <a:pt x="172" y="136"/>
                  </a:lnTo>
                  <a:lnTo>
                    <a:pt x="131" y="117"/>
                  </a:lnTo>
                  <a:lnTo>
                    <a:pt x="94" y="93"/>
                  </a:lnTo>
                  <a:lnTo>
                    <a:pt x="58" y="66"/>
                  </a:lnTo>
                  <a:lnTo>
                    <a:pt x="26" y="34"/>
                  </a:lnTo>
                  <a:lnTo>
                    <a:pt x="0" y="0"/>
                  </a:lnTo>
                  <a:lnTo>
                    <a:pt x="2" y="0"/>
                  </a:lnTo>
                  <a:lnTo>
                    <a:pt x="4" y="0"/>
                  </a:lnTo>
                  <a:lnTo>
                    <a:pt x="9" y="0"/>
                  </a:lnTo>
                  <a:lnTo>
                    <a:pt x="17" y="0"/>
                  </a:lnTo>
                  <a:lnTo>
                    <a:pt x="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568" name="TextBox 567">
            <a:extLst>
              <a:ext uri="{FF2B5EF4-FFF2-40B4-BE49-F238E27FC236}">
                <a16:creationId xmlns:a16="http://schemas.microsoft.com/office/drawing/2014/main" id="{8CB722BA-AA7E-4076-A456-2239781857FA}"/>
              </a:ext>
            </a:extLst>
          </p:cNvPr>
          <p:cNvSpPr txBox="1"/>
          <p:nvPr/>
        </p:nvSpPr>
        <p:spPr>
          <a:xfrm>
            <a:off x="529991" y="6853428"/>
            <a:ext cx="3301765" cy="276999"/>
          </a:xfrm>
          <a:prstGeom prst="rect">
            <a:avLst/>
          </a:prstGeom>
          <a:noFill/>
        </p:spPr>
        <p:txBody>
          <a:bodyPr vert="horz" wrap="square" lIns="0" tIns="0" rIns="0" bIns="0" rtlCol="0" anchor="t" anchorCtr="0">
            <a:spAutoFit/>
          </a:bodyPr>
          <a:lstStyle/>
          <a:p>
            <a:pPr lvl="0">
              <a:defRPr/>
            </a:pPr>
            <a:r>
              <a:rPr lang="en-US" sz="900" i="1" dirty="0">
                <a:solidFill>
                  <a:srgbClr val="FFFFFF">
                    <a:lumMod val="50000"/>
                  </a:srgbClr>
                </a:solidFill>
                <a:latin typeface="Georgia" panose="02040502050405020303" pitchFamily="18" charset="0"/>
                <a:cs typeface="Arial" pitchFamily="34" charset="0"/>
              </a:rPr>
              <a:t>Note: Toronto-based 1Password's mega-round of $200M is a Series A round and is therefore classified as Early stage.</a:t>
            </a:r>
            <a:endParaRPr kumimoji="0" lang="en-US" sz="900" b="0" i="1" u="none" strike="noStrike" kern="1200" cap="none" spc="0" normalizeH="0" baseline="0" noProof="0" dirty="0">
              <a:ln>
                <a:noFill/>
              </a:ln>
              <a:solidFill>
                <a:srgbClr val="FFFFFF">
                  <a:lumMod val="50000"/>
                </a:srgbClr>
              </a:solidFill>
              <a:effectLst/>
              <a:uLnTx/>
              <a:uFillTx/>
              <a:latin typeface="Georgia" panose="02040502050405020303" pitchFamily="18" charset="0"/>
              <a:cs typeface="Arial" pitchFamily="34" charset="0"/>
            </a:endParaRPr>
          </a:p>
        </p:txBody>
      </p:sp>
      <p:sp>
        <p:nvSpPr>
          <p:cNvPr id="569" name="Slide Number Placeholder 5">
            <a:extLst>
              <a:ext uri="{FF2B5EF4-FFF2-40B4-BE49-F238E27FC236}">
                <a16:creationId xmlns:a16="http://schemas.microsoft.com/office/drawing/2014/main" id="{B6C4C404-51B1-4BEE-9F04-9409EBBBE66F}"/>
              </a:ext>
            </a:extLst>
          </p:cNvPr>
          <p:cNvSpPr txBox="1">
            <a:spLocks/>
          </p:cNvSpPr>
          <p:nvPr/>
        </p:nvSpPr>
        <p:spPr>
          <a:xfrm>
            <a:off x="7848600"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fld id="{692597D4-0CBB-4803-8C08-7F0DB3D4202C}" type="slidenum">
              <a:rPr lang="en-US" smtClean="0">
                <a:solidFill>
                  <a:srgbClr val="000000"/>
                </a:solidFill>
              </a:rPr>
              <a:pPr>
                <a:defRPr/>
              </a:pPr>
              <a:t>51</a:t>
            </a:fld>
            <a:endParaRPr lang="en-US" dirty="0">
              <a:solidFill>
                <a:srgbClr val="000000"/>
              </a:solidFill>
            </a:endParaRPr>
          </a:p>
        </p:txBody>
      </p:sp>
      <p:sp>
        <p:nvSpPr>
          <p:cNvPr id="570" name="Slide Number Placeholder 5">
            <a:extLst>
              <a:ext uri="{FF2B5EF4-FFF2-40B4-BE49-F238E27FC236}">
                <a16:creationId xmlns:a16="http://schemas.microsoft.com/office/drawing/2014/main" id="{D773C07B-8876-4261-9606-12AE7EBC102C}"/>
              </a:ext>
            </a:extLst>
          </p:cNvPr>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spTree>
    <p:extLst>
      <p:ext uri="{BB962C8B-B14F-4D97-AF65-F5344CB8AC3E}">
        <p14:creationId xmlns:p14="http://schemas.microsoft.com/office/powerpoint/2010/main" val="2557209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6402"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fld id="{692597D4-0CBB-4803-8C08-7F0DB3D4202C}" type="slidenum">
              <a:rPr kumimoji="0" lang="en-US" sz="9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8" name="TextBox 47"/>
          <p:cNvSpPr txBox="1"/>
          <p:nvPr/>
        </p:nvSpPr>
        <p:spPr>
          <a:xfrm>
            <a:off x="638938" y="523709"/>
            <a:ext cx="4961295" cy="400110"/>
          </a:xfrm>
          <a:prstGeom prst="rect">
            <a:avLst/>
          </a:prstGeom>
          <a:solidFill>
            <a:schemeClr val="bg1"/>
          </a:solidFill>
        </p:spPr>
        <p:txBody>
          <a:bodyPr wrap="none" lIns="0" tIns="0" rIns="0" bIns="0" rtlCol="0">
            <a:spAutoFit/>
          </a:bodyPr>
          <a:lstStyle>
            <a:defPPr>
              <a:defRPr lang="en-US"/>
            </a:defPPr>
            <a:lvl1pPr marR="0" lvl="0" indent="0" fontAlgn="auto">
              <a:lnSpc>
                <a:spcPct val="100000"/>
              </a:lnSpc>
              <a:spcBef>
                <a:spcPts val="0"/>
              </a:spcBef>
              <a:spcAft>
                <a:spcPts val="900"/>
              </a:spcAft>
              <a:buClrTx/>
              <a:buSzTx/>
              <a:buFontTx/>
              <a:buNone/>
              <a:tabLst/>
              <a:defRPr sz="2600" b="1">
                <a:solidFill>
                  <a:srgbClr val="DB536A"/>
                </a:solidFill>
                <a:latin typeface="Georgia" panose="02040502050405020303" pitchFamily="18" charset="0"/>
              </a:defRPr>
            </a:lvl1pPr>
          </a:lstStyle>
          <a:p>
            <a:r>
              <a:rPr lang="en-US" dirty="0"/>
              <a:t>Most active investors of 2019</a:t>
            </a:r>
          </a:p>
        </p:txBody>
      </p:sp>
      <p:graphicFrame>
        <p:nvGraphicFramePr>
          <p:cNvPr id="30" name="Table 29"/>
          <p:cNvGraphicFramePr>
            <a:graphicFrameLocks noGrp="1" noChangeAspect="1"/>
          </p:cNvGraphicFramePr>
          <p:nvPr>
            <p:extLst>
              <p:ext uri="{D42A27DB-BD31-4B8C-83A1-F6EECF244321}">
                <p14:modId xmlns:p14="http://schemas.microsoft.com/office/powerpoint/2010/main" val="674122676"/>
              </p:ext>
            </p:extLst>
          </p:nvPr>
        </p:nvGraphicFramePr>
        <p:xfrm>
          <a:off x="497221" y="1158683"/>
          <a:ext cx="9027779" cy="5613589"/>
        </p:xfrm>
        <a:graphic>
          <a:graphicData uri="http://schemas.openxmlformats.org/drawingml/2006/table">
            <a:tbl>
              <a:tblPr>
                <a:tableStyleId>{69D073F8-1565-44D7-B386-08B59EADF2EE}</a:tableStyleId>
              </a:tblPr>
              <a:tblGrid>
                <a:gridCol w="4209861">
                  <a:extLst>
                    <a:ext uri="{9D8B030D-6E8A-4147-A177-3AD203B41FA5}">
                      <a16:colId xmlns:a16="http://schemas.microsoft.com/office/drawing/2014/main" val="20000"/>
                    </a:ext>
                  </a:extLst>
                </a:gridCol>
                <a:gridCol w="1361209">
                  <a:extLst>
                    <a:ext uri="{9D8B030D-6E8A-4147-A177-3AD203B41FA5}">
                      <a16:colId xmlns:a16="http://schemas.microsoft.com/office/drawing/2014/main" val="20001"/>
                    </a:ext>
                  </a:extLst>
                </a:gridCol>
                <a:gridCol w="1143000">
                  <a:extLst>
                    <a:ext uri="{9D8B030D-6E8A-4147-A177-3AD203B41FA5}">
                      <a16:colId xmlns:a16="http://schemas.microsoft.com/office/drawing/2014/main" val="20003"/>
                    </a:ext>
                  </a:extLst>
                </a:gridCol>
                <a:gridCol w="2313709">
                  <a:extLst>
                    <a:ext uri="{9D8B030D-6E8A-4147-A177-3AD203B41FA5}">
                      <a16:colId xmlns:a16="http://schemas.microsoft.com/office/drawing/2014/main" val="20005"/>
                    </a:ext>
                  </a:extLst>
                </a:gridCol>
              </a:tblGrid>
              <a:tr h="665709">
                <a:tc>
                  <a:txBody>
                    <a:bodyPr/>
                    <a:lstStyle/>
                    <a:p>
                      <a:pPr algn="l" fontAlgn="b"/>
                      <a:r>
                        <a:rPr lang="en-US" sz="1600" i="0" u="none" strike="noStrike" dirty="0">
                          <a:solidFill>
                            <a:schemeClr val="tx1"/>
                          </a:solidFill>
                          <a:effectLst/>
                          <a:latin typeface="+mn-lt"/>
                        </a:rPr>
                        <a:t>Investor</a:t>
                      </a:r>
                      <a:endParaRPr lang="en-US" sz="1600" b="0" i="0" u="none" strike="noStrike" dirty="0">
                        <a:solidFill>
                          <a:schemeClr val="tx1"/>
                        </a:solidFill>
                        <a:effectLst/>
                        <a:latin typeface="+mn-lt"/>
                      </a:endParaRPr>
                    </a:p>
                  </a:txBody>
                  <a:tcPr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lvl="0" algn="ctr" fontAlgn="b"/>
                      <a:r>
                        <a:rPr lang="en-US" sz="1400" b="0" i="0" u="none" strike="noStrike" dirty="0">
                          <a:solidFill>
                            <a:schemeClr val="tx1"/>
                          </a:solidFill>
                          <a:effectLst/>
                          <a:latin typeface="+mn-lt"/>
                        </a:rPr>
                        <a:t>Location</a:t>
                      </a:r>
                    </a:p>
                  </a:txBody>
                  <a:tcPr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1018705"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No. of Canadian companies</a:t>
                      </a:r>
                    </a:p>
                  </a:txBody>
                  <a:tcPr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rPr>
                        <a:t>Select 2019 investments</a:t>
                      </a:r>
                    </a:p>
                  </a:txBody>
                  <a:tcPr marT="7620" marB="0"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618485">
                <a:tc>
                  <a:txBody>
                    <a:bodyPr/>
                    <a:lstStyle/>
                    <a:p>
                      <a:pPr algn="l" fontAlgn="b"/>
                      <a:r>
                        <a:rPr lang="en-US" sz="1600" b="1" i="0" u="none" strike="noStrike" dirty="0">
                          <a:solidFill>
                            <a:schemeClr val="bg1"/>
                          </a:solidFill>
                          <a:effectLst/>
                          <a:latin typeface="+mn-lt"/>
                        </a:rPr>
                        <a:t> 1. BDC* (all)</a:t>
                      </a:r>
                    </a:p>
                  </a:txBody>
                  <a:tcPr marL="7620" marR="7620" marT="7620" marB="0"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chemeClr val="accent3"/>
                    </a:solidFill>
                  </a:tcPr>
                </a:tc>
                <a:tc>
                  <a:txBody>
                    <a:bodyPr/>
                    <a:lstStyle/>
                    <a:p>
                      <a:pPr algn="l" fontAlgn="b"/>
                      <a:r>
                        <a:rPr lang="en-US" sz="1200" b="0" i="0" u="none" strike="noStrike" dirty="0">
                          <a:solidFill>
                            <a:srgbClr val="000000"/>
                          </a:solidFill>
                          <a:effectLst/>
                          <a:latin typeface="+mn-lt"/>
                        </a:rPr>
                        <a:t>Montréal, QC</a:t>
                      </a:r>
                    </a:p>
                  </a:txBody>
                  <a:tcPr marL="182880" marT="7620" marB="0" anchor="ctr">
                    <a:lnL w="12700" cap="flat" cmpd="sng" algn="ctr">
                      <a:solidFill>
                        <a:schemeClr val="bg2">
                          <a:lumMod val="95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a:txBody>
                    <a:bodyPr/>
                    <a:lstStyle/>
                    <a:p>
                      <a:pPr marL="0" algn="ctr" defTabSz="1018705" rtl="0" eaLnBrk="1" fontAlgn="b" latinLnBrk="0" hangingPunct="1"/>
                      <a:r>
                        <a:rPr lang="en-US" sz="1800" b="1" i="0" u="none" strike="noStrike" kern="1200" dirty="0">
                          <a:solidFill>
                            <a:srgbClr val="DB536A"/>
                          </a:solidFill>
                          <a:effectLst/>
                          <a:latin typeface="+mn-lt"/>
                          <a:ea typeface="+mj-ea"/>
                          <a:cs typeface="+mj-cs"/>
                        </a:rPr>
                        <a:t>45</a:t>
                      </a:r>
                    </a:p>
                  </a:txBody>
                  <a:tcPr marL="9525" marR="9525" marT="9525"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l" fontAlgn="b"/>
                      <a:r>
                        <a:rPr lang="en-US" sz="1200" b="0" i="0" kern="1200" dirty="0" err="1">
                          <a:solidFill>
                            <a:schemeClr val="tx1"/>
                          </a:solidFill>
                          <a:effectLst/>
                          <a:latin typeface="+mn-lt"/>
                          <a:ea typeface="+mj-ea"/>
                          <a:cs typeface="+mj-cs"/>
                        </a:rPr>
                        <a:t>Avidbots</a:t>
                      </a:r>
                      <a:r>
                        <a:rPr lang="en-US" sz="1200" b="0" i="0" kern="1200" dirty="0">
                          <a:solidFill>
                            <a:schemeClr val="tx1"/>
                          </a:solidFill>
                          <a:effectLst/>
                          <a:latin typeface="+mn-lt"/>
                          <a:ea typeface="+mj-ea"/>
                          <a:cs typeface="+mj-cs"/>
                        </a:rPr>
                        <a:t>, Element AI, </a:t>
                      </a:r>
                      <a:r>
                        <a:rPr lang="en-US" sz="1200" b="0" i="0" kern="1200" dirty="0" err="1">
                          <a:solidFill>
                            <a:schemeClr val="tx1"/>
                          </a:solidFill>
                          <a:effectLst/>
                          <a:latin typeface="+mn-lt"/>
                          <a:ea typeface="+mj-ea"/>
                          <a:cs typeface="+mj-cs"/>
                        </a:rPr>
                        <a:t>TouchBistro</a:t>
                      </a:r>
                      <a:endParaRPr lang="en-US" sz="1200" b="0" i="0" kern="1200" dirty="0">
                        <a:solidFill>
                          <a:schemeClr val="tx1"/>
                        </a:solidFill>
                        <a:effectLst/>
                        <a:latin typeface="+mn-lt"/>
                        <a:ea typeface="+mj-ea"/>
                        <a:cs typeface="+mj-cs"/>
                      </a:endParaRPr>
                    </a:p>
                  </a:txBody>
                  <a:tcPr marT="7620" marB="0"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1"/>
                  </a:ext>
                </a:extLst>
              </a:tr>
              <a:tr h="618485">
                <a:tc>
                  <a:txBody>
                    <a:bodyPr/>
                    <a:lstStyle/>
                    <a:p>
                      <a:pPr algn="l" fontAlgn="b"/>
                      <a:r>
                        <a:rPr lang="en-US" sz="1600" b="1" i="0" u="none" strike="noStrike" dirty="0">
                          <a:solidFill>
                            <a:schemeClr val="bg1"/>
                          </a:solidFill>
                          <a:effectLst/>
                          <a:latin typeface="+mn-lt"/>
                        </a:rPr>
                        <a:t> 2. Real Ventures</a:t>
                      </a:r>
                    </a:p>
                  </a:txBody>
                  <a:tcPr marL="7620" marR="7620" marT="7620" marB="0"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rgbClr val="DC576D"/>
                    </a:solidFill>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j-ea"/>
                          <a:cs typeface="+mj-cs"/>
                        </a:rPr>
                        <a:t>Montréal, QC</a:t>
                      </a:r>
                    </a:p>
                  </a:txBody>
                  <a:tcPr marL="182880" marT="7620" marB="0" anchor="ctr">
                    <a:lnL w="12700" cap="flat" cmpd="sng" algn="ctr">
                      <a:solidFill>
                        <a:schemeClr val="bg2">
                          <a:lumMod val="95000"/>
                        </a:schemeClr>
                      </a:solidFill>
                      <a:prstDash val="solid"/>
                      <a:round/>
                      <a:headEnd type="none" w="med" len="med"/>
                      <a:tailEnd type="none" w="med" len="med"/>
                    </a:lnL>
                    <a:solidFill>
                      <a:schemeClr val="bg1">
                        <a:lumMod val="95000"/>
                      </a:schemeClr>
                    </a:solidFill>
                  </a:tcPr>
                </a:tc>
                <a:tc>
                  <a:txBody>
                    <a:bodyPr/>
                    <a:lstStyle/>
                    <a:p>
                      <a:pPr marL="0" algn="ctr" defTabSz="1018705" rtl="0" eaLnBrk="1" fontAlgn="b" latinLnBrk="0" hangingPunct="1"/>
                      <a:r>
                        <a:rPr lang="en-US" sz="1800" b="1" i="0" u="none" strike="noStrike" kern="1200" dirty="0">
                          <a:solidFill>
                            <a:srgbClr val="DB536A"/>
                          </a:solidFill>
                          <a:effectLst/>
                          <a:latin typeface="+mn-lt"/>
                          <a:ea typeface="+mj-ea"/>
                          <a:cs typeface="+mj-cs"/>
                        </a:rPr>
                        <a:t>17</a:t>
                      </a:r>
                    </a:p>
                  </a:txBody>
                  <a:tcPr marL="9525" marR="9525" marT="9525" marB="0" anchor="ctr">
                    <a:solidFill>
                      <a:schemeClr val="bg1">
                        <a:lumMod val="95000"/>
                      </a:schemeClr>
                    </a:solidFill>
                  </a:tcPr>
                </a:tc>
                <a:tc>
                  <a:txBody>
                    <a:bodyPr/>
                    <a:lstStyle/>
                    <a:p>
                      <a:pPr marL="0" algn="l" defTabSz="1018705" rtl="0" eaLnBrk="1" fontAlgn="b" latinLnBrk="0" hangingPunct="1"/>
                      <a:r>
                        <a:rPr lang="en-US" sz="1200" b="0" i="0" kern="1200" dirty="0">
                          <a:solidFill>
                            <a:schemeClr val="tx1"/>
                          </a:solidFill>
                          <a:effectLst/>
                          <a:latin typeface="+mn-lt"/>
                          <a:ea typeface="+mj-ea"/>
                          <a:cs typeface="+mj-cs"/>
                        </a:rPr>
                        <a:t>Element AI, Xanadu, </a:t>
                      </a:r>
                      <a:r>
                        <a:rPr lang="en-US" sz="1200" b="0" i="0" kern="1200" dirty="0" err="1">
                          <a:solidFill>
                            <a:schemeClr val="tx1"/>
                          </a:solidFill>
                          <a:effectLst/>
                          <a:latin typeface="+mn-lt"/>
                          <a:ea typeface="+mj-ea"/>
                          <a:cs typeface="+mj-cs"/>
                        </a:rPr>
                        <a:t>Avidbots</a:t>
                      </a:r>
                      <a:endParaRPr lang="en-US" sz="1200" b="0" i="0" kern="1200" dirty="0">
                        <a:solidFill>
                          <a:schemeClr val="tx1"/>
                        </a:solidFill>
                        <a:effectLst/>
                        <a:latin typeface="+mn-lt"/>
                        <a:ea typeface="+mj-ea"/>
                        <a:cs typeface="+mj-cs"/>
                      </a:endParaRPr>
                    </a:p>
                  </a:txBody>
                  <a:tcPr marT="7620" marB="0" anchor="ctr">
                    <a:solidFill>
                      <a:schemeClr val="bg1">
                        <a:lumMod val="95000"/>
                      </a:schemeClr>
                    </a:solidFill>
                  </a:tcPr>
                </a:tc>
                <a:extLst>
                  <a:ext uri="{0D108BD9-81ED-4DB2-BD59-A6C34878D82A}">
                    <a16:rowId xmlns:a16="http://schemas.microsoft.com/office/drawing/2014/main" val="10002"/>
                  </a:ext>
                </a:extLst>
              </a:tr>
              <a:tr h="618485">
                <a:tc>
                  <a:txBody>
                    <a:bodyPr/>
                    <a:lstStyle/>
                    <a:p>
                      <a:pPr algn="l" fontAlgn="b"/>
                      <a:r>
                        <a:rPr lang="en-US" sz="1600" b="1" i="0" u="none" strike="noStrike" dirty="0">
                          <a:solidFill>
                            <a:schemeClr val="bg1"/>
                          </a:solidFill>
                          <a:effectLst/>
                          <a:latin typeface="+mn-lt"/>
                        </a:rPr>
                        <a:t> 3. Panache Ventures</a:t>
                      </a:r>
                    </a:p>
                  </a:txBody>
                  <a:tcPr marL="7620" marR="7620" marT="7620" marB="0"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rgbClr val="70180F"/>
                    </a:solidFill>
                  </a:tcPr>
                </a:tc>
                <a:tc>
                  <a:txBody>
                    <a:bodyPr/>
                    <a:lstStyle/>
                    <a:p>
                      <a:pPr marL="0" algn="l" defTabSz="1018705" rtl="0" eaLnBrk="1" fontAlgn="b" latinLnBrk="0" hangingPunct="1"/>
                      <a:r>
                        <a:rPr lang="en-US" sz="1200" b="0" i="0" kern="1200" dirty="0">
                          <a:solidFill>
                            <a:schemeClr val="tx1"/>
                          </a:solidFill>
                          <a:effectLst/>
                          <a:latin typeface="+mn-lt"/>
                          <a:ea typeface="+mj-ea"/>
                          <a:cs typeface="+mj-cs"/>
                        </a:rPr>
                        <a:t>Montréal, QC</a:t>
                      </a:r>
                    </a:p>
                  </a:txBody>
                  <a:tcPr marL="182880" marT="7620" marB="0" anchor="ctr">
                    <a:lnL w="12700" cap="flat" cmpd="sng" algn="ctr">
                      <a:solidFill>
                        <a:schemeClr val="bg2">
                          <a:lumMod val="95000"/>
                        </a:schemeClr>
                      </a:solidFill>
                      <a:prstDash val="solid"/>
                      <a:round/>
                      <a:headEnd type="none" w="med" len="med"/>
                      <a:tailEnd type="none" w="med" len="med"/>
                    </a:lnL>
                  </a:tcPr>
                </a:tc>
                <a:tc>
                  <a:txBody>
                    <a:bodyPr/>
                    <a:lstStyle/>
                    <a:p>
                      <a:pPr marL="0" algn="ctr" defTabSz="1018705" rtl="0" eaLnBrk="1" fontAlgn="b" latinLnBrk="0" hangingPunct="1"/>
                      <a:r>
                        <a:rPr lang="en-US" sz="1800" b="1" i="0" u="none" strike="noStrike" kern="1200" dirty="0">
                          <a:solidFill>
                            <a:srgbClr val="DB536A"/>
                          </a:solidFill>
                          <a:effectLst/>
                          <a:latin typeface="+mn-lt"/>
                          <a:ea typeface="+mj-ea"/>
                          <a:cs typeface="+mj-cs"/>
                        </a:rPr>
                        <a:t>15</a:t>
                      </a:r>
                    </a:p>
                  </a:txBody>
                  <a:tcPr marL="9525" marR="9525" marT="9525" marB="0" anchor="ctr"/>
                </a:tc>
                <a:tc>
                  <a:txBody>
                    <a:bodyPr/>
                    <a:lstStyle/>
                    <a:p>
                      <a:pPr marL="0" algn="l" defTabSz="1018705" rtl="0" eaLnBrk="1" fontAlgn="b" latinLnBrk="0" hangingPunct="1"/>
                      <a:r>
                        <a:rPr lang="en-US" sz="1200" b="0" i="0" kern="1200" dirty="0">
                          <a:solidFill>
                            <a:schemeClr val="tx1"/>
                          </a:solidFill>
                          <a:effectLst/>
                          <a:latin typeface="+mn-lt"/>
                          <a:ea typeface="+mj-ea"/>
                          <a:cs typeface="+mj-cs"/>
                        </a:rPr>
                        <a:t>Blume, </a:t>
                      </a:r>
                      <a:r>
                        <a:rPr lang="en-US" sz="1200" b="0" i="0" kern="1200" dirty="0" err="1">
                          <a:solidFill>
                            <a:schemeClr val="tx1"/>
                          </a:solidFill>
                          <a:effectLst/>
                          <a:latin typeface="+mn-lt"/>
                          <a:ea typeface="+mj-ea"/>
                          <a:cs typeface="+mj-cs"/>
                        </a:rPr>
                        <a:t>CTO,ai</a:t>
                      </a:r>
                      <a:r>
                        <a:rPr lang="en-US" sz="1200" b="0" i="0" kern="1200" dirty="0">
                          <a:solidFill>
                            <a:schemeClr val="tx1"/>
                          </a:solidFill>
                          <a:effectLst/>
                          <a:latin typeface="+mn-lt"/>
                          <a:ea typeface="+mj-ea"/>
                          <a:cs typeface="+mj-cs"/>
                        </a:rPr>
                        <a:t>, </a:t>
                      </a:r>
                      <a:r>
                        <a:rPr lang="en-US" sz="1200" b="0" i="0" kern="1200" dirty="0" err="1">
                          <a:solidFill>
                            <a:schemeClr val="tx1"/>
                          </a:solidFill>
                          <a:effectLst/>
                          <a:latin typeface="+mn-lt"/>
                          <a:ea typeface="+mj-ea"/>
                          <a:cs typeface="+mj-cs"/>
                        </a:rPr>
                        <a:t>dfuse</a:t>
                      </a:r>
                      <a:endParaRPr lang="en-US" sz="1200" b="0" i="0" kern="1200" dirty="0">
                        <a:solidFill>
                          <a:schemeClr val="tx1"/>
                        </a:solidFill>
                        <a:effectLst/>
                        <a:latin typeface="+mn-lt"/>
                        <a:ea typeface="+mj-ea"/>
                        <a:cs typeface="+mj-cs"/>
                      </a:endParaRPr>
                    </a:p>
                  </a:txBody>
                  <a:tcPr marT="7620" marB="0" anchor="ctr"/>
                </a:tc>
                <a:extLst>
                  <a:ext uri="{0D108BD9-81ED-4DB2-BD59-A6C34878D82A}">
                    <a16:rowId xmlns:a16="http://schemas.microsoft.com/office/drawing/2014/main" val="10003"/>
                  </a:ext>
                </a:extLst>
              </a:tr>
              <a:tr h="618485">
                <a:tc>
                  <a:txBody>
                    <a:bodyPr/>
                    <a:lstStyle/>
                    <a:p>
                      <a:pPr marL="0" algn="l" defTabSz="754380" rtl="0" eaLnBrk="1" fontAlgn="b" latinLnBrk="0" hangingPunct="1"/>
                      <a:r>
                        <a:rPr lang="en-US" sz="1600" b="1" i="0" u="none" strike="noStrike" kern="1200" dirty="0">
                          <a:solidFill>
                            <a:schemeClr val="bg1"/>
                          </a:solidFill>
                          <a:effectLst/>
                          <a:latin typeface="+mn-lt"/>
                          <a:ea typeface="+mj-ea"/>
                          <a:cs typeface="+mj-cs"/>
                        </a:rPr>
                        <a:t> 3. SOSV</a:t>
                      </a:r>
                    </a:p>
                  </a:txBody>
                  <a:tcPr marL="7620" marR="7620" marT="7620" marB="0"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rgbClr val="70180F"/>
                    </a:solidFill>
                  </a:tcPr>
                </a:tc>
                <a:tc>
                  <a:txBody>
                    <a:bodyPr/>
                    <a:lstStyle/>
                    <a:p>
                      <a:pPr marL="0" algn="l" defTabSz="754380" rtl="0" eaLnBrk="1" fontAlgn="b" latinLnBrk="0" hangingPunct="1"/>
                      <a:r>
                        <a:rPr lang="en-US" sz="1200" b="0" i="0" kern="1200" dirty="0">
                          <a:solidFill>
                            <a:schemeClr val="tx1"/>
                          </a:solidFill>
                          <a:effectLst/>
                          <a:latin typeface="+mn-lt"/>
                          <a:ea typeface="+mj-ea"/>
                          <a:cs typeface="+mj-cs"/>
                        </a:rPr>
                        <a:t>Princeton, NJ</a:t>
                      </a:r>
                    </a:p>
                  </a:txBody>
                  <a:tcPr marL="182880" marT="7620" marB="0" anchor="ctr">
                    <a:lnL w="12700" cap="flat" cmpd="sng" algn="ctr">
                      <a:solidFill>
                        <a:schemeClr val="bg2">
                          <a:lumMod val="95000"/>
                        </a:schemeClr>
                      </a:solidFill>
                      <a:prstDash val="solid"/>
                      <a:round/>
                      <a:headEnd type="none" w="med" len="med"/>
                      <a:tailEnd type="none" w="med" len="med"/>
                    </a:lnL>
                    <a:solidFill>
                      <a:srgbClr val="F2F2F2"/>
                    </a:solidFill>
                  </a:tcPr>
                </a:tc>
                <a:tc>
                  <a:txBody>
                    <a:bodyPr/>
                    <a:lstStyle/>
                    <a:p>
                      <a:pPr marL="0" algn="ctr" defTabSz="754380" rtl="0" eaLnBrk="1" fontAlgn="b" latinLnBrk="0" hangingPunct="1"/>
                      <a:r>
                        <a:rPr lang="en-US" sz="1800" b="1" i="0" u="none" strike="noStrike" kern="1200" dirty="0">
                          <a:solidFill>
                            <a:srgbClr val="DB536A"/>
                          </a:solidFill>
                          <a:effectLst/>
                          <a:latin typeface="+mn-lt"/>
                          <a:ea typeface="+mj-ea"/>
                          <a:cs typeface="+mj-cs"/>
                        </a:rPr>
                        <a:t>15</a:t>
                      </a:r>
                    </a:p>
                  </a:txBody>
                  <a:tcPr marL="9525" marR="9525" marT="9525" marB="0" anchor="ctr">
                    <a:solidFill>
                      <a:srgbClr val="F2F2F2"/>
                    </a:solidFill>
                  </a:tcPr>
                </a:tc>
                <a:tc>
                  <a:txBody>
                    <a:bodyPr/>
                    <a:lstStyle/>
                    <a:p>
                      <a:pPr marL="0" algn="l" defTabSz="754380" rtl="0" eaLnBrk="1" fontAlgn="b" latinLnBrk="0" hangingPunct="1"/>
                      <a:r>
                        <a:rPr lang="en-US" sz="1200" b="0" i="0" kern="1200" dirty="0" err="1">
                          <a:solidFill>
                            <a:schemeClr val="tx1"/>
                          </a:solidFill>
                          <a:effectLst/>
                          <a:latin typeface="+mn-lt"/>
                          <a:ea typeface="+mj-ea"/>
                          <a:cs typeface="+mj-cs"/>
                        </a:rPr>
                        <a:t>Avidbots</a:t>
                      </a:r>
                      <a:r>
                        <a:rPr lang="en-US" sz="1200" b="0" i="0" kern="1200" dirty="0">
                          <a:solidFill>
                            <a:schemeClr val="tx1"/>
                          </a:solidFill>
                          <a:effectLst/>
                          <a:latin typeface="+mn-lt"/>
                          <a:ea typeface="+mj-ea"/>
                          <a:cs typeface="+mj-cs"/>
                        </a:rPr>
                        <a:t>, </a:t>
                      </a:r>
                      <a:r>
                        <a:rPr lang="en-US" sz="1200" b="0" i="0" kern="1200" dirty="0" err="1">
                          <a:solidFill>
                            <a:schemeClr val="tx1"/>
                          </a:solidFill>
                          <a:effectLst/>
                          <a:latin typeface="+mn-lt"/>
                          <a:ea typeface="+mj-ea"/>
                          <a:cs typeface="+mj-cs"/>
                        </a:rPr>
                        <a:t>FreshSpoke</a:t>
                      </a:r>
                      <a:endParaRPr lang="en-US" sz="1200" b="0" i="0" kern="1200" dirty="0">
                        <a:solidFill>
                          <a:schemeClr val="tx1"/>
                        </a:solidFill>
                        <a:effectLst/>
                        <a:latin typeface="+mn-lt"/>
                        <a:ea typeface="+mj-ea"/>
                        <a:cs typeface="+mj-cs"/>
                      </a:endParaRPr>
                    </a:p>
                  </a:txBody>
                  <a:tcPr marT="7620" marB="0" anchor="ctr">
                    <a:solidFill>
                      <a:srgbClr val="F2F2F2"/>
                    </a:solidFill>
                  </a:tcPr>
                </a:tc>
                <a:extLst>
                  <a:ext uri="{0D108BD9-81ED-4DB2-BD59-A6C34878D82A}">
                    <a16:rowId xmlns:a16="http://schemas.microsoft.com/office/drawing/2014/main" val="2921213962"/>
                  </a:ext>
                </a:extLst>
              </a:tr>
              <a:tr h="618485">
                <a:tc>
                  <a:txBody>
                    <a:bodyPr/>
                    <a:lstStyle/>
                    <a:p>
                      <a:pPr algn="l" fontAlgn="b"/>
                      <a:r>
                        <a:rPr lang="en-US" sz="1600" b="1" i="0" u="none" strike="noStrike" dirty="0">
                          <a:solidFill>
                            <a:schemeClr val="bg1"/>
                          </a:solidFill>
                          <a:effectLst/>
                          <a:latin typeface="+mn-lt"/>
                        </a:rPr>
                        <a:t> 5. </a:t>
                      </a:r>
                      <a:r>
                        <a:rPr lang="en-US" sz="1600" b="1" i="0" u="none" strike="noStrike" dirty="0" err="1">
                          <a:solidFill>
                            <a:schemeClr val="bg1"/>
                          </a:solidFill>
                          <a:effectLst/>
                          <a:latin typeface="+mn-lt"/>
                        </a:rPr>
                        <a:t>Investissement</a:t>
                      </a:r>
                      <a:r>
                        <a:rPr lang="en-US" sz="1600" b="1" i="0" u="none" strike="noStrike" dirty="0">
                          <a:solidFill>
                            <a:schemeClr val="bg1"/>
                          </a:solidFill>
                          <a:effectLst/>
                          <a:latin typeface="+mn-lt"/>
                        </a:rPr>
                        <a:t> Québec</a:t>
                      </a:r>
                    </a:p>
                  </a:txBody>
                  <a:tcPr marL="7620" marR="7620" marT="7620" marB="0"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rgbClr val="FF861A"/>
                    </a:solidFill>
                  </a:tcPr>
                </a:tc>
                <a:tc>
                  <a:txBody>
                    <a:bodyPr/>
                    <a:lstStyle/>
                    <a:p>
                      <a:pPr rtl="0"/>
                      <a:r>
                        <a:rPr lang="en-US" sz="1200" b="0" i="0" u="none" strike="noStrike" kern="1200" baseline="0" dirty="0">
                          <a:solidFill>
                            <a:srgbClr val="000000"/>
                          </a:solidFill>
                          <a:latin typeface="Arial" panose="020B0604020202020204" pitchFamily="34" charset="0"/>
                        </a:rPr>
                        <a:t>Montréal, QC</a:t>
                      </a:r>
                    </a:p>
                  </a:txBody>
                  <a:tcPr marL="182880" marT="7620" marB="0" anchor="ctr">
                    <a:lnL w="12700" cap="flat" cmpd="sng" algn="ctr">
                      <a:solidFill>
                        <a:schemeClr val="bg2">
                          <a:lumMod val="95000"/>
                        </a:schemeClr>
                      </a:solidFill>
                      <a:prstDash val="solid"/>
                      <a:round/>
                      <a:headEnd type="none" w="med" len="med"/>
                      <a:tailEnd type="none" w="med" len="med"/>
                    </a:lnL>
                    <a:solidFill>
                      <a:schemeClr val="bg1"/>
                    </a:solidFill>
                  </a:tcPr>
                </a:tc>
                <a:tc>
                  <a:txBody>
                    <a:bodyPr/>
                    <a:lstStyle/>
                    <a:p>
                      <a:pPr marL="0" algn="ctr" defTabSz="1018705" rtl="0" eaLnBrk="1" fontAlgn="b" latinLnBrk="0" hangingPunct="1"/>
                      <a:r>
                        <a:rPr lang="en-US" sz="1800" b="1" i="0" u="none" strike="noStrike" kern="1200" dirty="0">
                          <a:solidFill>
                            <a:srgbClr val="DB536A"/>
                          </a:solidFill>
                          <a:effectLst/>
                          <a:latin typeface="+mn-lt"/>
                          <a:ea typeface="+mj-ea"/>
                          <a:cs typeface="+mj-cs"/>
                        </a:rPr>
                        <a:t>12</a:t>
                      </a:r>
                    </a:p>
                  </a:txBody>
                  <a:tcPr marL="9525" marR="9525" marT="9525" marB="0" anchor="ctr">
                    <a:solidFill>
                      <a:schemeClr val="bg1"/>
                    </a:solidFill>
                  </a:tcPr>
                </a:tc>
                <a:tc>
                  <a:txBody>
                    <a:bodyPr/>
                    <a:lstStyle/>
                    <a:p>
                      <a:pPr marL="0" algn="l" defTabSz="1018705" rtl="0" eaLnBrk="1" fontAlgn="b" latinLnBrk="0" hangingPunct="1"/>
                      <a:r>
                        <a:rPr lang="en-US" sz="1200" b="0" i="0" kern="1200" dirty="0" err="1">
                          <a:solidFill>
                            <a:schemeClr val="tx1"/>
                          </a:solidFill>
                          <a:effectLst/>
                          <a:latin typeface="+mn-lt"/>
                          <a:ea typeface="+mj-ea"/>
                          <a:cs typeface="+mj-cs"/>
                        </a:rPr>
                        <a:t>Coveo</a:t>
                      </a:r>
                      <a:r>
                        <a:rPr lang="en-US" sz="1200" b="0" i="0" kern="1200" dirty="0">
                          <a:solidFill>
                            <a:schemeClr val="tx1"/>
                          </a:solidFill>
                          <a:effectLst/>
                          <a:latin typeface="+mn-lt"/>
                          <a:ea typeface="+mj-ea"/>
                          <a:cs typeface="+mj-cs"/>
                        </a:rPr>
                        <a:t>, Enerkem, </a:t>
                      </a:r>
                      <a:r>
                        <a:rPr lang="en-US" sz="1200" b="0" i="0" kern="1200" dirty="0" err="1">
                          <a:solidFill>
                            <a:schemeClr val="tx1"/>
                          </a:solidFill>
                          <a:effectLst/>
                          <a:latin typeface="+mn-lt"/>
                          <a:ea typeface="+mj-ea"/>
                          <a:cs typeface="+mj-cs"/>
                        </a:rPr>
                        <a:t>Stradigi</a:t>
                      </a:r>
                      <a:r>
                        <a:rPr lang="en-US" sz="1200" b="0" i="0" kern="1200" dirty="0">
                          <a:solidFill>
                            <a:schemeClr val="tx1"/>
                          </a:solidFill>
                          <a:effectLst/>
                          <a:latin typeface="+mn-lt"/>
                          <a:ea typeface="+mj-ea"/>
                          <a:cs typeface="+mj-cs"/>
                        </a:rPr>
                        <a:t> AI</a:t>
                      </a:r>
                    </a:p>
                  </a:txBody>
                  <a:tcPr marT="7620" marB="0" anchor="ctr">
                    <a:solidFill>
                      <a:schemeClr val="bg1"/>
                    </a:solidFill>
                  </a:tcPr>
                </a:tc>
                <a:extLst>
                  <a:ext uri="{0D108BD9-81ED-4DB2-BD59-A6C34878D82A}">
                    <a16:rowId xmlns:a16="http://schemas.microsoft.com/office/drawing/2014/main" val="278865983"/>
                  </a:ext>
                </a:extLst>
              </a:tr>
              <a:tr h="618485">
                <a:tc>
                  <a:txBody>
                    <a:bodyPr/>
                    <a:lstStyle/>
                    <a:p>
                      <a:pPr algn="l" fontAlgn="b"/>
                      <a:r>
                        <a:rPr lang="en-US" sz="1600" b="1" i="0" u="none" strike="noStrike" kern="1200" dirty="0">
                          <a:solidFill>
                            <a:schemeClr val="bg1"/>
                          </a:solidFill>
                          <a:effectLst/>
                          <a:latin typeface="+mn-lt"/>
                          <a:ea typeface="+mj-ea"/>
                          <a:cs typeface="+mj-cs"/>
                        </a:rPr>
                        <a:t> 6. </a:t>
                      </a:r>
                      <a:r>
                        <a:rPr lang="en-US" sz="1600" b="1" i="0" u="none" strike="noStrike" kern="1200" dirty="0" err="1">
                          <a:solidFill>
                            <a:schemeClr val="bg1"/>
                          </a:solidFill>
                          <a:effectLst/>
                          <a:latin typeface="+mn-lt"/>
                          <a:ea typeface="+mj-ea"/>
                          <a:cs typeface="+mj-cs"/>
                        </a:rPr>
                        <a:t>MaRS</a:t>
                      </a:r>
                      <a:r>
                        <a:rPr lang="en-US" sz="1600" b="1" i="0" u="none" strike="noStrike" kern="1200" dirty="0">
                          <a:solidFill>
                            <a:schemeClr val="bg1"/>
                          </a:solidFill>
                          <a:effectLst/>
                          <a:latin typeface="+mn-lt"/>
                          <a:ea typeface="+mj-ea"/>
                          <a:cs typeface="+mj-cs"/>
                        </a:rPr>
                        <a:t> Investment Accelerator Fund</a:t>
                      </a:r>
                    </a:p>
                  </a:txBody>
                  <a:tcPr marL="7620" marR="7620" marT="7620" marB="0"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rgbClr val="FFB600"/>
                    </a:solidFill>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j-ea"/>
                          <a:cs typeface="+mj-cs"/>
                        </a:rPr>
                        <a:t>Toronto, ON</a:t>
                      </a:r>
                    </a:p>
                  </a:txBody>
                  <a:tcPr marL="182880" marT="7620" marB="0" anchor="ctr">
                    <a:lnL w="12700" cap="flat" cmpd="sng" algn="ctr">
                      <a:solidFill>
                        <a:schemeClr val="bg2">
                          <a:lumMod val="95000"/>
                        </a:schemeClr>
                      </a:solidFill>
                      <a:prstDash val="solid"/>
                      <a:round/>
                      <a:headEnd type="none" w="med" len="med"/>
                      <a:tailEnd type="none" w="med" len="med"/>
                    </a:lnL>
                    <a:solidFill>
                      <a:srgbClr val="F2F2F2"/>
                    </a:solidFill>
                  </a:tcPr>
                </a:tc>
                <a:tc>
                  <a:txBody>
                    <a:bodyPr/>
                    <a:lstStyle/>
                    <a:p>
                      <a:pPr marL="0" algn="ctr" defTabSz="1018705" rtl="0" eaLnBrk="1" fontAlgn="b" latinLnBrk="0" hangingPunct="1"/>
                      <a:r>
                        <a:rPr lang="en-US" sz="1800" b="1" i="0" u="none" strike="noStrike" kern="1200" dirty="0">
                          <a:solidFill>
                            <a:srgbClr val="DB536A"/>
                          </a:solidFill>
                          <a:effectLst/>
                          <a:latin typeface="+mn-lt"/>
                          <a:ea typeface="+mj-ea"/>
                          <a:cs typeface="+mj-cs"/>
                        </a:rPr>
                        <a:t>10</a:t>
                      </a:r>
                    </a:p>
                  </a:txBody>
                  <a:tcPr marL="9525" marR="9525" marT="9525" marB="0" anchor="ctr">
                    <a:solidFill>
                      <a:srgbClr val="F2F2F2"/>
                    </a:solidFill>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j-ea"/>
                          <a:cs typeface="+mj-cs"/>
                        </a:rPr>
                        <a:t>Bridgit, </a:t>
                      </a:r>
                      <a:r>
                        <a:rPr lang="en-US" sz="1200" b="0" i="0" kern="1200" dirty="0" err="1">
                          <a:solidFill>
                            <a:schemeClr val="tx1"/>
                          </a:solidFill>
                          <a:effectLst/>
                          <a:latin typeface="+mn-lt"/>
                          <a:ea typeface="+mj-ea"/>
                          <a:cs typeface="+mj-cs"/>
                        </a:rPr>
                        <a:t>InnerSpace</a:t>
                      </a:r>
                      <a:r>
                        <a:rPr lang="en-US" sz="1200" b="0" i="0" kern="1200" dirty="0">
                          <a:solidFill>
                            <a:schemeClr val="tx1"/>
                          </a:solidFill>
                          <a:effectLst/>
                          <a:latin typeface="+mn-lt"/>
                          <a:ea typeface="+mj-ea"/>
                          <a:cs typeface="+mj-cs"/>
                        </a:rPr>
                        <a:t> Technology, Sampler</a:t>
                      </a:r>
                    </a:p>
                  </a:txBody>
                  <a:tcPr marT="7620" marB="0" anchor="ctr">
                    <a:solidFill>
                      <a:srgbClr val="F2F2F2"/>
                    </a:solidFill>
                  </a:tcPr>
                </a:tc>
                <a:extLst>
                  <a:ext uri="{0D108BD9-81ED-4DB2-BD59-A6C34878D82A}">
                    <a16:rowId xmlns:a16="http://schemas.microsoft.com/office/drawing/2014/main" val="10004"/>
                  </a:ext>
                </a:extLst>
              </a:tr>
              <a:tr h="618485">
                <a:tc>
                  <a:txBody>
                    <a:bodyPr/>
                    <a:lstStyle/>
                    <a:p>
                      <a:pPr algn="l" fontAlgn="b"/>
                      <a:r>
                        <a:rPr lang="en-US" sz="1600" b="1" i="0" u="none" strike="noStrike" kern="1200" dirty="0">
                          <a:solidFill>
                            <a:schemeClr val="bg1"/>
                          </a:solidFill>
                          <a:effectLst/>
                          <a:latin typeface="+mn-lt"/>
                          <a:ea typeface="+mj-ea"/>
                          <a:cs typeface="+mj-cs"/>
                        </a:rPr>
                        <a:t> 6. </a:t>
                      </a:r>
                      <a:r>
                        <a:rPr lang="en-US" sz="1600" b="1" i="0" u="none" strike="noStrike" kern="1200" dirty="0" err="1">
                          <a:solidFill>
                            <a:schemeClr val="bg1"/>
                          </a:solidFill>
                          <a:effectLst/>
                          <a:latin typeface="+mn-lt"/>
                          <a:ea typeface="+mj-ea"/>
                          <a:cs typeface="+mj-cs"/>
                        </a:rPr>
                        <a:t>Inovia</a:t>
                      </a:r>
                      <a:r>
                        <a:rPr lang="en-US" sz="1600" b="1" i="0" u="none" strike="noStrike" kern="1200" dirty="0">
                          <a:solidFill>
                            <a:schemeClr val="bg1"/>
                          </a:solidFill>
                          <a:effectLst/>
                          <a:latin typeface="+mn-lt"/>
                          <a:ea typeface="+mj-ea"/>
                          <a:cs typeface="+mj-cs"/>
                        </a:rPr>
                        <a:t> Capital</a:t>
                      </a:r>
                    </a:p>
                  </a:txBody>
                  <a:tcPr marL="7620" marR="7620" marT="7620" marB="0"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rgbClr val="FFB600"/>
                    </a:solidFill>
                  </a:tcPr>
                </a:tc>
                <a:tc>
                  <a:txBody>
                    <a:bodyPr/>
                    <a:lstStyle/>
                    <a:p>
                      <a:pPr rtl="0"/>
                      <a:r>
                        <a:rPr lang="en-US" sz="1200" b="0" i="0" u="none" strike="noStrike" kern="1200" baseline="0" dirty="0">
                          <a:solidFill>
                            <a:srgbClr val="000000"/>
                          </a:solidFill>
                          <a:latin typeface="Arial" panose="020B0604020202020204" pitchFamily="34" charset="0"/>
                        </a:rPr>
                        <a:t>Montréal, QC</a:t>
                      </a:r>
                    </a:p>
                  </a:txBody>
                  <a:tcPr marL="182880" marT="7620" marB="0" anchor="ctr">
                    <a:lnL w="12700" cap="flat" cmpd="sng" algn="ctr">
                      <a:solidFill>
                        <a:schemeClr val="bg2">
                          <a:lumMod val="95000"/>
                        </a:schemeClr>
                      </a:solidFill>
                      <a:prstDash val="solid"/>
                      <a:round/>
                      <a:headEnd type="none" w="med" len="med"/>
                      <a:tailEnd type="none" w="med" len="med"/>
                    </a:lnL>
                    <a:solidFill>
                      <a:schemeClr val="bg1"/>
                    </a:solidFill>
                  </a:tcPr>
                </a:tc>
                <a:tc>
                  <a:txBody>
                    <a:bodyPr/>
                    <a:lstStyle/>
                    <a:p>
                      <a:pPr marL="0" algn="ctr" defTabSz="1018705" rtl="0" eaLnBrk="1" fontAlgn="b" latinLnBrk="0" hangingPunct="1"/>
                      <a:r>
                        <a:rPr lang="en-US" sz="1800" b="1" i="0" u="none" strike="noStrike" kern="1200" dirty="0">
                          <a:solidFill>
                            <a:srgbClr val="DB536A"/>
                          </a:solidFill>
                          <a:effectLst/>
                          <a:latin typeface="+mn-lt"/>
                          <a:ea typeface="+mj-ea"/>
                          <a:cs typeface="+mj-cs"/>
                        </a:rPr>
                        <a:t>10</a:t>
                      </a:r>
                    </a:p>
                  </a:txBody>
                  <a:tcPr marL="9525" marR="9525" marT="9525" marB="0" anchor="ctr">
                    <a:solidFill>
                      <a:schemeClr val="bg1"/>
                    </a:solidFill>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j-ea"/>
                          <a:cs typeface="+mj-cs"/>
                        </a:rPr>
                        <a:t>Clearbanc</a:t>
                      </a:r>
                      <a:r>
                        <a:rPr lang="en-US" sz="1200" b="0" i="0" kern="1200" dirty="0">
                          <a:solidFill>
                            <a:schemeClr val="tx1"/>
                          </a:solidFill>
                          <a:effectLst/>
                          <a:latin typeface="+mn-lt"/>
                          <a:ea typeface="+mj-ea"/>
                          <a:cs typeface="+mj-cs"/>
                        </a:rPr>
                        <a:t>, </a:t>
                      </a:r>
                      <a:r>
                        <a:rPr lang="en-US" sz="1200" b="0" i="0" kern="1200" dirty="0" err="1">
                          <a:solidFill>
                            <a:schemeClr val="tx1"/>
                          </a:solidFill>
                          <a:effectLst/>
                          <a:latin typeface="+mn-lt"/>
                          <a:ea typeface="+mj-ea"/>
                          <a:cs typeface="+mj-cs"/>
                        </a:rPr>
                        <a:t>AlayaCare</a:t>
                      </a:r>
                      <a:r>
                        <a:rPr lang="en-US" sz="1200" b="0" i="0" kern="1200" dirty="0">
                          <a:solidFill>
                            <a:schemeClr val="tx1"/>
                          </a:solidFill>
                          <a:effectLst/>
                          <a:latin typeface="+mn-lt"/>
                          <a:ea typeface="+mj-ea"/>
                          <a:cs typeface="+mj-cs"/>
                        </a:rPr>
                        <a:t>, </a:t>
                      </a:r>
                      <a:r>
                        <a:rPr lang="en-US" sz="1200" b="0" i="0" kern="1200" dirty="0" err="1">
                          <a:solidFill>
                            <a:schemeClr val="tx1"/>
                          </a:solidFill>
                          <a:effectLst/>
                          <a:latin typeface="+mn-lt"/>
                          <a:ea typeface="+mj-ea"/>
                          <a:cs typeface="+mj-cs"/>
                        </a:rPr>
                        <a:t>RenoRun</a:t>
                      </a:r>
                      <a:endParaRPr lang="en-US" sz="1200" b="0" i="0" kern="1200" dirty="0">
                        <a:solidFill>
                          <a:schemeClr val="tx1"/>
                        </a:solidFill>
                        <a:effectLst/>
                        <a:latin typeface="+mn-lt"/>
                        <a:ea typeface="+mj-ea"/>
                        <a:cs typeface="+mj-cs"/>
                      </a:endParaRPr>
                    </a:p>
                  </a:txBody>
                  <a:tcPr marT="7620" marB="0" anchor="ctr">
                    <a:solidFill>
                      <a:schemeClr val="bg1"/>
                    </a:solidFill>
                  </a:tcPr>
                </a:tc>
                <a:extLst>
                  <a:ext uri="{0D108BD9-81ED-4DB2-BD59-A6C34878D82A}">
                    <a16:rowId xmlns:a16="http://schemas.microsoft.com/office/drawing/2014/main" val="1131433027"/>
                  </a:ext>
                </a:extLst>
              </a:tr>
              <a:tr h="618485">
                <a:tc>
                  <a:txBody>
                    <a:bodyPr/>
                    <a:lstStyle/>
                    <a:p>
                      <a:pPr algn="l" fontAlgn="b"/>
                      <a:r>
                        <a:rPr lang="en-US" sz="1600" b="1" i="0" u="none" strike="noStrike" kern="1200" dirty="0">
                          <a:solidFill>
                            <a:schemeClr val="bg1"/>
                          </a:solidFill>
                          <a:effectLst/>
                          <a:latin typeface="+mn-lt"/>
                          <a:ea typeface="+mj-ea"/>
                          <a:cs typeface="+mj-cs"/>
                        </a:rPr>
                        <a:t> 6. Fonds de </a:t>
                      </a:r>
                      <a:r>
                        <a:rPr lang="en-US" sz="1600" b="1" i="0" u="none" strike="noStrike" kern="1200" dirty="0" err="1">
                          <a:solidFill>
                            <a:schemeClr val="bg1"/>
                          </a:solidFill>
                          <a:effectLst/>
                          <a:latin typeface="+mn-lt"/>
                          <a:ea typeface="+mj-ea"/>
                          <a:cs typeface="+mj-cs"/>
                        </a:rPr>
                        <a:t>Solidarite</a:t>
                      </a:r>
                      <a:r>
                        <a:rPr lang="en-US" sz="1600" b="1" i="0" u="none" strike="noStrike" kern="1200" dirty="0">
                          <a:solidFill>
                            <a:schemeClr val="bg1"/>
                          </a:solidFill>
                          <a:effectLst/>
                          <a:latin typeface="+mn-lt"/>
                          <a:ea typeface="+mj-ea"/>
                          <a:cs typeface="+mj-cs"/>
                        </a:rPr>
                        <a:t> FTQ</a:t>
                      </a:r>
                    </a:p>
                  </a:txBody>
                  <a:tcPr marL="7620" marR="7620" marT="7620" marB="0"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rgbClr val="FFB600"/>
                    </a:solidFill>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latin typeface="Arial" panose="020B0604020202020204" pitchFamily="34" charset="0"/>
                        </a:rPr>
                        <a:t>Montréal, QC</a:t>
                      </a:r>
                    </a:p>
                  </a:txBody>
                  <a:tcPr marL="182880" marT="7620" marB="0" anchor="ctr">
                    <a:lnL w="12700" cap="flat" cmpd="sng" algn="ctr">
                      <a:solidFill>
                        <a:schemeClr val="bg2">
                          <a:lumMod val="95000"/>
                        </a:schemeClr>
                      </a:solidFill>
                      <a:prstDash val="solid"/>
                      <a:round/>
                      <a:headEnd type="none" w="med" len="med"/>
                      <a:tailEnd type="none" w="med" len="med"/>
                    </a:lnL>
                    <a:solidFill>
                      <a:srgbClr val="F2F2F2"/>
                    </a:solidFill>
                  </a:tcPr>
                </a:tc>
                <a:tc>
                  <a:txBody>
                    <a:bodyPr/>
                    <a:lstStyle/>
                    <a:p>
                      <a:pPr marL="0" algn="ctr" defTabSz="1018705" rtl="0" eaLnBrk="1" fontAlgn="b" latinLnBrk="0" hangingPunct="1"/>
                      <a:r>
                        <a:rPr lang="en-US" sz="1800" b="1" i="0" u="none" strike="noStrike" kern="1200" dirty="0">
                          <a:solidFill>
                            <a:srgbClr val="DB536A"/>
                          </a:solidFill>
                          <a:effectLst/>
                          <a:latin typeface="+mn-lt"/>
                          <a:ea typeface="+mj-ea"/>
                          <a:cs typeface="+mj-cs"/>
                        </a:rPr>
                        <a:t>10</a:t>
                      </a:r>
                    </a:p>
                  </a:txBody>
                  <a:tcPr marL="9525" marR="9525" marT="9525" marB="0" anchor="ctr">
                    <a:solidFill>
                      <a:srgbClr val="F2F2F2"/>
                    </a:solidFill>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j-ea"/>
                          <a:cs typeface="+mj-cs"/>
                        </a:rPr>
                        <a:t>La Coop </a:t>
                      </a:r>
                      <a:r>
                        <a:rPr lang="en-US" sz="1200" b="0" i="0" kern="1200" dirty="0" err="1">
                          <a:solidFill>
                            <a:schemeClr val="tx1"/>
                          </a:solidFill>
                          <a:effectLst/>
                          <a:latin typeface="+mn-lt"/>
                          <a:ea typeface="+mj-ea"/>
                          <a:cs typeface="+mj-cs"/>
                        </a:rPr>
                        <a:t>fédérée</a:t>
                      </a:r>
                      <a:r>
                        <a:rPr lang="en-US" sz="1200" b="0" i="0" kern="1200" dirty="0">
                          <a:solidFill>
                            <a:schemeClr val="tx1"/>
                          </a:solidFill>
                          <a:effectLst/>
                          <a:latin typeface="+mn-lt"/>
                          <a:ea typeface="+mj-ea"/>
                          <a:cs typeface="+mj-cs"/>
                        </a:rPr>
                        <a:t>, </a:t>
                      </a:r>
                      <a:r>
                        <a:rPr lang="en-US" sz="1200" b="0" i="0" kern="1200" dirty="0" err="1">
                          <a:solidFill>
                            <a:schemeClr val="tx1"/>
                          </a:solidFill>
                          <a:effectLst/>
                          <a:latin typeface="+mn-lt"/>
                          <a:ea typeface="+mj-ea"/>
                          <a:cs typeface="+mj-cs"/>
                        </a:rPr>
                        <a:t>Coveo</a:t>
                      </a:r>
                      <a:r>
                        <a:rPr lang="en-US" sz="1200" b="0" i="0" kern="1200" dirty="0">
                          <a:solidFill>
                            <a:schemeClr val="tx1"/>
                          </a:solidFill>
                          <a:effectLst/>
                          <a:latin typeface="+mn-lt"/>
                          <a:ea typeface="+mj-ea"/>
                          <a:cs typeface="+mj-cs"/>
                        </a:rPr>
                        <a:t>, </a:t>
                      </a:r>
                      <a:r>
                        <a:rPr lang="en-US" sz="1200" b="0" i="0" kern="1200" dirty="0" err="1">
                          <a:solidFill>
                            <a:schemeClr val="tx1"/>
                          </a:solidFill>
                          <a:effectLst/>
                          <a:latin typeface="+mn-lt"/>
                          <a:ea typeface="+mj-ea"/>
                          <a:cs typeface="+mj-cs"/>
                        </a:rPr>
                        <a:t>Repare</a:t>
                      </a:r>
                      <a:r>
                        <a:rPr lang="en-US" sz="1200" b="0" i="0" kern="1200" dirty="0">
                          <a:solidFill>
                            <a:schemeClr val="tx1"/>
                          </a:solidFill>
                          <a:effectLst/>
                          <a:latin typeface="+mn-lt"/>
                          <a:ea typeface="+mj-ea"/>
                          <a:cs typeface="+mj-cs"/>
                        </a:rPr>
                        <a:t> Therapeutics</a:t>
                      </a:r>
                    </a:p>
                  </a:txBody>
                  <a:tcPr marT="7620" marB="0" anchor="ctr">
                    <a:solidFill>
                      <a:srgbClr val="F2F2F2"/>
                    </a:solidFill>
                  </a:tcPr>
                </a:tc>
                <a:extLst>
                  <a:ext uri="{0D108BD9-81ED-4DB2-BD59-A6C34878D82A}">
                    <a16:rowId xmlns:a16="http://schemas.microsoft.com/office/drawing/2014/main" val="264534219"/>
                  </a:ext>
                </a:extLst>
              </a:tr>
            </a:tbl>
          </a:graphicData>
        </a:graphic>
      </p:graphicFrame>
      <p:sp>
        <p:nvSpPr>
          <p:cNvPr id="18" name="TextBox 17"/>
          <p:cNvSpPr txBox="1"/>
          <p:nvPr/>
        </p:nvSpPr>
        <p:spPr>
          <a:xfrm>
            <a:off x="497221" y="7057946"/>
            <a:ext cx="3345468" cy="138499"/>
          </a:xfrm>
          <a:prstGeom prst="rect">
            <a:avLst/>
          </a:prstGeom>
          <a:noFill/>
        </p:spPr>
        <p:txBody>
          <a:bodyPr vert="horz" wrap="non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FFFFFF">
                    <a:lumMod val="50000"/>
                  </a:srgbClr>
                </a:solidFill>
                <a:effectLst/>
                <a:uLnTx/>
                <a:uFillTx/>
                <a:latin typeface="Georgia" panose="02040502050405020303" pitchFamily="18" charset="0"/>
                <a:cs typeface="Arial" pitchFamily="34" charset="0"/>
              </a:rPr>
              <a:t>*Includes all venture capital and growth/transition capital arms</a:t>
            </a:r>
          </a:p>
        </p:txBody>
      </p:sp>
      <p:sp>
        <p:nvSpPr>
          <p:cNvPr id="16" name="Slide Number Placeholder 5"/>
          <p:cNvSpPr txBox="1">
            <a:spLocks/>
          </p:cNvSpPr>
          <p:nvPr/>
        </p:nvSpPr>
        <p:spPr>
          <a:xfrm>
            <a:off x="7514451" y="7225020"/>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All figures in USD</a:t>
            </a:r>
          </a:p>
        </p:txBody>
      </p:sp>
    </p:spTree>
    <p:extLst>
      <p:ext uri="{BB962C8B-B14F-4D97-AF65-F5344CB8AC3E}">
        <p14:creationId xmlns:p14="http://schemas.microsoft.com/office/powerpoint/2010/main" val="3276448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126"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53</a:t>
            </a:fld>
            <a:endParaRPr lang="en-US" dirty="0">
              <a:latin typeface="+mn-lt"/>
            </a:endParaRPr>
          </a:p>
        </p:txBody>
      </p:sp>
      <p:sp>
        <p:nvSpPr>
          <p:cNvPr id="15" name="Content Placeholder 3"/>
          <p:cNvSpPr txBox="1">
            <a:spLocks/>
          </p:cNvSpPr>
          <p:nvPr/>
        </p:nvSpPr>
        <p:spPr>
          <a:xfrm>
            <a:off x="612614" y="1185011"/>
            <a:ext cx="9585485" cy="153604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500" b="1" dirty="0">
                <a:latin typeface="+mn-lt"/>
              </a:rPr>
              <a:t>2019’s most active investors are focusing on different deal stages</a:t>
            </a:r>
          </a:p>
          <a:p>
            <a:pPr lvl="1"/>
            <a:r>
              <a:rPr lang="en-US" sz="1500" dirty="0">
                <a:latin typeface="+mn-lt"/>
              </a:rPr>
              <a:t>Two of the most active investors in 2019, BDC* and Fonds de </a:t>
            </a:r>
            <a:r>
              <a:rPr lang="en-US" sz="1500" dirty="0" err="1">
                <a:latin typeface="+mn-lt"/>
              </a:rPr>
              <a:t>Solidarite</a:t>
            </a:r>
            <a:r>
              <a:rPr lang="en-US" sz="1500" dirty="0">
                <a:latin typeface="+mn-lt"/>
              </a:rPr>
              <a:t> FTQ, are actively investing across different deal stages. </a:t>
            </a:r>
            <a:r>
              <a:rPr lang="en-US" sz="1500" dirty="0" err="1">
                <a:latin typeface="+mn-lt"/>
              </a:rPr>
              <a:t>Investissement</a:t>
            </a:r>
            <a:r>
              <a:rPr lang="en-US" sz="1500" dirty="0">
                <a:latin typeface="+mn-lt"/>
              </a:rPr>
              <a:t> Québec is also investing in multiple phases of the venture cycle.</a:t>
            </a:r>
          </a:p>
          <a:p>
            <a:pPr lvl="1"/>
            <a:r>
              <a:rPr lang="en-US" sz="1500" dirty="0" err="1">
                <a:latin typeface="+mn-lt"/>
              </a:rPr>
              <a:t>Inovia</a:t>
            </a:r>
            <a:r>
              <a:rPr lang="en-US" sz="1500" dirty="0">
                <a:latin typeface="+mn-lt"/>
              </a:rPr>
              <a:t> Capital, </a:t>
            </a:r>
            <a:r>
              <a:rPr lang="en-US" sz="1500" dirty="0" err="1">
                <a:latin typeface="+mn-lt"/>
              </a:rPr>
              <a:t>MaRS</a:t>
            </a:r>
            <a:r>
              <a:rPr lang="en-US" sz="1500" dirty="0">
                <a:latin typeface="+mn-lt"/>
              </a:rPr>
              <a:t> Investment Accelerator Fund, Panache Ventures, Real Ventures, and SOSV are more focused on seed- and early-stage deals.</a:t>
            </a:r>
          </a:p>
        </p:txBody>
      </p:sp>
      <p:sp>
        <p:nvSpPr>
          <p:cNvPr id="12" name="TextBox 11"/>
          <p:cNvSpPr txBox="1"/>
          <p:nvPr/>
        </p:nvSpPr>
        <p:spPr>
          <a:xfrm>
            <a:off x="656126" y="514387"/>
            <a:ext cx="8936742" cy="400110"/>
          </a:xfrm>
          <a:prstGeom prst="rect">
            <a:avLst/>
          </a:prstGeom>
          <a:solidFill>
            <a:schemeClr val="bg1"/>
          </a:solidFill>
        </p:spPr>
        <p:txBody>
          <a:bodyPr wrap="none" lIns="0" tIns="0" rIns="0" bIns="0" rtlCol="0">
            <a:spAutoFit/>
          </a:bodyPr>
          <a:lstStyle/>
          <a:p>
            <a:pPr>
              <a:spcAft>
                <a:spcPts val="900"/>
              </a:spcAft>
            </a:pPr>
            <a:r>
              <a:rPr lang="en-US" sz="2600" b="1" dirty="0">
                <a:solidFill>
                  <a:srgbClr val="DB536A"/>
                </a:solidFill>
                <a:latin typeface="Georgia" panose="02040502050405020303" pitchFamily="18" charset="0"/>
              </a:rPr>
              <a:t>Deal share by stage for most active investors in 2019</a:t>
            </a: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aphicFrame>
        <p:nvGraphicFramePr>
          <p:cNvPr id="9" name="Chart 8">
            <a:extLst>
              <a:ext uri="{FF2B5EF4-FFF2-40B4-BE49-F238E27FC236}">
                <a16:creationId xmlns:a16="http://schemas.microsoft.com/office/drawing/2014/main" id="{5FFEBAF9-DF0B-4778-A18E-73A16F755D85}"/>
              </a:ext>
            </a:extLst>
          </p:cNvPr>
          <p:cNvGraphicFramePr>
            <a:graphicFrameLocks/>
          </p:cNvGraphicFramePr>
          <p:nvPr/>
        </p:nvGraphicFramePr>
        <p:xfrm>
          <a:off x="839318" y="2756264"/>
          <a:ext cx="9358782" cy="4376294"/>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BF3F30B7-22BB-4484-B27D-7EF182A33B14}"/>
              </a:ext>
            </a:extLst>
          </p:cNvPr>
          <p:cNvSpPr txBox="1"/>
          <p:nvPr/>
        </p:nvSpPr>
        <p:spPr>
          <a:xfrm>
            <a:off x="459121" y="7047280"/>
            <a:ext cx="3161122" cy="138499"/>
          </a:xfrm>
          <a:prstGeom prst="rect">
            <a:avLst/>
          </a:prstGeom>
          <a:noFill/>
        </p:spPr>
        <p:txBody>
          <a:bodyPr vert="horz" wrap="non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FFFFFF">
                    <a:lumMod val="50000"/>
                  </a:srgbClr>
                </a:solidFill>
                <a:effectLst/>
                <a:uLnTx/>
                <a:uFillTx/>
                <a:latin typeface="Arial"/>
                <a:ea typeface="+mn-ea"/>
                <a:cs typeface="Arial" pitchFamily="34" charset="0"/>
              </a:rPr>
              <a:t>*Includes all venture capital and growth/transition capital arms</a:t>
            </a:r>
          </a:p>
        </p:txBody>
      </p:sp>
    </p:spTree>
    <p:extLst>
      <p:ext uri="{BB962C8B-B14F-4D97-AF65-F5344CB8AC3E}">
        <p14:creationId xmlns:p14="http://schemas.microsoft.com/office/powerpoint/2010/main" val="597846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882" name="Object 9" hidden="1">
            <a:extLst>
              <a:ext uri="{FF2B5EF4-FFF2-40B4-BE49-F238E27FC236}">
                <a16:creationId xmlns:a16="http://schemas.microsoft.com/office/drawing/2014/main" id="{5159A119-5B1C-46F8-9F64-91E8595188F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9121" name="think-cell Slide" r:id="rId5" imgW="360" imgH="360" progId="TCLayout.ActiveDocument.1">
                  <p:embed/>
                </p:oleObj>
              </mc:Choice>
              <mc:Fallback>
                <p:oleObj name="think-cell Slide" r:id="rId5" imgW="360" imgH="360" progId="TCLayout.ActiveDocument.1">
                  <p:embed/>
                  <p:pic>
                    <p:nvPicPr>
                      <p:cNvPr id="250882" name="Object 9" hidden="1">
                        <a:extLst>
                          <a:ext uri="{FF2B5EF4-FFF2-40B4-BE49-F238E27FC236}">
                            <a16:creationId xmlns:a16="http://schemas.microsoft.com/office/drawing/2014/main" id="{5159A119-5B1C-46F8-9F64-91E8595188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0883" name="Slide Number Placeholder 1">
            <a:extLst>
              <a:ext uri="{FF2B5EF4-FFF2-40B4-BE49-F238E27FC236}">
                <a16:creationId xmlns:a16="http://schemas.microsoft.com/office/drawing/2014/main" id="{89EEAA5B-04A5-4F83-BF88-9173584B25FF}"/>
              </a:ext>
            </a:extLst>
          </p:cNvPr>
          <p:cNvSpPr>
            <a:spLocks noGrp="1" noChangeArrowheads="1"/>
          </p:cNvSpPr>
          <p:nvPr>
            <p:ph type="sldNum" sz="quarter" idx="10"/>
          </p:nvPr>
        </p:nvSpPr>
        <p:spPr bwMode="auto">
          <a:xfrm>
            <a:off x="7852584" y="7239000"/>
            <a:ext cx="1676400" cy="15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algn="r" defTabSz="1018824" rtl="0" eaLnBrk="1" fontAlgn="auto" hangingPunct="1">
              <a:spcBef>
                <a:spcPts val="0"/>
              </a:spcBef>
              <a:spcAft>
                <a:spcPts val="0"/>
              </a:spcAft>
              <a:defRPr sz="900" kern="1200" smtClean="0">
                <a:solidFill>
                  <a:schemeClr val="tx1"/>
                </a:solidFill>
                <a:latin typeface="Arial" pitchFamily="34" charset="0"/>
                <a:ea typeface="+mn-ea"/>
                <a:cs typeface="Arial" pitchFamily="34" charset="0"/>
              </a:defRPr>
            </a:lvl1pPr>
            <a:lvl2pPr marL="508000" indent="-50800"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17588" indent="-103188"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27175" indent="-155575"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36763" indent="-207963" algn="l" defTabSz="1017588"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defTabSz="1017588" fontAlgn="base">
              <a:spcBef>
                <a:spcPct val="0"/>
              </a:spcBef>
              <a:spcAft>
                <a:spcPct val="0"/>
              </a:spcAft>
              <a:defRPr/>
            </a:pPr>
            <a:fld id="{C08697CE-0185-4652-9859-ACF634633975}" type="slidenum">
              <a:rPr lang="en-US" smtClean="0"/>
              <a:pPr defTabSz="1017588" fontAlgn="base">
                <a:spcBef>
                  <a:spcPct val="0"/>
                </a:spcBef>
                <a:spcAft>
                  <a:spcPct val="0"/>
                </a:spcAft>
                <a:defRPr/>
              </a:pPr>
              <a:t>54</a:t>
            </a:fld>
            <a:endParaRPr lang="en-US" altLang="en-US" sz="900" dirty="0"/>
          </a:p>
        </p:txBody>
      </p:sp>
      <p:sp>
        <p:nvSpPr>
          <p:cNvPr id="22" name="TextBox 21">
            <a:extLst>
              <a:ext uri="{FF2B5EF4-FFF2-40B4-BE49-F238E27FC236}">
                <a16:creationId xmlns:a16="http://schemas.microsoft.com/office/drawing/2014/main" id="{CD72F9E7-B39D-43FC-BBF8-180371050F53}"/>
              </a:ext>
            </a:extLst>
          </p:cNvPr>
          <p:cNvSpPr txBox="1"/>
          <p:nvPr/>
        </p:nvSpPr>
        <p:spPr>
          <a:xfrm>
            <a:off x="638175" y="547688"/>
            <a:ext cx="7237559" cy="707886"/>
          </a:xfrm>
          <a:prstGeom prst="rect">
            <a:avLst/>
          </a:prstGeom>
          <a:solidFill>
            <a:schemeClr val="bg1"/>
          </a:solidFill>
        </p:spPr>
        <p:txBody>
          <a:bodyPr wrap="none" lIns="0" tIns="0" rIns="0" bIns="0">
            <a:spAutoFit/>
          </a:bodyPr>
          <a:lstStyle/>
          <a:p>
            <a:pPr defTabSz="1018824" eaLnBrk="1" fontAlgn="auto" hangingPunct="1">
              <a:spcBef>
                <a:spcPts val="0"/>
              </a:spcBef>
              <a:spcAft>
                <a:spcPts val="0"/>
              </a:spcAft>
              <a:defRPr/>
            </a:pPr>
            <a:r>
              <a:rPr lang="en-US" sz="2600" b="1" dirty="0">
                <a:solidFill>
                  <a:schemeClr val="accent5"/>
                </a:solidFill>
                <a:latin typeface="Georgia" panose="02040502050405020303" pitchFamily="18" charset="0"/>
              </a:rPr>
              <a:t>Most active investors by deal stage in 2019</a:t>
            </a:r>
          </a:p>
          <a:p>
            <a:pPr defTabSz="1018824" eaLnBrk="1" fontAlgn="auto" hangingPunct="1">
              <a:spcBef>
                <a:spcPts val="0"/>
              </a:spcBef>
              <a:spcAft>
                <a:spcPts val="0"/>
              </a:spcAft>
              <a:defRPr/>
            </a:pPr>
            <a:r>
              <a:rPr lang="en-US" i="1" dirty="0">
                <a:solidFill>
                  <a:schemeClr val="bg1">
                    <a:lumMod val="65000"/>
                  </a:schemeClr>
                </a:solidFill>
                <a:latin typeface="Georgia" panose="02040502050405020303" pitchFamily="18" charset="0"/>
              </a:rPr>
              <a:t>Ranked by number of deals by stage</a:t>
            </a:r>
            <a:endParaRPr lang="en-US" i="1" dirty="0">
              <a:solidFill>
                <a:schemeClr val="accent2"/>
              </a:solidFill>
              <a:latin typeface="Georgia" panose="02040502050405020303" pitchFamily="18" charset="0"/>
            </a:endParaRPr>
          </a:p>
        </p:txBody>
      </p:sp>
      <p:sp>
        <p:nvSpPr>
          <p:cNvPr id="250885" name="Freeform 101">
            <a:extLst>
              <a:ext uri="{FF2B5EF4-FFF2-40B4-BE49-F238E27FC236}">
                <a16:creationId xmlns:a16="http://schemas.microsoft.com/office/drawing/2014/main" id="{05ED089E-F74F-44ED-9E5F-8C6D9126FCD3}"/>
              </a:ext>
            </a:extLst>
          </p:cNvPr>
          <p:cNvSpPr>
            <a:spLocks noEditPoints="1"/>
          </p:cNvSpPr>
          <p:nvPr/>
        </p:nvSpPr>
        <p:spPr bwMode="auto">
          <a:xfrm>
            <a:off x="8986838" y="439738"/>
            <a:ext cx="387350" cy="584200"/>
          </a:xfrm>
          <a:custGeom>
            <a:avLst/>
            <a:gdLst>
              <a:gd name="T0" fmla="*/ 388101 w 565"/>
              <a:gd name="T1" fmla="*/ 184635 h 848"/>
              <a:gd name="T2" fmla="*/ 378484 w 565"/>
              <a:gd name="T3" fmla="*/ 137098 h 848"/>
              <a:gd name="T4" fmla="*/ 354443 w 565"/>
              <a:gd name="T5" fmla="*/ 86117 h 848"/>
              <a:gd name="T6" fmla="*/ 316663 w 565"/>
              <a:gd name="T7" fmla="*/ 44781 h 848"/>
              <a:gd name="T8" fmla="*/ 268580 w 565"/>
              <a:gd name="T9" fmla="*/ 15157 h 848"/>
              <a:gd name="T10" fmla="*/ 213627 w 565"/>
              <a:gd name="T11" fmla="*/ 1378 h 848"/>
              <a:gd name="T12" fmla="*/ 193707 w 565"/>
              <a:gd name="T13" fmla="*/ 0 h 848"/>
              <a:gd name="T14" fmla="*/ 155240 w 565"/>
              <a:gd name="T15" fmla="*/ 4134 h 848"/>
              <a:gd name="T16" fmla="*/ 100975 w 565"/>
              <a:gd name="T17" fmla="*/ 23424 h 848"/>
              <a:gd name="T18" fmla="*/ 57013 w 565"/>
              <a:gd name="T19" fmla="*/ 57182 h 848"/>
              <a:gd name="T20" fmla="*/ 22668 w 565"/>
              <a:gd name="T21" fmla="*/ 101962 h 848"/>
              <a:gd name="T22" fmla="*/ 4121 w 565"/>
              <a:gd name="T23" fmla="*/ 155699 h 848"/>
              <a:gd name="T24" fmla="*/ 0 w 565"/>
              <a:gd name="T25" fmla="*/ 194969 h 848"/>
              <a:gd name="T26" fmla="*/ 1374 w 565"/>
              <a:gd name="T27" fmla="*/ 221148 h 848"/>
              <a:gd name="T28" fmla="*/ 10304 w 565"/>
              <a:gd name="T29" fmla="*/ 257662 h 848"/>
              <a:gd name="T30" fmla="*/ 26102 w 565"/>
              <a:gd name="T31" fmla="*/ 291420 h 848"/>
              <a:gd name="T32" fmla="*/ 361312 w 565"/>
              <a:gd name="T33" fmla="*/ 291420 h 848"/>
              <a:gd name="T34" fmla="*/ 366807 w 565"/>
              <a:gd name="T35" fmla="*/ 281086 h 848"/>
              <a:gd name="T36" fmla="*/ 381232 w 565"/>
              <a:gd name="T37" fmla="*/ 245950 h 848"/>
              <a:gd name="T38" fmla="*/ 386727 w 565"/>
              <a:gd name="T39" fmla="*/ 208058 h 848"/>
              <a:gd name="T40" fmla="*/ 193707 w 565"/>
              <a:gd name="T41" fmla="*/ 294864 h 848"/>
              <a:gd name="T42" fmla="*/ 173787 w 565"/>
              <a:gd name="T43" fmla="*/ 293486 h 848"/>
              <a:gd name="T44" fmla="*/ 145624 w 565"/>
              <a:gd name="T45" fmla="*/ 283152 h 848"/>
              <a:gd name="T46" fmla="*/ 122956 w 565"/>
              <a:gd name="T47" fmla="*/ 265929 h 848"/>
              <a:gd name="T48" fmla="*/ 105783 w 565"/>
              <a:gd name="T49" fmla="*/ 243194 h 848"/>
              <a:gd name="T50" fmla="*/ 95480 w 565"/>
              <a:gd name="T51" fmla="*/ 214948 h 848"/>
              <a:gd name="T52" fmla="*/ 94106 w 565"/>
              <a:gd name="T53" fmla="*/ 194969 h 848"/>
              <a:gd name="T54" fmla="*/ 98227 w 565"/>
              <a:gd name="T55" fmla="*/ 165344 h 848"/>
              <a:gd name="T56" fmla="*/ 111279 w 565"/>
              <a:gd name="T57" fmla="*/ 138476 h 848"/>
              <a:gd name="T58" fmla="*/ 130512 w 565"/>
              <a:gd name="T59" fmla="*/ 117119 h 848"/>
              <a:gd name="T60" fmla="*/ 155240 w 565"/>
              <a:gd name="T61" fmla="*/ 101962 h 848"/>
              <a:gd name="T62" fmla="*/ 184090 w 565"/>
              <a:gd name="T63" fmla="*/ 94384 h 848"/>
              <a:gd name="T64" fmla="*/ 204011 w 565"/>
              <a:gd name="T65" fmla="*/ 94384 h 848"/>
              <a:gd name="T66" fmla="*/ 232861 w 565"/>
              <a:gd name="T67" fmla="*/ 101962 h 848"/>
              <a:gd name="T68" fmla="*/ 257589 w 565"/>
              <a:gd name="T69" fmla="*/ 117119 h 848"/>
              <a:gd name="T70" fmla="*/ 276136 w 565"/>
              <a:gd name="T71" fmla="*/ 138476 h 848"/>
              <a:gd name="T72" fmla="*/ 289874 w 565"/>
              <a:gd name="T73" fmla="*/ 165344 h 848"/>
              <a:gd name="T74" fmla="*/ 293995 w 565"/>
              <a:gd name="T75" fmla="*/ 194969 h 848"/>
              <a:gd name="T76" fmla="*/ 291934 w 565"/>
              <a:gd name="T77" fmla="*/ 214948 h 848"/>
              <a:gd name="T78" fmla="*/ 282318 w 565"/>
              <a:gd name="T79" fmla="*/ 243194 h 848"/>
              <a:gd name="T80" fmla="*/ 264458 w 565"/>
              <a:gd name="T81" fmla="*/ 265929 h 848"/>
              <a:gd name="T82" fmla="*/ 241790 w 565"/>
              <a:gd name="T83" fmla="*/ 283152 h 848"/>
              <a:gd name="T84" fmla="*/ 213627 w 565"/>
              <a:gd name="T85" fmla="*/ 293486 h 848"/>
              <a:gd name="T86" fmla="*/ 193707 w 565"/>
              <a:gd name="T87" fmla="*/ 294864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65" h="848">
                <a:moveTo>
                  <a:pt x="565" y="283"/>
                </a:moveTo>
                <a:lnTo>
                  <a:pt x="565" y="283"/>
                </a:lnTo>
                <a:lnTo>
                  <a:pt x="565" y="268"/>
                </a:lnTo>
                <a:lnTo>
                  <a:pt x="563" y="254"/>
                </a:lnTo>
                <a:lnTo>
                  <a:pt x="559" y="226"/>
                </a:lnTo>
                <a:lnTo>
                  <a:pt x="551" y="199"/>
                </a:lnTo>
                <a:lnTo>
                  <a:pt x="543" y="173"/>
                </a:lnTo>
                <a:lnTo>
                  <a:pt x="531" y="148"/>
                </a:lnTo>
                <a:lnTo>
                  <a:pt x="516" y="125"/>
                </a:lnTo>
                <a:lnTo>
                  <a:pt x="500" y="104"/>
                </a:lnTo>
                <a:lnTo>
                  <a:pt x="482" y="83"/>
                </a:lnTo>
                <a:lnTo>
                  <a:pt x="461" y="65"/>
                </a:lnTo>
                <a:lnTo>
                  <a:pt x="440" y="48"/>
                </a:lnTo>
                <a:lnTo>
                  <a:pt x="417" y="34"/>
                </a:lnTo>
                <a:lnTo>
                  <a:pt x="391" y="22"/>
                </a:lnTo>
                <a:lnTo>
                  <a:pt x="366" y="14"/>
                </a:lnTo>
                <a:lnTo>
                  <a:pt x="339" y="6"/>
                </a:lnTo>
                <a:lnTo>
                  <a:pt x="311" y="2"/>
                </a:lnTo>
                <a:lnTo>
                  <a:pt x="297" y="0"/>
                </a:lnTo>
                <a:lnTo>
                  <a:pt x="282" y="0"/>
                </a:lnTo>
                <a:lnTo>
                  <a:pt x="268" y="0"/>
                </a:lnTo>
                <a:lnTo>
                  <a:pt x="253" y="2"/>
                </a:lnTo>
                <a:lnTo>
                  <a:pt x="226" y="6"/>
                </a:lnTo>
                <a:lnTo>
                  <a:pt x="198" y="14"/>
                </a:lnTo>
                <a:lnTo>
                  <a:pt x="173" y="22"/>
                </a:lnTo>
                <a:lnTo>
                  <a:pt x="147" y="34"/>
                </a:lnTo>
                <a:lnTo>
                  <a:pt x="125" y="48"/>
                </a:lnTo>
                <a:lnTo>
                  <a:pt x="103" y="65"/>
                </a:lnTo>
                <a:lnTo>
                  <a:pt x="83" y="83"/>
                </a:lnTo>
                <a:lnTo>
                  <a:pt x="65" y="104"/>
                </a:lnTo>
                <a:lnTo>
                  <a:pt x="48" y="125"/>
                </a:lnTo>
                <a:lnTo>
                  <a:pt x="33" y="148"/>
                </a:lnTo>
                <a:lnTo>
                  <a:pt x="21" y="173"/>
                </a:lnTo>
                <a:lnTo>
                  <a:pt x="13" y="199"/>
                </a:lnTo>
                <a:lnTo>
                  <a:pt x="6" y="226"/>
                </a:lnTo>
                <a:lnTo>
                  <a:pt x="1" y="254"/>
                </a:lnTo>
                <a:lnTo>
                  <a:pt x="0" y="268"/>
                </a:lnTo>
                <a:lnTo>
                  <a:pt x="0" y="283"/>
                </a:lnTo>
                <a:lnTo>
                  <a:pt x="1" y="302"/>
                </a:lnTo>
                <a:lnTo>
                  <a:pt x="2" y="321"/>
                </a:lnTo>
                <a:lnTo>
                  <a:pt x="6" y="339"/>
                </a:lnTo>
                <a:lnTo>
                  <a:pt x="9" y="357"/>
                </a:lnTo>
                <a:lnTo>
                  <a:pt x="15" y="374"/>
                </a:lnTo>
                <a:lnTo>
                  <a:pt x="21" y="391"/>
                </a:lnTo>
                <a:lnTo>
                  <a:pt x="30" y="408"/>
                </a:lnTo>
                <a:lnTo>
                  <a:pt x="38" y="423"/>
                </a:lnTo>
                <a:lnTo>
                  <a:pt x="282" y="848"/>
                </a:lnTo>
                <a:lnTo>
                  <a:pt x="526" y="423"/>
                </a:lnTo>
                <a:lnTo>
                  <a:pt x="534" y="408"/>
                </a:lnTo>
                <a:lnTo>
                  <a:pt x="543" y="391"/>
                </a:lnTo>
                <a:lnTo>
                  <a:pt x="549" y="374"/>
                </a:lnTo>
                <a:lnTo>
                  <a:pt x="555" y="357"/>
                </a:lnTo>
                <a:lnTo>
                  <a:pt x="559" y="339"/>
                </a:lnTo>
                <a:lnTo>
                  <a:pt x="562" y="321"/>
                </a:lnTo>
                <a:lnTo>
                  <a:pt x="563" y="302"/>
                </a:lnTo>
                <a:lnTo>
                  <a:pt x="565" y="283"/>
                </a:lnTo>
                <a:close/>
                <a:moveTo>
                  <a:pt x="282" y="428"/>
                </a:moveTo>
                <a:lnTo>
                  <a:pt x="282" y="428"/>
                </a:lnTo>
                <a:lnTo>
                  <a:pt x="268" y="428"/>
                </a:lnTo>
                <a:lnTo>
                  <a:pt x="253" y="426"/>
                </a:lnTo>
                <a:lnTo>
                  <a:pt x="239" y="422"/>
                </a:lnTo>
                <a:lnTo>
                  <a:pt x="226" y="417"/>
                </a:lnTo>
                <a:lnTo>
                  <a:pt x="212" y="411"/>
                </a:lnTo>
                <a:lnTo>
                  <a:pt x="200" y="403"/>
                </a:lnTo>
                <a:lnTo>
                  <a:pt x="190" y="396"/>
                </a:lnTo>
                <a:lnTo>
                  <a:pt x="179" y="386"/>
                </a:lnTo>
                <a:lnTo>
                  <a:pt x="169" y="375"/>
                </a:lnTo>
                <a:lnTo>
                  <a:pt x="162" y="365"/>
                </a:lnTo>
                <a:lnTo>
                  <a:pt x="154" y="353"/>
                </a:lnTo>
                <a:lnTo>
                  <a:pt x="147" y="339"/>
                </a:lnTo>
                <a:lnTo>
                  <a:pt x="143" y="326"/>
                </a:lnTo>
                <a:lnTo>
                  <a:pt x="139" y="312"/>
                </a:lnTo>
                <a:lnTo>
                  <a:pt x="137" y="297"/>
                </a:lnTo>
                <a:lnTo>
                  <a:pt x="137" y="283"/>
                </a:lnTo>
                <a:lnTo>
                  <a:pt x="137" y="268"/>
                </a:lnTo>
                <a:lnTo>
                  <a:pt x="139" y="254"/>
                </a:lnTo>
                <a:lnTo>
                  <a:pt x="143" y="240"/>
                </a:lnTo>
                <a:lnTo>
                  <a:pt x="147" y="226"/>
                </a:lnTo>
                <a:lnTo>
                  <a:pt x="154" y="213"/>
                </a:lnTo>
                <a:lnTo>
                  <a:pt x="162" y="201"/>
                </a:lnTo>
                <a:lnTo>
                  <a:pt x="169" y="190"/>
                </a:lnTo>
                <a:lnTo>
                  <a:pt x="179" y="179"/>
                </a:lnTo>
                <a:lnTo>
                  <a:pt x="190" y="170"/>
                </a:lnTo>
                <a:lnTo>
                  <a:pt x="200" y="163"/>
                </a:lnTo>
                <a:lnTo>
                  <a:pt x="212" y="154"/>
                </a:lnTo>
                <a:lnTo>
                  <a:pt x="226" y="148"/>
                </a:lnTo>
                <a:lnTo>
                  <a:pt x="239" y="143"/>
                </a:lnTo>
                <a:lnTo>
                  <a:pt x="253" y="140"/>
                </a:lnTo>
                <a:lnTo>
                  <a:pt x="268" y="137"/>
                </a:lnTo>
                <a:lnTo>
                  <a:pt x="282" y="137"/>
                </a:lnTo>
                <a:lnTo>
                  <a:pt x="297" y="137"/>
                </a:lnTo>
                <a:lnTo>
                  <a:pt x="311" y="140"/>
                </a:lnTo>
                <a:lnTo>
                  <a:pt x="325" y="143"/>
                </a:lnTo>
                <a:lnTo>
                  <a:pt x="339" y="148"/>
                </a:lnTo>
                <a:lnTo>
                  <a:pt x="352" y="154"/>
                </a:lnTo>
                <a:lnTo>
                  <a:pt x="364" y="163"/>
                </a:lnTo>
                <a:lnTo>
                  <a:pt x="375" y="170"/>
                </a:lnTo>
                <a:lnTo>
                  <a:pt x="385" y="179"/>
                </a:lnTo>
                <a:lnTo>
                  <a:pt x="394" y="190"/>
                </a:lnTo>
                <a:lnTo>
                  <a:pt x="402" y="201"/>
                </a:lnTo>
                <a:lnTo>
                  <a:pt x="411" y="213"/>
                </a:lnTo>
                <a:lnTo>
                  <a:pt x="417" y="226"/>
                </a:lnTo>
                <a:lnTo>
                  <a:pt x="422" y="240"/>
                </a:lnTo>
                <a:lnTo>
                  <a:pt x="425" y="254"/>
                </a:lnTo>
                <a:lnTo>
                  <a:pt x="428" y="268"/>
                </a:lnTo>
                <a:lnTo>
                  <a:pt x="428" y="283"/>
                </a:lnTo>
                <a:lnTo>
                  <a:pt x="428" y="297"/>
                </a:lnTo>
                <a:lnTo>
                  <a:pt x="425" y="312"/>
                </a:lnTo>
                <a:lnTo>
                  <a:pt x="422" y="326"/>
                </a:lnTo>
                <a:lnTo>
                  <a:pt x="417" y="339"/>
                </a:lnTo>
                <a:lnTo>
                  <a:pt x="411" y="353"/>
                </a:lnTo>
                <a:lnTo>
                  <a:pt x="402" y="365"/>
                </a:lnTo>
                <a:lnTo>
                  <a:pt x="394" y="375"/>
                </a:lnTo>
                <a:lnTo>
                  <a:pt x="385" y="386"/>
                </a:lnTo>
                <a:lnTo>
                  <a:pt x="375" y="396"/>
                </a:lnTo>
                <a:lnTo>
                  <a:pt x="364" y="403"/>
                </a:lnTo>
                <a:lnTo>
                  <a:pt x="352" y="411"/>
                </a:lnTo>
                <a:lnTo>
                  <a:pt x="339" y="417"/>
                </a:lnTo>
                <a:lnTo>
                  <a:pt x="325" y="422"/>
                </a:lnTo>
                <a:lnTo>
                  <a:pt x="311" y="426"/>
                </a:lnTo>
                <a:lnTo>
                  <a:pt x="297" y="428"/>
                </a:lnTo>
                <a:lnTo>
                  <a:pt x="282" y="4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75" name="Table 74">
            <a:extLst>
              <a:ext uri="{FF2B5EF4-FFF2-40B4-BE49-F238E27FC236}">
                <a16:creationId xmlns:a16="http://schemas.microsoft.com/office/drawing/2014/main" id="{BCE004BB-84F8-4E3F-90BB-26347E2C23AC}"/>
              </a:ext>
            </a:extLst>
          </p:cNvPr>
          <p:cNvGraphicFramePr>
            <a:graphicFrameLocks noGrp="1"/>
          </p:cNvGraphicFramePr>
          <p:nvPr>
            <p:extLst>
              <p:ext uri="{D42A27DB-BD31-4B8C-83A1-F6EECF244321}">
                <p14:modId xmlns:p14="http://schemas.microsoft.com/office/powerpoint/2010/main" val="2448548720"/>
              </p:ext>
            </p:extLst>
          </p:nvPr>
        </p:nvGraphicFramePr>
        <p:xfrm>
          <a:off x="911993" y="1530511"/>
          <a:ext cx="4053110" cy="2399437"/>
        </p:xfrm>
        <a:graphic>
          <a:graphicData uri="http://schemas.openxmlformats.org/drawingml/2006/table">
            <a:tbl>
              <a:tblPr>
                <a:tableStyleId>{69D073F8-1565-44D7-B386-08B59EADF2EE}</a:tableStyleId>
              </a:tblPr>
              <a:tblGrid>
                <a:gridCol w="1972938">
                  <a:extLst>
                    <a:ext uri="{9D8B030D-6E8A-4147-A177-3AD203B41FA5}">
                      <a16:colId xmlns:a16="http://schemas.microsoft.com/office/drawing/2014/main" val="20000"/>
                    </a:ext>
                  </a:extLst>
                </a:gridCol>
                <a:gridCol w="1040086">
                  <a:extLst>
                    <a:ext uri="{9D8B030D-6E8A-4147-A177-3AD203B41FA5}">
                      <a16:colId xmlns:a16="http://schemas.microsoft.com/office/drawing/2014/main" val="1730576020"/>
                    </a:ext>
                  </a:extLst>
                </a:gridCol>
                <a:gridCol w="1040086">
                  <a:extLst>
                    <a:ext uri="{9D8B030D-6E8A-4147-A177-3AD203B41FA5}">
                      <a16:colId xmlns:a16="http://schemas.microsoft.com/office/drawing/2014/main" val="20001"/>
                    </a:ext>
                  </a:extLst>
                </a:gridCol>
              </a:tblGrid>
              <a:tr h="493364">
                <a:tc gridSpan="3">
                  <a:txBody>
                    <a:bodyPr/>
                    <a:lstStyle/>
                    <a:p>
                      <a:pPr algn="ctr" fontAlgn="b"/>
                      <a:r>
                        <a:rPr lang="en-US" sz="1600" b="1" i="0" u="none" strike="noStrike" dirty="0">
                          <a:solidFill>
                            <a:schemeClr val="tx1"/>
                          </a:solidFill>
                          <a:effectLst/>
                          <a:latin typeface="+mj-lt"/>
                        </a:rPr>
                        <a:t>Seed stage</a:t>
                      </a:r>
                    </a:p>
                  </a:txBody>
                  <a:tcPr marL="7620" marR="7620" marT="7621" marB="0" anchor="ctr">
                    <a:lnB w="12700" cap="flat" cmpd="sng" algn="ctr">
                      <a:solidFill>
                        <a:schemeClr val="tx1">
                          <a:lumMod val="50000"/>
                          <a:lumOff val="50000"/>
                        </a:schemeClr>
                      </a:solidFill>
                      <a:prstDash val="solid"/>
                      <a:round/>
                      <a:headEnd type="none" w="med" len="med"/>
                      <a:tailEnd type="none" w="med" len="med"/>
                    </a:lnB>
                  </a:tcPr>
                </a:tc>
                <a:tc hMerge="1">
                  <a:txBody>
                    <a:bodyPr/>
                    <a:lstStyle/>
                    <a:p>
                      <a:pPr marL="0" algn="ctr" defTabSz="754380" rtl="0" eaLnBrk="1" fontAlgn="b" latinLnBrk="0" hangingPunct="1"/>
                      <a:endParaRPr lang="en-US" sz="1200" b="1" i="1" u="none" strike="noStrike" kern="1200" dirty="0">
                        <a:solidFill>
                          <a:schemeClr val="tx1"/>
                        </a:solidFill>
                        <a:effectLst/>
                        <a:latin typeface="+mj-lt"/>
                        <a:ea typeface="+mj-ea"/>
                        <a:cs typeface="+mj-cs"/>
                      </a:endParaRPr>
                    </a:p>
                  </a:txBody>
                  <a:tcPr marL="7620" marR="7620" marT="7621" marB="0" anchor="ctr">
                    <a:lnB w="12700" cap="flat" cmpd="sng" algn="ctr">
                      <a:solidFill>
                        <a:schemeClr val="tx1">
                          <a:lumMod val="50000"/>
                          <a:lumOff val="50000"/>
                        </a:schemeClr>
                      </a:solidFill>
                      <a:prstDash val="solid"/>
                      <a:round/>
                      <a:headEnd type="none" w="med" len="med"/>
                      <a:tailEnd type="none" w="med" len="med"/>
                    </a:lnB>
                  </a:tcPr>
                </a:tc>
                <a:tc hMerge="1">
                  <a:txBody>
                    <a:bodyPr/>
                    <a:lstStyle/>
                    <a:p>
                      <a:pPr algn="ctr" fontAlgn="b"/>
                      <a:endParaRPr lang="en-US" sz="1200" b="1" i="1" u="none" strike="noStrike" dirty="0">
                        <a:solidFill>
                          <a:schemeClr val="tx1"/>
                        </a:solidFill>
                        <a:effectLst/>
                        <a:latin typeface="+mj-lt"/>
                      </a:endParaRPr>
                    </a:p>
                  </a:txBody>
                  <a:tcPr marL="7620" marR="7620" marT="7621" marB="0"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901326811"/>
                  </a:ext>
                </a:extLst>
              </a:tr>
              <a:tr h="493364">
                <a:tc>
                  <a:txBody>
                    <a:bodyPr/>
                    <a:lstStyle/>
                    <a:p>
                      <a:pPr algn="l" fontAlgn="b"/>
                      <a:r>
                        <a:rPr lang="en-US" sz="1200" b="1" i="1" u="none" strike="noStrike" dirty="0">
                          <a:solidFill>
                            <a:schemeClr val="tx1"/>
                          </a:solidFill>
                          <a:effectLst/>
                          <a:latin typeface="+mj-lt"/>
                        </a:rPr>
                        <a:t>Most active investors</a:t>
                      </a: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algn="ctr" defTabSz="754380" rtl="0" eaLnBrk="1" fontAlgn="b" latinLnBrk="0" hangingPunct="1"/>
                      <a:r>
                        <a:rPr lang="en-US" sz="1200" b="1" i="1" u="none" strike="noStrike" kern="1200" dirty="0">
                          <a:solidFill>
                            <a:schemeClr val="tx1"/>
                          </a:solidFill>
                          <a:effectLst/>
                          <a:latin typeface="+mj-lt"/>
                          <a:ea typeface="+mj-ea"/>
                          <a:cs typeface="+mj-cs"/>
                        </a:rPr>
                        <a:t>Deal count</a:t>
                      </a: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US" sz="1200" b="1" i="1" u="none" strike="noStrike" kern="1200" dirty="0">
                          <a:solidFill>
                            <a:schemeClr val="tx1"/>
                          </a:solidFill>
                          <a:effectLst/>
                          <a:latin typeface="+mj-lt"/>
                          <a:ea typeface="+mj-ea"/>
                          <a:cs typeface="+mj-cs"/>
                        </a:rPr>
                        <a:t>Deal share</a:t>
                      </a:r>
                      <a:endParaRPr lang="en-US" sz="1200" b="1" i="1" u="none" strike="noStrike" dirty="0">
                        <a:solidFill>
                          <a:schemeClr val="tx1"/>
                        </a:solidFill>
                        <a:effectLst/>
                        <a:latin typeface="+mj-lt"/>
                      </a:endParaRP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465759">
                <a:tc>
                  <a:txBody>
                    <a:bodyPr/>
                    <a:lstStyle/>
                    <a:p>
                      <a:pPr marL="0" algn="l" defTabSz="1018705" rtl="0" eaLnBrk="1" fontAlgn="b" latinLnBrk="0" hangingPunct="1"/>
                      <a:r>
                        <a:rPr lang="en-US" sz="1200" kern="1200" dirty="0">
                          <a:solidFill>
                            <a:schemeClr val="dk1"/>
                          </a:solidFill>
                          <a:latin typeface="+mj-lt"/>
                          <a:ea typeface="+mj-ea"/>
                          <a:cs typeface="+mj-cs"/>
                        </a:rPr>
                        <a:t>Panache Ventures</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tc>
                  <a:txBody>
                    <a:bodyPr/>
                    <a:lstStyle/>
                    <a:p>
                      <a:pPr marL="0" algn="ctr" defTabSz="1018705" rtl="0" eaLnBrk="1" fontAlgn="b" latinLnBrk="0" hangingPunct="1"/>
                      <a:r>
                        <a:rPr lang="en-US" sz="1200" kern="1200" dirty="0">
                          <a:solidFill>
                            <a:schemeClr val="dk1"/>
                          </a:solidFill>
                          <a:latin typeface="+mj-lt"/>
                          <a:ea typeface="+mj-ea"/>
                          <a:cs typeface="+mj-cs"/>
                        </a:rPr>
                        <a:t>14</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tc>
                  <a:txBody>
                    <a:bodyPr/>
                    <a:lstStyle/>
                    <a:p>
                      <a:pPr marL="0" algn="ctr" defTabSz="1018705" rtl="0" eaLnBrk="1" fontAlgn="b" latinLnBrk="0" hangingPunct="1"/>
                      <a:r>
                        <a:rPr lang="en-US" sz="1200" kern="1200" dirty="0">
                          <a:solidFill>
                            <a:schemeClr val="dk1"/>
                          </a:solidFill>
                          <a:latin typeface="+mj-lt"/>
                          <a:ea typeface="+mj-ea"/>
                          <a:cs typeface="+mj-cs"/>
                        </a:rPr>
                        <a:t>3%</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1"/>
                  </a:ext>
                </a:extLst>
              </a:tr>
              <a:tr h="460874">
                <a:tc>
                  <a:txBody>
                    <a:bodyPr/>
                    <a:lstStyle/>
                    <a:p>
                      <a:pPr marL="0" algn="l" defTabSz="1018705" rtl="0" eaLnBrk="1" fontAlgn="b" latinLnBrk="0" hangingPunct="1"/>
                      <a:r>
                        <a:rPr lang="en-US" sz="1200" kern="1200" dirty="0">
                          <a:solidFill>
                            <a:schemeClr val="dk1"/>
                          </a:solidFill>
                          <a:latin typeface="+mj-lt"/>
                          <a:ea typeface="+mj-ea"/>
                          <a:cs typeface="+mj-cs"/>
                        </a:rPr>
                        <a:t>SOSV</a:t>
                      </a:r>
                    </a:p>
                  </a:txBody>
                  <a:tcPr marL="9525" marR="9525" marT="9526" marB="0" anchor="ctr">
                    <a:solidFill>
                      <a:schemeClr val="bg1">
                        <a:lumMod val="95000"/>
                      </a:schemeClr>
                    </a:solidFill>
                  </a:tcPr>
                </a:tc>
                <a:tc>
                  <a:txBody>
                    <a:bodyPr/>
                    <a:lstStyle/>
                    <a:p>
                      <a:pPr marL="0" algn="ctr" defTabSz="1018705" rtl="0" eaLnBrk="1" fontAlgn="b" latinLnBrk="0" hangingPunct="1"/>
                      <a:r>
                        <a:rPr lang="en-US" sz="1200" kern="1200" dirty="0">
                          <a:solidFill>
                            <a:schemeClr val="dk1"/>
                          </a:solidFill>
                          <a:latin typeface="+mj-lt"/>
                          <a:ea typeface="+mj-ea"/>
                          <a:cs typeface="+mj-cs"/>
                        </a:rPr>
                        <a:t>10</a:t>
                      </a:r>
                    </a:p>
                  </a:txBody>
                  <a:tcPr marL="9525" marR="9525" marT="9526" marB="0" anchor="ctr">
                    <a:solidFill>
                      <a:schemeClr val="bg1">
                        <a:lumMod val="95000"/>
                      </a:schemeClr>
                    </a:solidFill>
                  </a:tcPr>
                </a:tc>
                <a:tc>
                  <a:txBody>
                    <a:bodyPr/>
                    <a:lstStyle/>
                    <a:p>
                      <a:pPr marL="0" algn="ctr" defTabSz="1018705" rtl="0" eaLnBrk="1" fontAlgn="b" latinLnBrk="0" hangingPunct="1"/>
                      <a:r>
                        <a:rPr lang="en-US" sz="1200" kern="1200" dirty="0">
                          <a:solidFill>
                            <a:schemeClr val="dk1"/>
                          </a:solidFill>
                          <a:latin typeface="+mj-lt"/>
                          <a:ea typeface="+mj-ea"/>
                          <a:cs typeface="+mj-cs"/>
                        </a:rPr>
                        <a:t>2%</a:t>
                      </a:r>
                    </a:p>
                  </a:txBody>
                  <a:tcPr marL="9525" marR="9525" marT="9526" marB="0" anchor="ctr">
                    <a:solidFill>
                      <a:schemeClr val="bg1">
                        <a:lumMod val="95000"/>
                      </a:schemeClr>
                    </a:solidFill>
                  </a:tcPr>
                </a:tc>
                <a:extLst>
                  <a:ext uri="{0D108BD9-81ED-4DB2-BD59-A6C34878D82A}">
                    <a16:rowId xmlns:a16="http://schemas.microsoft.com/office/drawing/2014/main" val="10002"/>
                  </a:ext>
                </a:extLst>
              </a:tr>
              <a:tr h="486076">
                <a:tc>
                  <a:txBody>
                    <a:bodyPr/>
                    <a:lstStyle/>
                    <a:p>
                      <a:pPr marL="0" algn="l" defTabSz="1018705" rtl="0" eaLnBrk="1" fontAlgn="b" latinLnBrk="0" hangingPunct="1"/>
                      <a:r>
                        <a:rPr lang="en-US" sz="1200" kern="1200" dirty="0" err="1">
                          <a:solidFill>
                            <a:schemeClr val="dk1"/>
                          </a:solidFill>
                          <a:latin typeface="+mj-lt"/>
                          <a:ea typeface="+mj-ea"/>
                          <a:cs typeface="+mj-cs"/>
                        </a:rPr>
                        <a:t>Medteq</a:t>
                      </a:r>
                      <a:endParaRPr lang="en-US" sz="1200" kern="1200" dirty="0">
                        <a:solidFill>
                          <a:schemeClr val="dk1"/>
                        </a:solidFill>
                        <a:latin typeface="+mj-lt"/>
                        <a:ea typeface="+mj-ea"/>
                        <a:cs typeface="+mj-cs"/>
                      </a:endParaRPr>
                    </a:p>
                  </a:txBody>
                  <a:tcPr marL="9525" marR="9525" marT="9526" marB="0" anchor="ctr"/>
                </a:tc>
                <a:tc>
                  <a:txBody>
                    <a:bodyPr/>
                    <a:lstStyle/>
                    <a:p>
                      <a:pPr marL="0" algn="ctr" defTabSz="1018705" rtl="0" eaLnBrk="1" fontAlgn="b" latinLnBrk="0" hangingPunct="1"/>
                      <a:r>
                        <a:rPr lang="en-US" sz="1200" kern="1200" dirty="0">
                          <a:solidFill>
                            <a:schemeClr val="dk1"/>
                          </a:solidFill>
                          <a:latin typeface="+mj-lt"/>
                          <a:ea typeface="+mj-ea"/>
                          <a:cs typeface="+mj-cs"/>
                        </a:rPr>
                        <a:t>9</a:t>
                      </a:r>
                    </a:p>
                  </a:txBody>
                  <a:tcPr marL="9525" marR="9525" marT="9526" marB="0" anchor="ctr"/>
                </a:tc>
                <a:tc>
                  <a:txBody>
                    <a:bodyPr/>
                    <a:lstStyle/>
                    <a:p>
                      <a:pPr marL="0" algn="ctr" defTabSz="1018705" rtl="0" eaLnBrk="1" fontAlgn="b" latinLnBrk="0" hangingPunct="1"/>
                      <a:r>
                        <a:rPr lang="en-US" sz="1200" kern="1200" dirty="0">
                          <a:solidFill>
                            <a:schemeClr val="dk1"/>
                          </a:solidFill>
                          <a:latin typeface="+mj-lt"/>
                          <a:ea typeface="+mj-ea"/>
                          <a:cs typeface="+mj-cs"/>
                        </a:rPr>
                        <a:t>2%</a:t>
                      </a:r>
                    </a:p>
                  </a:txBody>
                  <a:tcPr marL="9525" marR="9525" marT="9526" marB="0" anchor="ctr"/>
                </a:tc>
                <a:extLst>
                  <a:ext uri="{0D108BD9-81ED-4DB2-BD59-A6C34878D82A}">
                    <a16:rowId xmlns:a16="http://schemas.microsoft.com/office/drawing/2014/main" val="10003"/>
                  </a:ext>
                </a:extLst>
              </a:tr>
            </a:tbl>
          </a:graphicData>
        </a:graphic>
      </p:graphicFrame>
      <p:graphicFrame>
        <p:nvGraphicFramePr>
          <p:cNvPr id="86" name="Table 85">
            <a:extLst>
              <a:ext uri="{FF2B5EF4-FFF2-40B4-BE49-F238E27FC236}">
                <a16:creationId xmlns:a16="http://schemas.microsoft.com/office/drawing/2014/main" id="{7535AD85-B728-41CA-97BB-F496CF4A3099}"/>
              </a:ext>
            </a:extLst>
          </p:cNvPr>
          <p:cNvGraphicFramePr>
            <a:graphicFrameLocks noGrp="1"/>
          </p:cNvGraphicFramePr>
          <p:nvPr>
            <p:extLst>
              <p:ext uri="{D42A27DB-BD31-4B8C-83A1-F6EECF244321}">
                <p14:modId xmlns:p14="http://schemas.microsoft.com/office/powerpoint/2010/main" val="2321576015"/>
              </p:ext>
            </p:extLst>
          </p:nvPr>
        </p:nvGraphicFramePr>
        <p:xfrm>
          <a:off x="5321080" y="1530511"/>
          <a:ext cx="4053108" cy="2282787"/>
        </p:xfrm>
        <a:graphic>
          <a:graphicData uri="http://schemas.openxmlformats.org/drawingml/2006/table">
            <a:tbl>
              <a:tblPr>
                <a:tableStyleId>{69D073F8-1565-44D7-B386-08B59EADF2EE}</a:tableStyleId>
              </a:tblPr>
              <a:tblGrid>
                <a:gridCol w="1926022">
                  <a:extLst>
                    <a:ext uri="{9D8B030D-6E8A-4147-A177-3AD203B41FA5}">
                      <a16:colId xmlns:a16="http://schemas.microsoft.com/office/drawing/2014/main" val="20000"/>
                    </a:ext>
                  </a:extLst>
                </a:gridCol>
                <a:gridCol w="1063543">
                  <a:extLst>
                    <a:ext uri="{9D8B030D-6E8A-4147-A177-3AD203B41FA5}">
                      <a16:colId xmlns:a16="http://schemas.microsoft.com/office/drawing/2014/main" val="2880140519"/>
                    </a:ext>
                  </a:extLst>
                </a:gridCol>
                <a:gridCol w="1063543">
                  <a:extLst>
                    <a:ext uri="{9D8B030D-6E8A-4147-A177-3AD203B41FA5}">
                      <a16:colId xmlns:a16="http://schemas.microsoft.com/office/drawing/2014/main" val="20001"/>
                    </a:ext>
                  </a:extLst>
                </a:gridCol>
              </a:tblGrid>
              <a:tr h="469379">
                <a:tc gridSpan="3">
                  <a:txBody>
                    <a:bodyPr/>
                    <a:lstStyle/>
                    <a:p>
                      <a:pPr algn="ctr" fontAlgn="b"/>
                      <a:r>
                        <a:rPr lang="en-US" sz="1600" b="1" i="0" u="none" strike="noStrike" dirty="0">
                          <a:solidFill>
                            <a:schemeClr val="tx1"/>
                          </a:solidFill>
                          <a:effectLst/>
                          <a:latin typeface="+mj-lt"/>
                        </a:rPr>
                        <a:t>Early stage</a:t>
                      </a:r>
                      <a:endParaRPr lang="en-US" sz="1200" b="1" i="0" u="none" strike="noStrike" dirty="0">
                        <a:solidFill>
                          <a:schemeClr val="tx1"/>
                        </a:solidFill>
                        <a:effectLst/>
                        <a:latin typeface="+mj-lt"/>
                      </a:endParaRPr>
                    </a:p>
                  </a:txBody>
                  <a:tcPr marL="7620" marR="7620" marT="7621" marB="0" anchor="ctr">
                    <a:lnB w="12700" cap="flat" cmpd="sng" algn="ctr">
                      <a:solidFill>
                        <a:schemeClr val="tx1">
                          <a:lumMod val="50000"/>
                          <a:lumOff val="50000"/>
                        </a:schemeClr>
                      </a:solidFill>
                      <a:prstDash val="solid"/>
                      <a:round/>
                      <a:headEnd type="none" w="med" len="med"/>
                      <a:tailEnd type="none" w="med" len="med"/>
                    </a:lnB>
                  </a:tcPr>
                </a:tc>
                <a:tc hMerge="1">
                  <a:txBody>
                    <a:bodyPr/>
                    <a:lstStyle/>
                    <a:p>
                      <a:pPr marL="0" algn="ctr" defTabSz="754380" rtl="0" eaLnBrk="1" fontAlgn="b" latinLnBrk="0" hangingPunct="1"/>
                      <a:endParaRPr lang="en-US" sz="1200" b="1" i="1" u="none" strike="noStrike" kern="1200" dirty="0">
                        <a:solidFill>
                          <a:schemeClr val="tx1"/>
                        </a:solidFill>
                        <a:effectLst/>
                        <a:latin typeface="+mj-lt"/>
                        <a:ea typeface="+mj-ea"/>
                        <a:cs typeface="+mj-cs"/>
                      </a:endParaRPr>
                    </a:p>
                  </a:txBody>
                  <a:tcPr marL="7620" marR="7620" marT="7621" marB="0" anchor="ctr">
                    <a:lnB w="12700" cap="flat" cmpd="sng" algn="ctr">
                      <a:solidFill>
                        <a:schemeClr val="tx1">
                          <a:lumMod val="50000"/>
                          <a:lumOff val="50000"/>
                        </a:schemeClr>
                      </a:solidFill>
                      <a:prstDash val="solid"/>
                      <a:round/>
                      <a:headEnd type="none" w="med" len="med"/>
                      <a:tailEnd type="none" w="med" len="med"/>
                    </a:lnB>
                  </a:tcPr>
                </a:tc>
                <a:tc hMerge="1">
                  <a:txBody>
                    <a:bodyPr/>
                    <a:lstStyle/>
                    <a:p>
                      <a:pPr algn="ctr" fontAlgn="b"/>
                      <a:endParaRPr lang="en-US" sz="1200" b="1" i="1" u="none" strike="noStrike" dirty="0">
                        <a:solidFill>
                          <a:schemeClr val="tx1"/>
                        </a:solidFill>
                        <a:effectLst/>
                        <a:latin typeface="+mj-lt"/>
                      </a:endParaRPr>
                    </a:p>
                  </a:txBody>
                  <a:tcPr marL="7620" marR="7620" marT="7621" marB="0"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406180109"/>
                  </a:ext>
                </a:extLst>
              </a:tr>
              <a:tr h="469379">
                <a:tc>
                  <a:txBody>
                    <a:bodyPr/>
                    <a:lstStyle/>
                    <a:p>
                      <a:pPr algn="l" fontAlgn="b"/>
                      <a:r>
                        <a:rPr lang="en-US" sz="1200" b="1" i="1" u="none" strike="noStrike" dirty="0">
                          <a:solidFill>
                            <a:schemeClr val="tx1"/>
                          </a:solidFill>
                          <a:effectLst/>
                          <a:latin typeface="+mj-lt"/>
                        </a:rPr>
                        <a:t>Most active investors</a:t>
                      </a: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algn="ctr" defTabSz="754380" rtl="0" eaLnBrk="1" fontAlgn="b" latinLnBrk="0" hangingPunct="1"/>
                      <a:r>
                        <a:rPr lang="en-US" sz="1200" b="1" i="1" u="none" strike="noStrike" kern="1200" dirty="0">
                          <a:solidFill>
                            <a:schemeClr val="tx1"/>
                          </a:solidFill>
                          <a:effectLst/>
                          <a:latin typeface="+mj-lt"/>
                          <a:ea typeface="+mj-ea"/>
                          <a:cs typeface="+mj-cs"/>
                        </a:rPr>
                        <a:t>Deal count</a:t>
                      </a: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US" sz="1200" b="1" i="1" u="none" strike="noStrike" kern="1200" dirty="0">
                          <a:solidFill>
                            <a:schemeClr val="tx1"/>
                          </a:solidFill>
                          <a:effectLst/>
                          <a:latin typeface="+mj-lt"/>
                          <a:ea typeface="+mj-ea"/>
                          <a:cs typeface="+mj-cs"/>
                        </a:rPr>
                        <a:t>Deal share</a:t>
                      </a:r>
                      <a:endParaRPr lang="en-US" sz="1200" b="1" i="1" u="none" strike="noStrike" dirty="0">
                        <a:solidFill>
                          <a:schemeClr val="tx1"/>
                        </a:solidFill>
                        <a:effectLst/>
                        <a:latin typeface="+mj-lt"/>
                      </a:endParaRP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443116">
                <a:tc>
                  <a:txBody>
                    <a:bodyPr/>
                    <a:lstStyle/>
                    <a:p>
                      <a:pPr marL="0" algn="l" defTabSz="1018705" rtl="0" eaLnBrk="1" fontAlgn="b" latinLnBrk="0" hangingPunct="1"/>
                      <a:r>
                        <a:rPr lang="en-US" sz="1200" kern="1200" dirty="0">
                          <a:solidFill>
                            <a:schemeClr val="dk1"/>
                          </a:solidFill>
                          <a:latin typeface="+mj-lt"/>
                          <a:ea typeface="+mj-ea"/>
                          <a:cs typeface="+mj-cs"/>
                        </a:rPr>
                        <a:t>Real Ventures</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tc>
                  <a:txBody>
                    <a:bodyPr/>
                    <a:lstStyle/>
                    <a:p>
                      <a:pPr marL="0" algn="ctr" defTabSz="1018705" rtl="0" eaLnBrk="1" fontAlgn="b" latinLnBrk="0" hangingPunct="1"/>
                      <a:r>
                        <a:rPr lang="en-US" sz="1200" kern="1200" dirty="0">
                          <a:solidFill>
                            <a:schemeClr val="dk1"/>
                          </a:solidFill>
                          <a:latin typeface="+mj-lt"/>
                          <a:ea typeface="+mj-ea"/>
                          <a:cs typeface="+mj-cs"/>
                        </a:rPr>
                        <a:t>7</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tc>
                  <a:txBody>
                    <a:bodyPr/>
                    <a:lstStyle/>
                    <a:p>
                      <a:pPr marL="0" algn="ctr" defTabSz="1018705" rtl="0" eaLnBrk="1" fontAlgn="b" latinLnBrk="0" hangingPunct="1"/>
                      <a:r>
                        <a:rPr lang="en-US" sz="1200" kern="1200" dirty="0">
                          <a:solidFill>
                            <a:schemeClr val="dk1"/>
                          </a:solidFill>
                          <a:latin typeface="+mj-lt"/>
                          <a:ea typeface="+mj-ea"/>
                          <a:cs typeface="+mj-cs"/>
                        </a:rPr>
                        <a:t>3%</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1"/>
                  </a:ext>
                </a:extLst>
              </a:tr>
              <a:tr h="438468">
                <a:tc>
                  <a:txBody>
                    <a:bodyPr/>
                    <a:lstStyle/>
                    <a:p>
                      <a:pPr marL="0" algn="l" defTabSz="1018705" rtl="0" eaLnBrk="1" fontAlgn="b" latinLnBrk="0" hangingPunct="1"/>
                      <a:r>
                        <a:rPr lang="en-US" sz="1200" kern="1200" dirty="0">
                          <a:solidFill>
                            <a:schemeClr val="dk1"/>
                          </a:solidFill>
                          <a:latin typeface="+mj-lt"/>
                          <a:ea typeface="+mj-ea"/>
                          <a:cs typeface="+mj-cs"/>
                        </a:rPr>
                        <a:t>SOSV</a:t>
                      </a:r>
                    </a:p>
                  </a:txBody>
                  <a:tcPr marL="9525" marR="9525" marT="9526" marB="0" anchor="ctr">
                    <a:solidFill>
                      <a:schemeClr val="bg1">
                        <a:lumMod val="95000"/>
                      </a:schemeClr>
                    </a:solidFill>
                  </a:tcPr>
                </a:tc>
                <a:tc>
                  <a:txBody>
                    <a:bodyPr/>
                    <a:lstStyle/>
                    <a:p>
                      <a:pPr marL="0" algn="ctr" defTabSz="1018705" rtl="0" eaLnBrk="1" fontAlgn="b" latinLnBrk="0" hangingPunct="1"/>
                      <a:r>
                        <a:rPr lang="en-US" sz="1200" kern="1200" dirty="0">
                          <a:solidFill>
                            <a:schemeClr val="dk1"/>
                          </a:solidFill>
                          <a:latin typeface="+mj-lt"/>
                          <a:ea typeface="+mj-ea"/>
                          <a:cs typeface="+mj-cs"/>
                        </a:rPr>
                        <a:t>7</a:t>
                      </a:r>
                    </a:p>
                  </a:txBody>
                  <a:tcPr marL="9525" marR="9525" marT="9526" marB="0" anchor="ctr">
                    <a:solidFill>
                      <a:schemeClr val="bg1">
                        <a:lumMod val="95000"/>
                      </a:schemeClr>
                    </a:solidFill>
                  </a:tcPr>
                </a:tc>
                <a:tc>
                  <a:txBody>
                    <a:bodyPr/>
                    <a:lstStyle/>
                    <a:p>
                      <a:pPr marL="0" algn="ctr" defTabSz="1018705" rtl="0" eaLnBrk="1" fontAlgn="b" latinLnBrk="0" hangingPunct="1"/>
                      <a:r>
                        <a:rPr lang="en-US" sz="1200" kern="1200" dirty="0">
                          <a:solidFill>
                            <a:schemeClr val="dk1"/>
                          </a:solidFill>
                          <a:latin typeface="+mj-lt"/>
                          <a:ea typeface="+mj-ea"/>
                          <a:cs typeface="+mj-cs"/>
                        </a:rPr>
                        <a:t>3%</a:t>
                      </a:r>
                    </a:p>
                  </a:txBody>
                  <a:tcPr marL="9525" marR="9525" marT="9526" marB="0" anchor="ctr">
                    <a:solidFill>
                      <a:schemeClr val="bg1">
                        <a:lumMod val="95000"/>
                      </a:schemeClr>
                    </a:solidFill>
                  </a:tcPr>
                </a:tc>
                <a:extLst>
                  <a:ext uri="{0D108BD9-81ED-4DB2-BD59-A6C34878D82A}">
                    <a16:rowId xmlns:a16="http://schemas.microsoft.com/office/drawing/2014/main" val="10002"/>
                  </a:ext>
                </a:extLst>
              </a:tr>
              <a:tr h="462445">
                <a:tc>
                  <a:txBody>
                    <a:bodyPr/>
                    <a:lstStyle/>
                    <a:p>
                      <a:pPr marL="0" algn="l" defTabSz="1018705" rtl="0" eaLnBrk="1" fontAlgn="b" latinLnBrk="0" hangingPunct="1"/>
                      <a:r>
                        <a:rPr lang="en-US" sz="1200" kern="1200" dirty="0">
                          <a:solidFill>
                            <a:schemeClr val="dk1"/>
                          </a:solidFill>
                          <a:latin typeface="+mj-lt"/>
                          <a:ea typeface="+mj-ea"/>
                          <a:cs typeface="+mj-cs"/>
                        </a:rPr>
                        <a:t>BDC Capital</a:t>
                      </a:r>
                    </a:p>
                  </a:txBody>
                  <a:tcPr marL="9525" marR="9525" marT="9526" marB="0" anchor="ctr"/>
                </a:tc>
                <a:tc>
                  <a:txBody>
                    <a:bodyPr/>
                    <a:lstStyle/>
                    <a:p>
                      <a:pPr marL="0" algn="ctr" defTabSz="1018705" rtl="0" eaLnBrk="1" fontAlgn="b" latinLnBrk="0" hangingPunct="1"/>
                      <a:r>
                        <a:rPr lang="en-US" sz="1200" kern="1200" dirty="0">
                          <a:solidFill>
                            <a:schemeClr val="dk1"/>
                          </a:solidFill>
                          <a:latin typeface="+mj-lt"/>
                          <a:ea typeface="+mj-ea"/>
                          <a:cs typeface="+mj-cs"/>
                        </a:rPr>
                        <a:t>6</a:t>
                      </a:r>
                    </a:p>
                  </a:txBody>
                  <a:tcPr marL="9525" marR="9525" marT="9526" marB="0" anchor="ctr"/>
                </a:tc>
                <a:tc>
                  <a:txBody>
                    <a:bodyPr/>
                    <a:lstStyle/>
                    <a:p>
                      <a:pPr marL="0" algn="ctr" defTabSz="1018705" rtl="0" eaLnBrk="1" fontAlgn="b" latinLnBrk="0" hangingPunct="1"/>
                      <a:r>
                        <a:rPr lang="en-US" sz="1200" kern="1200" dirty="0">
                          <a:solidFill>
                            <a:schemeClr val="dk1"/>
                          </a:solidFill>
                          <a:latin typeface="+mj-lt"/>
                          <a:ea typeface="+mj-ea"/>
                          <a:cs typeface="+mj-cs"/>
                        </a:rPr>
                        <a:t>2%</a:t>
                      </a:r>
                    </a:p>
                  </a:txBody>
                  <a:tcPr marL="9525" marR="9525" marT="9526" marB="0" anchor="ctr"/>
                </a:tc>
                <a:extLst>
                  <a:ext uri="{0D108BD9-81ED-4DB2-BD59-A6C34878D82A}">
                    <a16:rowId xmlns:a16="http://schemas.microsoft.com/office/drawing/2014/main" val="10003"/>
                  </a:ext>
                </a:extLst>
              </a:tr>
            </a:tbl>
          </a:graphicData>
        </a:graphic>
      </p:graphicFrame>
      <p:sp>
        <p:nvSpPr>
          <p:cNvPr id="250986" name="Slide Number Placeholder 5">
            <a:extLst>
              <a:ext uri="{FF2B5EF4-FFF2-40B4-BE49-F238E27FC236}">
                <a16:creationId xmlns:a16="http://schemas.microsoft.com/office/drawing/2014/main" id="{6133CBBA-CEC0-4E41-AC0B-86FA87FBBB73}"/>
              </a:ext>
            </a:extLst>
          </p:cNvPr>
          <p:cNvSpPr txBox="1">
            <a:spLocks noChangeArrowheads="1"/>
          </p:cNvSpPr>
          <p:nvPr/>
        </p:nvSpPr>
        <p:spPr bwMode="auto">
          <a:xfrm>
            <a:off x="7256282" y="7239000"/>
            <a:ext cx="1676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algn="r" eaLnBrk="1" hangingPunct="1"/>
            <a:r>
              <a:rPr lang="en-US" altLang="en-US" sz="900">
                <a:cs typeface="Arial" panose="020B0604020202020204" pitchFamily="34" charset="0"/>
              </a:rPr>
              <a:t>All figures in USD</a:t>
            </a:r>
          </a:p>
        </p:txBody>
      </p:sp>
      <p:graphicFrame>
        <p:nvGraphicFramePr>
          <p:cNvPr id="12" name="Table 11">
            <a:extLst>
              <a:ext uri="{FF2B5EF4-FFF2-40B4-BE49-F238E27FC236}">
                <a16:creationId xmlns:a16="http://schemas.microsoft.com/office/drawing/2014/main" id="{BF8A8C82-1640-4AB6-80F3-AF89EED708DF}"/>
              </a:ext>
            </a:extLst>
          </p:cNvPr>
          <p:cNvGraphicFramePr>
            <a:graphicFrameLocks noGrp="1"/>
          </p:cNvGraphicFramePr>
          <p:nvPr>
            <p:extLst>
              <p:ext uri="{D42A27DB-BD31-4B8C-83A1-F6EECF244321}">
                <p14:modId xmlns:p14="http://schemas.microsoft.com/office/powerpoint/2010/main" val="539583228"/>
              </p:ext>
            </p:extLst>
          </p:nvPr>
        </p:nvGraphicFramePr>
        <p:xfrm>
          <a:off x="911993" y="4220097"/>
          <a:ext cx="4053108" cy="2282787"/>
        </p:xfrm>
        <a:graphic>
          <a:graphicData uri="http://schemas.openxmlformats.org/drawingml/2006/table">
            <a:tbl>
              <a:tblPr>
                <a:tableStyleId>{69D073F8-1565-44D7-B386-08B59EADF2EE}</a:tableStyleId>
              </a:tblPr>
              <a:tblGrid>
                <a:gridCol w="1946058">
                  <a:extLst>
                    <a:ext uri="{9D8B030D-6E8A-4147-A177-3AD203B41FA5}">
                      <a16:colId xmlns:a16="http://schemas.microsoft.com/office/drawing/2014/main" val="20000"/>
                    </a:ext>
                  </a:extLst>
                </a:gridCol>
                <a:gridCol w="1053525">
                  <a:extLst>
                    <a:ext uri="{9D8B030D-6E8A-4147-A177-3AD203B41FA5}">
                      <a16:colId xmlns:a16="http://schemas.microsoft.com/office/drawing/2014/main" val="1111169073"/>
                    </a:ext>
                  </a:extLst>
                </a:gridCol>
                <a:gridCol w="1053525">
                  <a:extLst>
                    <a:ext uri="{9D8B030D-6E8A-4147-A177-3AD203B41FA5}">
                      <a16:colId xmlns:a16="http://schemas.microsoft.com/office/drawing/2014/main" val="20001"/>
                    </a:ext>
                  </a:extLst>
                </a:gridCol>
              </a:tblGrid>
              <a:tr h="469379">
                <a:tc gridSpan="3">
                  <a:txBody>
                    <a:bodyPr/>
                    <a:lstStyle/>
                    <a:p>
                      <a:pPr algn="ctr" fontAlgn="b"/>
                      <a:r>
                        <a:rPr lang="en-US" sz="1600" b="1" i="0" u="none" strike="noStrike" dirty="0">
                          <a:solidFill>
                            <a:schemeClr val="tx1"/>
                          </a:solidFill>
                          <a:effectLst/>
                          <a:latin typeface="+mj-lt"/>
                        </a:rPr>
                        <a:t>Expansion stage</a:t>
                      </a:r>
                    </a:p>
                  </a:txBody>
                  <a:tcPr marL="7620" marR="7620" marT="7621" marB="0" anchor="ctr">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200" b="1" i="1" u="none" strike="noStrike" dirty="0">
                        <a:solidFill>
                          <a:schemeClr val="tx1"/>
                        </a:solidFill>
                        <a:effectLst/>
                        <a:latin typeface="+mj-lt"/>
                      </a:endParaRPr>
                    </a:p>
                  </a:txBody>
                  <a:tcPr marL="7620" marR="7620" marT="7621" marB="0"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473737972"/>
                  </a:ext>
                </a:extLst>
              </a:tr>
              <a:tr h="469379">
                <a:tc>
                  <a:txBody>
                    <a:bodyPr/>
                    <a:lstStyle/>
                    <a:p>
                      <a:pPr algn="l" fontAlgn="b"/>
                      <a:r>
                        <a:rPr lang="en-US" sz="1200" b="1" i="1" u="none" strike="noStrike" dirty="0">
                          <a:solidFill>
                            <a:schemeClr val="tx1"/>
                          </a:solidFill>
                          <a:effectLst/>
                          <a:latin typeface="+mj-lt"/>
                        </a:rPr>
                        <a:t>Most active investors</a:t>
                      </a: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algn="ctr" defTabSz="754380" rtl="0" eaLnBrk="1" fontAlgn="b" latinLnBrk="0" hangingPunct="1"/>
                      <a:r>
                        <a:rPr lang="en-US" sz="1200" b="1" i="1" u="none" strike="noStrike" kern="1200" dirty="0">
                          <a:solidFill>
                            <a:schemeClr val="tx1"/>
                          </a:solidFill>
                          <a:effectLst/>
                          <a:latin typeface="+mj-lt"/>
                          <a:ea typeface="+mj-ea"/>
                          <a:cs typeface="+mj-cs"/>
                        </a:rPr>
                        <a:t>Deal count</a:t>
                      </a: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US" sz="1200" b="1" i="1" u="none" strike="noStrike" kern="1200" dirty="0">
                          <a:solidFill>
                            <a:schemeClr val="tx1"/>
                          </a:solidFill>
                          <a:effectLst/>
                          <a:latin typeface="+mj-lt"/>
                          <a:ea typeface="+mj-ea"/>
                          <a:cs typeface="+mj-cs"/>
                        </a:rPr>
                        <a:t>Deal share</a:t>
                      </a:r>
                      <a:endParaRPr lang="en-US" sz="1200" b="1" i="1" u="none" strike="noStrike" dirty="0">
                        <a:solidFill>
                          <a:schemeClr val="tx1"/>
                        </a:solidFill>
                        <a:effectLst/>
                        <a:latin typeface="+mj-lt"/>
                      </a:endParaRP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443116">
                <a:tc>
                  <a:txBody>
                    <a:bodyPr/>
                    <a:lstStyle/>
                    <a:p>
                      <a:pPr marL="0" algn="l" defTabSz="1018705" rtl="0" eaLnBrk="1" fontAlgn="b" latinLnBrk="0" hangingPunct="1"/>
                      <a:r>
                        <a:rPr lang="en-US" sz="1200" kern="1200" dirty="0">
                          <a:solidFill>
                            <a:schemeClr val="dk1"/>
                          </a:solidFill>
                          <a:latin typeface="+mj-lt"/>
                          <a:ea typeface="+mj-ea"/>
                          <a:cs typeface="+mj-cs"/>
                        </a:rPr>
                        <a:t>BDC Capital</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tc>
                  <a:txBody>
                    <a:bodyPr/>
                    <a:lstStyle/>
                    <a:p>
                      <a:pPr marL="0" algn="ctr" defTabSz="1018705" rtl="0" eaLnBrk="1" fontAlgn="b" latinLnBrk="0" hangingPunct="1"/>
                      <a:r>
                        <a:rPr lang="en-US" sz="1200" kern="1200" dirty="0">
                          <a:solidFill>
                            <a:schemeClr val="dk1"/>
                          </a:solidFill>
                          <a:latin typeface="+mj-lt"/>
                          <a:ea typeface="+mj-ea"/>
                          <a:cs typeface="+mj-cs"/>
                        </a:rPr>
                        <a:t>9</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tc>
                  <a:txBody>
                    <a:bodyPr/>
                    <a:lstStyle/>
                    <a:p>
                      <a:pPr marL="0" algn="ctr" defTabSz="1018705" rtl="0" eaLnBrk="1" fontAlgn="b" latinLnBrk="0" hangingPunct="1"/>
                      <a:r>
                        <a:rPr lang="en-US" sz="1200" kern="1200" dirty="0">
                          <a:solidFill>
                            <a:schemeClr val="dk1"/>
                          </a:solidFill>
                          <a:latin typeface="+mj-lt"/>
                          <a:ea typeface="+mj-ea"/>
                          <a:cs typeface="+mj-cs"/>
                        </a:rPr>
                        <a:t>4%</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1"/>
                  </a:ext>
                </a:extLst>
              </a:tr>
              <a:tr h="438468">
                <a:tc>
                  <a:txBody>
                    <a:bodyPr/>
                    <a:lstStyle/>
                    <a:p>
                      <a:pPr marL="0" algn="l" defTabSz="1018705" rtl="0" eaLnBrk="1" fontAlgn="b" latinLnBrk="0" hangingPunct="1"/>
                      <a:r>
                        <a:rPr lang="en-US" sz="1200" kern="1200" dirty="0">
                          <a:solidFill>
                            <a:schemeClr val="dk1"/>
                          </a:solidFill>
                          <a:latin typeface="+mj-lt"/>
                          <a:ea typeface="+mj-ea"/>
                          <a:cs typeface="+mj-cs"/>
                        </a:rPr>
                        <a:t>Real Ventures</a:t>
                      </a:r>
                    </a:p>
                  </a:txBody>
                  <a:tcPr marL="9525" marR="9525" marT="9526" marB="0" anchor="ctr">
                    <a:solidFill>
                      <a:schemeClr val="bg1">
                        <a:lumMod val="95000"/>
                      </a:schemeClr>
                    </a:solidFill>
                  </a:tcPr>
                </a:tc>
                <a:tc>
                  <a:txBody>
                    <a:bodyPr/>
                    <a:lstStyle/>
                    <a:p>
                      <a:pPr marL="0" algn="ctr" defTabSz="1018705" rtl="0" eaLnBrk="1" fontAlgn="b" latinLnBrk="0" hangingPunct="1"/>
                      <a:r>
                        <a:rPr lang="en-US" sz="1200" kern="1200" dirty="0">
                          <a:solidFill>
                            <a:schemeClr val="dk1"/>
                          </a:solidFill>
                          <a:latin typeface="+mj-lt"/>
                          <a:ea typeface="+mj-ea"/>
                          <a:cs typeface="+mj-cs"/>
                        </a:rPr>
                        <a:t>5</a:t>
                      </a:r>
                    </a:p>
                  </a:txBody>
                  <a:tcPr marL="9525" marR="9525" marT="9526" marB="0" anchor="ctr">
                    <a:solidFill>
                      <a:schemeClr val="bg1">
                        <a:lumMod val="95000"/>
                      </a:schemeClr>
                    </a:solidFill>
                  </a:tcPr>
                </a:tc>
                <a:tc>
                  <a:txBody>
                    <a:bodyPr/>
                    <a:lstStyle/>
                    <a:p>
                      <a:pPr marL="0" algn="ctr" defTabSz="1018705" rtl="0" eaLnBrk="1" fontAlgn="b" latinLnBrk="0" hangingPunct="1"/>
                      <a:r>
                        <a:rPr lang="en-US" sz="1200" kern="1200" dirty="0">
                          <a:solidFill>
                            <a:schemeClr val="dk1"/>
                          </a:solidFill>
                          <a:latin typeface="+mj-lt"/>
                          <a:ea typeface="+mj-ea"/>
                          <a:cs typeface="+mj-cs"/>
                        </a:rPr>
                        <a:t>2%</a:t>
                      </a:r>
                    </a:p>
                  </a:txBody>
                  <a:tcPr marL="9525" marR="9525" marT="9526" marB="0" anchor="ctr">
                    <a:solidFill>
                      <a:schemeClr val="bg1">
                        <a:lumMod val="95000"/>
                      </a:schemeClr>
                    </a:solidFill>
                  </a:tcPr>
                </a:tc>
                <a:extLst>
                  <a:ext uri="{0D108BD9-81ED-4DB2-BD59-A6C34878D82A}">
                    <a16:rowId xmlns:a16="http://schemas.microsoft.com/office/drawing/2014/main" val="10002"/>
                  </a:ext>
                </a:extLst>
              </a:tr>
              <a:tr h="462445">
                <a:tc>
                  <a:txBody>
                    <a:bodyPr/>
                    <a:lstStyle/>
                    <a:p>
                      <a:pPr marL="0" algn="l" defTabSz="1018705" rtl="0" eaLnBrk="1" fontAlgn="b" latinLnBrk="0" hangingPunct="1"/>
                      <a:r>
                        <a:rPr lang="en-US" sz="1200" kern="1200" dirty="0">
                          <a:solidFill>
                            <a:schemeClr val="dk1"/>
                          </a:solidFill>
                          <a:latin typeface="+mj-lt"/>
                          <a:ea typeface="+mj-ea"/>
                          <a:cs typeface="+mj-cs"/>
                        </a:rPr>
                        <a:t>Information Ventures</a:t>
                      </a:r>
                    </a:p>
                  </a:txBody>
                  <a:tcPr marL="9525" marR="9525" marT="9526" marB="0" anchor="ctr"/>
                </a:tc>
                <a:tc>
                  <a:txBody>
                    <a:bodyPr/>
                    <a:lstStyle/>
                    <a:p>
                      <a:pPr marL="0" algn="ctr" defTabSz="1018705" rtl="0" eaLnBrk="1" fontAlgn="b" latinLnBrk="0" hangingPunct="1"/>
                      <a:r>
                        <a:rPr lang="en-US" sz="1200" kern="1200" dirty="0">
                          <a:solidFill>
                            <a:schemeClr val="dk1"/>
                          </a:solidFill>
                          <a:latin typeface="+mj-lt"/>
                          <a:ea typeface="+mj-ea"/>
                          <a:cs typeface="+mj-cs"/>
                        </a:rPr>
                        <a:t>4</a:t>
                      </a:r>
                    </a:p>
                  </a:txBody>
                  <a:tcPr marL="9525" marR="9525" marT="9526" marB="0" anchor="ctr"/>
                </a:tc>
                <a:tc>
                  <a:txBody>
                    <a:bodyPr/>
                    <a:lstStyle/>
                    <a:p>
                      <a:pPr marL="0" algn="ctr" defTabSz="1018705" rtl="0" eaLnBrk="1" fontAlgn="b" latinLnBrk="0" hangingPunct="1"/>
                      <a:r>
                        <a:rPr lang="en-US" sz="1200" kern="1200" dirty="0">
                          <a:solidFill>
                            <a:schemeClr val="dk1"/>
                          </a:solidFill>
                          <a:latin typeface="+mj-lt"/>
                          <a:ea typeface="+mj-ea"/>
                          <a:cs typeface="+mj-cs"/>
                        </a:rPr>
                        <a:t>2%</a:t>
                      </a:r>
                    </a:p>
                  </a:txBody>
                  <a:tcPr marL="9525" marR="9525" marT="9526" marB="0" anchor="ctr"/>
                </a:tc>
                <a:extLst>
                  <a:ext uri="{0D108BD9-81ED-4DB2-BD59-A6C34878D82A}">
                    <a16:rowId xmlns:a16="http://schemas.microsoft.com/office/drawing/2014/main" val="10003"/>
                  </a:ext>
                </a:extLst>
              </a:tr>
            </a:tbl>
          </a:graphicData>
        </a:graphic>
      </p:graphicFrame>
      <p:graphicFrame>
        <p:nvGraphicFramePr>
          <p:cNvPr id="13" name="Table 12">
            <a:extLst>
              <a:ext uri="{FF2B5EF4-FFF2-40B4-BE49-F238E27FC236}">
                <a16:creationId xmlns:a16="http://schemas.microsoft.com/office/drawing/2014/main" id="{B02C08FA-8F18-45EB-BFD9-2CD6487FFFC3}"/>
              </a:ext>
            </a:extLst>
          </p:cNvPr>
          <p:cNvGraphicFramePr>
            <a:graphicFrameLocks noGrp="1"/>
          </p:cNvGraphicFramePr>
          <p:nvPr>
            <p:extLst>
              <p:ext uri="{D42A27DB-BD31-4B8C-83A1-F6EECF244321}">
                <p14:modId xmlns:p14="http://schemas.microsoft.com/office/powerpoint/2010/main" val="2667636785"/>
              </p:ext>
            </p:extLst>
          </p:nvPr>
        </p:nvGraphicFramePr>
        <p:xfrm>
          <a:off x="5321079" y="4218572"/>
          <a:ext cx="4053109" cy="2258810"/>
        </p:xfrm>
        <a:graphic>
          <a:graphicData uri="http://schemas.openxmlformats.org/drawingml/2006/table">
            <a:tbl>
              <a:tblPr>
                <a:tableStyleId>{69D073F8-1565-44D7-B386-08B59EADF2EE}</a:tableStyleId>
              </a:tblPr>
              <a:tblGrid>
                <a:gridCol w="1959938">
                  <a:extLst>
                    <a:ext uri="{9D8B030D-6E8A-4147-A177-3AD203B41FA5}">
                      <a16:colId xmlns:a16="http://schemas.microsoft.com/office/drawing/2014/main" val="20000"/>
                    </a:ext>
                  </a:extLst>
                </a:gridCol>
                <a:gridCol w="966280">
                  <a:extLst>
                    <a:ext uri="{9D8B030D-6E8A-4147-A177-3AD203B41FA5}">
                      <a16:colId xmlns:a16="http://schemas.microsoft.com/office/drawing/2014/main" val="116532379"/>
                    </a:ext>
                  </a:extLst>
                </a:gridCol>
                <a:gridCol w="1126891">
                  <a:extLst>
                    <a:ext uri="{9D8B030D-6E8A-4147-A177-3AD203B41FA5}">
                      <a16:colId xmlns:a16="http://schemas.microsoft.com/office/drawing/2014/main" val="20001"/>
                    </a:ext>
                  </a:extLst>
                </a:gridCol>
              </a:tblGrid>
              <a:tr h="469379">
                <a:tc gridSpan="3">
                  <a:txBody>
                    <a:bodyPr/>
                    <a:lstStyle/>
                    <a:p>
                      <a:pPr algn="ctr" fontAlgn="b"/>
                      <a:r>
                        <a:rPr lang="en-US" sz="1600" b="1" i="0" u="none" strike="noStrike" dirty="0">
                          <a:solidFill>
                            <a:schemeClr val="tx1"/>
                          </a:solidFill>
                          <a:effectLst/>
                          <a:latin typeface="+mj-lt"/>
                        </a:rPr>
                        <a:t>Later stage</a:t>
                      </a:r>
                      <a:endParaRPr lang="en-US" sz="1800" b="1" i="0" u="none" strike="noStrike" dirty="0">
                        <a:solidFill>
                          <a:schemeClr val="tx1"/>
                        </a:solidFill>
                        <a:effectLst/>
                        <a:latin typeface="+mj-lt"/>
                      </a:endParaRPr>
                    </a:p>
                  </a:txBody>
                  <a:tcPr marL="7620" marR="7620" marT="7621" marB="0" anchor="ctr">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200" b="1" i="1" u="none" strike="noStrike" dirty="0">
                        <a:solidFill>
                          <a:schemeClr val="tx1"/>
                        </a:solidFill>
                        <a:effectLst/>
                        <a:latin typeface="+mj-lt"/>
                      </a:endParaRPr>
                    </a:p>
                  </a:txBody>
                  <a:tcPr marL="7620" marR="7620" marT="7621" marB="0"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61986082"/>
                  </a:ext>
                </a:extLst>
              </a:tr>
              <a:tr h="469379">
                <a:tc>
                  <a:txBody>
                    <a:bodyPr/>
                    <a:lstStyle/>
                    <a:p>
                      <a:pPr algn="l" fontAlgn="b"/>
                      <a:r>
                        <a:rPr lang="en-US" sz="1200" b="1" i="1" u="none" strike="noStrike" dirty="0">
                          <a:solidFill>
                            <a:schemeClr val="tx1"/>
                          </a:solidFill>
                          <a:effectLst/>
                          <a:latin typeface="+mj-lt"/>
                        </a:rPr>
                        <a:t>Most active investors</a:t>
                      </a: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algn="ctr" defTabSz="754380" rtl="0" eaLnBrk="1" fontAlgn="b" latinLnBrk="0" hangingPunct="1"/>
                      <a:r>
                        <a:rPr lang="en-US" sz="1200" b="1" i="1" u="none" strike="noStrike" kern="1200" dirty="0">
                          <a:solidFill>
                            <a:schemeClr val="tx1"/>
                          </a:solidFill>
                          <a:effectLst/>
                          <a:latin typeface="+mj-lt"/>
                          <a:ea typeface="+mj-ea"/>
                          <a:cs typeface="+mj-cs"/>
                        </a:rPr>
                        <a:t>Deal count</a:t>
                      </a: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US" sz="1200" b="1" i="1" u="none" strike="noStrike" kern="1200" dirty="0">
                          <a:solidFill>
                            <a:schemeClr val="tx1"/>
                          </a:solidFill>
                          <a:effectLst/>
                          <a:latin typeface="+mj-lt"/>
                          <a:ea typeface="+mj-ea"/>
                          <a:cs typeface="+mj-cs"/>
                        </a:rPr>
                        <a:t>Deal share</a:t>
                      </a:r>
                      <a:endParaRPr lang="en-US" sz="1200" b="1" i="1" u="none" strike="noStrike" dirty="0">
                        <a:solidFill>
                          <a:schemeClr val="tx1"/>
                        </a:solidFill>
                        <a:effectLst/>
                        <a:latin typeface="+mj-lt"/>
                      </a:endParaRPr>
                    </a:p>
                  </a:txBody>
                  <a:tcPr marL="7620" marR="7620" marT="7621"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443116">
                <a:tc>
                  <a:txBody>
                    <a:bodyPr/>
                    <a:lstStyle/>
                    <a:p>
                      <a:pPr marL="0" algn="l" defTabSz="1018705" rtl="0" eaLnBrk="1" fontAlgn="b" latinLnBrk="0" hangingPunct="1"/>
                      <a:r>
                        <a:rPr lang="en-US" sz="1200" kern="1200" dirty="0">
                          <a:solidFill>
                            <a:schemeClr val="dk1"/>
                          </a:solidFill>
                          <a:latin typeface="+mj-lt"/>
                          <a:ea typeface="+mj-ea"/>
                          <a:cs typeface="+mj-cs"/>
                        </a:rPr>
                        <a:t>BDC Capital Growth Equity</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tc>
                  <a:txBody>
                    <a:bodyPr/>
                    <a:lstStyle/>
                    <a:p>
                      <a:pPr marL="0" algn="ctr" defTabSz="1018705" rtl="0" eaLnBrk="1" fontAlgn="b" latinLnBrk="0" hangingPunct="1"/>
                      <a:r>
                        <a:rPr lang="en-US" sz="1200" kern="1200" dirty="0">
                          <a:solidFill>
                            <a:schemeClr val="dk1"/>
                          </a:solidFill>
                          <a:latin typeface="+mj-lt"/>
                          <a:ea typeface="+mj-ea"/>
                          <a:cs typeface="+mj-cs"/>
                        </a:rPr>
                        <a:t>7</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tc>
                  <a:txBody>
                    <a:bodyPr/>
                    <a:lstStyle/>
                    <a:p>
                      <a:pPr marL="0" algn="ctr" defTabSz="1018705" rtl="0" eaLnBrk="1" fontAlgn="b" latinLnBrk="0" hangingPunct="1"/>
                      <a:r>
                        <a:rPr lang="en-US" sz="1200" kern="1200" dirty="0">
                          <a:solidFill>
                            <a:schemeClr val="dk1"/>
                          </a:solidFill>
                          <a:latin typeface="+mj-lt"/>
                          <a:ea typeface="+mj-ea"/>
                          <a:cs typeface="+mj-cs"/>
                        </a:rPr>
                        <a:t>8%</a:t>
                      </a:r>
                    </a:p>
                  </a:txBody>
                  <a:tcPr marL="9525" marR="9525" marT="9526" marB="0" anchor="ct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1"/>
                  </a:ext>
                </a:extLst>
              </a:tr>
              <a:tr h="438468">
                <a:tc>
                  <a:txBody>
                    <a:bodyPr/>
                    <a:lstStyle/>
                    <a:p>
                      <a:pPr marL="0" algn="l" defTabSz="1018705" rtl="0" eaLnBrk="1" fontAlgn="b" latinLnBrk="0" hangingPunct="1"/>
                      <a:r>
                        <a:rPr lang="en-US" sz="1200" kern="1200" dirty="0" err="1">
                          <a:solidFill>
                            <a:schemeClr val="dk1"/>
                          </a:solidFill>
                          <a:latin typeface="+mj-lt"/>
                          <a:ea typeface="+mj-ea"/>
                          <a:cs typeface="+mj-cs"/>
                        </a:rPr>
                        <a:t>Investissement</a:t>
                      </a:r>
                      <a:r>
                        <a:rPr lang="en-US" sz="1200" kern="1200" dirty="0">
                          <a:solidFill>
                            <a:schemeClr val="dk1"/>
                          </a:solidFill>
                          <a:latin typeface="+mj-lt"/>
                          <a:ea typeface="+mj-ea"/>
                          <a:cs typeface="+mj-cs"/>
                        </a:rPr>
                        <a:t> Québec</a:t>
                      </a:r>
                    </a:p>
                  </a:txBody>
                  <a:tcPr marL="9525" marR="9525" marT="9526" marB="0" anchor="ctr">
                    <a:solidFill>
                      <a:schemeClr val="bg1">
                        <a:lumMod val="95000"/>
                      </a:schemeClr>
                    </a:solidFill>
                  </a:tcPr>
                </a:tc>
                <a:tc>
                  <a:txBody>
                    <a:bodyPr/>
                    <a:lstStyle/>
                    <a:p>
                      <a:pPr marL="0" algn="ctr" defTabSz="1018705" rtl="0" eaLnBrk="1" fontAlgn="b" latinLnBrk="0" hangingPunct="1"/>
                      <a:r>
                        <a:rPr lang="en-US" sz="1200" kern="1200" dirty="0">
                          <a:solidFill>
                            <a:schemeClr val="dk1"/>
                          </a:solidFill>
                          <a:latin typeface="+mj-lt"/>
                          <a:ea typeface="+mj-ea"/>
                          <a:cs typeface="+mj-cs"/>
                        </a:rPr>
                        <a:t>3</a:t>
                      </a:r>
                    </a:p>
                  </a:txBody>
                  <a:tcPr marL="9525" marR="9525" marT="9526" marB="0" anchor="ctr">
                    <a:solidFill>
                      <a:schemeClr val="bg1">
                        <a:lumMod val="95000"/>
                      </a:schemeClr>
                    </a:solidFill>
                  </a:tcPr>
                </a:tc>
                <a:tc>
                  <a:txBody>
                    <a:bodyPr/>
                    <a:lstStyle/>
                    <a:p>
                      <a:pPr marL="0" algn="ctr" defTabSz="1018705" rtl="0" eaLnBrk="1" fontAlgn="b" latinLnBrk="0" hangingPunct="1"/>
                      <a:r>
                        <a:rPr lang="en-US" sz="1200" kern="1200" dirty="0">
                          <a:solidFill>
                            <a:schemeClr val="dk1"/>
                          </a:solidFill>
                          <a:latin typeface="+mj-lt"/>
                          <a:ea typeface="+mj-ea"/>
                          <a:cs typeface="+mj-cs"/>
                        </a:rPr>
                        <a:t>3%</a:t>
                      </a:r>
                    </a:p>
                  </a:txBody>
                  <a:tcPr marL="9525" marR="9525" marT="9526" marB="0" anchor="ctr">
                    <a:solidFill>
                      <a:schemeClr val="bg1">
                        <a:lumMod val="95000"/>
                      </a:schemeClr>
                    </a:solidFill>
                  </a:tcPr>
                </a:tc>
                <a:extLst>
                  <a:ext uri="{0D108BD9-81ED-4DB2-BD59-A6C34878D82A}">
                    <a16:rowId xmlns:a16="http://schemas.microsoft.com/office/drawing/2014/main" val="10002"/>
                  </a:ext>
                </a:extLst>
              </a:tr>
              <a:tr h="438468">
                <a:tc>
                  <a:txBody>
                    <a:bodyPr/>
                    <a:lstStyle/>
                    <a:p>
                      <a:pPr marL="0" algn="l" defTabSz="1018705" rtl="0" eaLnBrk="1" fontAlgn="b" latinLnBrk="0" hangingPunct="1"/>
                      <a:r>
                        <a:rPr lang="en-US" sz="1200" kern="1200" dirty="0">
                          <a:solidFill>
                            <a:schemeClr val="dk1"/>
                          </a:solidFill>
                          <a:latin typeface="+mj-lt"/>
                          <a:ea typeface="+mj-ea"/>
                          <a:cs typeface="+mj-cs"/>
                        </a:rPr>
                        <a:t>VantagePoint Capital Partners</a:t>
                      </a:r>
                    </a:p>
                  </a:txBody>
                  <a:tcPr marL="9525" marR="9525" marT="9526" marB="0" anchor="ctr">
                    <a:solidFill>
                      <a:schemeClr val="bg1"/>
                    </a:solidFill>
                  </a:tcPr>
                </a:tc>
                <a:tc>
                  <a:txBody>
                    <a:bodyPr/>
                    <a:lstStyle/>
                    <a:p>
                      <a:pPr marL="0" algn="ctr" defTabSz="1018705" rtl="0" eaLnBrk="1" fontAlgn="b" latinLnBrk="0" hangingPunct="1"/>
                      <a:r>
                        <a:rPr lang="en-US" sz="1200" kern="1200" dirty="0">
                          <a:solidFill>
                            <a:schemeClr val="dk1"/>
                          </a:solidFill>
                          <a:latin typeface="+mj-lt"/>
                          <a:ea typeface="+mj-ea"/>
                          <a:cs typeface="+mj-cs"/>
                        </a:rPr>
                        <a:t>3</a:t>
                      </a:r>
                    </a:p>
                  </a:txBody>
                  <a:tcPr marL="9525" marR="9525" marT="9526" marB="0" anchor="ctr">
                    <a:solidFill>
                      <a:schemeClr val="bg1"/>
                    </a:solidFill>
                  </a:tcPr>
                </a:tc>
                <a:tc>
                  <a:txBody>
                    <a:bodyPr/>
                    <a:lstStyle/>
                    <a:p>
                      <a:pPr marL="0" algn="ctr" defTabSz="1018705" rtl="0" eaLnBrk="1" fontAlgn="b" latinLnBrk="0" hangingPunct="1"/>
                      <a:r>
                        <a:rPr lang="en-US" sz="1200" kern="1200" dirty="0">
                          <a:solidFill>
                            <a:schemeClr val="dk1"/>
                          </a:solidFill>
                          <a:latin typeface="+mj-lt"/>
                          <a:ea typeface="+mj-ea"/>
                          <a:cs typeface="+mj-cs"/>
                        </a:rPr>
                        <a:t>3%</a:t>
                      </a:r>
                    </a:p>
                  </a:txBody>
                  <a:tcPr marL="9525" marR="9525" marT="9526" marB="0" anchor="ctr">
                    <a:solidFill>
                      <a:schemeClr val="bg1"/>
                    </a:solidFill>
                  </a:tcPr>
                </a:tc>
                <a:extLst>
                  <a:ext uri="{0D108BD9-81ED-4DB2-BD59-A6C34878D82A}">
                    <a16:rowId xmlns:a16="http://schemas.microsoft.com/office/drawing/2014/main" val="2603502946"/>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505E94B-9793-4758-98C0-C1BB7263E9A5}"/>
              </a:ext>
            </a:extLst>
          </p:cNvPr>
          <p:cNvGraphicFramePr>
            <a:graphicFrameLocks/>
          </p:cNvGraphicFramePr>
          <p:nvPr>
            <p:extLst>
              <p:ext uri="{D42A27DB-BD31-4B8C-83A1-F6EECF244321}">
                <p14:modId xmlns:p14="http://schemas.microsoft.com/office/powerpoint/2010/main" val="2837204454"/>
              </p:ext>
            </p:extLst>
          </p:nvPr>
        </p:nvGraphicFramePr>
        <p:xfrm>
          <a:off x="739995" y="2877501"/>
          <a:ext cx="8769815" cy="45486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0486" name="think-cell Slide" r:id="rId6" imgW="270" imgH="270" progId="TCLayout.ActiveDocument.1">
                  <p:embed/>
                </p:oleObj>
              </mc:Choice>
              <mc:Fallback>
                <p:oleObj name="think-cell Slide" r:id="rId6" imgW="270" imgH="270" progId="TCLayout.ActiveDocument.1">
                  <p:embed/>
                  <p:pic>
                    <p:nvPicPr>
                      <p:cNvPr id="14" name="Object 1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55</a:t>
            </a:fld>
            <a:endParaRPr lang="en-US" dirty="0">
              <a:latin typeface="+mn-lt"/>
            </a:endParaRPr>
          </a:p>
        </p:txBody>
      </p:sp>
      <p:sp>
        <p:nvSpPr>
          <p:cNvPr id="15" name="Content Placeholder 3"/>
          <p:cNvSpPr txBox="1">
            <a:spLocks/>
          </p:cNvSpPr>
          <p:nvPr/>
        </p:nvSpPr>
        <p:spPr>
          <a:xfrm>
            <a:off x="656126" y="1384183"/>
            <a:ext cx="9017160" cy="1536048"/>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500" b="1" dirty="0">
                <a:latin typeface="+mn-lt"/>
              </a:rPr>
              <a:t>Most active investors of 2019 are investing across deal maturities</a:t>
            </a:r>
          </a:p>
          <a:p>
            <a:pPr lvl="1"/>
            <a:r>
              <a:rPr lang="en-US" sz="1400" dirty="0">
                <a:latin typeface="+mn-lt"/>
              </a:rPr>
              <a:t>Deal share by stage for 2019’s most active investors has fluctuated on a quarterly basis, suggesting that this group of investors is interested in companies across all stages of the venture cycle.</a:t>
            </a:r>
          </a:p>
        </p:txBody>
      </p:sp>
      <p:sp>
        <p:nvSpPr>
          <p:cNvPr id="12" name="TextBox 11"/>
          <p:cNvSpPr txBox="1"/>
          <p:nvPr/>
        </p:nvSpPr>
        <p:spPr>
          <a:xfrm>
            <a:off x="656126" y="514387"/>
            <a:ext cx="9017160" cy="800219"/>
          </a:xfrm>
          <a:prstGeom prst="rect">
            <a:avLst/>
          </a:prstGeom>
          <a:solidFill>
            <a:schemeClr val="bg1"/>
          </a:solidFill>
        </p:spPr>
        <p:txBody>
          <a:bodyPr wrap="square" lIns="0" tIns="0" rIns="0" bIns="0" rtlCol="0">
            <a:spAutoFit/>
          </a:bodyPr>
          <a:lstStyle/>
          <a:p>
            <a:pPr>
              <a:spcAft>
                <a:spcPts val="900"/>
              </a:spcAft>
            </a:pPr>
            <a:r>
              <a:rPr lang="en-US" sz="2600" b="1" dirty="0">
                <a:solidFill>
                  <a:schemeClr val="accent5"/>
                </a:solidFill>
                <a:latin typeface="Georgia" panose="02040502050405020303" pitchFamily="18" charset="0"/>
              </a:rPr>
              <a:t>Most active investors of 2019: Quarterly deal share by stage</a:t>
            </a: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7">
            <a:extLst>
              <a:ext uri="{FF2B5EF4-FFF2-40B4-BE49-F238E27FC236}">
                <a16:creationId xmlns:a16="http://schemas.microsoft.com/office/drawing/2014/main" id="{3257E35B-0EBE-4AF6-8DCB-0C0CB5A19662}"/>
              </a:ext>
            </a:extLst>
          </p:cNvPr>
          <p:cNvSpPr/>
          <p:nvPr/>
        </p:nvSpPr>
        <p:spPr>
          <a:xfrm>
            <a:off x="7169923" y="3012176"/>
            <a:ext cx="831427" cy="3610813"/>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Rectangle 9">
            <a:extLst>
              <a:ext uri="{FF2B5EF4-FFF2-40B4-BE49-F238E27FC236}">
                <a16:creationId xmlns:a16="http://schemas.microsoft.com/office/drawing/2014/main" id="{3ED0F73A-9A71-4FB0-AEE1-10200C8373EC}"/>
              </a:ext>
            </a:extLst>
          </p:cNvPr>
          <p:cNvSpPr/>
          <p:nvPr/>
        </p:nvSpPr>
        <p:spPr>
          <a:xfrm>
            <a:off x="8207556" y="3012176"/>
            <a:ext cx="782621" cy="3610813"/>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2337375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 name="Table 126">
            <a:extLst>
              <a:ext uri="{FF2B5EF4-FFF2-40B4-BE49-F238E27FC236}">
                <a16:creationId xmlns:a16="http://schemas.microsoft.com/office/drawing/2014/main" id="{55927A67-66C8-43B2-BF78-BD234FA0DFC2}"/>
              </a:ext>
            </a:extLst>
          </p:cNvPr>
          <p:cNvGraphicFramePr>
            <a:graphicFrameLocks noGrp="1"/>
          </p:cNvGraphicFramePr>
          <p:nvPr/>
        </p:nvGraphicFramePr>
        <p:xfrm>
          <a:off x="533399" y="2913069"/>
          <a:ext cx="8991601" cy="4277095"/>
        </p:xfrm>
        <a:graphic>
          <a:graphicData uri="http://schemas.openxmlformats.org/drawingml/2006/table">
            <a:tbl>
              <a:tblPr>
                <a:tableStyleId>{69D073F8-1565-44D7-B386-08B59EADF2EE}</a:tableStyleId>
              </a:tblPr>
              <a:tblGrid>
                <a:gridCol w="1098630">
                  <a:extLst>
                    <a:ext uri="{9D8B030D-6E8A-4147-A177-3AD203B41FA5}">
                      <a16:colId xmlns:a16="http://schemas.microsoft.com/office/drawing/2014/main" val="20000"/>
                    </a:ext>
                  </a:extLst>
                </a:gridCol>
                <a:gridCol w="5602147">
                  <a:extLst>
                    <a:ext uri="{9D8B030D-6E8A-4147-A177-3AD203B41FA5}">
                      <a16:colId xmlns:a16="http://schemas.microsoft.com/office/drawing/2014/main" val="20001"/>
                    </a:ext>
                  </a:extLst>
                </a:gridCol>
                <a:gridCol w="2290824">
                  <a:extLst>
                    <a:ext uri="{9D8B030D-6E8A-4147-A177-3AD203B41FA5}">
                      <a16:colId xmlns:a16="http://schemas.microsoft.com/office/drawing/2014/main" val="20002"/>
                    </a:ext>
                  </a:extLst>
                </a:gridCol>
              </a:tblGrid>
              <a:tr h="579658">
                <a:tc>
                  <a:txBody>
                    <a:bodyPr/>
                    <a:lstStyle/>
                    <a:p>
                      <a:pPr algn="l" fontAlgn="b"/>
                      <a:r>
                        <a:rPr lang="en-US" sz="1600" b="0" i="0" u="none" strike="noStrike" dirty="0">
                          <a:solidFill>
                            <a:schemeClr val="tx1"/>
                          </a:solidFill>
                          <a:effectLst/>
                          <a:latin typeface="+mj-lt"/>
                        </a:rPr>
                        <a:t>Stage of funding</a:t>
                      </a:r>
                    </a:p>
                  </a:txBody>
                  <a:tcPr marT="7620" marB="0">
                    <a:lnR w="12700" cap="flat" cmpd="sng" algn="ctr">
                      <a:solidFill>
                        <a:schemeClr val="bg1">
                          <a:lumMod val="50000"/>
                        </a:schemeClr>
                      </a:solidFill>
                      <a:prstDash val="sysDot"/>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mj-lt"/>
                        </a:rPr>
                        <a:t>Location</a:t>
                      </a:r>
                      <a:r>
                        <a:rPr lang="en-US" sz="1600" b="0" i="0" u="none" strike="noStrike" baseline="0" dirty="0">
                          <a:solidFill>
                            <a:schemeClr val="tx1"/>
                          </a:solidFill>
                          <a:effectLst/>
                          <a:latin typeface="+mj-lt"/>
                        </a:rPr>
                        <a:t> of investors</a:t>
                      </a:r>
                      <a:endParaRPr lang="en-US" sz="1600" b="0" i="0" u="none" strike="noStrike" dirty="0">
                        <a:solidFill>
                          <a:schemeClr val="tx1"/>
                        </a:solidFill>
                        <a:effectLst/>
                        <a:latin typeface="+mj-lt"/>
                      </a:endParaRPr>
                    </a:p>
                  </a:txBody>
                  <a:tcPr marT="7620" marB="0">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lstStyle/>
                    <a:p>
                      <a:pPr algn="l" fontAlgn="b"/>
                      <a:endParaRPr lang="en-US" sz="1600" b="0" i="0" u="none" strike="noStrike" dirty="0">
                        <a:solidFill>
                          <a:schemeClr val="tx1"/>
                        </a:solidFill>
                        <a:effectLst/>
                        <a:latin typeface="+mj-lt"/>
                      </a:endParaRPr>
                    </a:p>
                  </a:txBody>
                  <a:tcPr marT="7620" marB="0">
                    <a:lnL w="12700" cap="flat" cmpd="sng" algn="ctr">
                      <a:no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913241">
                <a:tc>
                  <a:txBody>
                    <a:bodyPr/>
                    <a:lstStyle/>
                    <a:p>
                      <a:pPr algn="l" fontAlgn="b"/>
                      <a:r>
                        <a:rPr lang="en-US" sz="1400" b="1" i="0" u="none" strike="noStrike" dirty="0">
                          <a:solidFill>
                            <a:schemeClr val="accent5"/>
                          </a:solidFill>
                          <a:effectLst/>
                          <a:latin typeface="Arial" panose="020B0604020202020204" pitchFamily="34" charset="0"/>
                        </a:rPr>
                        <a:t>Seed</a:t>
                      </a:r>
                    </a:p>
                  </a:txBody>
                  <a:tcPr marT="91440" marB="0">
                    <a:lnR w="12700" cap="flat" cmpd="sng" algn="ctr">
                      <a:solidFill>
                        <a:schemeClr val="bg1">
                          <a:lumMod val="50000"/>
                        </a:schemeClr>
                      </a:solidFill>
                      <a:prstDash val="sys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marL="0" marR="0" indent="0" algn="l" defTabSz="1018705"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50000"/>
                            </a:schemeClr>
                          </a:solidFill>
                          <a:effectLst/>
                          <a:uLnTx/>
                          <a:uFillTx/>
                          <a:latin typeface="+mj-lt"/>
                          <a:ea typeface="+mj-ea"/>
                          <a:cs typeface="+mj-cs"/>
                        </a:rPr>
                        <a:t>Total number of seed stage deals: </a:t>
                      </a:r>
                      <a:r>
                        <a:rPr kumimoji="0" lang="en-US" sz="1800" b="1" i="0" u="none" strike="noStrike" kern="1200" cap="none" spc="0" normalizeH="0" baseline="0" noProof="0" dirty="0">
                          <a:ln>
                            <a:noFill/>
                          </a:ln>
                          <a:solidFill>
                            <a:schemeClr val="bg1">
                              <a:lumMod val="50000"/>
                            </a:schemeClr>
                          </a:solidFill>
                          <a:effectLst/>
                          <a:uLnTx/>
                          <a:uFillTx/>
                          <a:latin typeface="+mj-lt"/>
                          <a:ea typeface="+mj-ea"/>
                          <a:cs typeface="+mj-cs"/>
                        </a:rPr>
                        <a:t>339</a:t>
                      </a:r>
                      <a:endParaRPr lang="en-US" sz="1800" b="1" i="0" u="none" strike="noStrike" dirty="0">
                        <a:solidFill>
                          <a:schemeClr val="bg1">
                            <a:lumMod val="50000"/>
                          </a:schemeClr>
                        </a:solidFill>
                        <a:effectLst/>
                        <a:latin typeface="+mj-lt"/>
                        <a:ea typeface="Georgia" charset="0"/>
                        <a:cs typeface="Georgia" charset="0"/>
                      </a:endParaRPr>
                    </a:p>
                  </a:txBody>
                  <a:tcPr marT="91440" marB="0">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marL="0" marR="0" indent="0" algn="l" defTabSz="1018705" rtl="0" eaLnBrk="1" fontAlgn="b" latinLnBrk="0" hangingPunct="1">
                        <a:lnSpc>
                          <a:spcPct val="100000"/>
                        </a:lnSpc>
                        <a:spcBef>
                          <a:spcPts val="0"/>
                        </a:spcBef>
                        <a:spcAft>
                          <a:spcPts val="0"/>
                        </a:spcAft>
                        <a:buClrTx/>
                        <a:buSzTx/>
                        <a:buFontTx/>
                        <a:buNone/>
                        <a:tabLst/>
                        <a:defRPr/>
                      </a:pPr>
                      <a:endParaRPr lang="en-US" sz="1800" b="1" i="0" u="none" strike="noStrike" dirty="0">
                        <a:solidFill>
                          <a:schemeClr val="bg1">
                            <a:lumMod val="50000"/>
                          </a:schemeClr>
                        </a:solidFill>
                        <a:effectLst/>
                        <a:latin typeface="Georgia" charset="0"/>
                        <a:ea typeface="Georgia" charset="0"/>
                        <a:cs typeface="Georgia" charset="0"/>
                      </a:endParaRPr>
                    </a:p>
                  </a:txBody>
                  <a:tcPr marT="91440" marB="0" anchor="ctr">
                    <a:lnL w="12700" cap="flat" cmpd="sng" algn="ctr">
                      <a:no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0001"/>
                  </a:ext>
                </a:extLst>
              </a:tr>
              <a:tr h="931549">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C6900"/>
                          </a:solidFill>
                          <a:effectLst/>
                          <a:uLnTx/>
                          <a:uFillTx/>
                          <a:latin typeface="Arial" panose="020B0604020202020204" pitchFamily="34" charset="0"/>
                          <a:ea typeface="+mj-ea"/>
                          <a:cs typeface="+mj-cs"/>
                        </a:rPr>
                        <a:t>Early</a:t>
                      </a:r>
                    </a:p>
                  </a:txBody>
                  <a:tcPr marT="91440" marB="0">
                    <a:lnR w="12700" cap="flat" cmpd="sng" algn="ctr">
                      <a:solidFill>
                        <a:schemeClr val="bg1">
                          <a:lumMod val="50000"/>
                        </a:schemeClr>
                      </a:solidFill>
                      <a:prstDash val="sysDot"/>
                      <a:round/>
                      <a:headEnd type="none" w="med" len="med"/>
                      <a:tailEnd type="none" w="med" len="med"/>
                    </a:lnR>
                    <a:solidFill>
                      <a:schemeClr val="bg1">
                        <a:lumMod val="95000"/>
                      </a:schemeClr>
                    </a:solidFill>
                  </a:tcPr>
                </a:tc>
                <a:tc>
                  <a:txBody>
                    <a:bodyPr/>
                    <a:lstStyle/>
                    <a:p>
                      <a:pPr marL="0" marR="0" indent="0" algn="l" defTabSz="1018705"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50000"/>
                            </a:schemeClr>
                          </a:solidFill>
                          <a:effectLst/>
                          <a:uLnTx/>
                          <a:uFillTx/>
                          <a:latin typeface="+mj-lt"/>
                          <a:ea typeface="+mj-ea"/>
                          <a:cs typeface="+mj-cs"/>
                        </a:rPr>
                        <a:t>Total number of early stage deals: </a:t>
                      </a:r>
                      <a:r>
                        <a:rPr kumimoji="0" lang="en-US" sz="1800" b="1" i="0" u="none" strike="noStrike" kern="1200" cap="none" spc="0" normalizeH="0" baseline="0" noProof="0" dirty="0">
                          <a:ln>
                            <a:noFill/>
                          </a:ln>
                          <a:solidFill>
                            <a:schemeClr val="bg1">
                              <a:lumMod val="50000"/>
                            </a:schemeClr>
                          </a:solidFill>
                          <a:effectLst/>
                          <a:uLnTx/>
                          <a:uFillTx/>
                          <a:latin typeface="+mj-lt"/>
                          <a:ea typeface="+mj-ea"/>
                          <a:cs typeface="+mj-cs"/>
                        </a:rPr>
                        <a:t>229</a:t>
                      </a:r>
                      <a:endParaRPr lang="en-US" sz="1800" b="1" i="0" u="none" strike="noStrike" dirty="0">
                        <a:solidFill>
                          <a:schemeClr val="bg1">
                            <a:lumMod val="50000"/>
                          </a:schemeClr>
                        </a:solidFill>
                        <a:effectLst/>
                        <a:latin typeface="+mj-lt"/>
                        <a:ea typeface="Georgia" charset="0"/>
                        <a:cs typeface="Georgia" charset="0"/>
                      </a:endParaRPr>
                    </a:p>
                  </a:txBody>
                  <a:tcPr marT="91440" marB="0">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lumMod val="50000"/>
                          </a:srgbClr>
                        </a:solidFill>
                        <a:effectLst/>
                        <a:uLnTx/>
                        <a:uFillTx/>
                        <a:latin typeface="Georgia" charset="0"/>
                        <a:ea typeface="Georgia" charset="0"/>
                        <a:cs typeface="Georgia" charset="0"/>
                      </a:endParaRPr>
                    </a:p>
                  </a:txBody>
                  <a:tcPr marT="91440" marB="0" anchor="ctr">
                    <a:lnL w="12700" cap="flat" cmpd="sng" algn="ctr">
                      <a:no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2"/>
                  </a:ext>
                </a:extLst>
              </a:tr>
              <a:tr h="958166">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C6900"/>
                          </a:solidFill>
                          <a:effectLst/>
                          <a:uLnTx/>
                          <a:uFillTx/>
                          <a:latin typeface="Arial" panose="020B0604020202020204" pitchFamily="34" charset="0"/>
                          <a:ea typeface="+mj-ea"/>
                          <a:cs typeface="+mj-cs"/>
                        </a:rPr>
                        <a:t>Expansion</a:t>
                      </a:r>
                    </a:p>
                  </a:txBody>
                  <a:tcPr marT="91440" marB="0">
                    <a:lnR w="12700" cap="flat" cmpd="sng" algn="ctr">
                      <a:solidFill>
                        <a:schemeClr val="bg1">
                          <a:lumMod val="50000"/>
                        </a:schemeClr>
                      </a:solidFill>
                      <a:prstDash val="sysDot"/>
                      <a:round/>
                      <a:headEnd type="none" w="med" len="med"/>
                      <a:tailEnd type="none" w="med" len="med"/>
                    </a:lnR>
                  </a:tcPr>
                </a:tc>
                <a:tc>
                  <a:txBody>
                    <a:bodyPr/>
                    <a:lstStyle/>
                    <a:p>
                      <a:pPr marL="0" marR="0" indent="0" algn="l" defTabSz="1018705"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50000"/>
                            </a:schemeClr>
                          </a:solidFill>
                          <a:effectLst/>
                          <a:uLnTx/>
                          <a:uFillTx/>
                          <a:latin typeface="+mj-lt"/>
                          <a:ea typeface="+mj-ea"/>
                          <a:cs typeface="+mj-cs"/>
                        </a:rPr>
                        <a:t>Total number of expansion stage deals: </a:t>
                      </a:r>
                      <a:r>
                        <a:rPr kumimoji="0" lang="en-US" sz="1800" b="1" i="0" u="none" strike="noStrike" kern="1200" cap="none" spc="0" normalizeH="0" baseline="0" noProof="0" dirty="0">
                          <a:ln>
                            <a:noFill/>
                          </a:ln>
                          <a:solidFill>
                            <a:schemeClr val="bg1">
                              <a:lumMod val="50000"/>
                            </a:schemeClr>
                          </a:solidFill>
                          <a:effectLst/>
                          <a:uLnTx/>
                          <a:uFillTx/>
                          <a:latin typeface="+mj-lt"/>
                          <a:ea typeface="+mj-ea"/>
                          <a:cs typeface="+mj-cs"/>
                        </a:rPr>
                        <a:t>230</a:t>
                      </a:r>
                      <a:endParaRPr lang="en-US" sz="1800" b="1" i="0" u="none" strike="noStrike" dirty="0">
                        <a:solidFill>
                          <a:schemeClr val="bg1">
                            <a:lumMod val="50000"/>
                          </a:schemeClr>
                        </a:solidFill>
                        <a:effectLst/>
                        <a:latin typeface="+mj-lt"/>
                        <a:ea typeface="Georgia" charset="0"/>
                        <a:cs typeface="Georgia" charset="0"/>
                      </a:endParaRPr>
                    </a:p>
                  </a:txBody>
                  <a:tcPr marT="91440" marB="0">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lumMod val="50000"/>
                          </a:srgbClr>
                        </a:solidFill>
                        <a:effectLst/>
                        <a:uLnTx/>
                        <a:uFillTx/>
                        <a:latin typeface="Georgia" charset="0"/>
                        <a:ea typeface="Georgia" charset="0"/>
                        <a:cs typeface="Georgia" charset="0"/>
                      </a:endParaRPr>
                    </a:p>
                  </a:txBody>
                  <a:tcPr marT="91440" marB="0" anchor="ct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894481">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C6900"/>
                          </a:solidFill>
                          <a:effectLst/>
                          <a:uLnTx/>
                          <a:uFillTx/>
                          <a:latin typeface="Arial" panose="020B0604020202020204" pitchFamily="34" charset="0"/>
                          <a:ea typeface="+mj-ea"/>
                          <a:cs typeface="+mj-cs"/>
                        </a:rPr>
                        <a:t>Later</a:t>
                      </a:r>
                    </a:p>
                  </a:txBody>
                  <a:tcPr marT="91440" marB="0">
                    <a:lnR w="12700" cap="flat" cmpd="sng" algn="ctr">
                      <a:solidFill>
                        <a:schemeClr val="bg1">
                          <a:lumMod val="50000"/>
                        </a:schemeClr>
                      </a:solidFill>
                      <a:prstDash val="sysDot"/>
                      <a:round/>
                      <a:headEnd type="none" w="med" len="med"/>
                      <a:tailEnd type="none" w="med" len="med"/>
                    </a:lnR>
                    <a:solidFill>
                      <a:schemeClr val="bg1">
                        <a:lumMod val="95000"/>
                      </a:schemeClr>
                    </a:solidFill>
                  </a:tcPr>
                </a:tc>
                <a:tc>
                  <a:txBody>
                    <a:bodyPr/>
                    <a:lstStyle/>
                    <a:p>
                      <a:pPr marL="0" marR="0" indent="0" algn="l" defTabSz="1018705"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50000"/>
                            </a:schemeClr>
                          </a:solidFill>
                          <a:effectLst/>
                          <a:uLnTx/>
                          <a:uFillTx/>
                          <a:latin typeface="+mj-lt"/>
                          <a:ea typeface="+mj-ea"/>
                          <a:cs typeface="+mj-cs"/>
                        </a:rPr>
                        <a:t>Total number of later stage deals: </a:t>
                      </a:r>
                      <a:r>
                        <a:rPr kumimoji="0" lang="en-US" sz="1800" b="1" i="0" u="none" strike="noStrike" kern="1200" cap="none" spc="0" normalizeH="0" baseline="0" noProof="0" dirty="0">
                          <a:ln>
                            <a:noFill/>
                          </a:ln>
                          <a:solidFill>
                            <a:schemeClr val="bg1">
                              <a:lumMod val="50000"/>
                            </a:schemeClr>
                          </a:solidFill>
                          <a:effectLst/>
                          <a:uLnTx/>
                          <a:uFillTx/>
                          <a:latin typeface="+mj-lt"/>
                          <a:ea typeface="+mj-ea"/>
                          <a:cs typeface="+mj-cs"/>
                        </a:rPr>
                        <a:t>69</a:t>
                      </a:r>
                      <a:endParaRPr lang="en-US" sz="1800" b="1" i="0" u="none" strike="noStrike" dirty="0">
                        <a:solidFill>
                          <a:schemeClr val="bg1">
                            <a:lumMod val="50000"/>
                          </a:schemeClr>
                        </a:solidFill>
                        <a:effectLst/>
                        <a:latin typeface="+mj-lt"/>
                        <a:ea typeface="Georgia" charset="0"/>
                        <a:cs typeface="Georgia" charset="0"/>
                      </a:endParaRPr>
                    </a:p>
                  </a:txBody>
                  <a:tcPr marT="91440" marB="0">
                    <a:lnL w="12700" cap="flat" cmpd="sng" algn="ctr">
                      <a:solidFill>
                        <a:schemeClr val="bg1">
                          <a:lumMod val="50000"/>
                        </a:schemeClr>
                      </a:solidFill>
                      <a:prstDash val="sysDot"/>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018705" rtl="0" eaLnBrk="1" fontAlgn="b"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lumMod val="50000"/>
                          </a:srgbClr>
                        </a:solidFill>
                        <a:effectLst/>
                        <a:uLnTx/>
                        <a:uFillTx/>
                        <a:latin typeface="Georgia" charset="0"/>
                        <a:ea typeface="Georgia" charset="0"/>
                        <a:cs typeface="Georgia" charset="0"/>
                      </a:endParaRPr>
                    </a:p>
                  </a:txBody>
                  <a:tcPr marT="91440" marB="0" anchor="ctr">
                    <a:lnL w="12700" cap="flat" cmpd="sng" algn="ctr">
                      <a:no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26" name="Chart 125">
            <a:extLst>
              <a:ext uri="{FF2B5EF4-FFF2-40B4-BE49-F238E27FC236}">
                <a16:creationId xmlns:a16="http://schemas.microsoft.com/office/drawing/2014/main" id="{58876151-F927-4A70-B082-155D5AA2BE43}"/>
              </a:ext>
            </a:extLst>
          </p:cNvPr>
          <p:cNvGraphicFramePr>
            <a:graphicFrameLocks/>
          </p:cNvGraphicFramePr>
          <p:nvPr/>
        </p:nvGraphicFramePr>
        <p:xfrm>
          <a:off x="1623267" y="3245932"/>
          <a:ext cx="8439137" cy="42770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134" name="think-cell Slide" r:id="rId6" imgW="270" imgH="270" progId="TCLayout.ActiveDocument.1">
                  <p:embed/>
                </p:oleObj>
              </mc:Choice>
              <mc:Fallback>
                <p:oleObj name="think-cell Slide" r:id="rId6" imgW="270" imgH="270" progId="TCLayout.ActiveDocument.1">
                  <p:embed/>
                  <p:pic>
                    <p:nvPicPr>
                      <p:cNvPr id="14" name="Object 1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9" name="TextBox 98"/>
          <p:cNvSpPr txBox="1"/>
          <p:nvPr/>
        </p:nvSpPr>
        <p:spPr>
          <a:xfrm>
            <a:off x="638938" y="523709"/>
            <a:ext cx="4393832" cy="400110"/>
          </a:xfrm>
          <a:prstGeom prst="rect">
            <a:avLst/>
          </a:prstGeom>
          <a:noFill/>
        </p:spPr>
        <p:txBody>
          <a:bodyPr wrap="none" lIns="0" tIns="0" rIns="0" bIns="0" rtlCol="0">
            <a:spAutoFit/>
          </a:bodyPr>
          <a:lstStyle/>
          <a:p>
            <a:pPr>
              <a:spcAft>
                <a:spcPts val="900"/>
              </a:spcAft>
            </a:pPr>
            <a:r>
              <a:rPr lang="en-US" sz="2600" b="1" dirty="0">
                <a:solidFill>
                  <a:srgbClr val="DB536A"/>
                </a:solidFill>
                <a:latin typeface="Georgia" panose="02040502050405020303" pitchFamily="18" charset="0"/>
              </a:rPr>
              <a:t>Investor locations (2019) </a:t>
            </a:r>
            <a:endParaRPr lang="en-US" sz="2600" dirty="0">
              <a:solidFill>
                <a:srgbClr val="DB536A"/>
              </a:solidFill>
              <a:latin typeface="Georgia" panose="02040502050405020303" pitchFamily="18" charset="0"/>
            </a:endParaRPr>
          </a:p>
        </p:txBody>
      </p:sp>
      <p:sp>
        <p:nvSpPr>
          <p:cNvPr id="636" name="Content Placeholder 3"/>
          <p:cNvSpPr txBox="1">
            <a:spLocks/>
          </p:cNvSpPr>
          <p:nvPr/>
        </p:nvSpPr>
        <p:spPr>
          <a:xfrm>
            <a:off x="612614" y="1185010"/>
            <a:ext cx="9445785"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500" b="1" dirty="0">
                <a:latin typeface="+mj-lt"/>
              </a:rPr>
              <a:t>Canadian investors most active in funding across all stages</a:t>
            </a:r>
          </a:p>
          <a:p>
            <a:pPr lvl="1"/>
            <a:r>
              <a:rPr lang="en-US" sz="1400" dirty="0">
                <a:latin typeface="+mj-lt"/>
              </a:rPr>
              <a:t>Early-stage deals have the highest percentage of Canadian investor participation, though Canadian investors are active across all stages.</a:t>
            </a:r>
          </a:p>
          <a:p>
            <a:pPr lvl="1"/>
            <a:r>
              <a:rPr lang="en-US" sz="1400" dirty="0">
                <a:latin typeface="+mj-lt"/>
              </a:rPr>
              <a:t>US-based investors are most active in expansion-stage investments. </a:t>
            </a:r>
          </a:p>
        </p:txBody>
      </p:sp>
      <p:sp>
        <p:nvSpPr>
          <p:cNvPr id="637" name="Freeform 144"/>
          <p:cNvSpPr>
            <a:spLocks/>
          </p:cNvSpPr>
          <p:nvPr/>
        </p:nvSpPr>
        <p:spPr bwMode="auto">
          <a:xfrm>
            <a:off x="-671513" y="2794026"/>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Slide Number Placeholder 5"/>
          <p:cNvSpPr>
            <a:spLocks noGrp="1"/>
          </p:cNvSpPr>
          <p:nvPr>
            <p:ph type="sldNum" sz="quarter" idx="4"/>
          </p:nvPr>
        </p:nvSpPr>
        <p:spPr>
          <a:xfrm>
            <a:off x="7848600" y="7377407"/>
            <a:ext cx="1676400" cy="152400"/>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r>
              <a:rPr lang="en-US" dirty="0"/>
              <a:t>56</a:t>
            </a:r>
          </a:p>
        </p:txBody>
      </p:sp>
      <p:grpSp>
        <p:nvGrpSpPr>
          <p:cNvPr id="128" name="Group 127">
            <a:extLst>
              <a:ext uri="{FF2B5EF4-FFF2-40B4-BE49-F238E27FC236}">
                <a16:creationId xmlns:a16="http://schemas.microsoft.com/office/drawing/2014/main" id="{36220402-07AD-4E98-865F-296291E12C1C}"/>
              </a:ext>
            </a:extLst>
          </p:cNvPr>
          <p:cNvGrpSpPr/>
          <p:nvPr/>
        </p:nvGrpSpPr>
        <p:grpSpPr>
          <a:xfrm>
            <a:off x="970012" y="5651242"/>
            <a:ext cx="569510" cy="548485"/>
            <a:chOff x="649330" y="4318676"/>
            <a:chExt cx="538484" cy="539079"/>
          </a:xfrm>
        </p:grpSpPr>
        <p:sp>
          <p:nvSpPr>
            <p:cNvPr id="129" name="Freeform 25">
              <a:extLst>
                <a:ext uri="{FF2B5EF4-FFF2-40B4-BE49-F238E27FC236}">
                  <a16:creationId xmlns:a16="http://schemas.microsoft.com/office/drawing/2014/main" id="{18A3F435-B8DE-4F06-8629-AACDF2DEB28B}"/>
                </a:ext>
              </a:extLst>
            </p:cNvPr>
            <p:cNvSpPr>
              <a:spLocks/>
            </p:cNvSpPr>
            <p:nvPr/>
          </p:nvSpPr>
          <p:spPr bwMode="auto">
            <a:xfrm>
              <a:off x="664800" y="4334741"/>
              <a:ext cx="506948" cy="507544"/>
            </a:xfrm>
            <a:custGeom>
              <a:avLst/>
              <a:gdLst>
                <a:gd name="T0" fmla="*/ 426 w 852"/>
                <a:gd name="T1" fmla="*/ 0 h 853"/>
                <a:gd name="T2" fmla="*/ 480 w 852"/>
                <a:gd name="T3" fmla="*/ 4 h 853"/>
                <a:gd name="T4" fmla="*/ 531 w 852"/>
                <a:gd name="T5" fmla="*/ 13 h 853"/>
                <a:gd name="T6" fmla="*/ 580 w 852"/>
                <a:gd name="T7" fmla="*/ 28 h 853"/>
                <a:gd name="T8" fmla="*/ 626 w 852"/>
                <a:gd name="T9" fmla="*/ 50 h 853"/>
                <a:gd name="T10" fmla="*/ 670 w 852"/>
                <a:gd name="T11" fmla="*/ 76 h 853"/>
                <a:gd name="T12" fmla="*/ 709 w 852"/>
                <a:gd name="T13" fmla="*/ 108 h 853"/>
                <a:gd name="T14" fmla="*/ 745 w 852"/>
                <a:gd name="T15" fmla="*/ 143 h 853"/>
                <a:gd name="T16" fmla="*/ 777 w 852"/>
                <a:gd name="T17" fmla="*/ 182 h 853"/>
                <a:gd name="T18" fmla="*/ 803 w 852"/>
                <a:gd name="T19" fmla="*/ 226 h 853"/>
                <a:gd name="T20" fmla="*/ 824 w 852"/>
                <a:gd name="T21" fmla="*/ 273 h 853"/>
                <a:gd name="T22" fmla="*/ 840 w 852"/>
                <a:gd name="T23" fmla="*/ 322 h 853"/>
                <a:gd name="T24" fmla="*/ 850 w 852"/>
                <a:gd name="T25" fmla="*/ 373 h 853"/>
                <a:gd name="T26" fmla="*/ 852 w 852"/>
                <a:gd name="T27" fmla="*/ 427 h 853"/>
                <a:gd name="T28" fmla="*/ 850 w 852"/>
                <a:gd name="T29" fmla="*/ 480 h 853"/>
                <a:gd name="T30" fmla="*/ 840 w 852"/>
                <a:gd name="T31" fmla="*/ 532 h 853"/>
                <a:gd name="T32" fmla="*/ 824 w 852"/>
                <a:gd name="T33" fmla="*/ 581 h 853"/>
                <a:gd name="T34" fmla="*/ 803 w 852"/>
                <a:gd name="T35" fmla="*/ 627 h 853"/>
                <a:gd name="T36" fmla="*/ 777 w 852"/>
                <a:gd name="T37" fmla="*/ 670 h 853"/>
                <a:gd name="T38" fmla="*/ 745 w 852"/>
                <a:gd name="T39" fmla="*/ 709 h 853"/>
                <a:gd name="T40" fmla="*/ 709 w 852"/>
                <a:gd name="T41" fmla="*/ 746 h 853"/>
                <a:gd name="T42" fmla="*/ 670 w 852"/>
                <a:gd name="T43" fmla="*/ 776 h 853"/>
                <a:gd name="T44" fmla="*/ 626 w 852"/>
                <a:gd name="T45" fmla="*/ 803 h 853"/>
                <a:gd name="T46" fmla="*/ 580 w 852"/>
                <a:gd name="T47" fmla="*/ 824 h 853"/>
                <a:gd name="T48" fmla="*/ 531 w 852"/>
                <a:gd name="T49" fmla="*/ 840 h 853"/>
                <a:gd name="T50" fmla="*/ 480 w 852"/>
                <a:gd name="T51" fmla="*/ 850 h 853"/>
                <a:gd name="T52" fmla="*/ 426 w 852"/>
                <a:gd name="T53" fmla="*/ 853 h 853"/>
                <a:gd name="T54" fmla="*/ 372 w 852"/>
                <a:gd name="T55" fmla="*/ 850 h 853"/>
                <a:gd name="T56" fmla="*/ 321 w 852"/>
                <a:gd name="T57" fmla="*/ 840 h 853"/>
                <a:gd name="T58" fmla="*/ 272 w 852"/>
                <a:gd name="T59" fmla="*/ 824 h 853"/>
                <a:gd name="T60" fmla="*/ 226 w 852"/>
                <a:gd name="T61" fmla="*/ 803 h 853"/>
                <a:gd name="T62" fmla="*/ 183 w 852"/>
                <a:gd name="T63" fmla="*/ 776 h 853"/>
                <a:gd name="T64" fmla="*/ 142 w 852"/>
                <a:gd name="T65" fmla="*/ 746 h 853"/>
                <a:gd name="T66" fmla="*/ 107 w 852"/>
                <a:gd name="T67" fmla="*/ 709 h 853"/>
                <a:gd name="T68" fmla="*/ 77 w 852"/>
                <a:gd name="T69" fmla="*/ 670 h 853"/>
                <a:gd name="T70" fmla="*/ 50 w 852"/>
                <a:gd name="T71" fmla="*/ 627 h 853"/>
                <a:gd name="T72" fmla="*/ 28 w 852"/>
                <a:gd name="T73" fmla="*/ 581 h 853"/>
                <a:gd name="T74" fmla="*/ 13 w 852"/>
                <a:gd name="T75" fmla="*/ 532 h 853"/>
                <a:gd name="T76" fmla="*/ 3 w 852"/>
                <a:gd name="T77" fmla="*/ 480 h 853"/>
                <a:gd name="T78" fmla="*/ 0 w 852"/>
                <a:gd name="T79" fmla="*/ 427 h 853"/>
                <a:gd name="T80" fmla="*/ 3 w 852"/>
                <a:gd name="T81" fmla="*/ 373 h 853"/>
                <a:gd name="T82" fmla="*/ 13 w 852"/>
                <a:gd name="T83" fmla="*/ 322 h 853"/>
                <a:gd name="T84" fmla="*/ 28 w 852"/>
                <a:gd name="T85" fmla="*/ 273 h 853"/>
                <a:gd name="T86" fmla="*/ 50 w 852"/>
                <a:gd name="T87" fmla="*/ 226 h 853"/>
                <a:gd name="T88" fmla="*/ 77 w 852"/>
                <a:gd name="T89" fmla="*/ 182 h 853"/>
                <a:gd name="T90" fmla="*/ 107 w 852"/>
                <a:gd name="T91" fmla="*/ 143 h 853"/>
                <a:gd name="T92" fmla="*/ 142 w 852"/>
                <a:gd name="T93" fmla="*/ 108 h 853"/>
                <a:gd name="T94" fmla="*/ 183 w 852"/>
                <a:gd name="T95" fmla="*/ 76 h 853"/>
                <a:gd name="T96" fmla="*/ 226 w 852"/>
                <a:gd name="T97" fmla="*/ 50 h 853"/>
                <a:gd name="T98" fmla="*/ 272 w 852"/>
                <a:gd name="T99" fmla="*/ 28 h 853"/>
                <a:gd name="T100" fmla="*/ 321 w 852"/>
                <a:gd name="T101" fmla="*/ 13 h 853"/>
                <a:gd name="T102" fmla="*/ 372 w 852"/>
                <a:gd name="T103" fmla="*/ 4 h 853"/>
                <a:gd name="T104" fmla="*/ 426 w 852"/>
                <a:gd name="T105"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2" h="853">
                  <a:moveTo>
                    <a:pt x="426" y="0"/>
                  </a:moveTo>
                  <a:lnTo>
                    <a:pt x="480" y="4"/>
                  </a:lnTo>
                  <a:lnTo>
                    <a:pt x="531" y="13"/>
                  </a:lnTo>
                  <a:lnTo>
                    <a:pt x="580" y="28"/>
                  </a:lnTo>
                  <a:lnTo>
                    <a:pt x="626" y="50"/>
                  </a:lnTo>
                  <a:lnTo>
                    <a:pt x="670" y="76"/>
                  </a:lnTo>
                  <a:lnTo>
                    <a:pt x="709" y="108"/>
                  </a:lnTo>
                  <a:lnTo>
                    <a:pt x="745" y="143"/>
                  </a:lnTo>
                  <a:lnTo>
                    <a:pt x="777" y="182"/>
                  </a:lnTo>
                  <a:lnTo>
                    <a:pt x="803" y="226"/>
                  </a:lnTo>
                  <a:lnTo>
                    <a:pt x="824" y="273"/>
                  </a:lnTo>
                  <a:lnTo>
                    <a:pt x="840" y="322"/>
                  </a:lnTo>
                  <a:lnTo>
                    <a:pt x="850" y="373"/>
                  </a:lnTo>
                  <a:lnTo>
                    <a:pt x="852" y="427"/>
                  </a:lnTo>
                  <a:lnTo>
                    <a:pt x="850" y="480"/>
                  </a:lnTo>
                  <a:lnTo>
                    <a:pt x="840" y="532"/>
                  </a:lnTo>
                  <a:lnTo>
                    <a:pt x="824" y="581"/>
                  </a:lnTo>
                  <a:lnTo>
                    <a:pt x="803" y="627"/>
                  </a:lnTo>
                  <a:lnTo>
                    <a:pt x="777" y="670"/>
                  </a:lnTo>
                  <a:lnTo>
                    <a:pt x="745" y="709"/>
                  </a:lnTo>
                  <a:lnTo>
                    <a:pt x="709" y="746"/>
                  </a:lnTo>
                  <a:lnTo>
                    <a:pt x="670" y="776"/>
                  </a:lnTo>
                  <a:lnTo>
                    <a:pt x="626" y="803"/>
                  </a:lnTo>
                  <a:lnTo>
                    <a:pt x="580" y="824"/>
                  </a:lnTo>
                  <a:lnTo>
                    <a:pt x="531" y="840"/>
                  </a:lnTo>
                  <a:lnTo>
                    <a:pt x="480" y="850"/>
                  </a:lnTo>
                  <a:lnTo>
                    <a:pt x="426" y="853"/>
                  </a:lnTo>
                  <a:lnTo>
                    <a:pt x="372" y="850"/>
                  </a:lnTo>
                  <a:lnTo>
                    <a:pt x="321" y="840"/>
                  </a:lnTo>
                  <a:lnTo>
                    <a:pt x="272" y="824"/>
                  </a:lnTo>
                  <a:lnTo>
                    <a:pt x="226" y="803"/>
                  </a:lnTo>
                  <a:lnTo>
                    <a:pt x="183" y="776"/>
                  </a:lnTo>
                  <a:lnTo>
                    <a:pt x="142" y="746"/>
                  </a:lnTo>
                  <a:lnTo>
                    <a:pt x="107" y="709"/>
                  </a:lnTo>
                  <a:lnTo>
                    <a:pt x="77" y="670"/>
                  </a:lnTo>
                  <a:lnTo>
                    <a:pt x="50" y="627"/>
                  </a:lnTo>
                  <a:lnTo>
                    <a:pt x="28" y="581"/>
                  </a:lnTo>
                  <a:lnTo>
                    <a:pt x="13" y="532"/>
                  </a:lnTo>
                  <a:lnTo>
                    <a:pt x="3" y="480"/>
                  </a:lnTo>
                  <a:lnTo>
                    <a:pt x="0" y="427"/>
                  </a:lnTo>
                  <a:lnTo>
                    <a:pt x="3" y="373"/>
                  </a:lnTo>
                  <a:lnTo>
                    <a:pt x="13" y="322"/>
                  </a:lnTo>
                  <a:lnTo>
                    <a:pt x="28" y="273"/>
                  </a:lnTo>
                  <a:lnTo>
                    <a:pt x="50" y="226"/>
                  </a:lnTo>
                  <a:lnTo>
                    <a:pt x="77" y="182"/>
                  </a:lnTo>
                  <a:lnTo>
                    <a:pt x="107" y="143"/>
                  </a:lnTo>
                  <a:lnTo>
                    <a:pt x="142" y="108"/>
                  </a:lnTo>
                  <a:lnTo>
                    <a:pt x="183" y="76"/>
                  </a:lnTo>
                  <a:lnTo>
                    <a:pt x="226" y="50"/>
                  </a:lnTo>
                  <a:lnTo>
                    <a:pt x="272" y="28"/>
                  </a:lnTo>
                  <a:lnTo>
                    <a:pt x="321" y="13"/>
                  </a:lnTo>
                  <a:lnTo>
                    <a:pt x="372" y="4"/>
                  </a:lnTo>
                  <a:lnTo>
                    <a:pt x="4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27">
              <a:extLst>
                <a:ext uri="{FF2B5EF4-FFF2-40B4-BE49-F238E27FC236}">
                  <a16:creationId xmlns:a16="http://schemas.microsoft.com/office/drawing/2014/main" id="{97AD72BD-5FE4-46DA-A981-771803D0B67E}"/>
                </a:ext>
              </a:extLst>
            </p:cNvPr>
            <p:cNvSpPr>
              <a:spLocks/>
            </p:cNvSpPr>
            <p:nvPr/>
          </p:nvSpPr>
          <p:spPr bwMode="auto">
            <a:xfrm>
              <a:off x="738581" y="4717333"/>
              <a:ext cx="368906" cy="95797"/>
            </a:xfrm>
            <a:custGeom>
              <a:avLst/>
              <a:gdLst>
                <a:gd name="T0" fmla="*/ 27 w 620"/>
                <a:gd name="T1" fmla="*/ 0 h 161"/>
                <a:gd name="T2" fmla="*/ 40 w 620"/>
                <a:gd name="T3" fmla="*/ 0 h 161"/>
                <a:gd name="T4" fmla="*/ 170 w 620"/>
                <a:gd name="T5" fmla="*/ 0 h 161"/>
                <a:gd name="T6" fmla="*/ 213 w 620"/>
                <a:gd name="T7" fmla="*/ 0 h 161"/>
                <a:gd name="T8" fmla="*/ 262 w 620"/>
                <a:gd name="T9" fmla="*/ 0 h 161"/>
                <a:gd name="T10" fmla="*/ 318 w 620"/>
                <a:gd name="T11" fmla="*/ 0 h 161"/>
                <a:gd name="T12" fmla="*/ 380 w 620"/>
                <a:gd name="T13" fmla="*/ 0 h 161"/>
                <a:gd name="T14" fmla="*/ 452 w 620"/>
                <a:gd name="T15" fmla="*/ 0 h 161"/>
                <a:gd name="T16" fmla="*/ 620 w 620"/>
                <a:gd name="T17" fmla="*/ 0 h 161"/>
                <a:gd name="T18" fmla="*/ 592 w 620"/>
                <a:gd name="T19" fmla="*/ 34 h 161"/>
                <a:gd name="T20" fmla="*/ 561 w 620"/>
                <a:gd name="T21" fmla="*/ 66 h 161"/>
                <a:gd name="T22" fmla="*/ 526 w 620"/>
                <a:gd name="T23" fmla="*/ 93 h 161"/>
                <a:gd name="T24" fmla="*/ 488 w 620"/>
                <a:gd name="T25" fmla="*/ 117 h 161"/>
                <a:gd name="T26" fmla="*/ 446 w 620"/>
                <a:gd name="T27" fmla="*/ 136 h 161"/>
                <a:gd name="T28" fmla="*/ 403 w 620"/>
                <a:gd name="T29" fmla="*/ 150 h 161"/>
                <a:gd name="T30" fmla="*/ 357 w 620"/>
                <a:gd name="T31" fmla="*/ 159 h 161"/>
                <a:gd name="T32" fmla="*/ 309 w 620"/>
                <a:gd name="T33" fmla="*/ 161 h 161"/>
                <a:gd name="T34" fmla="*/ 263 w 620"/>
                <a:gd name="T35" fmla="*/ 159 h 161"/>
                <a:gd name="T36" fmla="*/ 216 w 620"/>
                <a:gd name="T37" fmla="*/ 150 h 161"/>
                <a:gd name="T38" fmla="*/ 174 w 620"/>
                <a:gd name="T39" fmla="*/ 136 h 161"/>
                <a:gd name="T40" fmla="*/ 132 w 620"/>
                <a:gd name="T41" fmla="*/ 117 h 161"/>
                <a:gd name="T42" fmla="*/ 94 w 620"/>
                <a:gd name="T43" fmla="*/ 93 h 161"/>
                <a:gd name="T44" fmla="*/ 59 w 620"/>
                <a:gd name="T45" fmla="*/ 66 h 161"/>
                <a:gd name="T46" fmla="*/ 28 w 620"/>
                <a:gd name="T47" fmla="*/ 34 h 161"/>
                <a:gd name="T48" fmla="*/ 0 w 620"/>
                <a:gd name="T49" fmla="*/ 0 h 161"/>
                <a:gd name="T50" fmla="*/ 3 w 620"/>
                <a:gd name="T51" fmla="*/ 0 h 161"/>
                <a:gd name="T52" fmla="*/ 5 w 620"/>
                <a:gd name="T53" fmla="*/ 0 h 161"/>
                <a:gd name="T54" fmla="*/ 10 w 620"/>
                <a:gd name="T55" fmla="*/ 0 h 161"/>
                <a:gd name="T56" fmla="*/ 17 w 620"/>
                <a:gd name="T57" fmla="*/ 0 h 161"/>
                <a:gd name="T58" fmla="*/ 27 w 620"/>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0" h="161">
                  <a:moveTo>
                    <a:pt x="27" y="0"/>
                  </a:moveTo>
                  <a:lnTo>
                    <a:pt x="40" y="0"/>
                  </a:lnTo>
                  <a:lnTo>
                    <a:pt x="170" y="0"/>
                  </a:lnTo>
                  <a:lnTo>
                    <a:pt x="213" y="0"/>
                  </a:lnTo>
                  <a:lnTo>
                    <a:pt x="262" y="0"/>
                  </a:lnTo>
                  <a:lnTo>
                    <a:pt x="318" y="0"/>
                  </a:lnTo>
                  <a:lnTo>
                    <a:pt x="380" y="0"/>
                  </a:lnTo>
                  <a:lnTo>
                    <a:pt x="452" y="0"/>
                  </a:lnTo>
                  <a:lnTo>
                    <a:pt x="620" y="0"/>
                  </a:lnTo>
                  <a:lnTo>
                    <a:pt x="592" y="34"/>
                  </a:lnTo>
                  <a:lnTo>
                    <a:pt x="561" y="66"/>
                  </a:lnTo>
                  <a:lnTo>
                    <a:pt x="526" y="93"/>
                  </a:lnTo>
                  <a:lnTo>
                    <a:pt x="488" y="117"/>
                  </a:lnTo>
                  <a:lnTo>
                    <a:pt x="446" y="136"/>
                  </a:lnTo>
                  <a:lnTo>
                    <a:pt x="403" y="150"/>
                  </a:lnTo>
                  <a:lnTo>
                    <a:pt x="357" y="159"/>
                  </a:lnTo>
                  <a:lnTo>
                    <a:pt x="309" y="161"/>
                  </a:lnTo>
                  <a:lnTo>
                    <a:pt x="263" y="159"/>
                  </a:lnTo>
                  <a:lnTo>
                    <a:pt x="216" y="150"/>
                  </a:lnTo>
                  <a:lnTo>
                    <a:pt x="174" y="136"/>
                  </a:lnTo>
                  <a:lnTo>
                    <a:pt x="132" y="117"/>
                  </a:lnTo>
                  <a:lnTo>
                    <a:pt x="94" y="93"/>
                  </a:lnTo>
                  <a:lnTo>
                    <a:pt x="59" y="66"/>
                  </a:lnTo>
                  <a:lnTo>
                    <a:pt x="28" y="34"/>
                  </a:lnTo>
                  <a:lnTo>
                    <a:pt x="0" y="0"/>
                  </a:lnTo>
                  <a:lnTo>
                    <a:pt x="3" y="0"/>
                  </a:lnTo>
                  <a:lnTo>
                    <a:pt x="5" y="0"/>
                  </a:lnTo>
                  <a:lnTo>
                    <a:pt x="10" y="0"/>
                  </a:lnTo>
                  <a:lnTo>
                    <a:pt x="17" y="0"/>
                  </a:lnTo>
                  <a:lnTo>
                    <a:pt x="27"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31" name="Group 130">
              <a:extLst>
                <a:ext uri="{FF2B5EF4-FFF2-40B4-BE49-F238E27FC236}">
                  <a16:creationId xmlns:a16="http://schemas.microsoft.com/office/drawing/2014/main" id="{425AB327-C091-472A-A150-1439C698AB2E}"/>
                </a:ext>
              </a:extLst>
            </p:cNvPr>
            <p:cNvGrpSpPr/>
            <p:nvPr/>
          </p:nvGrpSpPr>
          <p:grpSpPr>
            <a:xfrm>
              <a:off x="731441" y="4365087"/>
              <a:ext cx="383187" cy="364741"/>
              <a:chOff x="5125277" y="3418261"/>
              <a:chExt cx="383187" cy="364741"/>
            </a:xfrm>
            <a:solidFill>
              <a:schemeClr val="accent5">
                <a:lumMod val="60000"/>
                <a:lumOff val="40000"/>
              </a:schemeClr>
            </a:solidFill>
          </p:grpSpPr>
          <p:sp>
            <p:nvSpPr>
              <p:cNvPr id="134" name="Freeform 26">
                <a:extLst>
                  <a:ext uri="{FF2B5EF4-FFF2-40B4-BE49-F238E27FC236}">
                    <a16:creationId xmlns:a16="http://schemas.microsoft.com/office/drawing/2014/main" id="{81C3EA98-D9CD-4F14-8A61-EF147B2D9D34}"/>
                  </a:ext>
                </a:extLst>
              </p:cNvPr>
              <p:cNvSpPr>
                <a:spLocks/>
              </p:cNvSpPr>
              <p:nvPr/>
            </p:nvSpPr>
            <p:spPr bwMode="auto">
              <a:xfrm>
                <a:off x="5282955" y="3586054"/>
                <a:ext cx="73186" cy="196948"/>
              </a:xfrm>
              <a:custGeom>
                <a:avLst/>
                <a:gdLst>
                  <a:gd name="T0" fmla="*/ 18 w 123"/>
                  <a:gd name="T1" fmla="*/ 0 h 331"/>
                  <a:gd name="T2" fmla="*/ 21 w 123"/>
                  <a:gd name="T3" fmla="*/ 2 h 331"/>
                  <a:gd name="T4" fmla="*/ 27 w 123"/>
                  <a:gd name="T5" fmla="*/ 12 h 331"/>
                  <a:gd name="T6" fmla="*/ 42 w 123"/>
                  <a:gd name="T7" fmla="*/ 34 h 331"/>
                  <a:gd name="T8" fmla="*/ 67 w 123"/>
                  <a:gd name="T9" fmla="*/ 73 h 331"/>
                  <a:gd name="T10" fmla="*/ 67 w 123"/>
                  <a:gd name="T11" fmla="*/ 72 h 331"/>
                  <a:gd name="T12" fmla="*/ 72 w 123"/>
                  <a:gd name="T13" fmla="*/ 66 h 331"/>
                  <a:gd name="T14" fmla="*/ 84 w 123"/>
                  <a:gd name="T15" fmla="*/ 48 h 331"/>
                  <a:gd name="T16" fmla="*/ 95 w 123"/>
                  <a:gd name="T17" fmla="*/ 34 h 331"/>
                  <a:gd name="T18" fmla="*/ 95 w 123"/>
                  <a:gd name="T19" fmla="*/ 45 h 331"/>
                  <a:gd name="T20" fmla="*/ 93 w 123"/>
                  <a:gd name="T21" fmla="*/ 61 h 331"/>
                  <a:gd name="T22" fmla="*/ 92 w 123"/>
                  <a:gd name="T23" fmla="*/ 68 h 331"/>
                  <a:gd name="T24" fmla="*/ 92 w 123"/>
                  <a:gd name="T25" fmla="*/ 72 h 331"/>
                  <a:gd name="T26" fmla="*/ 92 w 123"/>
                  <a:gd name="T27" fmla="*/ 73 h 331"/>
                  <a:gd name="T28" fmla="*/ 93 w 123"/>
                  <a:gd name="T29" fmla="*/ 72 h 331"/>
                  <a:gd name="T30" fmla="*/ 94 w 123"/>
                  <a:gd name="T31" fmla="*/ 72 h 331"/>
                  <a:gd name="T32" fmla="*/ 94 w 123"/>
                  <a:gd name="T33" fmla="*/ 73 h 331"/>
                  <a:gd name="T34" fmla="*/ 94 w 123"/>
                  <a:gd name="T35" fmla="*/ 113 h 331"/>
                  <a:gd name="T36" fmla="*/ 95 w 123"/>
                  <a:gd name="T37" fmla="*/ 174 h 331"/>
                  <a:gd name="T38" fmla="*/ 97 w 123"/>
                  <a:gd name="T39" fmla="*/ 259 h 331"/>
                  <a:gd name="T40" fmla="*/ 99 w 123"/>
                  <a:gd name="T41" fmla="*/ 298 h 331"/>
                  <a:gd name="T42" fmla="*/ 104 w 123"/>
                  <a:gd name="T43" fmla="*/ 317 h 331"/>
                  <a:gd name="T44" fmla="*/ 112 w 123"/>
                  <a:gd name="T45" fmla="*/ 325 h 331"/>
                  <a:gd name="T46" fmla="*/ 123 w 123"/>
                  <a:gd name="T47" fmla="*/ 331 h 331"/>
                  <a:gd name="T48" fmla="*/ 9 w 123"/>
                  <a:gd name="T49" fmla="*/ 320 h 331"/>
                  <a:gd name="T50" fmla="*/ 20 w 123"/>
                  <a:gd name="T51" fmla="*/ 298 h 331"/>
                  <a:gd name="T52" fmla="*/ 23 w 123"/>
                  <a:gd name="T53" fmla="*/ 265 h 331"/>
                  <a:gd name="T54" fmla="*/ 23 w 123"/>
                  <a:gd name="T55" fmla="*/ 238 h 331"/>
                  <a:gd name="T56" fmla="*/ 23 w 123"/>
                  <a:gd name="T57" fmla="*/ 191 h 331"/>
                  <a:gd name="T58" fmla="*/ 22 w 123"/>
                  <a:gd name="T59" fmla="*/ 135 h 331"/>
                  <a:gd name="T60" fmla="*/ 21 w 123"/>
                  <a:gd name="T61" fmla="*/ 78 h 331"/>
                  <a:gd name="T62" fmla="*/ 20 w 123"/>
                  <a:gd name="T63" fmla="*/ 31 h 331"/>
                  <a:gd name="T64" fmla="*/ 18 w 123"/>
                  <a:gd name="T65" fmla="*/ 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331">
                    <a:moveTo>
                      <a:pt x="18" y="0"/>
                    </a:moveTo>
                    <a:lnTo>
                      <a:pt x="18" y="0"/>
                    </a:lnTo>
                    <a:lnTo>
                      <a:pt x="20" y="0"/>
                    </a:lnTo>
                    <a:lnTo>
                      <a:pt x="21" y="2"/>
                    </a:lnTo>
                    <a:lnTo>
                      <a:pt x="23" y="6"/>
                    </a:lnTo>
                    <a:lnTo>
                      <a:pt x="27" y="12"/>
                    </a:lnTo>
                    <a:lnTo>
                      <a:pt x="33" y="22"/>
                    </a:lnTo>
                    <a:lnTo>
                      <a:pt x="42" y="34"/>
                    </a:lnTo>
                    <a:lnTo>
                      <a:pt x="53" y="51"/>
                    </a:lnTo>
                    <a:lnTo>
                      <a:pt x="67" y="73"/>
                    </a:lnTo>
                    <a:lnTo>
                      <a:pt x="67" y="73"/>
                    </a:lnTo>
                    <a:lnTo>
                      <a:pt x="67" y="72"/>
                    </a:lnTo>
                    <a:lnTo>
                      <a:pt x="69" y="70"/>
                    </a:lnTo>
                    <a:lnTo>
                      <a:pt x="72" y="66"/>
                    </a:lnTo>
                    <a:lnTo>
                      <a:pt x="77" y="58"/>
                    </a:lnTo>
                    <a:lnTo>
                      <a:pt x="84" y="48"/>
                    </a:lnTo>
                    <a:lnTo>
                      <a:pt x="94" y="33"/>
                    </a:lnTo>
                    <a:lnTo>
                      <a:pt x="95" y="34"/>
                    </a:lnTo>
                    <a:lnTo>
                      <a:pt x="95" y="39"/>
                    </a:lnTo>
                    <a:lnTo>
                      <a:pt x="95" y="45"/>
                    </a:lnTo>
                    <a:lnTo>
                      <a:pt x="94" y="55"/>
                    </a:lnTo>
                    <a:lnTo>
                      <a:pt x="93" y="61"/>
                    </a:lnTo>
                    <a:lnTo>
                      <a:pt x="92" y="64"/>
                    </a:lnTo>
                    <a:lnTo>
                      <a:pt x="92" y="68"/>
                    </a:lnTo>
                    <a:lnTo>
                      <a:pt x="92" y="70"/>
                    </a:lnTo>
                    <a:lnTo>
                      <a:pt x="92" y="72"/>
                    </a:lnTo>
                    <a:lnTo>
                      <a:pt x="92" y="72"/>
                    </a:lnTo>
                    <a:lnTo>
                      <a:pt x="92" y="73"/>
                    </a:lnTo>
                    <a:lnTo>
                      <a:pt x="93" y="72"/>
                    </a:lnTo>
                    <a:lnTo>
                      <a:pt x="93" y="72"/>
                    </a:lnTo>
                    <a:lnTo>
                      <a:pt x="93" y="72"/>
                    </a:lnTo>
                    <a:lnTo>
                      <a:pt x="94" y="72"/>
                    </a:lnTo>
                    <a:lnTo>
                      <a:pt x="94" y="72"/>
                    </a:lnTo>
                    <a:lnTo>
                      <a:pt x="94" y="73"/>
                    </a:lnTo>
                    <a:lnTo>
                      <a:pt x="94" y="91"/>
                    </a:lnTo>
                    <a:lnTo>
                      <a:pt x="94" y="113"/>
                    </a:lnTo>
                    <a:lnTo>
                      <a:pt x="94" y="141"/>
                    </a:lnTo>
                    <a:lnTo>
                      <a:pt x="95" y="174"/>
                    </a:lnTo>
                    <a:lnTo>
                      <a:pt x="95" y="213"/>
                    </a:lnTo>
                    <a:lnTo>
                      <a:pt x="97" y="259"/>
                    </a:lnTo>
                    <a:lnTo>
                      <a:pt x="98" y="282"/>
                    </a:lnTo>
                    <a:lnTo>
                      <a:pt x="99" y="298"/>
                    </a:lnTo>
                    <a:lnTo>
                      <a:pt x="101" y="309"/>
                    </a:lnTo>
                    <a:lnTo>
                      <a:pt x="104" y="317"/>
                    </a:lnTo>
                    <a:lnTo>
                      <a:pt x="108" y="322"/>
                    </a:lnTo>
                    <a:lnTo>
                      <a:pt x="112" y="325"/>
                    </a:lnTo>
                    <a:lnTo>
                      <a:pt x="117" y="327"/>
                    </a:lnTo>
                    <a:lnTo>
                      <a:pt x="123" y="331"/>
                    </a:lnTo>
                    <a:lnTo>
                      <a:pt x="0" y="326"/>
                    </a:lnTo>
                    <a:lnTo>
                      <a:pt x="9" y="320"/>
                    </a:lnTo>
                    <a:lnTo>
                      <a:pt x="16" y="310"/>
                    </a:lnTo>
                    <a:lnTo>
                      <a:pt x="20" y="298"/>
                    </a:lnTo>
                    <a:lnTo>
                      <a:pt x="21" y="283"/>
                    </a:lnTo>
                    <a:lnTo>
                      <a:pt x="23" y="265"/>
                    </a:lnTo>
                    <a:lnTo>
                      <a:pt x="23" y="255"/>
                    </a:lnTo>
                    <a:lnTo>
                      <a:pt x="23" y="238"/>
                    </a:lnTo>
                    <a:lnTo>
                      <a:pt x="23" y="216"/>
                    </a:lnTo>
                    <a:lnTo>
                      <a:pt x="23" y="191"/>
                    </a:lnTo>
                    <a:lnTo>
                      <a:pt x="22" y="163"/>
                    </a:lnTo>
                    <a:lnTo>
                      <a:pt x="22" y="135"/>
                    </a:lnTo>
                    <a:lnTo>
                      <a:pt x="21" y="106"/>
                    </a:lnTo>
                    <a:lnTo>
                      <a:pt x="21" y="78"/>
                    </a:lnTo>
                    <a:lnTo>
                      <a:pt x="20" y="53"/>
                    </a:lnTo>
                    <a:lnTo>
                      <a:pt x="20" y="31"/>
                    </a:lnTo>
                    <a:lnTo>
                      <a:pt x="20" y="14"/>
                    </a:lnTo>
                    <a:lnTo>
                      <a:pt x="18" y="3"/>
                    </a:lnTo>
                    <a:lnTo>
                      <a:pt x="1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28">
                <a:extLst>
                  <a:ext uri="{FF2B5EF4-FFF2-40B4-BE49-F238E27FC236}">
                    <a16:creationId xmlns:a16="http://schemas.microsoft.com/office/drawing/2014/main" id="{F2E5B0F1-789F-4B8A-9DC6-6E8811D3C09A}"/>
                  </a:ext>
                </a:extLst>
              </p:cNvPr>
              <p:cNvSpPr>
                <a:spLocks/>
              </p:cNvSpPr>
              <p:nvPr/>
            </p:nvSpPr>
            <p:spPr bwMode="auto">
              <a:xfrm>
                <a:off x="5212744" y="3453961"/>
                <a:ext cx="107102" cy="182668"/>
              </a:xfrm>
              <a:custGeom>
                <a:avLst/>
                <a:gdLst>
                  <a:gd name="T0" fmla="*/ 0 w 180"/>
                  <a:gd name="T1" fmla="*/ 0 h 307"/>
                  <a:gd name="T2" fmla="*/ 2 w 180"/>
                  <a:gd name="T3" fmla="*/ 1 h 307"/>
                  <a:gd name="T4" fmla="*/ 9 w 180"/>
                  <a:gd name="T5" fmla="*/ 5 h 307"/>
                  <a:gd name="T6" fmla="*/ 22 w 180"/>
                  <a:gd name="T7" fmla="*/ 11 h 307"/>
                  <a:gd name="T8" fmla="*/ 35 w 180"/>
                  <a:gd name="T9" fmla="*/ 22 h 307"/>
                  <a:gd name="T10" fmla="*/ 52 w 180"/>
                  <a:gd name="T11" fmla="*/ 36 h 307"/>
                  <a:gd name="T12" fmla="*/ 64 w 180"/>
                  <a:gd name="T13" fmla="*/ 49 h 307"/>
                  <a:gd name="T14" fmla="*/ 77 w 180"/>
                  <a:gd name="T15" fmla="*/ 65 h 307"/>
                  <a:gd name="T16" fmla="*/ 89 w 180"/>
                  <a:gd name="T17" fmla="*/ 85 h 307"/>
                  <a:gd name="T18" fmla="*/ 101 w 180"/>
                  <a:gd name="T19" fmla="*/ 107 h 307"/>
                  <a:gd name="T20" fmla="*/ 113 w 180"/>
                  <a:gd name="T21" fmla="*/ 131 h 307"/>
                  <a:gd name="T22" fmla="*/ 125 w 180"/>
                  <a:gd name="T23" fmla="*/ 156 h 307"/>
                  <a:gd name="T24" fmla="*/ 136 w 180"/>
                  <a:gd name="T25" fmla="*/ 180 h 307"/>
                  <a:gd name="T26" fmla="*/ 147 w 180"/>
                  <a:gd name="T27" fmla="*/ 203 h 307"/>
                  <a:gd name="T28" fmla="*/ 156 w 180"/>
                  <a:gd name="T29" fmla="*/ 226 h 307"/>
                  <a:gd name="T30" fmla="*/ 165 w 180"/>
                  <a:gd name="T31" fmla="*/ 246 h 307"/>
                  <a:gd name="T32" fmla="*/ 171 w 180"/>
                  <a:gd name="T33" fmla="*/ 263 h 307"/>
                  <a:gd name="T34" fmla="*/ 176 w 180"/>
                  <a:gd name="T35" fmla="*/ 275 h 307"/>
                  <a:gd name="T36" fmla="*/ 179 w 180"/>
                  <a:gd name="T37" fmla="*/ 284 h 307"/>
                  <a:gd name="T38" fmla="*/ 180 w 180"/>
                  <a:gd name="T39" fmla="*/ 288 h 307"/>
                  <a:gd name="T40" fmla="*/ 179 w 180"/>
                  <a:gd name="T41" fmla="*/ 289 h 307"/>
                  <a:gd name="T42" fmla="*/ 174 w 180"/>
                  <a:gd name="T43" fmla="*/ 292 h 307"/>
                  <a:gd name="T44" fmla="*/ 169 w 180"/>
                  <a:gd name="T45" fmla="*/ 297 h 307"/>
                  <a:gd name="T46" fmla="*/ 163 w 180"/>
                  <a:gd name="T47" fmla="*/ 302 h 307"/>
                  <a:gd name="T48" fmla="*/ 157 w 180"/>
                  <a:gd name="T49" fmla="*/ 306 h 307"/>
                  <a:gd name="T50" fmla="*/ 151 w 180"/>
                  <a:gd name="T51" fmla="*/ 307 h 307"/>
                  <a:gd name="T52" fmla="*/ 146 w 180"/>
                  <a:gd name="T53" fmla="*/ 305 h 307"/>
                  <a:gd name="T54" fmla="*/ 145 w 180"/>
                  <a:gd name="T55" fmla="*/ 297 h 307"/>
                  <a:gd name="T56" fmla="*/ 143 w 180"/>
                  <a:gd name="T57" fmla="*/ 285 h 307"/>
                  <a:gd name="T58" fmla="*/ 139 w 180"/>
                  <a:gd name="T59" fmla="*/ 267 h 307"/>
                  <a:gd name="T60" fmla="*/ 133 w 180"/>
                  <a:gd name="T61" fmla="*/ 244 h 307"/>
                  <a:gd name="T62" fmla="*/ 124 w 180"/>
                  <a:gd name="T63" fmla="*/ 218 h 307"/>
                  <a:gd name="T64" fmla="*/ 113 w 180"/>
                  <a:gd name="T65" fmla="*/ 189 h 307"/>
                  <a:gd name="T66" fmla="*/ 101 w 180"/>
                  <a:gd name="T67" fmla="*/ 157 h 307"/>
                  <a:gd name="T68" fmla="*/ 86 w 180"/>
                  <a:gd name="T69" fmla="*/ 124 h 307"/>
                  <a:gd name="T70" fmla="*/ 69 w 180"/>
                  <a:gd name="T71" fmla="*/ 92 h 307"/>
                  <a:gd name="T72" fmla="*/ 50 w 180"/>
                  <a:gd name="T73" fmla="*/ 59 h 307"/>
                  <a:gd name="T74" fmla="*/ 39 w 180"/>
                  <a:gd name="T75" fmla="*/ 42 h 307"/>
                  <a:gd name="T76" fmla="*/ 26 w 180"/>
                  <a:gd name="T77" fmla="*/ 27 h 307"/>
                  <a:gd name="T78" fmla="*/ 17 w 180"/>
                  <a:gd name="T79" fmla="*/ 16 h 307"/>
                  <a:gd name="T80" fmla="*/ 8 w 180"/>
                  <a:gd name="T81" fmla="*/ 8 h 307"/>
                  <a:gd name="T82" fmla="*/ 2 w 180"/>
                  <a:gd name="T83" fmla="*/ 1 h 307"/>
                  <a:gd name="T84" fmla="*/ 0 w 180"/>
                  <a:gd name="T8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307">
                    <a:moveTo>
                      <a:pt x="0" y="0"/>
                    </a:moveTo>
                    <a:lnTo>
                      <a:pt x="2" y="1"/>
                    </a:lnTo>
                    <a:lnTo>
                      <a:pt x="9" y="5"/>
                    </a:lnTo>
                    <a:lnTo>
                      <a:pt x="22" y="11"/>
                    </a:lnTo>
                    <a:lnTo>
                      <a:pt x="35" y="22"/>
                    </a:lnTo>
                    <a:lnTo>
                      <a:pt x="52" y="36"/>
                    </a:lnTo>
                    <a:lnTo>
                      <a:pt x="64" y="49"/>
                    </a:lnTo>
                    <a:lnTo>
                      <a:pt x="77" y="65"/>
                    </a:lnTo>
                    <a:lnTo>
                      <a:pt x="89" y="85"/>
                    </a:lnTo>
                    <a:lnTo>
                      <a:pt x="101" y="107"/>
                    </a:lnTo>
                    <a:lnTo>
                      <a:pt x="113" y="131"/>
                    </a:lnTo>
                    <a:lnTo>
                      <a:pt x="125" y="156"/>
                    </a:lnTo>
                    <a:lnTo>
                      <a:pt x="136" y="180"/>
                    </a:lnTo>
                    <a:lnTo>
                      <a:pt x="147" y="203"/>
                    </a:lnTo>
                    <a:lnTo>
                      <a:pt x="156" y="226"/>
                    </a:lnTo>
                    <a:lnTo>
                      <a:pt x="165" y="246"/>
                    </a:lnTo>
                    <a:lnTo>
                      <a:pt x="171" y="263"/>
                    </a:lnTo>
                    <a:lnTo>
                      <a:pt x="176" y="275"/>
                    </a:lnTo>
                    <a:lnTo>
                      <a:pt x="179" y="284"/>
                    </a:lnTo>
                    <a:lnTo>
                      <a:pt x="180" y="288"/>
                    </a:lnTo>
                    <a:lnTo>
                      <a:pt x="179" y="289"/>
                    </a:lnTo>
                    <a:lnTo>
                      <a:pt x="174" y="292"/>
                    </a:lnTo>
                    <a:lnTo>
                      <a:pt x="169" y="297"/>
                    </a:lnTo>
                    <a:lnTo>
                      <a:pt x="163" y="302"/>
                    </a:lnTo>
                    <a:lnTo>
                      <a:pt x="157" y="306"/>
                    </a:lnTo>
                    <a:lnTo>
                      <a:pt x="151" y="307"/>
                    </a:lnTo>
                    <a:lnTo>
                      <a:pt x="146" y="305"/>
                    </a:lnTo>
                    <a:lnTo>
                      <a:pt x="145" y="297"/>
                    </a:lnTo>
                    <a:lnTo>
                      <a:pt x="143" y="285"/>
                    </a:lnTo>
                    <a:lnTo>
                      <a:pt x="139" y="267"/>
                    </a:lnTo>
                    <a:lnTo>
                      <a:pt x="133" y="244"/>
                    </a:lnTo>
                    <a:lnTo>
                      <a:pt x="124" y="218"/>
                    </a:lnTo>
                    <a:lnTo>
                      <a:pt x="113" y="189"/>
                    </a:lnTo>
                    <a:lnTo>
                      <a:pt x="101" y="157"/>
                    </a:lnTo>
                    <a:lnTo>
                      <a:pt x="86" y="124"/>
                    </a:lnTo>
                    <a:lnTo>
                      <a:pt x="69" y="92"/>
                    </a:lnTo>
                    <a:lnTo>
                      <a:pt x="50" y="59"/>
                    </a:lnTo>
                    <a:lnTo>
                      <a:pt x="39" y="42"/>
                    </a:lnTo>
                    <a:lnTo>
                      <a:pt x="26" y="27"/>
                    </a:lnTo>
                    <a:lnTo>
                      <a:pt x="17" y="16"/>
                    </a:lnTo>
                    <a:lnTo>
                      <a:pt x="8" y="8"/>
                    </a:lnTo>
                    <a:lnTo>
                      <a:pt x="2" y="1"/>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29">
                <a:extLst>
                  <a:ext uri="{FF2B5EF4-FFF2-40B4-BE49-F238E27FC236}">
                    <a16:creationId xmlns:a16="http://schemas.microsoft.com/office/drawing/2014/main" id="{430818C1-92EB-4397-BF4F-EF3E5B539A36}"/>
                  </a:ext>
                </a:extLst>
              </p:cNvPr>
              <p:cNvSpPr>
                <a:spLocks/>
              </p:cNvSpPr>
              <p:nvPr/>
            </p:nvSpPr>
            <p:spPr bwMode="auto">
              <a:xfrm>
                <a:off x="5315680" y="3498587"/>
                <a:ext cx="156488" cy="176718"/>
              </a:xfrm>
              <a:custGeom>
                <a:avLst/>
                <a:gdLst>
                  <a:gd name="T0" fmla="*/ 263 w 263"/>
                  <a:gd name="T1" fmla="*/ 0 h 297"/>
                  <a:gd name="T2" fmla="*/ 259 w 263"/>
                  <a:gd name="T3" fmla="*/ 0 h 297"/>
                  <a:gd name="T4" fmla="*/ 252 w 263"/>
                  <a:gd name="T5" fmla="*/ 3 h 297"/>
                  <a:gd name="T6" fmla="*/ 240 w 263"/>
                  <a:gd name="T7" fmla="*/ 8 h 297"/>
                  <a:gd name="T8" fmla="*/ 224 w 263"/>
                  <a:gd name="T9" fmla="*/ 16 h 297"/>
                  <a:gd name="T10" fmla="*/ 207 w 263"/>
                  <a:gd name="T11" fmla="*/ 26 h 297"/>
                  <a:gd name="T12" fmla="*/ 188 w 263"/>
                  <a:gd name="T13" fmla="*/ 38 h 297"/>
                  <a:gd name="T14" fmla="*/ 170 w 263"/>
                  <a:gd name="T15" fmla="*/ 52 h 297"/>
                  <a:gd name="T16" fmla="*/ 145 w 263"/>
                  <a:gd name="T17" fmla="*/ 76 h 297"/>
                  <a:gd name="T18" fmla="*/ 123 w 263"/>
                  <a:gd name="T19" fmla="*/ 101 h 297"/>
                  <a:gd name="T20" fmla="*/ 103 w 263"/>
                  <a:gd name="T21" fmla="*/ 128 h 297"/>
                  <a:gd name="T22" fmla="*/ 84 w 263"/>
                  <a:gd name="T23" fmla="*/ 155 h 297"/>
                  <a:gd name="T24" fmla="*/ 68 w 263"/>
                  <a:gd name="T25" fmla="*/ 182 h 297"/>
                  <a:gd name="T26" fmla="*/ 55 w 263"/>
                  <a:gd name="T27" fmla="*/ 208 h 297"/>
                  <a:gd name="T28" fmla="*/ 43 w 263"/>
                  <a:gd name="T29" fmla="*/ 232 h 297"/>
                  <a:gd name="T30" fmla="*/ 33 w 263"/>
                  <a:gd name="T31" fmla="*/ 253 h 297"/>
                  <a:gd name="T32" fmla="*/ 26 w 263"/>
                  <a:gd name="T33" fmla="*/ 271 h 297"/>
                  <a:gd name="T34" fmla="*/ 21 w 263"/>
                  <a:gd name="T35" fmla="*/ 285 h 297"/>
                  <a:gd name="T36" fmla="*/ 17 w 263"/>
                  <a:gd name="T37" fmla="*/ 294 h 297"/>
                  <a:gd name="T38" fmla="*/ 17 w 263"/>
                  <a:gd name="T39" fmla="*/ 297 h 297"/>
                  <a:gd name="T40" fmla="*/ 16 w 263"/>
                  <a:gd name="T41" fmla="*/ 297 h 297"/>
                  <a:gd name="T42" fmla="*/ 16 w 263"/>
                  <a:gd name="T43" fmla="*/ 296 h 297"/>
                  <a:gd name="T44" fmla="*/ 14 w 263"/>
                  <a:gd name="T45" fmla="*/ 292 h 297"/>
                  <a:gd name="T46" fmla="*/ 10 w 263"/>
                  <a:gd name="T47" fmla="*/ 285 h 297"/>
                  <a:gd name="T48" fmla="*/ 4 w 263"/>
                  <a:gd name="T49" fmla="*/ 274 h 297"/>
                  <a:gd name="T50" fmla="*/ 3 w 263"/>
                  <a:gd name="T51" fmla="*/ 271 h 297"/>
                  <a:gd name="T52" fmla="*/ 1 w 263"/>
                  <a:gd name="T53" fmla="*/ 263 h 297"/>
                  <a:gd name="T54" fmla="*/ 0 w 263"/>
                  <a:gd name="T55" fmla="*/ 253 h 297"/>
                  <a:gd name="T56" fmla="*/ 4 w 263"/>
                  <a:gd name="T57" fmla="*/ 239 h 297"/>
                  <a:gd name="T58" fmla="*/ 9 w 263"/>
                  <a:gd name="T59" fmla="*/ 231 h 297"/>
                  <a:gd name="T60" fmla="*/ 16 w 263"/>
                  <a:gd name="T61" fmla="*/ 215 h 297"/>
                  <a:gd name="T62" fmla="*/ 24 w 263"/>
                  <a:gd name="T63" fmla="*/ 197 h 297"/>
                  <a:gd name="T64" fmla="*/ 37 w 263"/>
                  <a:gd name="T65" fmla="*/ 173 h 297"/>
                  <a:gd name="T66" fmla="*/ 51 w 263"/>
                  <a:gd name="T67" fmla="*/ 150 h 297"/>
                  <a:gd name="T68" fmla="*/ 68 w 263"/>
                  <a:gd name="T69" fmla="*/ 125 h 297"/>
                  <a:gd name="T70" fmla="*/ 87 w 263"/>
                  <a:gd name="T71" fmla="*/ 100 h 297"/>
                  <a:gd name="T72" fmla="*/ 108 w 263"/>
                  <a:gd name="T73" fmla="*/ 78 h 297"/>
                  <a:gd name="T74" fmla="*/ 130 w 263"/>
                  <a:gd name="T75" fmla="*/ 59 h 297"/>
                  <a:gd name="T76" fmla="*/ 153 w 263"/>
                  <a:gd name="T77" fmla="*/ 43 h 297"/>
                  <a:gd name="T78" fmla="*/ 176 w 263"/>
                  <a:gd name="T79" fmla="*/ 29 h 297"/>
                  <a:gd name="T80" fmla="*/ 199 w 263"/>
                  <a:gd name="T81" fmla="*/ 19 h 297"/>
                  <a:gd name="T82" fmla="*/ 219 w 263"/>
                  <a:gd name="T83" fmla="*/ 12 h 297"/>
                  <a:gd name="T84" fmla="*/ 237 w 263"/>
                  <a:gd name="T85" fmla="*/ 6 h 297"/>
                  <a:gd name="T86" fmla="*/ 251 w 263"/>
                  <a:gd name="T87" fmla="*/ 2 h 297"/>
                  <a:gd name="T88" fmla="*/ 259 w 263"/>
                  <a:gd name="T89" fmla="*/ 0 h 297"/>
                  <a:gd name="T90" fmla="*/ 263 w 263"/>
                  <a:gd name="T9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3" h="297">
                    <a:moveTo>
                      <a:pt x="263" y="0"/>
                    </a:moveTo>
                    <a:lnTo>
                      <a:pt x="259" y="0"/>
                    </a:lnTo>
                    <a:lnTo>
                      <a:pt x="252" y="3"/>
                    </a:lnTo>
                    <a:lnTo>
                      <a:pt x="240" y="8"/>
                    </a:lnTo>
                    <a:lnTo>
                      <a:pt x="224" y="16"/>
                    </a:lnTo>
                    <a:lnTo>
                      <a:pt x="207" y="26"/>
                    </a:lnTo>
                    <a:lnTo>
                      <a:pt x="188" y="38"/>
                    </a:lnTo>
                    <a:lnTo>
                      <a:pt x="170" y="52"/>
                    </a:lnTo>
                    <a:lnTo>
                      <a:pt x="145" y="76"/>
                    </a:lnTo>
                    <a:lnTo>
                      <a:pt x="123" y="101"/>
                    </a:lnTo>
                    <a:lnTo>
                      <a:pt x="103" y="128"/>
                    </a:lnTo>
                    <a:lnTo>
                      <a:pt x="84" y="155"/>
                    </a:lnTo>
                    <a:lnTo>
                      <a:pt x="68" y="182"/>
                    </a:lnTo>
                    <a:lnTo>
                      <a:pt x="55" y="208"/>
                    </a:lnTo>
                    <a:lnTo>
                      <a:pt x="43" y="232"/>
                    </a:lnTo>
                    <a:lnTo>
                      <a:pt x="33" y="253"/>
                    </a:lnTo>
                    <a:lnTo>
                      <a:pt x="26" y="271"/>
                    </a:lnTo>
                    <a:lnTo>
                      <a:pt x="21" y="285"/>
                    </a:lnTo>
                    <a:lnTo>
                      <a:pt x="17" y="294"/>
                    </a:lnTo>
                    <a:lnTo>
                      <a:pt x="17" y="297"/>
                    </a:lnTo>
                    <a:lnTo>
                      <a:pt x="16" y="297"/>
                    </a:lnTo>
                    <a:lnTo>
                      <a:pt x="16" y="296"/>
                    </a:lnTo>
                    <a:lnTo>
                      <a:pt x="14" y="292"/>
                    </a:lnTo>
                    <a:lnTo>
                      <a:pt x="10" y="285"/>
                    </a:lnTo>
                    <a:lnTo>
                      <a:pt x="4" y="274"/>
                    </a:lnTo>
                    <a:lnTo>
                      <a:pt x="3" y="271"/>
                    </a:lnTo>
                    <a:lnTo>
                      <a:pt x="1" y="263"/>
                    </a:lnTo>
                    <a:lnTo>
                      <a:pt x="0" y="253"/>
                    </a:lnTo>
                    <a:lnTo>
                      <a:pt x="4" y="239"/>
                    </a:lnTo>
                    <a:lnTo>
                      <a:pt x="9" y="231"/>
                    </a:lnTo>
                    <a:lnTo>
                      <a:pt x="16" y="215"/>
                    </a:lnTo>
                    <a:lnTo>
                      <a:pt x="24" y="197"/>
                    </a:lnTo>
                    <a:lnTo>
                      <a:pt x="37" y="173"/>
                    </a:lnTo>
                    <a:lnTo>
                      <a:pt x="51" y="150"/>
                    </a:lnTo>
                    <a:lnTo>
                      <a:pt x="68" y="125"/>
                    </a:lnTo>
                    <a:lnTo>
                      <a:pt x="87" y="100"/>
                    </a:lnTo>
                    <a:lnTo>
                      <a:pt x="108" y="78"/>
                    </a:lnTo>
                    <a:lnTo>
                      <a:pt x="130" y="59"/>
                    </a:lnTo>
                    <a:lnTo>
                      <a:pt x="153" y="43"/>
                    </a:lnTo>
                    <a:lnTo>
                      <a:pt x="176" y="29"/>
                    </a:lnTo>
                    <a:lnTo>
                      <a:pt x="199" y="19"/>
                    </a:lnTo>
                    <a:lnTo>
                      <a:pt x="219" y="12"/>
                    </a:lnTo>
                    <a:lnTo>
                      <a:pt x="237" y="6"/>
                    </a:lnTo>
                    <a:lnTo>
                      <a:pt x="251" y="2"/>
                    </a:lnTo>
                    <a:lnTo>
                      <a:pt x="259" y="0"/>
                    </a:lnTo>
                    <a:lnTo>
                      <a:pt x="26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30">
                <a:extLst>
                  <a:ext uri="{FF2B5EF4-FFF2-40B4-BE49-F238E27FC236}">
                    <a16:creationId xmlns:a16="http://schemas.microsoft.com/office/drawing/2014/main" id="{AD27289F-CE85-4293-97ED-C0C0B9DF3D56}"/>
                  </a:ext>
                </a:extLst>
              </p:cNvPr>
              <p:cNvSpPr>
                <a:spLocks/>
              </p:cNvSpPr>
              <p:nvPr/>
            </p:nvSpPr>
            <p:spPr bwMode="auto">
              <a:xfrm>
                <a:off x="5369231" y="3448011"/>
                <a:ext cx="19636" cy="109482"/>
              </a:xfrm>
              <a:custGeom>
                <a:avLst/>
                <a:gdLst>
                  <a:gd name="T0" fmla="*/ 0 w 33"/>
                  <a:gd name="T1" fmla="*/ 0 h 184"/>
                  <a:gd name="T2" fmla="*/ 2 w 33"/>
                  <a:gd name="T3" fmla="*/ 3 h 184"/>
                  <a:gd name="T4" fmla="*/ 5 w 33"/>
                  <a:gd name="T5" fmla="*/ 8 h 184"/>
                  <a:gd name="T6" fmla="*/ 10 w 33"/>
                  <a:gd name="T7" fmla="*/ 16 h 184"/>
                  <a:gd name="T8" fmla="*/ 15 w 33"/>
                  <a:gd name="T9" fmla="*/ 29 h 184"/>
                  <a:gd name="T10" fmla="*/ 21 w 33"/>
                  <a:gd name="T11" fmla="*/ 46 h 184"/>
                  <a:gd name="T12" fmla="*/ 26 w 33"/>
                  <a:gd name="T13" fmla="*/ 66 h 184"/>
                  <a:gd name="T14" fmla="*/ 31 w 33"/>
                  <a:gd name="T15" fmla="*/ 92 h 184"/>
                  <a:gd name="T16" fmla="*/ 33 w 33"/>
                  <a:gd name="T17" fmla="*/ 123 h 184"/>
                  <a:gd name="T18" fmla="*/ 33 w 33"/>
                  <a:gd name="T19" fmla="*/ 158 h 184"/>
                  <a:gd name="T20" fmla="*/ 30 w 33"/>
                  <a:gd name="T21" fmla="*/ 170 h 184"/>
                  <a:gd name="T22" fmla="*/ 25 w 33"/>
                  <a:gd name="T23" fmla="*/ 178 h 184"/>
                  <a:gd name="T24" fmla="*/ 18 w 33"/>
                  <a:gd name="T25" fmla="*/ 183 h 184"/>
                  <a:gd name="T26" fmla="*/ 11 w 33"/>
                  <a:gd name="T27" fmla="*/ 184 h 184"/>
                  <a:gd name="T28" fmla="*/ 7 w 33"/>
                  <a:gd name="T29" fmla="*/ 184 h 184"/>
                  <a:gd name="T30" fmla="*/ 4 w 33"/>
                  <a:gd name="T31" fmla="*/ 184 h 184"/>
                  <a:gd name="T32" fmla="*/ 5 w 33"/>
                  <a:gd name="T33" fmla="*/ 180 h 184"/>
                  <a:gd name="T34" fmla="*/ 8 w 33"/>
                  <a:gd name="T35" fmla="*/ 170 h 184"/>
                  <a:gd name="T36" fmla="*/ 10 w 33"/>
                  <a:gd name="T37" fmla="*/ 155 h 184"/>
                  <a:gd name="T38" fmla="*/ 14 w 33"/>
                  <a:gd name="T39" fmla="*/ 134 h 184"/>
                  <a:gd name="T40" fmla="*/ 16 w 33"/>
                  <a:gd name="T41" fmla="*/ 109 h 184"/>
                  <a:gd name="T42" fmla="*/ 16 w 33"/>
                  <a:gd name="T43" fmla="*/ 81 h 184"/>
                  <a:gd name="T44" fmla="*/ 16 w 33"/>
                  <a:gd name="T45" fmla="*/ 66 h 184"/>
                  <a:gd name="T46" fmla="*/ 14 w 33"/>
                  <a:gd name="T47" fmla="*/ 52 h 184"/>
                  <a:gd name="T48" fmla="*/ 10 w 33"/>
                  <a:gd name="T49" fmla="*/ 37 h 184"/>
                  <a:gd name="T50" fmla="*/ 7 w 33"/>
                  <a:gd name="T51" fmla="*/ 22 h 184"/>
                  <a:gd name="T52" fmla="*/ 4 w 33"/>
                  <a:gd name="T53" fmla="*/ 11 h 184"/>
                  <a:gd name="T54" fmla="*/ 2 w 33"/>
                  <a:gd name="T55" fmla="*/ 4 h 184"/>
                  <a:gd name="T56" fmla="*/ 0 w 33"/>
                  <a:gd name="T5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184">
                    <a:moveTo>
                      <a:pt x="0" y="0"/>
                    </a:moveTo>
                    <a:lnTo>
                      <a:pt x="2" y="3"/>
                    </a:lnTo>
                    <a:lnTo>
                      <a:pt x="5" y="8"/>
                    </a:lnTo>
                    <a:lnTo>
                      <a:pt x="10" y="16"/>
                    </a:lnTo>
                    <a:lnTo>
                      <a:pt x="15" y="29"/>
                    </a:lnTo>
                    <a:lnTo>
                      <a:pt x="21" y="46"/>
                    </a:lnTo>
                    <a:lnTo>
                      <a:pt x="26" y="66"/>
                    </a:lnTo>
                    <a:lnTo>
                      <a:pt x="31" y="92"/>
                    </a:lnTo>
                    <a:lnTo>
                      <a:pt x="33" y="123"/>
                    </a:lnTo>
                    <a:lnTo>
                      <a:pt x="33" y="158"/>
                    </a:lnTo>
                    <a:lnTo>
                      <a:pt x="30" y="170"/>
                    </a:lnTo>
                    <a:lnTo>
                      <a:pt x="25" y="178"/>
                    </a:lnTo>
                    <a:lnTo>
                      <a:pt x="18" y="183"/>
                    </a:lnTo>
                    <a:lnTo>
                      <a:pt x="11" y="184"/>
                    </a:lnTo>
                    <a:lnTo>
                      <a:pt x="7" y="184"/>
                    </a:lnTo>
                    <a:lnTo>
                      <a:pt x="4" y="184"/>
                    </a:lnTo>
                    <a:lnTo>
                      <a:pt x="5" y="180"/>
                    </a:lnTo>
                    <a:lnTo>
                      <a:pt x="8" y="170"/>
                    </a:lnTo>
                    <a:lnTo>
                      <a:pt x="10" y="155"/>
                    </a:lnTo>
                    <a:lnTo>
                      <a:pt x="14" y="134"/>
                    </a:lnTo>
                    <a:lnTo>
                      <a:pt x="16" y="109"/>
                    </a:lnTo>
                    <a:lnTo>
                      <a:pt x="16" y="81"/>
                    </a:lnTo>
                    <a:lnTo>
                      <a:pt x="16" y="66"/>
                    </a:lnTo>
                    <a:lnTo>
                      <a:pt x="14" y="52"/>
                    </a:lnTo>
                    <a:lnTo>
                      <a:pt x="10" y="37"/>
                    </a:lnTo>
                    <a:lnTo>
                      <a:pt x="7" y="22"/>
                    </a:lnTo>
                    <a:lnTo>
                      <a:pt x="4" y="11"/>
                    </a:lnTo>
                    <a:lnTo>
                      <a:pt x="2" y="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31">
                <a:extLst>
                  <a:ext uri="{FF2B5EF4-FFF2-40B4-BE49-F238E27FC236}">
                    <a16:creationId xmlns:a16="http://schemas.microsoft.com/office/drawing/2014/main" id="{A784994A-16D5-475C-A655-76DEF9E700E6}"/>
                  </a:ext>
                </a:extLst>
              </p:cNvPr>
              <p:cNvSpPr>
                <a:spLocks/>
              </p:cNvSpPr>
              <p:nvPr/>
            </p:nvSpPr>
            <p:spPr bwMode="auto">
              <a:xfrm>
                <a:off x="5288310" y="3430161"/>
                <a:ext cx="24990" cy="142802"/>
              </a:xfrm>
              <a:custGeom>
                <a:avLst/>
                <a:gdLst>
                  <a:gd name="T0" fmla="*/ 31 w 42"/>
                  <a:gd name="T1" fmla="*/ 0 h 240"/>
                  <a:gd name="T2" fmla="*/ 33 w 42"/>
                  <a:gd name="T3" fmla="*/ 1 h 240"/>
                  <a:gd name="T4" fmla="*/ 35 w 42"/>
                  <a:gd name="T5" fmla="*/ 7 h 240"/>
                  <a:gd name="T6" fmla="*/ 36 w 42"/>
                  <a:gd name="T7" fmla="*/ 18 h 240"/>
                  <a:gd name="T8" fmla="*/ 39 w 42"/>
                  <a:gd name="T9" fmla="*/ 33 h 240"/>
                  <a:gd name="T10" fmla="*/ 40 w 42"/>
                  <a:gd name="T11" fmla="*/ 50 h 240"/>
                  <a:gd name="T12" fmla="*/ 41 w 42"/>
                  <a:gd name="T13" fmla="*/ 70 h 240"/>
                  <a:gd name="T14" fmla="*/ 42 w 42"/>
                  <a:gd name="T15" fmla="*/ 89 h 240"/>
                  <a:gd name="T16" fmla="*/ 41 w 42"/>
                  <a:gd name="T17" fmla="*/ 109 h 240"/>
                  <a:gd name="T18" fmla="*/ 39 w 42"/>
                  <a:gd name="T19" fmla="*/ 138 h 240"/>
                  <a:gd name="T20" fmla="*/ 34 w 42"/>
                  <a:gd name="T21" fmla="*/ 166 h 240"/>
                  <a:gd name="T22" fmla="*/ 29 w 42"/>
                  <a:gd name="T23" fmla="*/ 192 h 240"/>
                  <a:gd name="T24" fmla="*/ 23 w 42"/>
                  <a:gd name="T25" fmla="*/ 213 h 240"/>
                  <a:gd name="T26" fmla="*/ 18 w 42"/>
                  <a:gd name="T27" fmla="*/ 229 h 240"/>
                  <a:gd name="T28" fmla="*/ 14 w 42"/>
                  <a:gd name="T29" fmla="*/ 237 h 240"/>
                  <a:gd name="T30" fmla="*/ 11 w 42"/>
                  <a:gd name="T31" fmla="*/ 240 h 240"/>
                  <a:gd name="T32" fmla="*/ 7 w 42"/>
                  <a:gd name="T33" fmla="*/ 236 h 240"/>
                  <a:gd name="T34" fmla="*/ 5 w 42"/>
                  <a:gd name="T35" fmla="*/ 229 h 240"/>
                  <a:gd name="T36" fmla="*/ 2 w 42"/>
                  <a:gd name="T37" fmla="*/ 220 h 240"/>
                  <a:gd name="T38" fmla="*/ 0 w 42"/>
                  <a:gd name="T39" fmla="*/ 213 h 240"/>
                  <a:gd name="T40" fmla="*/ 0 w 42"/>
                  <a:gd name="T41" fmla="*/ 210 h 240"/>
                  <a:gd name="T42" fmla="*/ 1 w 42"/>
                  <a:gd name="T43" fmla="*/ 208 h 240"/>
                  <a:gd name="T44" fmla="*/ 5 w 42"/>
                  <a:gd name="T45" fmla="*/ 200 h 240"/>
                  <a:gd name="T46" fmla="*/ 9 w 42"/>
                  <a:gd name="T47" fmla="*/ 188 h 240"/>
                  <a:gd name="T48" fmla="*/ 14 w 42"/>
                  <a:gd name="T49" fmla="*/ 171 h 240"/>
                  <a:gd name="T50" fmla="*/ 20 w 42"/>
                  <a:gd name="T51" fmla="*/ 149 h 240"/>
                  <a:gd name="T52" fmla="*/ 25 w 42"/>
                  <a:gd name="T53" fmla="*/ 122 h 240"/>
                  <a:gd name="T54" fmla="*/ 29 w 42"/>
                  <a:gd name="T55" fmla="*/ 89 h 240"/>
                  <a:gd name="T56" fmla="*/ 31 w 42"/>
                  <a:gd name="T57" fmla="*/ 50 h 240"/>
                  <a:gd name="T58" fmla="*/ 31 w 42"/>
                  <a:gd name="T59" fmla="*/ 5 h 240"/>
                  <a:gd name="T60" fmla="*/ 31 w 42"/>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240">
                    <a:moveTo>
                      <a:pt x="31" y="0"/>
                    </a:moveTo>
                    <a:lnTo>
                      <a:pt x="33" y="1"/>
                    </a:lnTo>
                    <a:lnTo>
                      <a:pt x="35" y="7"/>
                    </a:lnTo>
                    <a:lnTo>
                      <a:pt x="36" y="18"/>
                    </a:lnTo>
                    <a:lnTo>
                      <a:pt x="39" y="33"/>
                    </a:lnTo>
                    <a:lnTo>
                      <a:pt x="40" y="50"/>
                    </a:lnTo>
                    <a:lnTo>
                      <a:pt x="41" y="70"/>
                    </a:lnTo>
                    <a:lnTo>
                      <a:pt x="42" y="89"/>
                    </a:lnTo>
                    <a:lnTo>
                      <a:pt x="41" y="109"/>
                    </a:lnTo>
                    <a:lnTo>
                      <a:pt x="39" y="138"/>
                    </a:lnTo>
                    <a:lnTo>
                      <a:pt x="34" y="166"/>
                    </a:lnTo>
                    <a:lnTo>
                      <a:pt x="29" y="192"/>
                    </a:lnTo>
                    <a:lnTo>
                      <a:pt x="23" y="213"/>
                    </a:lnTo>
                    <a:lnTo>
                      <a:pt x="18" y="229"/>
                    </a:lnTo>
                    <a:lnTo>
                      <a:pt x="14" y="237"/>
                    </a:lnTo>
                    <a:lnTo>
                      <a:pt x="11" y="240"/>
                    </a:lnTo>
                    <a:lnTo>
                      <a:pt x="7" y="236"/>
                    </a:lnTo>
                    <a:lnTo>
                      <a:pt x="5" y="229"/>
                    </a:lnTo>
                    <a:lnTo>
                      <a:pt x="2" y="220"/>
                    </a:lnTo>
                    <a:lnTo>
                      <a:pt x="0" y="213"/>
                    </a:lnTo>
                    <a:lnTo>
                      <a:pt x="0" y="210"/>
                    </a:lnTo>
                    <a:lnTo>
                      <a:pt x="1" y="208"/>
                    </a:lnTo>
                    <a:lnTo>
                      <a:pt x="5" y="200"/>
                    </a:lnTo>
                    <a:lnTo>
                      <a:pt x="9" y="188"/>
                    </a:lnTo>
                    <a:lnTo>
                      <a:pt x="14" y="171"/>
                    </a:lnTo>
                    <a:lnTo>
                      <a:pt x="20" y="149"/>
                    </a:lnTo>
                    <a:lnTo>
                      <a:pt x="25" y="122"/>
                    </a:lnTo>
                    <a:lnTo>
                      <a:pt x="29" y="89"/>
                    </a:lnTo>
                    <a:lnTo>
                      <a:pt x="31" y="50"/>
                    </a:lnTo>
                    <a:lnTo>
                      <a:pt x="31" y="5"/>
                    </a:lnTo>
                    <a:lnTo>
                      <a:pt x="31"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32">
                <a:extLst>
                  <a:ext uri="{FF2B5EF4-FFF2-40B4-BE49-F238E27FC236}">
                    <a16:creationId xmlns:a16="http://schemas.microsoft.com/office/drawing/2014/main" id="{C416E1EF-3D80-4DC7-A832-69B3967D5C2C}"/>
                  </a:ext>
                </a:extLst>
              </p:cNvPr>
              <p:cNvSpPr>
                <a:spLocks/>
              </p:cNvSpPr>
              <p:nvPr/>
            </p:nvSpPr>
            <p:spPr bwMode="auto">
              <a:xfrm>
                <a:off x="5125277" y="3527743"/>
                <a:ext cx="174933" cy="139232"/>
              </a:xfrm>
              <a:custGeom>
                <a:avLst/>
                <a:gdLst>
                  <a:gd name="T0" fmla="*/ 0 w 294"/>
                  <a:gd name="T1" fmla="*/ 0 h 234"/>
                  <a:gd name="T2" fmla="*/ 4 w 294"/>
                  <a:gd name="T3" fmla="*/ 1 h 234"/>
                  <a:gd name="T4" fmla="*/ 12 w 294"/>
                  <a:gd name="T5" fmla="*/ 3 h 234"/>
                  <a:gd name="T6" fmla="*/ 26 w 294"/>
                  <a:gd name="T7" fmla="*/ 7 h 234"/>
                  <a:gd name="T8" fmla="*/ 41 w 294"/>
                  <a:gd name="T9" fmla="*/ 12 h 234"/>
                  <a:gd name="T10" fmla="*/ 60 w 294"/>
                  <a:gd name="T11" fmla="*/ 18 h 234"/>
                  <a:gd name="T12" fmla="*/ 79 w 294"/>
                  <a:gd name="T13" fmla="*/ 23 h 234"/>
                  <a:gd name="T14" fmla="*/ 99 w 294"/>
                  <a:gd name="T15" fmla="*/ 29 h 234"/>
                  <a:gd name="T16" fmla="*/ 117 w 294"/>
                  <a:gd name="T17" fmla="*/ 35 h 234"/>
                  <a:gd name="T18" fmla="*/ 132 w 294"/>
                  <a:gd name="T19" fmla="*/ 40 h 234"/>
                  <a:gd name="T20" fmla="*/ 143 w 294"/>
                  <a:gd name="T21" fmla="*/ 45 h 234"/>
                  <a:gd name="T22" fmla="*/ 151 w 294"/>
                  <a:gd name="T23" fmla="*/ 50 h 234"/>
                  <a:gd name="T24" fmla="*/ 161 w 294"/>
                  <a:gd name="T25" fmla="*/ 60 h 234"/>
                  <a:gd name="T26" fmla="*/ 175 w 294"/>
                  <a:gd name="T27" fmla="*/ 71 h 234"/>
                  <a:gd name="T28" fmla="*/ 189 w 294"/>
                  <a:gd name="T29" fmla="*/ 85 h 234"/>
                  <a:gd name="T30" fmla="*/ 205 w 294"/>
                  <a:gd name="T31" fmla="*/ 101 h 234"/>
                  <a:gd name="T32" fmla="*/ 221 w 294"/>
                  <a:gd name="T33" fmla="*/ 118 h 234"/>
                  <a:gd name="T34" fmla="*/ 237 w 294"/>
                  <a:gd name="T35" fmla="*/ 134 h 234"/>
                  <a:gd name="T36" fmla="*/ 252 w 294"/>
                  <a:gd name="T37" fmla="*/ 150 h 234"/>
                  <a:gd name="T38" fmla="*/ 265 w 294"/>
                  <a:gd name="T39" fmla="*/ 165 h 234"/>
                  <a:gd name="T40" fmla="*/ 277 w 294"/>
                  <a:gd name="T41" fmla="*/ 178 h 234"/>
                  <a:gd name="T42" fmla="*/ 287 w 294"/>
                  <a:gd name="T43" fmla="*/ 187 h 234"/>
                  <a:gd name="T44" fmla="*/ 292 w 294"/>
                  <a:gd name="T45" fmla="*/ 194 h 234"/>
                  <a:gd name="T46" fmla="*/ 294 w 294"/>
                  <a:gd name="T47" fmla="*/ 197 h 234"/>
                  <a:gd name="T48" fmla="*/ 294 w 294"/>
                  <a:gd name="T49" fmla="*/ 234 h 234"/>
                  <a:gd name="T50" fmla="*/ 292 w 294"/>
                  <a:gd name="T51" fmla="*/ 232 h 234"/>
                  <a:gd name="T52" fmla="*/ 286 w 294"/>
                  <a:gd name="T53" fmla="*/ 226 h 234"/>
                  <a:gd name="T54" fmla="*/ 276 w 294"/>
                  <a:gd name="T55" fmla="*/ 216 h 234"/>
                  <a:gd name="T56" fmla="*/ 265 w 294"/>
                  <a:gd name="T57" fmla="*/ 204 h 234"/>
                  <a:gd name="T58" fmla="*/ 252 w 294"/>
                  <a:gd name="T59" fmla="*/ 189 h 234"/>
                  <a:gd name="T60" fmla="*/ 237 w 294"/>
                  <a:gd name="T61" fmla="*/ 175 h 234"/>
                  <a:gd name="T62" fmla="*/ 222 w 294"/>
                  <a:gd name="T63" fmla="*/ 159 h 234"/>
                  <a:gd name="T64" fmla="*/ 209 w 294"/>
                  <a:gd name="T65" fmla="*/ 143 h 234"/>
                  <a:gd name="T66" fmla="*/ 197 w 294"/>
                  <a:gd name="T67" fmla="*/ 129 h 234"/>
                  <a:gd name="T68" fmla="*/ 187 w 294"/>
                  <a:gd name="T69" fmla="*/ 116 h 234"/>
                  <a:gd name="T70" fmla="*/ 176 w 294"/>
                  <a:gd name="T71" fmla="*/ 100 h 234"/>
                  <a:gd name="T72" fmla="*/ 166 w 294"/>
                  <a:gd name="T73" fmla="*/ 88 h 234"/>
                  <a:gd name="T74" fmla="*/ 156 w 294"/>
                  <a:gd name="T75" fmla="*/ 79 h 234"/>
                  <a:gd name="T76" fmla="*/ 145 w 294"/>
                  <a:gd name="T77" fmla="*/ 71 h 234"/>
                  <a:gd name="T78" fmla="*/ 131 w 294"/>
                  <a:gd name="T79" fmla="*/ 62 h 234"/>
                  <a:gd name="T80" fmla="*/ 114 w 294"/>
                  <a:gd name="T81" fmla="*/ 51 h 234"/>
                  <a:gd name="T82" fmla="*/ 98 w 294"/>
                  <a:gd name="T83" fmla="*/ 41 h 234"/>
                  <a:gd name="T84" fmla="*/ 79 w 294"/>
                  <a:gd name="T85" fmla="*/ 32 h 234"/>
                  <a:gd name="T86" fmla="*/ 60 w 294"/>
                  <a:gd name="T87" fmla="*/ 23 h 234"/>
                  <a:gd name="T88" fmla="*/ 41 w 294"/>
                  <a:gd name="T89" fmla="*/ 16 h 234"/>
                  <a:gd name="T90" fmla="*/ 26 w 294"/>
                  <a:gd name="T91" fmla="*/ 10 h 234"/>
                  <a:gd name="T92" fmla="*/ 12 w 294"/>
                  <a:gd name="T93" fmla="*/ 5 h 234"/>
                  <a:gd name="T94" fmla="*/ 4 w 294"/>
                  <a:gd name="T95" fmla="*/ 1 h 234"/>
                  <a:gd name="T96" fmla="*/ 0 w 294"/>
                  <a:gd name="T9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234">
                    <a:moveTo>
                      <a:pt x="0" y="0"/>
                    </a:moveTo>
                    <a:lnTo>
                      <a:pt x="4" y="1"/>
                    </a:lnTo>
                    <a:lnTo>
                      <a:pt x="12" y="3"/>
                    </a:lnTo>
                    <a:lnTo>
                      <a:pt x="26" y="7"/>
                    </a:lnTo>
                    <a:lnTo>
                      <a:pt x="41" y="12"/>
                    </a:lnTo>
                    <a:lnTo>
                      <a:pt x="60" y="18"/>
                    </a:lnTo>
                    <a:lnTo>
                      <a:pt x="79" y="23"/>
                    </a:lnTo>
                    <a:lnTo>
                      <a:pt x="99" y="29"/>
                    </a:lnTo>
                    <a:lnTo>
                      <a:pt x="117" y="35"/>
                    </a:lnTo>
                    <a:lnTo>
                      <a:pt x="132" y="40"/>
                    </a:lnTo>
                    <a:lnTo>
                      <a:pt x="143" y="45"/>
                    </a:lnTo>
                    <a:lnTo>
                      <a:pt x="151" y="50"/>
                    </a:lnTo>
                    <a:lnTo>
                      <a:pt x="161" y="60"/>
                    </a:lnTo>
                    <a:lnTo>
                      <a:pt x="175" y="71"/>
                    </a:lnTo>
                    <a:lnTo>
                      <a:pt x="189" y="85"/>
                    </a:lnTo>
                    <a:lnTo>
                      <a:pt x="205" y="101"/>
                    </a:lnTo>
                    <a:lnTo>
                      <a:pt x="221" y="118"/>
                    </a:lnTo>
                    <a:lnTo>
                      <a:pt x="237" y="134"/>
                    </a:lnTo>
                    <a:lnTo>
                      <a:pt x="252" y="150"/>
                    </a:lnTo>
                    <a:lnTo>
                      <a:pt x="265" y="165"/>
                    </a:lnTo>
                    <a:lnTo>
                      <a:pt x="277" y="178"/>
                    </a:lnTo>
                    <a:lnTo>
                      <a:pt x="287" y="187"/>
                    </a:lnTo>
                    <a:lnTo>
                      <a:pt x="292" y="194"/>
                    </a:lnTo>
                    <a:lnTo>
                      <a:pt x="294" y="197"/>
                    </a:lnTo>
                    <a:lnTo>
                      <a:pt x="294" y="234"/>
                    </a:lnTo>
                    <a:lnTo>
                      <a:pt x="292" y="232"/>
                    </a:lnTo>
                    <a:lnTo>
                      <a:pt x="286" y="226"/>
                    </a:lnTo>
                    <a:lnTo>
                      <a:pt x="276" y="216"/>
                    </a:lnTo>
                    <a:lnTo>
                      <a:pt x="265" y="204"/>
                    </a:lnTo>
                    <a:lnTo>
                      <a:pt x="252" y="189"/>
                    </a:lnTo>
                    <a:lnTo>
                      <a:pt x="237" y="175"/>
                    </a:lnTo>
                    <a:lnTo>
                      <a:pt x="222" y="159"/>
                    </a:lnTo>
                    <a:lnTo>
                      <a:pt x="209" y="143"/>
                    </a:lnTo>
                    <a:lnTo>
                      <a:pt x="197" y="129"/>
                    </a:lnTo>
                    <a:lnTo>
                      <a:pt x="187" y="116"/>
                    </a:lnTo>
                    <a:lnTo>
                      <a:pt x="176" y="100"/>
                    </a:lnTo>
                    <a:lnTo>
                      <a:pt x="166" y="88"/>
                    </a:lnTo>
                    <a:lnTo>
                      <a:pt x="156" y="79"/>
                    </a:lnTo>
                    <a:lnTo>
                      <a:pt x="145" y="71"/>
                    </a:lnTo>
                    <a:lnTo>
                      <a:pt x="131" y="62"/>
                    </a:lnTo>
                    <a:lnTo>
                      <a:pt x="114" y="51"/>
                    </a:lnTo>
                    <a:lnTo>
                      <a:pt x="98" y="41"/>
                    </a:lnTo>
                    <a:lnTo>
                      <a:pt x="79" y="32"/>
                    </a:lnTo>
                    <a:lnTo>
                      <a:pt x="60" y="23"/>
                    </a:lnTo>
                    <a:lnTo>
                      <a:pt x="41" y="16"/>
                    </a:lnTo>
                    <a:lnTo>
                      <a:pt x="26" y="10"/>
                    </a:lnTo>
                    <a:lnTo>
                      <a:pt x="12" y="5"/>
                    </a:lnTo>
                    <a:lnTo>
                      <a:pt x="4" y="1"/>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33">
                <a:extLst>
                  <a:ext uri="{FF2B5EF4-FFF2-40B4-BE49-F238E27FC236}">
                    <a16:creationId xmlns:a16="http://schemas.microsoft.com/office/drawing/2014/main" id="{DC5D9158-9CAC-49AF-B130-8F42F815E41F}"/>
                  </a:ext>
                </a:extLst>
              </p:cNvPr>
              <p:cNvSpPr>
                <a:spLocks/>
              </p:cNvSpPr>
              <p:nvPr/>
            </p:nvSpPr>
            <p:spPr bwMode="auto">
              <a:xfrm>
                <a:off x="5208579" y="3498587"/>
                <a:ext cx="15470" cy="73186"/>
              </a:xfrm>
              <a:custGeom>
                <a:avLst/>
                <a:gdLst>
                  <a:gd name="T0" fmla="*/ 7 w 26"/>
                  <a:gd name="T1" fmla="*/ 0 h 123"/>
                  <a:gd name="T2" fmla="*/ 8 w 26"/>
                  <a:gd name="T3" fmla="*/ 15 h 123"/>
                  <a:gd name="T4" fmla="*/ 9 w 26"/>
                  <a:gd name="T5" fmla="*/ 32 h 123"/>
                  <a:gd name="T6" fmla="*/ 11 w 26"/>
                  <a:gd name="T7" fmla="*/ 49 h 123"/>
                  <a:gd name="T8" fmla="*/ 14 w 26"/>
                  <a:gd name="T9" fmla="*/ 67 h 123"/>
                  <a:gd name="T10" fmla="*/ 18 w 26"/>
                  <a:gd name="T11" fmla="*/ 84 h 123"/>
                  <a:gd name="T12" fmla="*/ 20 w 26"/>
                  <a:gd name="T13" fmla="*/ 100 h 123"/>
                  <a:gd name="T14" fmla="*/ 24 w 26"/>
                  <a:gd name="T15" fmla="*/ 112 h 123"/>
                  <a:gd name="T16" fmla="*/ 25 w 26"/>
                  <a:gd name="T17" fmla="*/ 121 h 123"/>
                  <a:gd name="T18" fmla="*/ 26 w 26"/>
                  <a:gd name="T19" fmla="*/ 123 h 123"/>
                  <a:gd name="T20" fmla="*/ 26 w 26"/>
                  <a:gd name="T21" fmla="*/ 123 h 123"/>
                  <a:gd name="T22" fmla="*/ 25 w 26"/>
                  <a:gd name="T23" fmla="*/ 122 h 123"/>
                  <a:gd name="T24" fmla="*/ 22 w 26"/>
                  <a:gd name="T25" fmla="*/ 121 h 123"/>
                  <a:gd name="T26" fmla="*/ 19 w 26"/>
                  <a:gd name="T27" fmla="*/ 116 h 123"/>
                  <a:gd name="T28" fmla="*/ 11 w 26"/>
                  <a:gd name="T29" fmla="*/ 110 h 123"/>
                  <a:gd name="T30" fmla="*/ 0 w 26"/>
                  <a:gd name="T31" fmla="*/ 100 h 123"/>
                  <a:gd name="T32" fmla="*/ 0 w 26"/>
                  <a:gd name="T33" fmla="*/ 100 h 123"/>
                  <a:gd name="T34" fmla="*/ 0 w 26"/>
                  <a:gd name="T35" fmla="*/ 99 h 123"/>
                  <a:gd name="T36" fmla="*/ 2 w 26"/>
                  <a:gd name="T37" fmla="*/ 96 h 123"/>
                  <a:gd name="T38" fmla="*/ 2 w 26"/>
                  <a:gd name="T39" fmla="*/ 92 h 123"/>
                  <a:gd name="T40" fmla="*/ 2 w 26"/>
                  <a:gd name="T41" fmla="*/ 83 h 123"/>
                  <a:gd name="T42" fmla="*/ 3 w 26"/>
                  <a:gd name="T43" fmla="*/ 71 h 123"/>
                  <a:gd name="T44" fmla="*/ 4 w 26"/>
                  <a:gd name="T45" fmla="*/ 52 h 123"/>
                  <a:gd name="T46" fmla="*/ 5 w 26"/>
                  <a:gd name="T47" fmla="*/ 29 h 123"/>
                  <a:gd name="T48" fmla="*/ 7 w 26"/>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23">
                    <a:moveTo>
                      <a:pt x="7" y="0"/>
                    </a:moveTo>
                    <a:lnTo>
                      <a:pt x="8" y="15"/>
                    </a:lnTo>
                    <a:lnTo>
                      <a:pt x="9" y="32"/>
                    </a:lnTo>
                    <a:lnTo>
                      <a:pt x="11" y="49"/>
                    </a:lnTo>
                    <a:lnTo>
                      <a:pt x="14" y="67"/>
                    </a:lnTo>
                    <a:lnTo>
                      <a:pt x="18" y="84"/>
                    </a:lnTo>
                    <a:lnTo>
                      <a:pt x="20" y="100"/>
                    </a:lnTo>
                    <a:lnTo>
                      <a:pt x="24" y="112"/>
                    </a:lnTo>
                    <a:lnTo>
                      <a:pt x="25" y="121"/>
                    </a:lnTo>
                    <a:lnTo>
                      <a:pt x="26" y="123"/>
                    </a:lnTo>
                    <a:lnTo>
                      <a:pt x="26" y="123"/>
                    </a:lnTo>
                    <a:lnTo>
                      <a:pt x="25" y="122"/>
                    </a:lnTo>
                    <a:lnTo>
                      <a:pt x="22" y="121"/>
                    </a:lnTo>
                    <a:lnTo>
                      <a:pt x="19" y="116"/>
                    </a:lnTo>
                    <a:lnTo>
                      <a:pt x="11" y="110"/>
                    </a:lnTo>
                    <a:lnTo>
                      <a:pt x="0" y="100"/>
                    </a:lnTo>
                    <a:lnTo>
                      <a:pt x="0" y="100"/>
                    </a:lnTo>
                    <a:lnTo>
                      <a:pt x="0" y="99"/>
                    </a:lnTo>
                    <a:lnTo>
                      <a:pt x="2" y="96"/>
                    </a:lnTo>
                    <a:lnTo>
                      <a:pt x="2" y="92"/>
                    </a:lnTo>
                    <a:lnTo>
                      <a:pt x="2" y="83"/>
                    </a:lnTo>
                    <a:lnTo>
                      <a:pt x="3" y="71"/>
                    </a:lnTo>
                    <a:lnTo>
                      <a:pt x="4" y="52"/>
                    </a:lnTo>
                    <a:lnTo>
                      <a:pt x="5" y="29"/>
                    </a:lnTo>
                    <a:lnTo>
                      <a:pt x="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34">
                <a:extLst>
                  <a:ext uri="{FF2B5EF4-FFF2-40B4-BE49-F238E27FC236}">
                    <a16:creationId xmlns:a16="http://schemas.microsoft.com/office/drawing/2014/main" id="{8209E40F-40A6-4493-9E08-5079870AFE69}"/>
                  </a:ext>
                </a:extLst>
              </p:cNvPr>
              <p:cNvSpPr>
                <a:spLocks/>
              </p:cNvSpPr>
              <p:nvPr/>
            </p:nvSpPr>
            <p:spPr bwMode="auto">
              <a:xfrm>
                <a:off x="5356141" y="3548568"/>
                <a:ext cx="130307" cy="41651"/>
              </a:xfrm>
              <a:custGeom>
                <a:avLst/>
                <a:gdLst>
                  <a:gd name="T0" fmla="*/ 219 w 219"/>
                  <a:gd name="T1" fmla="*/ 0 h 70"/>
                  <a:gd name="T2" fmla="*/ 219 w 219"/>
                  <a:gd name="T3" fmla="*/ 0 h 70"/>
                  <a:gd name="T4" fmla="*/ 218 w 219"/>
                  <a:gd name="T5" fmla="*/ 1 h 70"/>
                  <a:gd name="T6" fmla="*/ 216 w 219"/>
                  <a:gd name="T7" fmla="*/ 4 h 70"/>
                  <a:gd name="T8" fmla="*/ 213 w 219"/>
                  <a:gd name="T9" fmla="*/ 6 h 70"/>
                  <a:gd name="T10" fmla="*/ 211 w 219"/>
                  <a:gd name="T11" fmla="*/ 10 h 70"/>
                  <a:gd name="T12" fmla="*/ 208 w 219"/>
                  <a:gd name="T13" fmla="*/ 12 h 70"/>
                  <a:gd name="T14" fmla="*/ 206 w 219"/>
                  <a:gd name="T15" fmla="*/ 15 h 70"/>
                  <a:gd name="T16" fmla="*/ 202 w 219"/>
                  <a:gd name="T17" fmla="*/ 17 h 70"/>
                  <a:gd name="T18" fmla="*/ 198 w 219"/>
                  <a:gd name="T19" fmla="*/ 20 h 70"/>
                  <a:gd name="T20" fmla="*/ 191 w 219"/>
                  <a:gd name="T21" fmla="*/ 25 h 70"/>
                  <a:gd name="T22" fmla="*/ 181 w 219"/>
                  <a:gd name="T23" fmla="*/ 32 h 70"/>
                  <a:gd name="T24" fmla="*/ 168 w 219"/>
                  <a:gd name="T25" fmla="*/ 39 h 70"/>
                  <a:gd name="T26" fmla="*/ 150 w 219"/>
                  <a:gd name="T27" fmla="*/ 47 h 70"/>
                  <a:gd name="T28" fmla="*/ 128 w 219"/>
                  <a:gd name="T29" fmla="*/ 53 h 70"/>
                  <a:gd name="T30" fmla="*/ 102 w 219"/>
                  <a:gd name="T31" fmla="*/ 58 h 70"/>
                  <a:gd name="T32" fmla="*/ 84 w 219"/>
                  <a:gd name="T33" fmla="*/ 59 h 70"/>
                  <a:gd name="T34" fmla="*/ 65 w 219"/>
                  <a:gd name="T35" fmla="*/ 61 h 70"/>
                  <a:gd name="T36" fmla="*/ 46 w 219"/>
                  <a:gd name="T37" fmla="*/ 64 h 70"/>
                  <a:gd name="T38" fmla="*/ 29 w 219"/>
                  <a:gd name="T39" fmla="*/ 66 h 70"/>
                  <a:gd name="T40" fmla="*/ 14 w 219"/>
                  <a:gd name="T41" fmla="*/ 69 h 70"/>
                  <a:gd name="T42" fmla="*/ 4 w 219"/>
                  <a:gd name="T43" fmla="*/ 70 h 70"/>
                  <a:gd name="T44" fmla="*/ 0 w 219"/>
                  <a:gd name="T45" fmla="*/ 70 h 70"/>
                  <a:gd name="T46" fmla="*/ 0 w 219"/>
                  <a:gd name="T47" fmla="*/ 70 h 70"/>
                  <a:gd name="T48" fmla="*/ 2 w 219"/>
                  <a:gd name="T49" fmla="*/ 69 h 70"/>
                  <a:gd name="T50" fmla="*/ 4 w 219"/>
                  <a:gd name="T51" fmla="*/ 65 h 70"/>
                  <a:gd name="T52" fmla="*/ 10 w 219"/>
                  <a:gd name="T53" fmla="*/ 59 h 70"/>
                  <a:gd name="T54" fmla="*/ 20 w 219"/>
                  <a:gd name="T55" fmla="*/ 49 h 70"/>
                  <a:gd name="T56" fmla="*/ 24 w 219"/>
                  <a:gd name="T57" fmla="*/ 49 h 70"/>
                  <a:gd name="T58" fmla="*/ 35 w 219"/>
                  <a:gd name="T59" fmla="*/ 48 h 70"/>
                  <a:gd name="T60" fmla="*/ 51 w 219"/>
                  <a:gd name="T61" fmla="*/ 47 h 70"/>
                  <a:gd name="T62" fmla="*/ 69 w 219"/>
                  <a:gd name="T63" fmla="*/ 45 h 70"/>
                  <a:gd name="T64" fmla="*/ 88 w 219"/>
                  <a:gd name="T65" fmla="*/ 43 h 70"/>
                  <a:gd name="T66" fmla="*/ 108 w 219"/>
                  <a:gd name="T67" fmla="*/ 41 h 70"/>
                  <a:gd name="T68" fmla="*/ 129 w 219"/>
                  <a:gd name="T69" fmla="*/ 36 h 70"/>
                  <a:gd name="T70" fmla="*/ 148 w 219"/>
                  <a:gd name="T71" fmla="*/ 31 h 70"/>
                  <a:gd name="T72" fmla="*/ 168 w 219"/>
                  <a:gd name="T73" fmla="*/ 23 h 70"/>
                  <a:gd name="T74" fmla="*/ 184 w 219"/>
                  <a:gd name="T75" fmla="*/ 17 h 70"/>
                  <a:gd name="T76" fmla="*/ 198 w 219"/>
                  <a:gd name="T77" fmla="*/ 10 h 70"/>
                  <a:gd name="T78" fmla="*/ 209 w 219"/>
                  <a:gd name="T79" fmla="*/ 5 h 70"/>
                  <a:gd name="T80" fmla="*/ 217 w 219"/>
                  <a:gd name="T81" fmla="*/ 1 h 70"/>
                  <a:gd name="T82" fmla="*/ 219 w 219"/>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 h="70">
                    <a:moveTo>
                      <a:pt x="219" y="0"/>
                    </a:moveTo>
                    <a:lnTo>
                      <a:pt x="219" y="0"/>
                    </a:lnTo>
                    <a:lnTo>
                      <a:pt x="218" y="1"/>
                    </a:lnTo>
                    <a:lnTo>
                      <a:pt x="216" y="4"/>
                    </a:lnTo>
                    <a:lnTo>
                      <a:pt x="213" y="6"/>
                    </a:lnTo>
                    <a:lnTo>
                      <a:pt x="211" y="10"/>
                    </a:lnTo>
                    <a:lnTo>
                      <a:pt x="208" y="12"/>
                    </a:lnTo>
                    <a:lnTo>
                      <a:pt x="206" y="15"/>
                    </a:lnTo>
                    <a:lnTo>
                      <a:pt x="202" y="17"/>
                    </a:lnTo>
                    <a:lnTo>
                      <a:pt x="198" y="20"/>
                    </a:lnTo>
                    <a:lnTo>
                      <a:pt x="191" y="25"/>
                    </a:lnTo>
                    <a:lnTo>
                      <a:pt x="181" y="32"/>
                    </a:lnTo>
                    <a:lnTo>
                      <a:pt x="168" y="39"/>
                    </a:lnTo>
                    <a:lnTo>
                      <a:pt x="150" y="47"/>
                    </a:lnTo>
                    <a:lnTo>
                      <a:pt x="128" y="53"/>
                    </a:lnTo>
                    <a:lnTo>
                      <a:pt x="102" y="58"/>
                    </a:lnTo>
                    <a:lnTo>
                      <a:pt x="84" y="59"/>
                    </a:lnTo>
                    <a:lnTo>
                      <a:pt x="65" y="61"/>
                    </a:lnTo>
                    <a:lnTo>
                      <a:pt x="46" y="64"/>
                    </a:lnTo>
                    <a:lnTo>
                      <a:pt x="29" y="66"/>
                    </a:lnTo>
                    <a:lnTo>
                      <a:pt x="14" y="69"/>
                    </a:lnTo>
                    <a:lnTo>
                      <a:pt x="4" y="70"/>
                    </a:lnTo>
                    <a:lnTo>
                      <a:pt x="0" y="70"/>
                    </a:lnTo>
                    <a:lnTo>
                      <a:pt x="0" y="70"/>
                    </a:lnTo>
                    <a:lnTo>
                      <a:pt x="2" y="69"/>
                    </a:lnTo>
                    <a:lnTo>
                      <a:pt x="4" y="65"/>
                    </a:lnTo>
                    <a:lnTo>
                      <a:pt x="10" y="59"/>
                    </a:lnTo>
                    <a:lnTo>
                      <a:pt x="20" y="49"/>
                    </a:lnTo>
                    <a:lnTo>
                      <a:pt x="24" y="49"/>
                    </a:lnTo>
                    <a:lnTo>
                      <a:pt x="35" y="48"/>
                    </a:lnTo>
                    <a:lnTo>
                      <a:pt x="51" y="47"/>
                    </a:lnTo>
                    <a:lnTo>
                      <a:pt x="69" y="45"/>
                    </a:lnTo>
                    <a:lnTo>
                      <a:pt x="88" y="43"/>
                    </a:lnTo>
                    <a:lnTo>
                      <a:pt x="108" y="41"/>
                    </a:lnTo>
                    <a:lnTo>
                      <a:pt x="129" y="36"/>
                    </a:lnTo>
                    <a:lnTo>
                      <a:pt x="148" y="31"/>
                    </a:lnTo>
                    <a:lnTo>
                      <a:pt x="168" y="23"/>
                    </a:lnTo>
                    <a:lnTo>
                      <a:pt x="184" y="17"/>
                    </a:lnTo>
                    <a:lnTo>
                      <a:pt x="198" y="10"/>
                    </a:lnTo>
                    <a:lnTo>
                      <a:pt x="209" y="5"/>
                    </a:lnTo>
                    <a:lnTo>
                      <a:pt x="217" y="1"/>
                    </a:lnTo>
                    <a:lnTo>
                      <a:pt x="219"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35">
                <a:extLst>
                  <a:ext uri="{FF2B5EF4-FFF2-40B4-BE49-F238E27FC236}">
                    <a16:creationId xmlns:a16="http://schemas.microsoft.com/office/drawing/2014/main" id="{EC84E232-A318-451E-ADE7-24987F69D758}"/>
                  </a:ext>
                </a:extLst>
              </p:cNvPr>
              <p:cNvSpPr>
                <a:spLocks/>
              </p:cNvSpPr>
              <p:nvPr/>
            </p:nvSpPr>
            <p:spPr bwMode="auto">
              <a:xfrm>
                <a:off x="5188348" y="3514652"/>
                <a:ext cx="20230" cy="14280"/>
              </a:xfrm>
              <a:custGeom>
                <a:avLst/>
                <a:gdLst>
                  <a:gd name="T0" fmla="*/ 14 w 34"/>
                  <a:gd name="T1" fmla="*/ 0 h 24"/>
                  <a:gd name="T2" fmla="*/ 25 w 34"/>
                  <a:gd name="T3" fmla="*/ 1 h 24"/>
                  <a:gd name="T4" fmla="*/ 28 w 34"/>
                  <a:gd name="T5" fmla="*/ 2 h 24"/>
                  <a:gd name="T6" fmla="*/ 31 w 34"/>
                  <a:gd name="T7" fmla="*/ 5 h 24"/>
                  <a:gd name="T8" fmla="*/ 33 w 34"/>
                  <a:gd name="T9" fmla="*/ 7 h 24"/>
                  <a:gd name="T10" fmla="*/ 34 w 34"/>
                  <a:gd name="T11" fmla="*/ 10 h 24"/>
                  <a:gd name="T12" fmla="*/ 34 w 34"/>
                  <a:gd name="T13" fmla="*/ 12 h 24"/>
                  <a:gd name="T14" fmla="*/ 34 w 34"/>
                  <a:gd name="T15" fmla="*/ 14 h 24"/>
                  <a:gd name="T16" fmla="*/ 34 w 34"/>
                  <a:gd name="T17" fmla="*/ 16 h 24"/>
                  <a:gd name="T18" fmla="*/ 34 w 34"/>
                  <a:gd name="T19" fmla="*/ 18 h 24"/>
                  <a:gd name="T20" fmla="*/ 34 w 34"/>
                  <a:gd name="T21" fmla="*/ 19 h 24"/>
                  <a:gd name="T22" fmla="*/ 34 w 34"/>
                  <a:gd name="T23" fmla="*/ 22 h 24"/>
                  <a:gd name="T24" fmla="*/ 33 w 34"/>
                  <a:gd name="T25" fmla="*/ 23 h 24"/>
                  <a:gd name="T26" fmla="*/ 31 w 34"/>
                  <a:gd name="T27" fmla="*/ 24 h 24"/>
                  <a:gd name="T28" fmla="*/ 28 w 34"/>
                  <a:gd name="T29" fmla="*/ 24 h 24"/>
                  <a:gd name="T30" fmla="*/ 25 w 34"/>
                  <a:gd name="T31" fmla="*/ 24 h 24"/>
                  <a:gd name="T32" fmla="*/ 21 w 34"/>
                  <a:gd name="T33" fmla="*/ 23 h 24"/>
                  <a:gd name="T34" fmla="*/ 19 w 34"/>
                  <a:gd name="T35" fmla="*/ 22 h 24"/>
                  <a:gd name="T36" fmla="*/ 15 w 34"/>
                  <a:gd name="T37" fmla="*/ 21 h 24"/>
                  <a:gd name="T38" fmla="*/ 14 w 34"/>
                  <a:gd name="T39" fmla="*/ 18 h 24"/>
                  <a:gd name="T40" fmla="*/ 12 w 34"/>
                  <a:gd name="T41" fmla="*/ 14 h 24"/>
                  <a:gd name="T42" fmla="*/ 11 w 34"/>
                  <a:gd name="T43" fmla="*/ 12 h 24"/>
                  <a:gd name="T44" fmla="*/ 11 w 34"/>
                  <a:gd name="T45" fmla="*/ 10 h 24"/>
                  <a:gd name="T46" fmla="*/ 10 w 34"/>
                  <a:gd name="T47" fmla="*/ 8 h 24"/>
                  <a:gd name="T48" fmla="*/ 8 w 34"/>
                  <a:gd name="T49" fmla="*/ 7 h 24"/>
                  <a:gd name="T50" fmla="*/ 5 w 34"/>
                  <a:gd name="T51" fmla="*/ 6 h 24"/>
                  <a:gd name="T52" fmla="*/ 3 w 34"/>
                  <a:gd name="T53" fmla="*/ 5 h 24"/>
                  <a:gd name="T54" fmla="*/ 1 w 34"/>
                  <a:gd name="T55" fmla="*/ 3 h 24"/>
                  <a:gd name="T56" fmla="*/ 0 w 34"/>
                  <a:gd name="T57" fmla="*/ 3 h 24"/>
                  <a:gd name="T58" fmla="*/ 1 w 34"/>
                  <a:gd name="T59" fmla="*/ 2 h 24"/>
                  <a:gd name="T60" fmla="*/ 6 w 34"/>
                  <a:gd name="T61" fmla="*/ 1 h 24"/>
                  <a:gd name="T62" fmla="*/ 14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14" y="0"/>
                    </a:moveTo>
                    <a:lnTo>
                      <a:pt x="25" y="1"/>
                    </a:lnTo>
                    <a:lnTo>
                      <a:pt x="28" y="2"/>
                    </a:lnTo>
                    <a:lnTo>
                      <a:pt x="31" y="5"/>
                    </a:lnTo>
                    <a:lnTo>
                      <a:pt x="33" y="7"/>
                    </a:lnTo>
                    <a:lnTo>
                      <a:pt x="34" y="10"/>
                    </a:lnTo>
                    <a:lnTo>
                      <a:pt x="34" y="12"/>
                    </a:lnTo>
                    <a:lnTo>
                      <a:pt x="34" y="14"/>
                    </a:lnTo>
                    <a:lnTo>
                      <a:pt x="34" y="16"/>
                    </a:lnTo>
                    <a:lnTo>
                      <a:pt x="34" y="18"/>
                    </a:lnTo>
                    <a:lnTo>
                      <a:pt x="34" y="19"/>
                    </a:lnTo>
                    <a:lnTo>
                      <a:pt x="34" y="22"/>
                    </a:lnTo>
                    <a:lnTo>
                      <a:pt x="33" y="23"/>
                    </a:lnTo>
                    <a:lnTo>
                      <a:pt x="31" y="24"/>
                    </a:lnTo>
                    <a:lnTo>
                      <a:pt x="28" y="24"/>
                    </a:lnTo>
                    <a:lnTo>
                      <a:pt x="25" y="24"/>
                    </a:lnTo>
                    <a:lnTo>
                      <a:pt x="21" y="23"/>
                    </a:lnTo>
                    <a:lnTo>
                      <a:pt x="19" y="22"/>
                    </a:lnTo>
                    <a:lnTo>
                      <a:pt x="15" y="21"/>
                    </a:lnTo>
                    <a:lnTo>
                      <a:pt x="14" y="18"/>
                    </a:lnTo>
                    <a:lnTo>
                      <a:pt x="12" y="14"/>
                    </a:lnTo>
                    <a:lnTo>
                      <a:pt x="11" y="12"/>
                    </a:lnTo>
                    <a:lnTo>
                      <a:pt x="11" y="10"/>
                    </a:lnTo>
                    <a:lnTo>
                      <a:pt x="10" y="8"/>
                    </a:lnTo>
                    <a:lnTo>
                      <a:pt x="8" y="7"/>
                    </a:lnTo>
                    <a:lnTo>
                      <a:pt x="5" y="6"/>
                    </a:lnTo>
                    <a:lnTo>
                      <a:pt x="3" y="5"/>
                    </a:lnTo>
                    <a:lnTo>
                      <a:pt x="1" y="3"/>
                    </a:lnTo>
                    <a:lnTo>
                      <a:pt x="0" y="3"/>
                    </a:lnTo>
                    <a:lnTo>
                      <a:pt x="1" y="2"/>
                    </a:lnTo>
                    <a:lnTo>
                      <a:pt x="6" y="1"/>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36">
                <a:extLst>
                  <a:ext uri="{FF2B5EF4-FFF2-40B4-BE49-F238E27FC236}">
                    <a16:creationId xmlns:a16="http://schemas.microsoft.com/office/drawing/2014/main" id="{0E645C64-BF96-4FE4-BAF6-133BD8B80DF9}"/>
                  </a:ext>
                </a:extLst>
              </p:cNvPr>
              <p:cNvSpPr>
                <a:spLocks/>
              </p:cNvSpPr>
              <p:nvPr/>
            </p:nvSpPr>
            <p:spPr bwMode="auto">
              <a:xfrm>
                <a:off x="5356141" y="3480737"/>
                <a:ext cx="19040" cy="14875"/>
              </a:xfrm>
              <a:custGeom>
                <a:avLst/>
                <a:gdLst>
                  <a:gd name="T0" fmla="*/ 18 w 32"/>
                  <a:gd name="T1" fmla="*/ 0 h 25"/>
                  <a:gd name="T2" fmla="*/ 20 w 32"/>
                  <a:gd name="T3" fmla="*/ 0 h 25"/>
                  <a:gd name="T4" fmla="*/ 24 w 32"/>
                  <a:gd name="T5" fmla="*/ 2 h 25"/>
                  <a:gd name="T6" fmla="*/ 25 w 32"/>
                  <a:gd name="T7" fmla="*/ 2 h 25"/>
                  <a:gd name="T8" fmla="*/ 26 w 32"/>
                  <a:gd name="T9" fmla="*/ 2 h 25"/>
                  <a:gd name="T10" fmla="*/ 29 w 32"/>
                  <a:gd name="T11" fmla="*/ 4 h 25"/>
                  <a:gd name="T12" fmla="*/ 31 w 32"/>
                  <a:gd name="T13" fmla="*/ 7 h 25"/>
                  <a:gd name="T14" fmla="*/ 32 w 32"/>
                  <a:gd name="T15" fmla="*/ 10 h 25"/>
                  <a:gd name="T16" fmla="*/ 32 w 32"/>
                  <a:gd name="T17" fmla="*/ 13 h 25"/>
                  <a:gd name="T18" fmla="*/ 30 w 32"/>
                  <a:gd name="T19" fmla="*/ 16 h 25"/>
                  <a:gd name="T20" fmla="*/ 26 w 32"/>
                  <a:gd name="T21" fmla="*/ 19 h 25"/>
                  <a:gd name="T22" fmla="*/ 21 w 32"/>
                  <a:gd name="T23" fmla="*/ 20 h 25"/>
                  <a:gd name="T24" fmla="*/ 18 w 32"/>
                  <a:gd name="T25" fmla="*/ 21 h 25"/>
                  <a:gd name="T26" fmla="*/ 14 w 32"/>
                  <a:gd name="T27" fmla="*/ 21 h 25"/>
                  <a:gd name="T28" fmla="*/ 11 w 32"/>
                  <a:gd name="T29" fmla="*/ 21 h 25"/>
                  <a:gd name="T30" fmla="*/ 8 w 32"/>
                  <a:gd name="T31" fmla="*/ 22 h 25"/>
                  <a:gd name="T32" fmla="*/ 5 w 32"/>
                  <a:gd name="T33" fmla="*/ 22 h 25"/>
                  <a:gd name="T34" fmla="*/ 3 w 32"/>
                  <a:gd name="T35" fmla="*/ 24 h 25"/>
                  <a:gd name="T36" fmla="*/ 2 w 32"/>
                  <a:gd name="T37" fmla="*/ 24 h 25"/>
                  <a:gd name="T38" fmla="*/ 0 w 32"/>
                  <a:gd name="T39" fmla="*/ 25 h 25"/>
                  <a:gd name="T40" fmla="*/ 0 w 32"/>
                  <a:gd name="T41" fmla="*/ 24 h 25"/>
                  <a:gd name="T42" fmla="*/ 0 w 32"/>
                  <a:gd name="T43" fmla="*/ 24 h 25"/>
                  <a:gd name="T44" fmla="*/ 2 w 32"/>
                  <a:gd name="T45" fmla="*/ 20 h 25"/>
                  <a:gd name="T46" fmla="*/ 3 w 32"/>
                  <a:gd name="T47" fmla="*/ 15 h 25"/>
                  <a:gd name="T48" fmla="*/ 4 w 32"/>
                  <a:gd name="T49" fmla="*/ 10 h 25"/>
                  <a:gd name="T50" fmla="*/ 7 w 32"/>
                  <a:gd name="T51" fmla="*/ 4 h 25"/>
                  <a:gd name="T52" fmla="*/ 10 w 32"/>
                  <a:gd name="T53" fmla="*/ 2 h 25"/>
                  <a:gd name="T54" fmla="*/ 14 w 32"/>
                  <a:gd name="T55" fmla="*/ 0 h 25"/>
                  <a:gd name="T56" fmla="*/ 18 w 3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5">
                    <a:moveTo>
                      <a:pt x="18" y="0"/>
                    </a:moveTo>
                    <a:lnTo>
                      <a:pt x="20" y="0"/>
                    </a:lnTo>
                    <a:lnTo>
                      <a:pt x="24" y="2"/>
                    </a:lnTo>
                    <a:lnTo>
                      <a:pt x="25" y="2"/>
                    </a:lnTo>
                    <a:lnTo>
                      <a:pt x="26" y="2"/>
                    </a:lnTo>
                    <a:lnTo>
                      <a:pt x="29" y="4"/>
                    </a:lnTo>
                    <a:lnTo>
                      <a:pt x="31" y="7"/>
                    </a:lnTo>
                    <a:lnTo>
                      <a:pt x="32" y="10"/>
                    </a:lnTo>
                    <a:lnTo>
                      <a:pt x="32" y="13"/>
                    </a:lnTo>
                    <a:lnTo>
                      <a:pt x="30" y="16"/>
                    </a:lnTo>
                    <a:lnTo>
                      <a:pt x="26" y="19"/>
                    </a:lnTo>
                    <a:lnTo>
                      <a:pt x="21" y="20"/>
                    </a:lnTo>
                    <a:lnTo>
                      <a:pt x="18" y="21"/>
                    </a:lnTo>
                    <a:lnTo>
                      <a:pt x="14" y="21"/>
                    </a:lnTo>
                    <a:lnTo>
                      <a:pt x="11" y="21"/>
                    </a:lnTo>
                    <a:lnTo>
                      <a:pt x="8" y="22"/>
                    </a:lnTo>
                    <a:lnTo>
                      <a:pt x="5" y="22"/>
                    </a:lnTo>
                    <a:lnTo>
                      <a:pt x="3" y="24"/>
                    </a:lnTo>
                    <a:lnTo>
                      <a:pt x="2" y="24"/>
                    </a:lnTo>
                    <a:lnTo>
                      <a:pt x="0" y="25"/>
                    </a:lnTo>
                    <a:lnTo>
                      <a:pt x="0" y="24"/>
                    </a:lnTo>
                    <a:lnTo>
                      <a:pt x="0" y="24"/>
                    </a:lnTo>
                    <a:lnTo>
                      <a:pt x="2" y="20"/>
                    </a:lnTo>
                    <a:lnTo>
                      <a:pt x="3" y="15"/>
                    </a:lnTo>
                    <a:lnTo>
                      <a:pt x="4" y="10"/>
                    </a:lnTo>
                    <a:lnTo>
                      <a:pt x="7" y="4"/>
                    </a:lnTo>
                    <a:lnTo>
                      <a:pt x="10" y="2"/>
                    </a:lnTo>
                    <a:lnTo>
                      <a:pt x="14"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Freeform 37">
                <a:extLst>
                  <a:ext uri="{FF2B5EF4-FFF2-40B4-BE49-F238E27FC236}">
                    <a16:creationId xmlns:a16="http://schemas.microsoft.com/office/drawing/2014/main" id="{0CA6C6C1-4826-41A8-B59A-CCD85998AB39}"/>
                  </a:ext>
                </a:extLst>
              </p:cNvPr>
              <p:cNvSpPr>
                <a:spLocks/>
              </p:cNvSpPr>
              <p:nvPr/>
            </p:nvSpPr>
            <p:spPr bwMode="auto">
              <a:xfrm>
                <a:off x="5182398" y="3564038"/>
                <a:ext cx="21420" cy="14280"/>
              </a:xfrm>
              <a:custGeom>
                <a:avLst/>
                <a:gdLst>
                  <a:gd name="T0" fmla="*/ 24 w 36"/>
                  <a:gd name="T1" fmla="*/ 0 h 24"/>
                  <a:gd name="T2" fmla="*/ 26 w 36"/>
                  <a:gd name="T3" fmla="*/ 0 h 24"/>
                  <a:gd name="T4" fmla="*/ 29 w 36"/>
                  <a:gd name="T5" fmla="*/ 1 h 24"/>
                  <a:gd name="T6" fmla="*/ 32 w 36"/>
                  <a:gd name="T7" fmla="*/ 4 h 24"/>
                  <a:gd name="T8" fmla="*/ 35 w 36"/>
                  <a:gd name="T9" fmla="*/ 6 h 24"/>
                  <a:gd name="T10" fmla="*/ 36 w 36"/>
                  <a:gd name="T11" fmla="*/ 8 h 24"/>
                  <a:gd name="T12" fmla="*/ 36 w 36"/>
                  <a:gd name="T13" fmla="*/ 10 h 24"/>
                  <a:gd name="T14" fmla="*/ 36 w 36"/>
                  <a:gd name="T15" fmla="*/ 10 h 24"/>
                  <a:gd name="T16" fmla="*/ 36 w 36"/>
                  <a:gd name="T17" fmla="*/ 10 h 24"/>
                  <a:gd name="T18" fmla="*/ 36 w 36"/>
                  <a:gd name="T19" fmla="*/ 12 h 24"/>
                  <a:gd name="T20" fmla="*/ 35 w 36"/>
                  <a:gd name="T21" fmla="*/ 13 h 24"/>
                  <a:gd name="T22" fmla="*/ 33 w 36"/>
                  <a:gd name="T23" fmla="*/ 16 h 24"/>
                  <a:gd name="T24" fmla="*/ 32 w 36"/>
                  <a:gd name="T25" fmla="*/ 18 h 24"/>
                  <a:gd name="T26" fmla="*/ 30 w 36"/>
                  <a:gd name="T27" fmla="*/ 21 h 24"/>
                  <a:gd name="T28" fmla="*/ 26 w 36"/>
                  <a:gd name="T29" fmla="*/ 23 h 24"/>
                  <a:gd name="T30" fmla="*/ 22 w 36"/>
                  <a:gd name="T31" fmla="*/ 24 h 24"/>
                  <a:gd name="T32" fmla="*/ 18 w 36"/>
                  <a:gd name="T33" fmla="*/ 24 h 24"/>
                  <a:gd name="T34" fmla="*/ 13 w 36"/>
                  <a:gd name="T35" fmla="*/ 23 h 24"/>
                  <a:gd name="T36" fmla="*/ 9 w 36"/>
                  <a:gd name="T37" fmla="*/ 21 h 24"/>
                  <a:gd name="T38" fmla="*/ 7 w 36"/>
                  <a:gd name="T39" fmla="*/ 18 h 24"/>
                  <a:gd name="T40" fmla="*/ 4 w 36"/>
                  <a:gd name="T41" fmla="*/ 16 h 24"/>
                  <a:gd name="T42" fmla="*/ 3 w 36"/>
                  <a:gd name="T43" fmla="*/ 12 h 24"/>
                  <a:gd name="T44" fmla="*/ 2 w 36"/>
                  <a:gd name="T45" fmla="*/ 10 h 24"/>
                  <a:gd name="T46" fmla="*/ 0 w 36"/>
                  <a:gd name="T47" fmla="*/ 8 h 24"/>
                  <a:gd name="T48" fmla="*/ 0 w 36"/>
                  <a:gd name="T49" fmla="*/ 7 h 24"/>
                  <a:gd name="T50" fmla="*/ 7 w 36"/>
                  <a:gd name="T51" fmla="*/ 7 h 24"/>
                  <a:gd name="T52" fmla="*/ 8 w 36"/>
                  <a:gd name="T53" fmla="*/ 7 h 24"/>
                  <a:gd name="T54" fmla="*/ 10 w 36"/>
                  <a:gd name="T55" fmla="*/ 6 h 24"/>
                  <a:gd name="T56" fmla="*/ 11 w 36"/>
                  <a:gd name="T57" fmla="*/ 5 h 24"/>
                  <a:gd name="T58" fmla="*/ 14 w 36"/>
                  <a:gd name="T59" fmla="*/ 2 h 24"/>
                  <a:gd name="T60" fmla="*/ 15 w 36"/>
                  <a:gd name="T61" fmla="*/ 1 h 24"/>
                  <a:gd name="T62" fmla="*/ 15 w 36"/>
                  <a:gd name="T63" fmla="*/ 1 h 24"/>
                  <a:gd name="T64" fmla="*/ 20 w 36"/>
                  <a:gd name="T65" fmla="*/ 0 h 24"/>
                  <a:gd name="T66" fmla="*/ 24 w 36"/>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24">
                    <a:moveTo>
                      <a:pt x="24" y="0"/>
                    </a:moveTo>
                    <a:lnTo>
                      <a:pt x="26" y="0"/>
                    </a:lnTo>
                    <a:lnTo>
                      <a:pt x="29" y="1"/>
                    </a:lnTo>
                    <a:lnTo>
                      <a:pt x="32" y="4"/>
                    </a:lnTo>
                    <a:lnTo>
                      <a:pt x="35" y="6"/>
                    </a:lnTo>
                    <a:lnTo>
                      <a:pt x="36" y="8"/>
                    </a:lnTo>
                    <a:lnTo>
                      <a:pt x="36" y="10"/>
                    </a:lnTo>
                    <a:lnTo>
                      <a:pt x="36" y="10"/>
                    </a:lnTo>
                    <a:lnTo>
                      <a:pt x="36" y="10"/>
                    </a:lnTo>
                    <a:lnTo>
                      <a:pt x="36" y="12"/>
                    </a:lnTo>
                    <a:lnTo>
                      <a:pt x="35" y="13"/>
                    </a:lnTo>
                    <a:lnTo>
                      <a:pt x="33" y="16"/>
                    </a:lnTo>
                    <a:lnTo>
                      <a:pt x="32" y="18"/>
                    </a:lnTo>
                    <a:lnTo>
                      <a:pt x="30" y="21"/>
                    </a:lnTo>
                    <a:lnTo>
                      <a:pt x="26" y="23"/>
                    </a:lnTo>
                    <a:lnTo>
                      <a:pt x="22" y="24"/>
                    </a:lnTo>
                    <a:lnTo>
                      <a:pt x="18" y="24"/>
                    </a:lnTo>
                    <a:lnTo>
                      <a:pt x="13" y="23"/>
                    </a:lnTo>
                    <a:lnTo>
                      <a:pt x="9" y="21"/>
                    </a:lnTo>
                    <a:lnTo>
                      <a:pt x="7" y="18"/>
                    </a:lnTo>
                    <a:lnTo>
                      <a:pt x="4" y="16"/>
                    </a:lnTo>
                    <a:lnTo>
                      <a:pt x="3" y="12"/>
                    </a:lnTo>
                    <a:lnTo>
                      <a:pt x="2" y="10"/>
                    </a:lnTo>
                    <a:lnTo>
                      <a:pt x="0" y="8"/>
                    </a:lnTo>
                    <a:lnTo>
                      <a:pt x="0" y="7"/>
                    </a:lnTo>
                    <a:lnTo>
                      <a:pt x="7" y="7"/>
                    </a:lnTo>
                    <a:lnTo>
                      <a:pt x="8" y="7"/>
                    </a:lnTo>
                    <a:lnTo>
                      <a:pt x="10" y="6"/>
                    </a:lnTo>
                    <a:lnTo>
                      <a:pt x="11" y="5"/>
                    </a:lnTo>
                    <a:lnTo>
                      <a:pt x="14" y="2"/>
                    </a:lnTo>
                    <a:lnTo>
                      <a:pt x="15" y="1"/>
                    </a:lnTo>
                    <a:lnTo>
                      <a:pt x="15" y="1"/>
                    </a:lnTo>
                    <a:lnTo>
                      <a:pt x="20" y="0"/>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38">
                <a:extLst>
                  <a:ext uri="{FF2B5EF4-FFF2-40B4-BE49-F238E27FC236}">
                    <a16:creationId xmlns:a16="http://schemas.microsoft.com/office/drawing/2014/main" id="{F3AF81F1-6ADF-453F-AF33-C4A3A94127B7}"/>
                  </a:ext>
                </a:extLst>
              </p:cNvPr>
              <p:cNvSpPr>
                <a:spLocks/>
              </p:cNvSpPr>
              <p:nvPr/>
            </p:nvSpPr>
            <p:spPr bwMode="auto">
              <a:xfrm>
                <a:off x="5404337" y="3584269"/>
                <a:ext cx="17255" cy="23206"/>
              </a:xfrm>
              <a:custGeom>
                <a:avLst/>
                <a:gdLst>
                  <a:gd name="T0" fmla="*/ 18 w 29"/>
                  <a:gd name="T1" fmla="*/ 0 h 39"/>
                  <a:gd name="T2" fmla="*/ 22 w 29"/>
                  <a:gd name="T3" fmla="*/ 0 h 39"/>
                  <a:gd name="T4" fmla="*/ 26 w 29"/>
                  <a:gd name="T5" fmla="*/ 3 h 39"/>
                  <a:gd name="T6" fmla="*/ 26 w 29"/>
                  <a:gd name="T7" fmla="*/ 3 h 39"/>
                  <a:gd name="T8" fmla="*/ 27 w 29"/>
                  <a:gd name="T9" fmla="*/ 4 h 39"/>
                  <a:gd name="T10" fmla="*/ 27 w 29"/>
                  <a:gd name="T11" fmla="*/ 5 h 39"/>
                  <a:gd name="T12" fmla="*/ 28 w 29"/>
                  <a:gd name="T13" fmla="*/ 7 h 39"/>
                  <a:gd name="T14" fmla="*/ 29 w 29"/>
                  <a:gd name="T15" fmla="*/ 10 h 39"/>
                  <a:gd name="T16" fmla="*/ 29 w 29"/>
                  <a:gd name="T17" fmla="*/ 14 h 39"/>
                  <a:gd name="T18" fmla="*/ 29 w 29"/>
                  <a:gd name="T19" fmla="*/ 17 h 39"/>
                  <a:gd name="T20" fmla="*/ 27 w 29"/>
                  <a:gd name="T21" fmla="*/ 22 h 39"/>
                  <a:gd name="T22" fmla="*/ 21 w 29"/>
                  <a:gd name="T23" fmla="*/ 29 h 39"/>
                  <a:gd name="T24" fmla="*/ 12 w 29"/>
                  <a:gd name="T25" fmla="*/ 33 h 39"/>
                  <a:gd name="T26" fmla="*/ 5 w 29"/>
                  <a:gd name="T27" fmla="*/ 36 h 39"/>
                  <a:gd name="T28" fmla="*/ 1 w 29"/>
                  <a:gd name="T29" fmla="*/ 38 h 39"/>
                  <a:gd name="T30" fmla="*/ 0 w 29"/>
                  <a:gd name="T31" fmla="*/ 39 h 39"/>
                  <a:gd name="T32" fmla="*/ 0 w 29"/>
                  <a:gd name="T33" fmla="*/ 38 h 39"/>
                  <a:gd name="T34" fmla="*/ 0 w 29"/>
                  <a:gd name="T35" fmla="*/ 36 h 39"/>
                  <a:gd name="T36" fmla="*/ 0 w 29"/>
                  <a:gd name="T37" fmla="*/ 32 h 39"/>
                  <a:gd name="T38" fmla="*/ 0 w 29"/>
                  <a:gd name="T39" fmla="*/ 28 h 39"/>
                  <a:gd name="T40" fmla="*/ 1 w 29"/>
                  <a:gd name="T41" fmla="*/ 23 h 39"/>
                  <a:gd name="T42" fmla="*/ 3 w 29"/>
                  <a:gd name="T43" fmla="*/ 21 h 39"/>
                  <a:gd name="T44" fmla="*/ 3 w 29"/>
                  <a:gd name="T45" fmla="*/ 18 h 39"/>
                  <a:gd name="T46" fmla="*/ 3 w 29"/>
                  <a:gd name="T47" fmla="*/ 16 h 39"/>
                  <a:gd name="T48" fmla="*/ 3 w 29"/>
                  <a:gd name="T49" fmla="*/ 14 h 39"/>
                  <a:gd name="T50" fmla="*/ 4 w 29"/>
                  <a:gd name="T51" fmla="*/ 11 h 39"/>
                  <a:gd name="T52" fmla="*/ 5 w 29"/>
                  <a:gd name="T53" fmla="*/ 9 h 39"/>
                  <a:gd name="T54" fmla="*/ 7 w 29"/>
                  <a:gd name="T55" fmla="*/ 5 h 39"/>
                  <a:gd name="T56" fmla="*/ 10 w 29"/>
                  <a:gd name="T57" fmla="*/ 3 h 39"/>
                  <a:gd name="T58" fmla="*/ 12 w 29"/>
                  <a:gd name="T59" fmla="*/ 1 h 39"/>
                  <a:gd name="T60" fmla="*/ 16 w 29"/>
                  <a:gd name="T61" fmla="*/ 0 h 39"/>
                  <a:gd name="T62" fmla="*/ 18 w 29"/>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39">
                    <a:moveTo>
                      <a:pt x="18" y="0"/>
                    </a:moveTo>
                    <a:lnTo>
                      <a:pt x="22" y="0"/>
                    </a:lnTo>
                    <a:lnTo>
                      <a:pt x="26" y="3"/>
                    </a:lnTo>
                    <a:lnTo>
                      <a:pt x="26" y="3"/>
                    </a:lnTo>
                    <a:lnTo>
                      <a:pt x="27" y="4"/>
                    </a:lnTo>
                    <a:lnTo>
                      <a:pt x="27" y="5"/>
                    </a:lnTo>
                    <a:lnTo>
                      <a:pt x="28" y="7"/>
                    </a:lnTo>
                    <a:lnTo>
                      <a:pt x="29" y="10"/>
                    </a:lnTo>
                    <a:lnTo>
                      <a:pt x="29" y="14"/>
                    </a:lnTo>
                    <a:lnTo>
                      <a:pt x="29" y="17"/>
                    </a:lnTo>
                    <a:lnTo>
                      <a:pt x="27" y="22"/>
                    </a:lnTo>
                    <a:lnTo>
                      <a:pt x="21" y="29"/>
                    </a:lnTo>
                    <a:lnTo>
                      <a:pt x="12" y="33"/>
                    </a:lnTo>
                    <a:lnTo>
                      <a:pt x="5" y="36"/>
                    </a:lnTo>
                    <a:lnTo>
                      <a:pt x="1" y="38"/>
                    </a:lnTo>
                    <a:lnTo>
                      <a:pt x="0" y="39"/>
                    </a:lnTo>
                    <a:lnTo>
                      <a:pt x="0" y="38"/>
                    </a:lnTo>
                    <a:lnTo>
                      <a:pt x="0" y="36"/>
                    </a:lnTo>
                    <a:lnTo>
                      <a:pt x="0" y="32"/>
                    </a:lnTo>
                    <a:lnTo>
                      <a:pt x="0" y="28"/>
                    </a:lnTo>
                    <a:lnTo>
                      <a:pt x="1" y="23"/>
                    </a:lnTo>
                    <a:lnTo>
                      <a:pt x="3" y="21"/>
                    </a:lnTo>
                    <a:lnTo>
                      <a:pt x="3" y="18"/>
                    </a:lnTo>
                    <a:lnTo>
                      <a:pt x="3" y="16"/>
                    </a:lnTo>
                    <a:lnTo>
                      <a:pt x="3" y="14"/>
                    </a:lnTo>
                    <a:lnTo>
                      <a:pt x="4" y="11"/>
                    </a:lnTo>
                    <a:lnTo>
                      <a:pt x="5" y="9"/>
                    </a:lnTo>
                    <a:lnTo>
                      <a:pt x="7" y="5"/>
                    </a:lnTo>
                    <a:lnTo>
                      <a:pt x="10" y="3"/>
                    </a:lnTo>
                    <a:lnTo>
                      <a:pt x="12" y="1"/>
                    </a:lnTo>
                    <a:lnTo>
                      <a:pt x="16"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reeform 39">
                <a:extLst>
                  <a:ext uri="{FF2B5EF4-FFF2-40B4-BE49-F238E27FC236}">
                    <a16:creationId xmlns:a16="http://schemas.microsoft.com/office/drawing/2014/main" id="{1A9F6AF8-F7FB-4A3A-B839-10901B69C72D}"/>
                  </a:ext>
                </a:extLst>
              </p:cNvPr>
              <p:cNvSpPr>
                <a:spLocks/>
              </p:cNvSpPr>
              <p:nvPr/>
            </p:nvSpPr>
            <p:spPr bwMode="auto">
              <a:xfrm>
                <a:off x="5141342" y="3537858"/>
                <a:ext cx="8330" cy="23206"/>
              </a:xfrm>
              <a:custGeom>
                <a:avLst/>
                <a:gdLst>
                  <a:gd name="T0" fmla="*/ 6 w 14"/>
                  <a:gd name="T1" fmla="*/ 0 h 39"/>
                  <a:gd name="T2" fmla="*/ 7 w 14"/>
                  <a:gd name="T3" fmla="*/ 0 h 39"/>
                  <a:gd name="T4" fmla="*/ 7 w 14"/>
                  <a:gd name="T5" fmla="*/ 1 h 39"/>
                  <a:gd name="T6" fmla="*/ 8 w 14"/>
                  <a:gd name="T7" fmla="*/ 1 h 39"/>
                  <a:gd name="T8" fmla="*/ 11 w 14"/>
                  <a:gd name="T9" fmla="*/ 1 h 39"/>
                  <a:gd name="T10" fmla="*/ 12 w 14"/>
                  <a:gd name="T11" fmla="*/ 4 h 39"/>
                  <a:gd name="T12" fmla="*/ 13 w 14"/>
                  <a:gd name="T13" fmla="*/ 7 h 39"/>
                  <a:gd name="T14" fmla="*/ 14 w 14"/>
                  <a:gd name="T15" fmla="*/ 11 h 39"/>
                  <a:gd name="T16" fmla="*/ 14 w 14"/>
                  <a:gd name="T17" fmla="*/ 16 h 39"/>
                  <a:gd name="T18" fmla="*/ 13 w 14"/>
                  <a:gd name="T19" fmla="*/ 19 h 39"/>
                  <a:gd name="T20" fmla="*/ 13 w 14"/>
                  <a:gd name="T21" fmla="*/ 23 h 39"/>
                  <a:gd name="T22" fmla="*/ 12 w 14"/>
                  <a:gd name="T23" fmla="*/ 26 h 39"/>
                  <a:gd name="T24" fmla="*/ 11 w 14"/>
                  <a:gd name="T25" fmla="*/ 28 h 39"/>
                  <a:gd name="T26" fmla="*/ 10 w 14"/>
                  <a:gd name="T27" fmla="*/ 30 h 39"/>
                  <a:gd name="T28" fmla="*/ 8 w 14"/>
                  <a:gd name="T29" fmla="*/ 34 h 39"/>
                  <a:gd name="T30" fmla="*/ 6 w 14"/>
                  <a:gd name="T31" fmla="*/ 37 h 39"/>
                  <a:gd name="T32" fmla="*/ 5 w 14"/>
                  <a:gd name="T33" fmla="*/ 39 h 39"/>
                  <a:gd name="T34" fmla="*/ 5 w 14"/>
                  <a:gd name="T35" fmla="*/ 39 h 39"/>
                  <a:gd name="T36" fmla="*/ 3 w 14"/>
                  <a:gd name="T37" fmla="*/ 39 h 39"/>
                  <a:gd name="T38" fmla="*/ 2 w 14"/>
                  <a:gd name="T39" fmla="*/ 32 h 39"/>
                  <a:gd name="T40" fmla="*/ 0 w 14"/>
                  <a:gd name="T41" fmla="*/ 22 h 39"/>
                  <a:gd name="T42" fmla="*/ 0 w 14"/>
                  <a:gd name="T43" fmla="*/ 10 h 39"/>
                  <a:gd name="T44" fmla="*/ 1 w 14"/>
                  <a:gd name="T45" fmla="*/ 5 h 39"/>
                  <a:gd name="T46" fmla="*/ 2 w 14"/>
                  <a:gd name="T47" fmla="*/ 2 h 39"/>
                  <a:gd name="T48" fmla="*/ 3 w 14"/>
                  <a:gd name="T49" fmla="*/ 1 h 39"/>
                  <a:gd name="T50" fmla="*/ 5 w 14"/>
                  <a:gd name="T51" fmla="*/ 0 h 39"/>
                  <a:gd name="T52" fmla="*/ 6 w 14"/>
                  <a:gd name="T5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9">
                    <a:moveTo>
                      <a:pt x="6" y="0"/>
                    </a:moveTo>
                    <a:lnTo>
                      <a:pt x="7" y="0"/>
                    </a:lnTo>
                    <a:lnTo>
                      <a:pt x="7" y="1"/>
                    </a:lnTo>
                    <a:lnTo>
                      <a:pt x="8" y="1"/>
                    </a:lnTo>
                    <a:lnTo>
                      <a:pt x="11" y="1"/>
                    </a:lnTo>
                    <a:lnTo>
                      <a:pt x="12" y="4"/>
                    </a:lnTo>
                    <a:lnTo>
                      <a:pt x="13" y="7"/>
                    </a:lnTo>
                    <a:lnTo>
                      <a:pt x="14" y="11"/>
                    </a:lnTo>
                    <a:lnTo>
                      <a:pt x="14" y="16"/>
                    </a:lnTo>
                    <a:lnTo>
                      <a:pt x="13" y="19"/>
                    </a:lnTo>
                    <a:lnTo>
                      <a:pt x="13" y="23"/>
                    </a:lnTo>
                    <a:lnTo>
                      <a:pt x="12" y="26"/>
                    </a:lnTo>
                    <a:lnTo>
                      <a:pt x="11" y="28"/>
                    </a:lnTo>
                    <a:lnTo>
                      <a:pt x="10" y="30"/>
                    </a:lnTo>
                    <a:lnTo>
                      <a:pt x="8" y="34"/>
                    </a:lnTo>
                    <a:lnTo>
                      <a:pt x="6" y="37"/>
                    </a:lnTo>
                    <a:lnTo>
                      <a:pt x="5" y="39"/>
                    </a:lnTo>
                    <a:lnTo>
                      <a:pt x="5" y="39"/>
                    </a:lnTo>
                    <a:lnTo>
                      <a:pt x="3" y="39"/>
                    </a:lnTo>
                    <a:lnTo>
                      <a:pt x="2" y="32"/>
                    </a:lnTo>
                    <a:lnTo>
                      <a:pt x="0" y="22"/>
                    </a:lnTo>
                    <a:lnTo>
                      <a:pt x="0" y="10"/>
                    </a:lnTo>
                    <a:lnTo>
                      <a:pt x="1" y="5"/>
                    </a:lnTo>
                    <a:lnTo>
                      <a:pt x="2" y="2"/>
                    </a:lnTo>
                    <a:lnTo>
                      <a:pt x="3" y="1"/>
                    </a:lnTo>
                    <a:lnTo>
                      <a:pt x="5"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Freeform 40">
                <a:extLst>
                  <a:ext uri="{FF2B5EF4-FFF2-40B4-BE49-F238E27FC236}">
                    <a16:creationId xmlns:a16="http://schemas.microsoft.com/office/drawing/2014/main" id="{EB75BE3E-DABD-4BC2-B832-CC024EECC6CE}"/>
                  </a:ext>
                </a:extLst>
              </p:cNvPr>
              <p:cNvSpPr>
                <a:spLocks/>
              </p:cNvSpPr>
              <p:nvPr/>
            </p:nvSpPr>
            <p:spPr bwMode="auto">
              <a:xfrm>
                <a:off x="5245469" y="3453961"/>
                <a:ext cx="21420" cy="25586"/>
              </a:xfrm>
              <a:custGeom>
                <a:avLst/>
                <a:gdLst>
                  <a:gd name="T0" fmla="*/ 23 w 36"/>
                  <a:gd name="T1" fmla="*/ 0 h 43"/>
                  <a:gd name="T2" fmla="*/ 29 w 36"/>
                  <a:gd name="T3" fmla="*/ 1 h 43"/>
                  <a:gd name="T4" fmla="*/ 34 w 36"/>
                  <a:gd name="T5" fmla="*/ 1 h 43"/>
                  <a:gd name="T6" fmla="*/ 36 w 36"/>
                  <a:gd name="T7" fmla="*/ 3 h 43"/>
                  <a:gd name="T8" fmla="*/ 35 w 36"/>
                  <a:gd name="T9" fmla="*/ 3 h 43"/>
                  <a:gd name="T10" fmla="*/ 34 w 36"/>
                  <a:gd name="T11" fmla="*/ 3 h 43"/>
                  <a:gd name="T12" fmla="*/ 31 w 36"/>
                  <a:gd name="T13" fmla="*/ 4 h 43"/>
                  <a:gd name="T14" fmla="*/ 28 w 36"/>
                  <a:gd name="T15" fmla="*/ 5 h 43"/>
                  <a:gd name="T16" fmla="*/ 25 w 36"/>
                  <a:gd name="T17" fmla="*/ 8 h 43"/>
                  <a:gd name="T18" fmla="*/ 23 w 36"/>
                  <a:gd name="T19" fmla="*/ 11 h 43"/>
                  <a:gd name="T20" fmla="*/ 23 w 36"/>
                  <a:gd name="T21" fmla="*/ 15 h 43"/>
                  <a:gd name="T22" fmla="*/ 24 w 36"/>
                  <a:gd name="T23" fmla="*/ 19 h 43"/>
                  <a:gd name="T24" fmla="*/ 24 w 36"/>
                  <a:gd name="T25" fmla="*/ 23 h 43"/>
                  <a:gd name="T26" fmla="*/ 23 w 36"/>
                  <a:gd name="T27" fmla="*/ 32 h 43"/>
                  <a:gd name="T28" fmla="*/ 22 w 36"/>
                  <a:gd name="T29" fmla="*/ 36 h 43"/>
                  <a:gd name="T30" fmla="*/ 20 w 36"/>
                  <a:gd name="T31" fmla="*/ 39 h 43"/>
                  <a:gd name="T32" fmla="*/ 18 w 36"/>
                  <a:gd name="T33" fmla="*/ 41 h 43"/>
                  <a:gd name="T34" fmla="*/ 15 w 36"/>
                  <a:gd name="T35" fmla="*/ 42 h 43"/>
                  <a:gd name="T36" fmla="*/ 12 w 36"/>
                  <a:gd name="T37" fmla="*/ 43 h 43"/>
                  <a:gd name="T38" fmla="*/ 12 w 36"/>
                  <a:gd name="T39" fmla="*/ 43 h 43"/>
                  <a:gd name="T40" fmla="*/ 11 w 36"/>
                  <a:gd name="T41" fmla="*/ 42 h 43"/>
                  <a:gd name="T42" fmla="*/ 8 w 36"/>
                  <a:gd name="T43" fmla="*/ 42 h 43"/>
                  <a:gd name="T44" fmla="*/ 6 w 36"/>
                  <a:gd name="T45" fmla="*/ 41 h 43"/>
                  <a:gd name="T46" fmla="*/ 3 w 36"/>
                  <a:gd name="T47" fmla="*/ 38 h 43"/>
                  <a:gd name="T48" fmla="*/ 2 w 36"/>
                  <a:gd name="T49" fmla="*/ 37 h 43"/>
                  <a:gd name="T50" fmla="*/ 0 w 36"/>
                  <a:gd name="T51" fmla="*/ 33 h 43"/>
                  <a:gd name="T52" fmla="*/ 0 w 36"/>
                  <a:gd name="T53" fmla="*/ 30 h 43"/>
                  <a:gd name="T54" fmla="*/ 1 w 36"/>
                  <a:gd name="T55" fmla="*/ 22 h 43"/>
                  <a:gd name="T56" fmla="*/ 3 w 36"/>
                  <a:gd name="T57" fmla="*/ 14 h 43"/>
                  <a:gd name="T58" fmla="*/ 8 w 36"/>
                  <a:gd name="T59" fmla="*/ 8 h 43"/>
                  <a:gd name="T60" fmla="*/ 14 w 36"/>
                  <a:gd name="T61" fmla="*/ 3 h 43"/>
                  <a:gd name="T62" fmla="*/ 23 w 36"/>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23" y="0"/>
                    </a:moveTo>
                    <a:lnTo>
                      <a:pt x="29" y="1"/>
                    </a:lnTo>
                    <a:lnTo>
                      <a:pt x="34" y="1"/>
                    </a:lnTo>
                    <a:lnTo>
                      <a:pt x="36" y="3"/>
                    </a:lnTo>
                    <a:lnTo>
                      <a:pt x="35" y="3"/>
                    </a:lnTo>
                    <a:lnTo>
                      <a:pt x="34" y="3"/>
                    </a:lnTo>
                    <a:lnTo>
                      <a:pt x="31" y="4"/>
                    </a:lnTo>
                    <a:lnTo>
                      <a:pt x="28" y="5"/>
                    </a:lnTo>
                    <a:lnTo>
                      <a:pt x="25" y="8"/>
                    </a:lnTo>
                    <a:lnTo>
                      <a:pt x="23" y="11"/>
                    </a:lnTo>
                    <a:lnTo>
                      <a:pt x="23" y="15"/>
                    </a:lnTo>
                    <a:lnTo>
                      <a:pt x="24" y="19"/>
                    </a:lnTo>
                    <a:lnTo>
                      <a:pt x="24" y="23"/>
                    </a:lnTo>
                    <a:lnTo>
                      <a:pt x="23" y="32"/>
                    </a:lnTo>
                    <a:lnTo>
                      <a:pt x="22" y="36"/>
                    </a:lnTo>
                    <a:lnTo>
                      <a:pt x="20" y="39"/>
                    </a:lnTo>
                    <a:lnTo>
                      <a:pt x="18" y="41"/>
                    </a:lnTo>
                    <a:lnTo>
                      <a:pt x="15" y="42"/>
                    </a:lnTo>
                    <a:lnTo>
                      <a:pt x="12" y="43"/>
                    </a:lnTo>
                    <a:lnTo>
                      <a:pt x="12" y="43"/>
                    </a:lnTo>
                    <a:lnTo>
                      <a:pt x="11" y="42"/>
                    </a:lnTo>
                    <a:lnTo>
                      <a:pt x="8" y="42"/>
                    </a:lnTo>
                    <a:lnTo>
                      <a:pt x="6" y="41"/>
                    </a:lnTo>
                    <a:lnTo>
                      <a:pt x="3" y="38"/>
                    </a:lnTo>
                    <a:lnTo>
                      <a:pt x="2" y="37"/>
                    </a:lnTo>
                    <a:lnTo>
                      <a:pt x="0" y="33"/>
                    </a:lnTo>
                    <a:lnTo>
                      <a:pt x="0" y="30"/>
                    </a:lnTo>
                    <a:lnTo>
                      <a:pt x="1" y="22"/>
                    </a:lnTo>
                    <a:lnTo>
                      <a:pt x="3" y="14"/>
                    </a:lnTo>
                    <a:lnTo>
                      <a:pt x="8" y="8"/>
                    </a:lnTo>
                    <a:lnTo>
                      <a:pt x="14" y="3"/>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41">
                <a:extLst>
                  <a:ext uri="{FF2B5EF4-FFF2-40B4-BE49-F238E27FC236}">
                    <a16:creationId xmlns:a16="http://schemas.microsoft.com/office/drawing/2014/main" id="{13348A6C-4F5B-47C1-AB06-E6EFE87476F6}"/>
                  </a:ext>
                </a:extLst>
              </p:cNvPr>
              <p:cNvSpPr>
                <a:spLocks/>
              </p:cNvSpPr>
              <p:nvPr/>
            </p:nvSpPr>
            <p:spPr bwMode="auto">
              <a:xfrm>
                <a:off x="5415047" y="3484902"/>
                <a:ext cx="13090" cy="30941"/>
              </a:xfrm>
              <a:custGeom>
                <a:avLst/>
                <a:gdLst>
                  <a:gd name="T0" fmla="*/ 11 w 22"/>
                  <a:gd name="T1" fmla="*/ 0 h 52"/>
                  <a:gd name="T2" fmla="*/ 14 w 22"/>
                  <a:gd name="T3" fmla="*/ 2 h 52"/>
                  <a:gd name="T4" fmla="*/ 18 w 22"/>
                  <a:gd name="T5" fmla="*/ 8 h 52"/>
                  <a:gd name="T6" fmla="*/ 21 w 22"/>
                  <a:gd name="T7" fmla="*/ 17 h 52"/>
                  <a:gd name="T8" fmla="*/ 22 w 22"/>
                  <a:gd name="T9" fmla="*/ 29 h 52"/>
                  <a:gd name="T10" fmla="*/ 19 w 22"/>
                  <a:gd name="T11" fmla="*/ 41 h 52"/>
                  <a:gd name="T12" fmla="*/ 14 w 22"/>
                  <a:gd name="T13" fmla="*/ 47 h 52"/>
                  <a:gd name="T14" fmla="*/ 10 w 22"/>
                  <a:gd name="T15" fmla="*/ 51 h 52"/>
                  <a:gd name="T16" fmla="*/ 7 w 22"/>
                  <a:gd name="T17" fmla="*/ 52 h 52"/>
                  <a:gd name="T18" fmla="*/ 5 w 22"/>
                  <a:gd name="T19" fmla="*/ 52 h 52"/>
                  <a:gd name="T20" fmla="*/ 4 w 22"/>
                  <a:gd name="T21" fmla="*/ 52 h 52"/>
                  <a:gd name="T22" fmla="*/ 3 w 22"/>
                  <a:gd name="T23" fmla="*/ 51 h 52"/>
                  <a:gd name="T24" fmla="*/ 2 w 22"/>
                  <a:gd name="T25" fmla="*/ 50 h 52"/>
                  <a:gd name="T26" fmla="*/ 0 w 22"/>
                  <a:gd name="T27" fmla="*/ 47 h 52"/>
                  <a:gd name="T28" fmla="*/ 0 w 22"/>
                  <a:gd name="T29" fmla="*/ 44 h 52"/>
                  <a:gd name="T30" fmla="*/ 2 w 22"/>
                  <a:gd name="T31" fmla="*/ 34 h 52"/>
                  <a:gd name="T32" fmla="*/ 4 w 22"/>
                  <a:gd name="T33" fmla="*/ 29 h 52"/>
                  <a:gd name="T34" fmla="*/ 7 w 22"/>
                  <a:gd name="T35" fmla="*/ 25 h 52"/>
                  <a:gd name="T36" fmla="*/ 9 w 22"/>
                  <a:gd name="T37" fmla="*/ 22 h 52"/>
                  <a:gd name="T38" fmla="*/ 11 w 22"/>
                  <a:gd name="T39" fmla="*/ 15 h 52"/>
                  <a:gd name="T40" fmla="*/ 11 w 22"/>
                  <a:gd name="T41" fmla="*/ 13 h 52"/>
                  <a:gd name="T42" fmla="*/ 11 w 22"/>
                  <a:gd name="T43" fmla="*/ 9 h 52"/>
                  <a:gd name="T44" fmla="*/ 11 w 22"/>
                  <a:gd name="T45" fmla="*/ 6 h 52"/>
                  <a:gd name="T46" fmla="*/ 11 w 22"/>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2">
                    <a:moveTo>
                      <a:pt x="11" y="0"/>
                    </a:moveTo>
                    <a:lnTo>
                      <a:pt x="14" y="2"/>
                    </a:lnTo>
                    <a:lnTo>
                      <a:pt x="18" y="8"/>
                    </a:lnTo>
                    <a:lnTo>
                      <a:pt x="21" y="17"/>
                    </a:lnTo>
                    <a:lnTo>
                      <a:pt x="22" y="29"/>
                    </a:lnTo>
                    <a:lnTo>
                      <a:pt x="19" y="41"/>
                    </a:lnTo>
                    <a:lnTo>
                      <a:pt x="14" y="47"/>
                    </a:lnTo>
                    <a:lnTo>
                      <a:pt x="10" y="51"/>
                    </a:lnTo>
                    <a:lnTo>
                      <a:pt x="7" y="52"/>
                    </a:lnTo>
                    <a:lnTo>
                      <a:pt x="5" y="52"/>
                    </a:lnTo>
                    <a:lnTo>
                      <a:pt x="4" y="52"/>
                    </a:lnTo>
                    <a:lnTo>
                      <a:pt x="3" y="51"/>
                    </a:lnTo>
                    <a:lnTo>
                      <a:pt x="2" y="50"/>
                    </a:lnTo>
                    <a:lnTo>
                      <a:pt x="0" y="47"/>
                    </a:lnTo>
                    <a:lnTo>
                      <a:pt x="0" y="44"/>
                    </a:lnTo>
                    <a:lnTo>
                      <a:pt x="2" y="34"/>
                    </a:lnTo>
                    <a:lnTo>
                      <a:pt x="4" y="29"/>
                    </a:lnTo>
                    <a:lnTo>
                      <a:pt x="7" y="25"/>
                    </a:lnTo>
                    <a:lnTo>
                      <a:pt x="9" y="22"/>
                    </a:lnTo>
                    <a:lnTo>
                      <a:pt x="11" y="15"/>
                    </a:lnTo>
                    <a:lnTo>
                      <a:pt x="11" y="13"/>
                    </a:lnTo>
                    <a:lnTo>
                      <a:pt x="11" y="9"/>
                    </a:lnTo>
                    <a:lnTo>
                      <a:pt x="11" y="6"/>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42">
                <a:extLst>
                  <a:ext uri="{FF2B5EF4-FFF2-40B4-BE49-F238E27FC236}">
                    <a16:creationId xmlns:a16="http://schemas.microsoft.com/office/drawing/2014/main" id="{AE55A15D-CA7C-47D8-B409-78A2F716ABB9}"/>
                  </a:ext>
                </a:extLst>
              </p:cNvPr>
              <p:cNvSpPr>
                <a:spLocks/>
              </p:cNvSpPr>
              <p:nvPr/>
            </p:nvSpPr>
            <p:spPr bwMode="auto">
              <a:xfrm>
                <a:off x="5313300" y="3418261"/>
                <a:ext cx="21420" cy="20826"/>
              </a:xfrm>
              <a:custGeom>
                <a:avLst/>
                <a:gdLst>
                  <a:gd name="T0" fmla="*/ 36 w 36"/>
                  <a:gd name="T1" fmla="*/ 0 h 35"/>
                  <a:gd name="T2" fmla="*/ 36 w 36"/>
                  <a:gd name="T3" fmla="*/ 3 h 35"/>
                  <a:gd name="T4" fmla="*/ 36 w 36"/>
                  <a:gd name="T5" fmla="*/ 10 h 35"/>
                  <a:gd name="T6" fmla="*/ 33 w 36"/>
                  <a:gd name="T7" fmla="*/ 20 h 35"/>
                  <a:gd name="T8" fmla="*/ 27 w 36"/>
                  <a:gd name="T9" fmla="*/ 28 h 35"/>
                  <a:gd name="T10" fmla="*/ 19 w 36"/>
                  <a:gd name="T11" fmla="*/ 33 h 35"/>
                  <a:gd name="T12" fmla="*/ 11 w 36"/>
                  <a:gd name="T13" fmla="*/ 35 h 35"/>
                  <a:gd name="T14" fmla="*/ 7 w 36"/>
                  <a:gd name="T15" fmla="*/ 32 h 35"/>
                  <a:gd name="T16" fmla="*/ 3 w 36"/>
                  <a:gd name="T17" fmla="*/ 30 h 35"/>
                  <a:gd name="T18" fmla="*/ 2 w 36"/>
                  <a:gd name="T19" fmla="*/ 28 h 35"/>
                  <a:gd name="T20" fmla="*/ 2 w 36"/>
                  <a:gd name="T21" fmla="*/ 28 h 35"/>
                  <a:gd name="T22" fmla="*/ 2 w 36"/>
                  <a:gd name="T23" fmla="*/ 27 h 35"/>
                  <a:gd name="T24" fmla="*/ 0 w 36"/>
                  <a:gd name="T25" fmla="*/ 26 h 35"/>
                  <a:gd name="T26" fmla="*/ 0 w 36"/>
                  <a:gd name="T27" fmla="*/ 24 h 35"/>
                  <a:gd name="T28" fmla="*/ 2 w 36"/>
                  <a:gd name="T29" fmla="*/ 20 h 35"/>
                  <a:gd name="T30" fmla="*/ 4 w 36"/>
                  <a:gd name="T31" fmla="*/ 16 h 35"/>
                  <a:gd name="T32" fmla="*/ 7 w 36"/>
                  <a:gd name="T33" fmla="*/ 13 h 35"/>
                  <a:gd name="T34" fmla="*/ 9 w 36"/>
                  <a:gd name="T35" fmla="*/ 10 h 35"/>
                  <a:gd name="T36" fmla="*/ 13 w 36"/>
                  <a:gd name="T37" fmla="*/ 8 h 35"/>
                  <a:gd name="T38" fmla="*/ 16 w 36"/>
                  <a:gd name="T39" fmla="*/ 6 h 35"/>
                  <a:gd name="T40" fmla="*/ 19 w 36"/>
                  <a:gd name="T41" fmla="*/ 6 h 35"/>
                  <a:gd name="T42" fmla="*/ 20 w 36"/>
                  <a:gd name="T43" fmla="*/ 6 h 35"/>
                  <a:gd name="T44" fmla="*/ 22 w 36"/>
                  <a:gd name="T45" fmla="*/ 6 h 35"/>
                  <a:gd name="T46" fmla="*/ 26 w 36"/>
                  <a:gd name="T47" fmla="*/ 6 h 35"/>
                  <a:gd name="T48" fmla="*/ 27 w 36"/>
                  <a:gd name="T49" fmla="*/ 6 h 35"/>
                  <a:gd name="T50" fmla="*/ 30 w 36"/>
                  <a:gd name="T51" fmla="*/ 6 h 35"/>
                  <a:gd name="T52" fmla="*/ 32 w 36"/>
                  <a:gd name="T53" fmla="*/ 4 h 35"/>
                  <a:gd name="T54" fmla="*/ 35 w 36"/>
                  <a:gd name="T55" fmla="*/ 2 h 35"/>
                  <a:gd name="T56" fmla="*/ 36 w 36"/>
                  <a:gd name="T57" fmla="*/ 0 h 35"/>
                  <a:gd name="T58" fmla="*/ 36 w 36"/>
                  <a:gd name="T5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35">
                    <a:moveTo>
                      <a:pt x="36" y="0"/>
                    </a:moveTo>
                    <a:lnTo>
                      <a:pt x="36" y="3"/>
                    </a:lnTo>
                    <a:lnTo>
                      <a:pt x="36" y="10"/>
                    </a:lnTo>
                    <a:lnTo>
                      <a:pt x="33" y="20"/>
                    </a:lnTo>
                    <a:lnTo>
                      <a:pt x="27" y="28"/>
                    </a:lnTo>
                    <a:lnTo>
                      <a:pt x="19" y="33"/>
                    </a:lnTo>
                    <a:lnTo>
                      <a:pt x="11" y="35"/>
                    </a:lnTo>
                    <a:lnTo>
                      <a:pt x="7" y="32"/>
                    </a:lnTo>
                    <a:lnTo>
                      <a:pt x="3" y="30"/>
                    </a:lnTo>
                    <a:lnTo>
                      <a:pt x="2" y="28"/>
                    </a:lnTo>
                    <a:lnTo>
                      <a:pt x="2" y="28"/>
                    </a:lnTo>
                    <a:lnTo>
                      <a:pt x="2" y="27"/>
                    </a:lnTo>
                    <a:lnTo>
                      <a:pt x="0" y="26"/>
                    </a:lnTo>
                    <a:lnTo>
                      <a:pt x="0" y="24"/>
                    </a:lnTo>
                    <a:lnTo>
                      <a:pt x="2" y="20"/>
                    </a:lnTo>
                    <a:lnTo>
                      <a:pt x="4" y="16"/>
                    </a:lnTo>
                    <a:lnTo>
                      <a:pt x="7" y="13"/>
                    </a:lnTo>
                    <a:lnTo>
                      <a:pt x="9" y="10"/>
                    </a:lnTo>
                    <a:lnTo>
                      <a:pt x="13" y="8"/>
                    </a:lnTo>
                    <a:lnTo>
                      <a:pt x="16" y="6"/>
                    </a:lnTo>
                    <a:lnTo>
                      <a:pt x="19" y="6"/>
                    </a:lnTo>
                    <a:lnTo>
                      <a:pt x="20" y="6"/>
                    </a:lnTo>
                    <a:lnTo>
                      <a:pt x="22" y="6"/>
                    </a:lnTo>
                    <a:lnTo>
                      <a:pt x="26" y="6"/>
                    </a:lnTo>
                    <a:lnTo>
                      <a:pt x="27" y="6"/>
                    </a:lnTo>
                    <a:lnTo>
                      <a:pt x="30" y="6"/>
                    </a:lnTo>
                    <a:lnTo>
                      <a:pt x="32" y="4"/>
                    </a:lnTo>
                    <a:lnTo>
                      <a:pt x="35" y="2"/>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43">
                <a:extLst>
                  <a:ext uri="{FF2B5EF4-FFF2-40B4-BE49-F238E27FC236}">
                    <a16:creationId xmlns:a16="http://schemas.microsoft.com/office/drawing/2014/main" id="{6C653384-263D-4A23-A467-D405B55D62E2}"/>
                  </a:ext>
                </a:extLst>
              </p:cNvPr>
              <p:cNvSpPr>
                <a:spLocks/>
              </p:cNvSpPr>
              <p:nvPr/>
            </p:nvSpPr>
            <p:spPr bwMode="auto">
              <a:xfrm>
                <a:off x="5450153" y="3508702"/>
                <a:ext cx="20230" cy="28560"/>
              </a:xfrm>
              <a:custGeom>
                <a:avLst/>
                <a:gdLst>
                  <a:gd name="T0" fmla="*/ 12 w 34"/>
                  <a:gd name="T1" fmla="*/ 0 h 48"/>
                  <a:gd name="T2" fmla="*/ 16 w 34"/>
                  <a:gd name="T3" fmla="*/ 0 h 48"/>
                  <a:gd name="T4" fmla="*/ 20 w 34"/>
                  <a:gd name="T5" fmla="*/ 1 h 48"/>
                  <a:gd name="T6" fmla="*/ 28 w 34"/>
                  <a:gd name="T7" fmla="*/ 7 h 48"/>
                  <a:gd name="T8" fmla="*/ 33 w 34"/>
                  <a:gd name="T9" fmla="*/ 17 h 48"/>
                  <a:gd name="T10" fmla="*/ 34 w 34"/>
                  <a:gd name="T11" fmla="*/ 28 h 48"/>
                  <a:gd name="T12" fmla="*/ 33 w 34"/>
                  <a:gd name="T13" fmla="*/ 33 h 48"/>
                  <a:gd name="T14" fmla="*/ 32 w 34"/>
                  <a:gd name="T15" fmla="*/ 37 h 48"/>
                  <a:gd name="T16" fmla="*/ 29 w 34"/>
                  <a:gd name="T17" fmla="*/ 40 h 48"/>
                  <a:gd name="T18" fmla="*/ 27 w 34"/>
                  <a:gd name="T19" fmla="*/ 44 h 48"/>
                  <a:gd name="T20" fmla="*/ 26 w 34"/>
                  <a:gd name="T21" fmla="*/ 45 h 48"/>
                  <a:gd name="T22" fmla="*/ 25 w 34"/>
                  <a:gd name="T23" fmla="*/ 48 h 48"/>
                  <a:gd name="T24" fmla="*/ 23 w 34"/>
                  <a:gd name="T25" fmla="*/ 48 h 48"/>
                  <a:gd name="T26" fmla="*/ 25 w 34"/>
                  <a:gd name="T27" fmla="*/ 46 h 48"/>
                  <a:gd name="T28" fmla="*/ 25 w 34"/>
                  <a:gd name="T29" fmla="*/ 45 h 48"/>
                  <a:gd name="T30" fmla="*/ 26 w 34"/>
                  <a:gd name="T31" fmla="*/ 43 h 48"/>
                  <a:gd name="T32" fmla="*/ 26 w 34"/>
                  <a:gd name="T33" fmla="*/ 39 h 48"/>
                  <a:gd name="T34" fmla="*/ 26 w 34"/>
                  <a:gd name="T35" fmla="*/ 35 h 48"/>
                  <a:gd name="T36" fmla="*/ 23 w 34"/>
                  <a:gd name="T37" fmla="*/ 31 h 48"/>
                  <a:gd name="T38" fmla="*/ 22 w 34"/>
                  <a:gd name="T39" fmla="*/ 29 h 48"/>
                  <a:gd name="T40" fmla="*/ 20 w 34"/>
                  <a:gd name="T41" fmla="*/ 28 h 48"/>
                  <a:gd name="T42" fmla="*/ 16 w 34"/>
                  <a:gd name="T43" fmla="*/ 27 h 48"/>
                  <a:gd name="T44" fmla="*/ 12 w 34"/>
                  <a:gd name="T45" fmla="*/ 27 h 48"/>
                  <a:gd name="T46" fmla="*/ 9 w 34"/>
                  <a:gd name="T47" fmla="*/ 24 h 48"/>
                  <a:gd name="T48" fmla="*/ 5 w 34"/>
                  <a:gd name="T49" fmla="*/ 22 h 48"/>
                  <a:gd name="T50" fmla="*/ 3 w 34"/>
                  <a:gd name="T51" fmla="*/ 20 h 48"/>
                  <a:gd name="T52" fmla="*/ 0 w 34"/>
                  <a:gd name="T53" fmla="*/ 17 h 48"/>
                  <a:gd name="T54" fmla="*/ 0 w 34"/>
                  <a:gd name="T55" fmla="*/ 15 h 48"/>
                  <a:gd name="T56" fmla="*/ 0 w 34"/>
                  <a:gd name="T57" fmla="*/ 12 h 48"/>
                  <a:gd name="T58" fmla="*/ 0 w 34"/>
                  <a:gd name="T59" fmla="*/ 10 h 48"/>
                  <a:gd name="T60" fmla="*/ 0 w 34"/>
                  <a:gd name="T61" fmla="*/ 7 h 48"/>
                  <a:gd name="T62" fmla="*/ 0 w 34"/>
                  <a:gd name="T63" fmla="*/ 7 h 48"/>
                  <a:gd name="T64" fmla="*/ 1 w 34"/>
                  <a:gd name="T65" fmla="*/ 6 h 48"/>
                  <a:gd name="T66" fmla="*/ 4 w 34"/>
                  <a:gd name="T67" fmla="*/ 4 h 48"/>
                  <a:gd name="T68" fmla="*/ 6 w 34"/>
                  <a:gd name="T69" fmla="*/ 2 h 48"/>
                  <a:gd name="T70" fmla="*/ 9 w 34"/>
                  <a:gd name="T71" fmla="*/ 0 h 48"/>
                  <a:gd name="T72" fmla="*/ 12 w 34"/>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48">
                    <a:moveTo>
                      <a:pt x="12" y="0"/>
                    </a:moveTo>
                    <a:lnTo>
                      <a:pt x="16" y="0"/>
                    </a:lnTo>
                    <a:lnTo>
                      <a:pt x="20" y="1"/>
                    </a:lnTo>
                    <a:lnTo>
                      <a:pt x="28" y="7"/>
                    </a:lnTo>
                    <a:lnTo>
                      <a:pt x="33" y="17"/>
                    </a:lnTo>
                    <a:lnTo>
                      <a:pt x="34" y="28"/>
                    </a:lnTo>
                    <a:lnTo>
                      <a:pt x="33" y="33"/>
                    </a:lnTo>
                    <a:lnTo>
                      <a:pt x="32" y="37"/>
                    </a:lnTo>
                    <a:lnTo>
                      <a:pt x="29" y="40"/>
                    </a:lnTo>
                    <a:lnTo>
                      <a:pt x="27" y="44"/>
                    </a:lnTo>
                    <a:lnTo>
                      <a:pt x="26" y="45"/>
                    </a:lnTo>
                    <a:lnTo>
                      <a:pt x="25" y="48"/>
                    </a:lnTo>
                    <a:lnTo>
                      <a:pt x="23" y="48"/>
                    </a:lnTo>
                    <a:lnTo>
                      <a:pt x="25" y="46"/>
                    </a:lnTo>
                    <a:lnTo>
                      <a:pt x="25" y="45"/>
                    </a:lnTo>
                    <a:lnTo>
                      <a:pt x="26" y="43"/>
                    </a:lnTo>
                    <a:lnTo>
                      <a:pt x="26" y="39"/>
                    </a:lnTo>
                    <a:lnTo>
                      <a:pt x="26" y="35"/>
                    </a:lnTo>
                    <a:lnTo>
                      <a:pt x="23" y="31"/>
                    </a:lnTo>
                    <a:lnTo>
                      <a:pt x="22" y="29"/>
                    </a:lnTo>
                    <a:lnTo>
                      <a:pt x="20" y="28"/>
                    </a:lnTo>
                    <a:lnTo>
                      <a:pt x="16" y="27"/>
                    </a:lnTo>
                    <a:lnTo>
                      <a:pt x="12" y="27"/>
                    </a:lnTo>
                    <a:lnTo>
                      <a:pt x="9" y="24"/>
                    </a:lnTo>
                    <a:lnTo>
                      <a:pt x="5" y="22"/>
                    </a:lnTo>
                    <a:lnTo>
                      <a:pt x="3" y="20"/>
                    </a:lnTo>
                    <a:lnTo>
                      <a:pt x="0" y="17"/>
                    </a:lnTo>
                    <a:lnTo>
                      <a:pt x="0" y="15"/>
                    </a:lnTo>
                    <a:lnTo>
                      <a:pt x="0" y="12"/>
                    </a:lnTo>
                    <a:lnTo>
                      <a:pt x="0" y="10"/>
                    </a:lnTo>
                    <a:lnTo>
                      <a:pt x="0" y="7"/>
                    </a:lnTo>
                    <a:lnTo>
                      <a:pt x="0" y="7"/>
                    </a:lnTo>
                    <a:lnTo>
                      <a:pt x="1" y="6"/>
                    </a:lnTo>
                    <a:lnTo>
                      <a:pt x="4" y="4"/>
                    </a:lnTo>
                    <a:lnTo>
                      <a:pt x="6" y="2"/>
                    </a:lnTo>
                    <a:lnTo>
                      <a:pt x="9"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Freeform 44">
                <a:extLst>
                  <a:ext uri="{FF2B5EF4-FFF2-40B4-BE49-F238E27FC236}">
                    <a16:creationId xmlns:a16="http://schemas.microsoft.com/office/drawing/2014/main" id="{66DE32F6-2849-48F1-B92C-007CF6B57324}"/>
                  </a:ext>
                </a:extLst>
              </p:cNvPr>
              <p:cNvSpPr>
                <a:spLocks noEditPoints="1"/>
              </p:cNvSpPr>
              <p:nvPr/>
            </p:nvSpPr>
            <p:spPr bwMode="auto">
              <a:xfrm>
                <a:off x="5475738" y="3563443"/>
                <a:ext cx="32726" cy="17850"/>
              </a:xfrm>
              <a:custGeom>
                <a:avLst/>
                <a:gdLst>
                  <a:gd name="T0" fmla="*/ 55 w 55"/>
                  <a:gd name="T1" fmla="*/ 19 h 30"/>
                  <a:gd name="T2" fmla="*/ 55 w 55"/>
                  <a:gd name="T3" fmla="*/ 19 h 30"/>
                  <a:gd name="T4" fmla="*/ 55 w 55"/>
                  <a:gd name="T5" fmla="*/ 19 h 30"/>
                  <a:gd name="T6" fmla="*/ 55 w 55"/>
                  <a:gd name="T7" fmla="*/ 19 h 30"/>
                  <a:gd name="T8" fmla="*/ 54 w 55"/>
                  <a:gd name="T9" fmla="*/ 20 h 30"/>
                  <a:gd name="T10" fmla="*/ 54 w 55"/>
                  <a:gd name="T11" fmla="*/ 20 h 30"/>
                  <a:gd name="T12" fmla="*/ 55 w 55"/>
                  <a:gd name="T13" fmla="*/ 19 h 30"/>
                  <a:gd name="T14" fmla="*/ 55 w 55"/>
                  <a:gd name="T15" fmla="*/ 19 h 30"/>
                  <a:gd name="T16" fmla="*/ 7 w 55"/>
                  <a:gd name="T17" fmla="*/ 0 h 30"/>
                  <a:gd name="T18" fmla="*/ 15 w 55"/>
                  <a:gd name="T19" fmla="*/ 0 h 30"/>
                  <a:gd name="T20" fmla="*/ 21 w 55"/>
                  <a:gd name="T21" fmla="*/ 2 h 30"/>
                  <a:gd name="T22" fmla="*/ 24 w 55"/>
                  <a:gd name="T23" fmla="*/ 5 h 30"/>
                  <a:gd name="T24" fmla="*/ 29 w 55"/>
                  <a:gd name="T25" fmla="*/ 8 h 30"/>
                  <a:gd name="T26" fmla="*/ 34 w 55"/>
                  <a:gd name="T27" fmla="*/ 11 h 30"/>
                  <a:gd name="T28" fmla="*/ 40 w 55"/>
                  <a:gd name="T29" fmla="*/ 14 h 30"/>
                  <a:gd name="T30" fmla="*/ 44 w 55"/>
                  <a:gd name="T31" fmla="*/ 17 h 30"/>
                  <a:gd name="T32" fmla="*/ 48 w 55"/>
                  <a:gd name="T33" fmla="*/ 19 h 30"/>
                  <a:gd name="T34" fmla="*/ 50 w 55"/>
                  <a:gd name="T35" fmla="*/ 19 h 30"/>
                  <a:gd name="T36" fmla="*/ 52 w 55"/>
                  <a:gd name="T37" fmla="*/ 20 h 30"/>
                  <a:gd name="T38" fmla="*/ 54 w 55"/>
                  <a:gd name="T39" fmla="*/ 20 h 30"/>
                  <a:gd name="T40" fmla="*/ 52 w 55"/>
                  <a:gd name="T41" fmla="*/ 20 h 30"/>
                  <a:gd name="T42" fmla="*/ 50 w 55"/>
                  <a:gd name="T43" fmla="*/ 22 h 30"/>
                  <a:gd name="T44" fmla="*/ 48 w 55"/>
                  <a:gd name="T45" fmla="*/ 24 h 30"/>
                  <a:gd name="T46" fmla="*/ 44 w 55"/>
                  <a:gd name="T47" fmla="*/ 27 h 30"/>
                  <a:gd name="T48" fmla="*/ 40 w 55"/>
                  <a:gd name="T49" fmla="*/ 28 h 30"/>
                  <a:gd name="T50" fmla="*/ 38 w 55"/>
                  <a:gd name="T51" fmla="*/ 29 h 30"/>
                  <a:gd name="T52" fmla="*/ 35 w 55"/>
                  <a:gd name="T53" fmla="*/ 29 h 30"/>
                  <a:gd name="T54" fmla="*/ 34 w 55"/>
                  <a:gd name="T55" fmla="*/ 29 h 30"/>
                  <a:gd name="T56" fmla="*/ 32 w 55"/>
                  <a:gd name="T57" fmla="*/ 30 h 30"/>
                  <a:gd name="T58" fmla="*/ 28 w 55"/>
                  <a:gd name="T59" fmla="*/ 30 h 30"/>
                  <a:gd name="T60" fmla="*/ 26 w 55"/>
                  <a:gd name="T61" fmla="*/ 30 h 30"/>
                  <a:gd name="T62" fmla="*/ 22 w 55"/>
                  <a:gd name="T63" fmla="*/ 29 h 30"/>
                  <a:gd name="T64" fmla="*/ 17 w 55"/>
                  <a:gd name="T65" fmla="*/ 28 h 30"/>
                  <a:gd name="T66" fmla="*/ 6 w 55"/>
                  <a:gd name="T67" fmla="*/ 22 h 30"/>
                  <a:gd name="T68" fmla="*/ 1 w 55"/>
                  <a:gd name="T69" fmla="*/ 14 h 30"/>
                  <a:gd name="T70" fmla="*/ 0 w 55"/>
                  <a:gd name="T71" fmla="*/ 6 h 30"/>
                  <a:gd name="T72" fmla="*/ 2 w 55"/>
                  <a:gd name="T73" fmla="*/ 2 h 30"/>
                  <a:gd name="T74" fmla="*/ 7 w 55"/>
                  <a:gd name="T7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30">
                    <a:moveTo>
                      <a:pt x="55" y="19"/>
                    </a:moveTo>
                    <a:lnTo>
                      <a:pt x="55" y="19"/>
                    </a:lnTo>
                    <a:lnTo>
                      <a:pt x="55" y="19"/>
                    </a:lnTo>
                    <a:lnTo>
                      <a:pt x="55" y="19"/>
                    </a:lnTo>
                    <a:lnTo>
                      <a:pt x="54" y="20"/>
                    </a:lnTo>
                    <a:lnTo>
                      <a:pt x="54" y="20"/>
                    </a:lnTo>
                    <a:lnTo>
                      <a:pt x="55" y="19"/>
                    </a:lnTo>
                    <a:lnTo>
                      <a:pt x="55" y="19"/>
                    </a:lnTo>
                    <a:close/>
                    <a:moveTo>
                      <a:pt x="7" y="0"/>
                    </a:moveTo>
                    <a:lnTo>
                      <a:pt x="15" y="0"/>
                    </a:lnTo>
                    <a:lnTo>
                      <a:pt x="21" y="2"/>
                    </a:lnTo>
                    <a:lnTo>
                      <a:pt x="24" y="5"/>
                    </a:lnTo>
                    <a:lnTo>
                      <a:pt x="29" y="8"/>
                    </a:lnTo>
                    <a:lnTo>
                      <a:pt x="34" y="11"/>
                    </a:lnTo>
                    <a:lnTo>
                      <a:pt x="40" y="14"/>
                    </a:lnTo>
                    <a:lnTo>
                      <a:pt x="44" y="17"/>
                    </a:lnTo>
                    <a:lnTo>
                      <a:pt x="48" y="19"/>
                    </a:lnTo>
                    <a:lnTo>
                      <a:pt x="50" y="19"/>
                    </a:lnTo>
                    <a:lnTo>
                      <a:pt x="52" y="20"/>
                    </a:lnTo>
                    <a:lnTo>
                      <a:pt x="54" y="20"/>
                    </a:lnTo>
                    <a:lnTo>
                      <a:pt x="52" y="20"/>
                    </a:lnTo>
                    <a:lnTo>
                      <a:pt x="50" y="22"/>
                    </a:lnTo>
                    <a:lnTo>
                      <a:pt x="48" y="24"/>
                    </a:lnTo>
                    <a:lnTo>
                      <a:pt x="44" y="27"/>
                    </a:lnTo>
                    <a:lnTo>
                      <a:pt x="40" y="28"/>
                    </a:lnTo>
                    <a:lnTo>
                      <a:pt x="38" y="29"/>
                    </a:lnTo>
                    <a:lnTo>
                      <a:pt x="35" y="29"/>
                    </a:lnTo>
                    <a:lnTo>
                      <a:pt x="34" y="29"/>
                    </a:lnTo>
                    <a:lnTo>
                      <a:pt x="32" y="30"/>
                    </a:lnTo>
                    <a:lnTo>
                      <a:pt x="28" y="30"/>
                    </a:lnTo>
                    <a:lnTo>
                      <a:pt x="26" y="30"/>
                    </a:lnTo>
                    <a:lnTo>
                      <a:pt x="22" y="29"/>
                    </a:lnTo>
                    <a:lnTo>
                      <a:pt x="17" y="28"/>
                    </a:lnTo>
                    <a:lnTo>
                      <a:pt x="6" y="22"/>
                    </a:lnTo>
                    <a:lnTo>
                      <a:pt x="1" y="14"/>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2" name="Freeform 104">
              <a:extLst>
                <a:ext uri="{FF2B5EF4-FFF2-40B4-BE49-F238E27FC236}">
                  <a16:creationId xmlns:a16="http://schemas.microsoft.com/office/drawing/2014/main" id="{936F7BE2-A5E6-485E-B471-FE5D199E96F7}"/>
                </a:ext>
              </a:extLst>
            </p:cNvPr>
            <p:cNvSpPr>
              <a:spLocks noEditPoints="1"/>
            </p:cNvSpPr>
            <p:nvPr/>
          </p:nvSpPr>
          <p:spPr bwMode="auto">
            <a:xfrm>
              <a:off x="649330" y="4318676"/>
              <a:ext cx="538484" cy="539079"/>
            </a:xfrm>
            <a:custGeom>
              <a:avLst/>
              <a:gdLst>
                <a:gd name="T0" fmla="*/ 397 w 905"/>
                <a:gd name="T1" fmla="*/ 53 h 906"/>
                <a:gd name="T2" fmla="*/ 296 w 905"/>
                <a:gd name="T3" fmla="*/ 81 h 906"/>
                <a:gd name="T4" fmla="*/ 205 w 905"/>
                <a:gd name="T5" fmla="*/ 133 h 906"/>
                <a:gd name="T6" fmla="*/ 132 w 905"/>
                <a:gd name="T7" fmla="*/ 207 h 906"/>
                <a:gd name="T8" fmla="*/ 79 w 905"/>
                <a:gd name="T9" fmla="*/ 296 h 906"/>
                <a:gd name="T10" fmla="*/ 51 w 905"/>
                <a:gd name="T11" fmla="*/ 399 h 906"/>
                <a:gd name="T12" fmla="*/ 51 w 905"/>
                <a:gd name="T13" fmla="*/ 509 h 906"/>
                <a:gd name="T14" fmla="*/ 79 w 905"/>
                <a:gd name="T15" fmla="*/ 611 h 906"/>
                <a:gd name="T16" fmla="*/ 132 w 905"/>
                <a:gd name="T17" fmla="*/ 701 h 906"/>
                <a:gd name="T18" fmla="*/ 205 w 905"/>
                <a:gd name="T19" fmla="*/ 774 h 906"/>
                <a:gd name="T20" fmla="*/ 296 w 905"/>
                <a:gd name="T21" fmla="*/ 827 h 906"/>
                <a:gd name="T22" fmla="*/ 397 w 905"/>
                <a:gd name="T23" fmla="*/ 855 h 906"/>
                <a:gd name="T24" fmla="*/ 507 w 905"/>
                <a:gd name="T25" fmla="*/ 855 h 906"/>
                <a:gd name="T26" fmla="*/ 610 w 905"/>
                <a:gd name="T27" fmla="*/ 827 h 906"/>
                <a:gd name="T28" fmla="*/ 700 w 905"/>
                <a:gd name="T29" fmla="*/ 774 h 906"/>
                <a:gd name="T30" fmla="*/ 772 w 905"/>
                <a:gd name="T31" fmla="*/ 701 h 906"/>
                <a:gd name="T32" fmla="*/ 825 w 905"/>
                <a:gd name="T33" fmla="*/ 611 h 906"/>
                <a:gd name="T34" fmla="*/ 853 w 905"/>
                <a:gd name="T35" fmla="*/ 509 h 906"/>
                <a:gd name="T36" fmla="*/ 853 w 905"/>
                <a:gd name="T37" fmla="*/ 399 h 906"/>
                <a:gd name="T38" fmla="*/ 825 w 905"/>
                <a:gd name="T39" fmla="*/ 296 h 906"/>
                <a:gd name="T40" fmla="*/ 772 w 905"/>
                <a:gd name="T41" fmla="*/ 207 h 906"/>
                <a:gd name="T42" fmla="*/ 700 w 905"/>
                <a:gd name="T43" fmla="*/ 133 h 906"/>
                <a:gd name="T44" fmla="*/ 610 w 905"/>
                <a:gd name="T45" fmla="*/ 81 h 906"/>
                <a:gd name="T46" fmla="*/ 507 w 905"/>
                <a:gd name="T47" fmla="*/ 53 h 906"/>
                <a:gd name="T48" fmla="*/ 452 w 905"/>
                <a:gd name="T49" fmla="*/ 0 h 906"/>
                <a:gd name="T50" fmla="*/ 563 w 905"/>
                <a:gd name="T51" fmla="*/ 15 h 906"/>
                <a:gd name="T52" fmla="*/ 665 w 905"/>
                <a:gd name="T53" fmla="*/ 54 h 906"/>
                <a:gd name="T54" fmla="*/ 753 w 905"/>
                <a:gd name="T55" fmla="*/ 115 h 906"/>
                <a:gd name="T56" fmla="*/ 823 w 905"/>
                <a:gd name="T57" fmla="*/ 194 h 906"/>
                <a:gd name="T58" fmla="*/ 875 w 905"/>
                <a:gd name="T59" fmla="*/ 290 h 906"/>
                <a:gd name="T60" fmla="*/ 902 w 905"/>
                <a:gd name="T61" fmla="*/ 396 h 906"/>
                <a:gd name="T62" fmla="*/ 902 w 905"/>
                <a:gd name="T63" fmla="*/ 510 h 906"/>
                <a:gd name="T64" fmla="*/ 875 w 905"/>
                <a:gd name="T65" fmla="*/ 617 h 906"/>
                <a:gd name="T66" fmla="*/ 823 w 905"/>
                <a:gd name="T67" fmla="*/ 712 h 906"/>
                <a:gd name="T68" fmla="*/ 753 w 905"/>
                <a:gd name="T69" fmla="*/ 792 h 906"/>
                <a:gd name="T70" fmla="*/ 665 w 905"/>
                <a:gd name="T71" fmla="*/ 853 h 906"/>
                <a:gd name="T72" fmla="*/ 563 w 905"/>
                <a:gd name="T73" fmla="*/ 893 h 906"/>
                <a:gd name="T74" fmla="*/ 452 w 905"/>
                <a:gd name="T75" fmla="*/ 906 h 906"/>
                <a:gd name="T76" fmla="*/ 341 w 905"/>
                <a:gd name="T77" fmla="*/ 893 h 906"/>
                <a:gd name="T78" fmla="*/ 239 w 905"/>
                <a:gd name="T79" fmla="*/ 853 h 906"/>
                <a:gd name="T80" fmla="*/ 151 w 905"/>
                <a:gd name="T81" fmla="*/ 792 h 906"/>
                <a:gd name="T82" fmla="*/ 81 w 905"/>
                <a:gd name="T83" fmla="*/ 712 h 906"/>
                <a:gd name="T84" fmla="*/ 30 w 905"/>
                <a:gd name="T85" fmla="*/ 617 h 906"/>
                <a:gd name="T86" fmla="*/ 4 w 905"/>
                <a:gd name="T87" fmla="*/ 510 h 906"/>
                <a:gd name="T88" fmla="*/ 4 w 905"/>
                <a:gd name="T89" fmla="*/ 396 h 906"/>
                <a:gd name="T90" fmla="*/ 30 w 905"/>
                <a:gd name="T91" fmla="*/ 290 h 906"/>
                <a:gd name="T92" fmla="*/ 81 w 905"/>
                <a:gd name="T93" fmla="*/ 194 h 906"/>
                <a:gd name="T94" fmla="*/ 151 w 905"/>
                <a:gd name="T95" fmla="*/ 115 h 906"/>
                <a:gd name="T96" fmla="*/ 239 w 905"/>
                <a:gd name="T97" fmla="*/ 54 h 906"/>
                <a:gd name="T98" fmla="*/ 341 w 905"/>
                <a:gd name="T99" fmla="*/ 15 h 906"/>
                <a:gd name="T100" fmla="*/ 452 w 905"/>
                <a:gd name="T10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906">
                  <a:moveTo>
                    <a:pt x="452" y="49"/>
                  </a:moveTo>
                  <a:lnTo>
                    <a:pt x="397" y="53"/>
                  </a:lnTo>
                  <a:lnTo>
                    <a:pt x="344" y="62"/>
                  </a:lnTo>
                  <a:lnTo>
                    <a:pt x="296" y="81"/>
                  </a:lnTo>
                  <a:lnTo>
                    <a:pt x="248" y="104"/>
                  </a:lnTo>
                  <a:lnTo>
                    <a:pt x="205" y="133"/>
                  </a:lnTo>
                  <a:lnTo>
                    <a:pt x="166" y="168"/>
                  </a:lnTo>
                  <a:lnTo>
                    <a:pt x="132" y="207"/>
                  </a:lnTo>
                  <a:lnTo>
                    <a:pt x="103" y="250"/>
                  </a:lnTo>
                  <a:lnTo>
                    <a:pt x="79" y="296"/>
                  </a:lnTo>
                  <a:lnTo>
                    <a:pt x="62" y="346"/>
                  </a:lnTo>
                  <a:lnTo>
                    <a:pt x="51" y="399"/>
                  </a:lnTo>
                  <a:lnTo>
                    <a:pt x="48" y="454"/>
                  </a:lnTo>
                  <a:lnTo>
                    <a:pt x="51" y="509"/>
                  </a:lnTo>
                  <a:lnTo>
                    <a:pt x="62" y="561"/>
                  </a:lnTo>
                  <a:lnTo>
                    <a:pt x="79" y="611"/>
                  </a:lnTo>
                  <a:lnTo>
                    <a:pt x="103" y="658"/>
                  </a:lnTo>
                  <a:lnTo>
                    <a:pt x="132" y="701"/>
                  </a:lnTo>
                  <a:lnTo>
                    <a:pt x="166" y="740"/>
                  </a:lnTo>
                  <a:lnTo>
                    <a:pt x="205" y="774"/>
                  </a:lnTo>
                  <a:lnTo>
                    <a:pt x="248" y="803"/>
                  </a:lnTo>
                  <a:lnTo>
                    <a:pt x="296" y="827"/>
                  </a:lnTo>
                  <a:lnTo>
                    <a:pt x="344" y="844"/>
                  </a:lnTo>
                  <a:lnTo>
                    <a:pt x="397" y="855"/>
                  </a:lnTo>
                  <a:lnTo>
                    <a:pt x="452" y="858"/>
                  </a:lnTo>
                  <a:lnTo>
                    <a:pt x="507" y="855"/>
                  </a:lnTo>
                  <a:lnTo>
                    <a:pt x="559" y="844"/>
                  </a:lnTo>
                  <a:lnTo>
                    <a:pt x="610" y="827"/>
                  </a:lnTo>
                  <a:lnTo>
                    <a:pt x="656" y="803"/>
                  </a:lnTo>
                  <a:lnTo>
                    <a:pt x="700" y="774"/>
                  </a:lnTo>
                  <a:lnTo>
                    <a:pt x="738" y="740"/>
                  </a:lnTo>
                  <a:lnTo>
                    <a:pt x="772" y="701"/>
                  </a:lnTo>
                  <a:lnTo>
                    <a:pt x="801" y="658"/>
                  </a:lnTo>
                  <a:lnTo>
                    <a:pt x="825" y="611"/>
                  </a:lnTo>
                  <a:lnTo>
                    <a:pt x="843" y="561"/>
                  </a:lnTo>
                  <a:lnTo>
                    <a:pt x="853" y="509"/>
                  </a:lnTo>
                  <a:lnTo>
                    <a:pt x="856" y="454"/>
                  </a:lnTo>
                  <a:lnTo>
                    <a:pt x="853" y="399"/>
                  </a:lnTo>
                  <a:lnTo>
                    <a:pt x="843" y="346"/>
                  </a:lnTo>
                  <a:lnTo>
                    <a:pt x="825" y="296"/>
                  </a:lnTo>
                  <a:lnTo>
                    <a:pt x="801" y="250"/>
                  </a:lnTo>
                  <a:lnTo>
                    <a:pt x="772" y="207"/>
                  </a:lnTo>
                  <a:lnTo>
                    <a:pt x="738" y="168"/>
                  </a:lnTo>
                  <a:lnTo>
                    <a:pt x="700" y="133"/>
                  </a:lnTo>
                  <a:lnTo>
                    <a:pt x="656" y="104"/>
                  </a:lnTo>
                  <a:lnTo>
                    <a:pt x="610" y="81"/>
                  </a:lnTo>
                  <a:lnTo>
                    <a:pt x="559" y="62"/>
                  </a:lnTo>
                  <a:lnTo>
                    <a:pt x="507" y="53"/>
                  </a:lnTo>
                  <a:lnTo>
                    <a:pt x="452" y="49"/>
                  </a:lnTo>
                  <a:close/>
                  <a:moveTo>
                    <a:pt x="452" y="0"/>
                  </a:moveTo>
                  <a:lnTo>
                    <a:pt x="509" y="4"/>
                  </a:lnTo>
                  <a:lnTo>
                    <a:pt x="563" y="15"/>
                  </a:lnTo>
                  <a:lnTo>
                    <a:pt x="616" y="31"/>
                  </a:lnTo>
                  <a:lnTo>
                    <a:pt x="665" y="54"/>
                  </a:lnTo>
                  <a:lnTo>
                    <a:pt x="711" y="82"/>
                  </a:lnTo>
                  <a:lnTo>
                    <a:pt x="753" y="115"/>
                  </a:lnTo>
                  <a:lnTo>
                    <a:pt x="790" y="153"/>
                  </a:lnTo>
                  <a:lnTo>
                    <a:pt x="823" y="194"/>
                  </a:lnTo>
                  <a:lnTo>
                    <a:pt x="851" y="241"/>
                  </a:lnTo>
                  <a:lnTo>
                    <a:pt x="875" y="290"/>
                  </a:lnTo>
                  <a:lnTo>
                    <a:pt x="891" y="342"/>
                  </a:lnTo>
                  <a:lnTo>
                    <a:pt x="902" y="396"/>
                  </a:lnTo>
                  <a:lnTo>
                    <a:pt x="905" y="454"/>
                  </a:lnTo>
                  <a:lnTo>
                    <a:pt x="902" y="510"/>
                  </a:lnTo>
                  <a:lnTo>
                    <a:pt x="891" y="565"/>
                  </a:lnTo>
                  <a:lnTo>
                    <a:pt x="875" y="617"/>
                  </a:lnTo>
                  <a:lnTo>
                    <a:pt x="851" y="666"/>
                  </a:lnTo>
                  <a:lnTo>
                    <a:pt x="823" y="712"/>
                  </a:lnTo>
                  <a:lnTo>
                    <a:pt x="790" y="754"/>
                  </a:lnTo>
                  <a:lnTo>
                    <a:pt x="753" y="792"/>
                  </a:lnTo>
                  <a:lnTo>
                    <a:pt x="711" y="825"/>
                  </a:lnTo>
                  <a:lnTo>
                    <a:pt x="665" y="853"/>
                  </a:lnTo>
                  <a:lnTo>
                    <a:pt x="616" y="875"/>
                  </a:lnTo>
                  <a:lnTo>
                    <a:pt x="563" y="893"/>
                  </a:lnTo>
                  <a:lnTo>
                    <a:pt x="509" y="902"/>
                  </a:lnTo>
                  <a:lnTo>
                    <a:pt x="452" y="906"/>
                  </a:lnTo>
                  <a:lnTo>
                    <a:pt x="396" y="902"/>
                  </a:lnTo>
                  <a:lnTo>
                    <a:pt x="341" y="893"/>
                  </a:lnTo>
                  <a:lnTo>
                    <a:pt x="289" y="875"/>
                  </a:lnTo>
                  <a:lnTo>
                    <a:pt x="239" y="853"/>
                  </a:lnTo>
                  <a:lnTo>
                    <a:pt x="194" y="825"/>
                  </a:lnTo>
                  <a:lnTo>
                    <a:pt x="151" y="792"/>
                  </a:lnTo>
                  <a:lnTo>
                    <a:pt x="114" y="754"/>
                  </a:lnTo>
                  <a:lnTo>
                    <a:pt x="81" y="712"/>
                  </a:lnTo>
                  <a:lnTo>
                    <a:pt x="52" y="666"/>
                  </a:lnTo>
                  <a:lnTo>
                    <a:pt x="30" y="617"/>
                  </a:lnTo>
                  <a:lnTo>
                    <a:pt x="13" y="565"/>
                  </a:lnTo>
                  <a:lnTo>
                    <a:pt x="4" y="510"/>
                  </a:lnTo>
                  <a:lnTo>
                    <a:pt x="0" y="454"/>
                  </a:lnTo>
                  <a:lnTo>
                    <a:pt x="4" y="396"/>
                  </a:lnTo>
                  <a:lnTo>
                    <a:pt x="13" y="342"/>
                  </a:lnTo>
                  <a:lnTo>
                    <a:pt x="30" y="290"/>
                  </a:lnTo>
                  <a:lnTo>
                    <a:pt x="52" y="241"/>
                  </a:lnTo>
                  <a:lnTo>
                    <a:pt x="81" y="194"/>
                  </a:lnTo>
                  <a:lnTo>
                    <a:pt x="114" y="153"/>
                  </a:lnTo>
                  <a:lnTo>
                    <a:pt x="151" y="115"/>
                  </a:lnTo>
                  <a:lnTo>
                    <a:pt x="194" y="82"/>
                  </a:lnTo>
                  <a:lnTo>
                    <a:pt x="239" y="54"/>
                  </a:lnTo>
                  <a:lnTo>
                    <a:pt x="289" y="31"/>
                  </a:lnTo>
                  <a:lnTo>
                    <a:pt x="341" y="15"/>
                  </a:lnTo>
                  <a:lnTo>
                    <a:pt x="396" y="4"/>
                  </a:lnTo>
                  <a:lnTo>
                    <a:pt x="45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62" name="Group 261">
            <a:extLst>
              <a:ext uri="{FF2B5EF4-FFF2-40B4-BE49-F238E27FC236}">
                <a16:creationId xmlns:a16="http://schemas.microsoft.com/office/drawing/2014/main" id="{9C90887B-9EB5-4E63-AED4-354F700FB9C8}"/>
              </a:ext>
            </a:extLst>
          </p:cNvPr>
          <p:cNvGrpSpPr/>
          <p:nvPr/>
        </p:nvGrpSpPr>
        <p:grpSpPr>
          <a:xfrm>
            <a:off x="965791" y="4647110"/>
            <a:ext cx="569510" cy="548485"/>
            <a:chOff x="649330" y="3540362"/>
            <a:chExt cx="538484" cy="539079"/>
          </a:xfrm>
        </p:grpSpPr>
        <p:sp>
          <p:nvSpPr>
            <p:cNvPr id="263" name="Freeform 21">
              <a:extLst>
                <a:ext uri="{FF2B5EF4-FFF2-40B4-BE49-F238E27FC236}">
                  <a16:creationId xmlns:a16="http://schemas.microsoft.com/office/drawing/2014/main" id="{C29C3438-8FDE-4D49-88B2-B91532421E6B}"/>
                </a:ext>
              </a:extLst>
            </p:cNvPr>
            <p:cNvSpPr>
              <a:spLocks/>
            </p:cNvSpPr>
            <p:nvPr/>
          </p:nvSpPr>
          <p:spPr bwMode="auto">
            <a:xfrm>
              <a:off x="661825" y="3556427"/>
              <a:ext cx="507543" cy="507544"/>
            </a:xfrm>
            <a:custGeom>
              <a:avLst/>
              <a:gdLst>
                <a:gd name="T0" fmla="*/ 426 w 853"/>
                <a:gd name="T1" fmla="*/ 0 h 853"/>
                <a:gd name="T2" fmla="*/ 480 w 853"/>
                <a:gd name="T3" fmla="*/ 4 h 853"/>
                <a:gd name="T4" fmla="*/ 531 w 853"/>
                <a:gd name="T5" fmla="*/ 13 h 853"/>
                <a:gd name="T6" fmla="*/ 580 w 853"/>
                <a:gd name="T7" fmla="*/ 28 h 853"/>
                <a:gd name="T8" fmla="*/ 627 w 853"/>
                <a:gd name="T9" fmla="*/ 50 h 853"/>
                <a:gd name="T10" fmla="*/ 669 w 853"/>
                <a:gd name="T11" fmla="*/ 76 h 853"/>
                <a:gd name="T12" fmla="*/ 710 w 853"/>
                <a:gd name="T13" fmla="*/ 108 h 853"/>
                <a:gd name="T14" fmla="*/ 745 w 853"/>
                <a:gd name="T15" fmla="*/ 143 h 853"/>
                <a:gd name="T16" fmla="*/ 777 w 853"/>
                <a:gd name="T17" fmla="*/ 182 h 853"/>
                <a:gd name="T18" fmla="*/ 803 w 853"/>
                <a:gd name="T19" fmla="*/ 226 h 853"/>
                <a:gd name="T20" fmla="*/ 824 w 853"/>
                <a:gd name="T21" fmla="*/ 273 h 853"/>
                <a:gd name="T22" fmla="*/ 839 w 853"/>
                <a:gd name="T23" fmla="*/ 322 h 853"/>
                <a:gd name="T24" fmla="*/ 849 w 853"/>
                <a:gd name="T25" fmla="*/ 373 h 853"/>
                <a:gd name="T26" fmla="*/ 853 w 853"/>
                <a:gd name="T27" fmla="*/ 427 h 853"/>
                <a:gd name="T28" fmla="*/ 849 w 853"/>
                <a:gd name="T29" fmla="*/ 480 h 853"/>
                <a:gd name="T30" fmla="*/ 839 w 853"/>
                <a:gd name="T31" fmla="*/ 532 h 853"/>
                <a:gd name="T32" fmla="*/ 824 w 853"/>
                <a:gd name="T33" fmla="*/ 581 h 853"/>
                <a:gd name="T34" fmla="*/ 803 w 853"/>
                <a:gd name="T35" fmla="*/ 627 h 853"/>
                <a:gd name="T36" fmla="*/ 777 w 853"/>
                <a:gd name="T37" fmla="*/ 670 h 853"/>
                <a:gd name="T38" fmla="*/ 745 w 853"/>
                <a:gd name="T39" fmla="*/ 709 h 853"/>
                <a:gd name="T40" fmla="*/ 710 w 853"/>
                <a:gd name="T41" fmla="*/ 746 h 853"/>
                <a:gd name="T42" fmla="*/ 669 w 853"/>
                <a:gd name="T43" fmla="*/ 776 h 853"/>
                <a:gd name="T44" fmla="*/ 627 w 853"/>
                <a:gd name="T45" fmla="*/ 803 h 853"/>
                <a:gd name="T46" fmla="*/ 580 w 853"/>
                <a:gd name="T47" fmla="*/ 824 h 853"/>
                <a:gd name="T48" fmla="*/ 531 w 853"/>
                <a:gd name="T49" fmla="*/ 840 h 853"/>
                <a:gd name="T50" fmla="*/ 480 w 853"/>
                <a:gd name="T51" fmla="*/ 850 h 853"/>
                <a:gd name="T52" fmla="*/ 426 w 853"/>
                <a:gd name="T53" fmla="*/ 853 h 853"/>
                <a:gd name="T54" fmla="*/ 372 w 853"/>
                <a:gd name="T55" fmla="*/ 850 h 853"/>
                <a:gd name="T56" fmla="*/ 321 w 853"/>
                <a:gd name="T57" fmla="*/ 840 h 853"/>
                <a:gd name="T58" fmla="*/ 272 w 853"/>
                <a:gd name="T59" fmla="*/ 824 h 853"/>
                <a:gd name="T60" fmla="*/ 226 w 853"/>
                <a:gd name="T61" fmla="*/ 803 h 853"/>
                <a:gd name="T62" fmla="*/ 182 w 853"/>
                <a:gd name="T63" fmla="*/ 776 h 853"/>
                <a:gd name="T64" fmla="*/ 143 w 853"/>
                <a:gd name="T65" fmla="*/ 746 h 853"/>
                <a:gd name="T66" fmla="*/ 107 w 853"/>
                <a:gd name="T67" fmla="*/ 709 h 853"/>
                <a:gd name="T68" fmla="*/ 76 w 853"/>
                <a:gd name="T69" fmla="*/ 670 h 853"/>
                <a:gd name="T70" fmla="*/ 50 w 853"/>
                <a:gd name="T71" fmla="*/ 627 h 853"/>
                <a:gd name="T72" fmla="*/ 28 w 853"/>
                <a:gd name="T73" fmla="*/ 581 h 853"/>
                <a:gd name="T74" fmla="*/ 12 w 853"/>
                <a:gd name="T75" fmla="*/ 532 h 853"/>
                <a:gd name="T76" fmla="*/ 2 w 853"/>
                <a:gd name="T77" fmla="*/ 480 h 853"/>
                <a:gd name="T78" fmla="*/ 0 w 853"/>
                <a:gd name="T79" fmla="*/ 427 h 853"/>
                <a:gd name="T80" fmla="*/ 2 w 853"/>
                <a:gd name="T81" fmla="*/ 373 h 853"/>
                <a:gd name="T82" fmla="*/ 12 w 853"/>
                <a:gd name="T83" fmla="*/ 322 h 853"/>
                <a:gd name="T84" fmla="*/ 28 w 853"/>
                <a:gd name="T85" fmla="*/ 273 h 853"/>
                <a:gd name="T86" fmla="*/ 50 w 853"/>
                <a:gd name="T87" fmla="*/ 226 h 853"/>
                <a:gd name="T88" fmla="*/ 76 w 853"/>
                <a:gd name="T89" fmla="*/ 182 h 853"/>
                <a:gd name="T90" fmla="*/ 107 w 853"/>
                <a:gd name="T91" fmla="*/ 143 h 853"/>
                <a:gd name="T92" fmla="*/ 143 w 853"/>
                <a:gd name="T93" fmla="*/ 108 h 853"/>
                <a:gd name="T94" fmla="*/ 182 w 853"/>
                <a:gd name="T95" fmla="*/ 76 h 853"/>
                <a:gd name="T96" fmla="*/ 226 w 853"/>
                <a:gd name="T97" fmla="*/ 50 h 853"/>
                <a:gd name="T98" fmla="*/ 272 w 853"/>
                <a:gd name="T99" fmla="*/ 28 h 853"/>
                <a:gd name="T100" fmla="*/ 321 w 853"/>
                <a:gd name="T101" fmla="*/ 13 h 853"/>
                <a:gd name="T102" fmla="*/ 372 w 853"/>
                <a:gd name="T103" fmla="*/ 4 h 853"/>
                <a:gd name="T104" fmla="*/ 426 w 853"/>
                <a:gd name="T105"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3" h="853">
                  <a:moveTo>
                    <a:pt x="426" y="0"/>
                  </a:moveTo>
                  <a:lnTo>
                    <a:pt x="480" y="4"/>
                  </a:lnTo>
                  <a:lnTo>
                    <a:pt x="531" y="13"/>
                  </a:lnTo>
                  <a:lnTo>
                    <a:pt x="580" y="28"/>
                  </a:lnTo>
                  <a:lnTo>
                    <a:pt x="627" y="50"/>
                  </a:lnTo>
                  <a:lnTo>
                    <a:pt x="669" y="76"/>
                  </a:lnTo>
                  <a:lnTo>
                    <a:pt x="710" y="108"/>
                  </a:lnTo>
                  <a:lnTo>
                    <a:pt x="745" y="143"/>
                  </a:lnTo>
                  <a:lnTo>
                    <a:pt x="777" y="182"/>
                  </a:lnTo>
                  <a:lnTo>
                    <a:pt x="803" y="226"/>
                  </a:lnTo>
                  <a:lnTo>
                    <a:pt x="824" y="273"/>
                  </a:lnTo>
                  <a:lnTo>
                    <a:pt x="839" y="322"/>
                  </a:lnTo>
                  <a:lnTo>
                    <a:pt x="849" y="373"/>
                  </a:lnTo>
                  <a:lnTo>
                    <a:pt x="853" y="427"/>
                  </a:lnTo>
                  <a:lnTo>
                    <a:pt x="849" y="480"/>
                  </a:lnTo>
                  <a:lnTo>
                    <a:pt x="839" y="532"/>
                  </a:lnTo>
                  <a:lnTo>
                    <a:pt x="824" y="581"/>
                  </a:lnTo>
                  <a:lnTo>
                    <a:pt x="803" y="627"/>
                  </a:lnTo>
                  <a:lnTo>
                    <a:pt x="777" y="670"/>
                  </a:lnTo>
                  <a:lnTo>
                    <a:pt x="745" y="709"/>
                  </a:lnTo>
                  <a:lnTo>
                    <a:pt x="710" y="746"/>
                  </a:lnTo>
                  <a:lnTo>
                    <a:pt x="669" y="776"/>
                  </a:lnTo>
                  <a:lnTo>
                    <a:pt x="627" y="803"/>
                  </a:lnTo>
                  <a:lnTo>
                    <a:pt x="580" y="824"/>
                  </a:lnTo>
                  <a:lnTo>
                    <a:pt x="531" y="840"/>
                  </a:lnTo>
                  <a:lnTo>
                    <a:pt x="480" y="850"/>
                  </a:lnTo>
                  <a:lnTo>
                    <a:pt x="426" y="853"/>
                  </a:lnTo>
                  <a:lnTo>
                    <a:pt x="372" y="850"/>
                  </a:lnTo>
                  <a:lnTo>
                    <a:pt x="321" y="840"/>
                  </a:lnTo>
                  <a:lnTo>
                    <a:pt x="272" y="824"/>
                  </a:lnTo>
                  <a:lnTo>
                    <a:pt x="226" y="803"/>
                  </a:lnTo>
                  <a:lnTo>
                    <a:pt x="182" y="776"/>
                  </a:lnTo>
                  <a:lnTo>
                    <a:pt x="143" y="746"/>
                  </a:lnTo>
                  <a:lnTo>
                    <a:pt x="107" y="709"/>
                  </a:lnTo>
                  <a:lnTo>
                    <a:pt x="76" y="670"/>
                  </a:lnTo>
                  <a:lnTo>
                    <a:pt x="50" y="627"/>
                  </a:lnTo>
                  <a:lnTo>
                    <a:pt x="28" y="581"/>
                  </a:lnTo>
                  <a:lnTo>
                    <a:pt x="12" y="532"/>
                  </a:lnTo>
                  <a:lnTo>
                    <a:pt x="2" y="480"/>
                  </a:lnTo>
                  <a:lnTo>
                    <a:pt x="0" y="427"/>
                  </a:lnTo>
                  <a:lnTo>
                    <a:pt x="2" y="373"/>
                  </a:lnTo>
                  <a:lnTo>
                    <a:pt x="12" y="322"/>
                  </a:lnTo>
                  <a:lnTo>
                    <a:pt x="28" y="273"/>
                  </a:lnTo>
                  <a:lnTo>
                    <a:pt x="50" y="226"/>
                  </a:lnTo>
                  <a:lnTo>
                    <a:pt x="76" y="182"/>
                  </a:lnTo>
                  <a:lnTo>
                    <a:pt x="107" y="143"/>
                  </a:lnTo>
                  <a:lnTo>
                    <a:pt x="143" y="108"/>
                  </a:lnTo>
                  <a:lnTo>
                    <a:pt x="182" y="76"/>
                  </a:lnTo>
                  <a:lnTo>
                    <a:pt x="226" y="50"/>
                  </a:lnTo>
                  <a:lnTo>
                    <a:pt x="272" y="28"/>
                  </a:lnTo>
                  <a:lnTo>
                    <a:pt x="321" y="13"/>
                  </a:lnTo>
                  <a:lnTo>
                    <a:pt x="372" y="4"/>
                  </a:lnTo>
                  <a:lnTo>
                    <a:pt x="4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Freeform 22">
              <a:extLst>
                <a:ext uri="{FF2B5EF4-FFF2-40B4-BE49-F238E27FC236}">
                  <a16:creationId xmlns:a16="http://schemas.microsoft.com/office/drawing/2014/main" id="{C4328AE8-2EE7-4494-8C4B-13364BCA04A5}"/>
                </a:ext>
              </a:extLst>
            </p:cNvPr>
            <p:cNvSpPr>
              <a:spLocks noEditPoints="1"/>
            </p:cNvSpPr>
            <p:nvPr/>
          </p:nvSpPr>
          <p:spPr bwMode="auto">
            <a:xfrm>
              <a:off x="889714" y="3861667"/>
              <a:ext cx="41651" cy="89847"/>
            </a:xfrm>
            <a:custGeom>
              <a:avLst/>
              <a:gdLst>
                <a:gd name="T0" fmla="*/ 68 w 70"/>
                <a:gd name="T1" fmla="*/ 150 h 151"/>
                <a:gd name="T2" fmla="*/ 70 w 70"/>
                <a:gd name="T3" fmla="*/ 150 h 151"/>
                <a:gd name="T4" fmla="*/ 69 w 70"/>
                <a:gd name="T5" fmla="*/ 151 h 151"/>
                <a:gd name="T6" fmla="*/ 68 w 70"/>
                <a:gd name="T7" fmla="*/ 150 h 151"/>
                <a:gd name="T8" fmla="*/ 42 w 70"/>
                <a:gd name="T9" fmla="*/ 8 h 151"/>
                <a:gd name="T10" fmla="*/ 37 w 70"/>
                <a:gd name="T11" fmla="*/ 14 h 151"/>
                <a:gd name="T12" fmla="*/ 31 w 70"/>
                <a:gd name="T13" fmla="*/ 22 h 151"/>
                <a:gd name="T14" fmla="*/ 26 w 70"/>
                <a:gd name="T15" fmla="*/ 33 h 151"/>
                <a:gd name="T16" fmla="*/ 21 w 70"/>
                <a:gd name="T17" fmla="*/ 47 h 151"/>
                <a:gd name="T18" fmla="*/ 20 w 70"/>
                <a:gd name="T19" fmla="*/ 63 h 151"/>
                <a:gd name="T20" fmla="*/ 21 w 70"/>
                <a:gd name="T21" fmla="*/ 80 h 151"/>
                <a:gd name="T22" fmla="*/ 27 w 70"/>
                <a:gd name="T23" fmla="*/ 97 h 151"/>
                <a:gd name="T24" fmla="*/ 38 w 70"/>
                <a:gd name="T25" fmla="*/ 119 h 151"/>
                <a:gd name="T26" fmla="*/ 47 w 70"/>
                <a:gd name="T27" fmla="*/ 134 h 151"/>
                <a:gd name="T28" fmla="*/ 55 w 70"/>
                <a:gd name="T29" fmla="*/ 144 h 151"/>
                <a:gd name="T30" fmla="*/ 62 w 70"/>
                <a:gd name="T31" fmla="*/ 148 h 151"/>
                <a:gd name="T32" fmla="*/ 66 w 70"/>
                <a:gd name="T33" fmla="*/ 150 h 151"/>
                <a:gd name="T34" fmla="*/ 68 w 70"/>
                <a:gd name="T35" fmla="*/ 150 h 151"/>
                <a:gd name="T36" fmla="*/ 32 w 70"/>
                <a:gd name="T37" fmla="*/ 150 h 151"/>
                <a:gd name="T38" fmla="*/ 30 w 70"/>
                <a:gd name="T39" fmla="*/ 148 h 151"/>
                <a:gd name="T40" fmla="*/ 26 w 70"/>
                <a:gd name="T41" fmla="*/ 142 h 151"/>
                <a:gd name="T42" fmla="*/ 20 w 70"/>
                <a:gd name="T43" fmla="*/ 134 h 151"/>
                <a:gd name="T44" fmla="*/ 14 w 70"/>
                <a:gd name="T45" fmla="*/ 121 h 151"/>
                <a:gd name="T46" fmla="*/ 8 w 70"/>
                <a:gd name="T47" fmla="*/ 108 h 151"/>
                <a:gd name="T48" fmla="*/ 3 w 70"/>
                <a:gd name="T49" fmla="*/ 93 h 151"/>
                <a:gd name="T50" fmla="*/ 0 w 70"/>
                <a:gd name="T51" fmla="*/ 77 h 151"/>
                <a:gd name="T52" fmla="*/ 2 w 70"/>
                <a:gd name="T53" fmla="*/ 62 h 151"/>
                <a:gd name="T54" fmla="*/ 7 w 70"/>
                <a:gd name="T55" fmla="*/ 44 h 151"/>
                <a:gd name="T56" fmla="*/ 16 w 70"/>
                <a:gd name="T57" fmla="*/ 30 h 151"/>
                <a:gd name="T58" fmla="*/ 32 w 70"/>
                <a:gd name="T59" fmla="*/ 15 h 151"/>
                <a:gd name="T60" fmla="*/ 42 w 70"/>
                <a:gd name="T61" fmla="*/ 8 h 151"/>
                <a:gd name="T62" fmla="*/ 49 w 70"/>
                <a:gd name="T63" fmla="*/ 0 h 151"/>
                <a:gd name="T64" fmla="*/ 48 w 70"/>
                <a:gd name="T65" fmla="*/ 3 h 151"/>
                <a:gd name="T66" fmla="*/ 42 w 70"/>
                <a:gd name="T67" fmla="*/ 8 h 151"/>
                <a:gd name="T68" fmla="*/ 42 w 70"/>
                <a:gd name="T69" fmla="*/ 8 h 151"/>
                <a:gd name="T70" fmla="*/ 43 w 70"/>
                <a:gd name="T71" fmla="*/ 7 h 151"/>
                <a:gd name="T72" fmla="*/ 48 w 70"/>
                <a:gd name="T73" fmla="*/ 3 h 151"/>
                <a:gd name="T74" fmla="*/ 49 w 70"/>
                <a:gd name="T7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151">
                  <a:moveTo>
                    <a:pt x="68" y="150"/>
                  </a:moveTo>
                  <a:lnTo>
                    <a:pt x="70" y="150"/>
                  </a:lnTo>
                  <a:lnTo>
                    <a:pt x="69" y="151"/>
                  </a:lnTo>
                  <a:lnTo>
                    <a:pt x="68" y="150"/>
                  </a:lnTo>
                  <a:close/>
                  <a:moveTo>
                    <a:pt x="42" y="8"/>
                  </a:moveTo>
                  <a:lnTo>
                    <a:pt x="37" y="14"/>
                  </a:lnTo>
                  <a:lnTo>
                    <a:pt x="31" y="22"/>
                  </a:lnTo>
                  <a:lnTo>
                    <a:pt x="26" y="33"/>
                  </a:lnTo>
                  <a:lnTo>
                    <a:pt x="21" y="47"/>
                  </a:lnTo>
                  <a:lnTo>
                    <a:pt x="20" y="63"/>
                  </a:lnTo>
                  <a:lnTo>
                    <a:pt x="21" y="80"/>
                  </a:lnTo>
                  <a:lnTo>
                    <a:pt x="27" y="97"/>
                  </a:lnTo>
                  <a:lnTo>
                    <a:pt x="38" y="119"/>
                  </a:lnTo>
                  <a:lnTo>
                    <a:pt x="47" y="134"/>
                  </a:lnTo>
                  <a:lnTo>
                    <a:pt x="55" y="144"/>
                  </a:lnTo>
                  <a:lnTo>
                    <a:pt x="62" y="148"/>
                  </a:lnTo>
                  <a:lnTo>
                    <a:pt x="66" y="150"/>
                  </a:lnTo>
                  <a:lnTo>
                    <a:pt x="68" y="150"/>
                  </a:lnTo>
                  <a:lnTo>
                    <a:pt x="32" y="150"/>
                  </a:lnTo>
                  <a:lnTo>
                    <a:pt x="30" y="148"/>
                  </a:lnTo>
                  <a:lnTo>
                    <a:pt x="26" y="142"/>
                  </a:lnTo>
                  <a:lnTo>
                    <a:pt x="20" y="134"/>
                  </a:lnTo>
                  <a:lnTo>
                    <a:pt x="14" y="121"/>
                  </a:lnTo>
                  <a:lnTo>
                    <a:pt x="8" y="108"/>
                  </a:lnTo>
                  <a:lnTo>
                    <a:pt x="3" y="93"/>
                  </a:lnTo>
                  <a:lnTo>
                    <a:pt x="0" y="77"/>
                  </a:lnTo>
                  <a:lnTo>
                    <a:pt x="2" y="62"/>
                  </a:lnTo>
                  <a:lnTo>
                    <a:pt x="7" y="44"/>
                  </a:lnTo>
                  <a:lnTo>
                    <a:pt x="16" y="30"/>
                  </a:lnTo>
                  <a:lnTo>
                    <a:pt x="32" y="15"/>
                  </a:lnTo>
                  <a:lnTo>
                    <a:pt x="42" y="8"/>
                  </a:lnTo>
                  <a:close/>
                  <a:moveTo>
                    <a:pt x="49" y="0"/>
                  </a:moveTo>
                  <a:lnTo>
                    <a:pt x="48" y="3"/>
                  </a:lnTo>
                  <a:lnTo>
                    <a:pt x="42" y="8"/>
                  </a:lnTo>
                  <a:lnTo>
                    <a:pt x="42" y="8"/>
                  </a:lnTo>
                  <a:lnTo>
                    <a:pt x="43" y="7"/>
                  </a:lnTo>
                  <a:lnTo>
                    <a:pt x="48" y="3"/>
                  </a:lnTo>
                  <a:lnTo>
                    <a:pt x="4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Freeform 23">
              <a:extLst>
                <a:ext uri="{FF2B5EF4-FFF2-40B4-BE49-F238E27FC236}">
                  <a16:creationId xmlns:a16="http://schemas.microsoft.com/office/drawing/2014/main" id="{2D2F1892-1760-44BA-9A7A-78EF40CC915A}"/>
                </a:ext>
              </a:extLst>
            </p:cNvPr>
            <p:cNvSpPr>
              <a:spLocks/>
            </p:cNvSpPr>
            <p:nvPr/>
          </p:nvSpPr>
          <p:spPr bwMode="auto">
            <a:xfrm>
              <a:off x="908159" y="3841437"/>
              <a:ext cx="86277" cy="55336"/>
            </a:xfrm>
            <a:custGeom>
              <a:avLst/>
              <a:gdLst>
                <a:gd name="T0" fmla="*/ 53 w 145"/>
                <a:gd name="T1" fmla="*/ 0 h 93"/>
                <a:gd name="T2" fmla="*/ 60 w 145"/>
                <a:gd name="T3" fmla="*/ 0 h 93"/>
                <a:gd name="T4" fmla="*/ 66 w 145"/>
                <a:gd name="T5" fmla="*/ 1 h 93"/>
                <a:gd name="T6" fmla="*/ 71 w 145"/>
                <a:gd name="T7" fmla="*/ 3 h 93"/>
                <a:gd name="T8" fmla="*/ 83 w 145"/>
                <a:gd name="T9" fmla="*/ 6 h 93"/>
                <a:gd name="T10" fmla="*/ 93 w 145"/>
                <a:gd name="T11" fmla="*/ 12 h 93"/>
                <a:gd name="T12" fmla="*/ 101 w 145"/>
                <a:gd name="T13" fmla="*/ 17 h 93"/>
                <a:gd name="T14" fmla="*/ 109 w 145"/>
                <a:gd name="T15" fmla="*/ 22 h 93"/>
                <a:gd name="T16" fmla="*/ 115 w 145"/>
                <a:gd name="T17" fmla="*/ 26 h 93"/>
                <a:gd name="T18" fmla="*/ 123 w 145"/>
                <a:gd name="T19" fmla="*/ 26 h 93"/>
                <a:gd name="T20" fmla="*/ 133 w 145"/>
                <a:gd name="T21" fmla="*/ 22 h 93"/>
                <a:gd name="T22" fmla="*/ 145 w 145"/>
                <a:gd name="T23" fmla="*/ 12 h 93"/>
                <a:gd name="T24" fmla="*/ 144 w 145"/>
                <a:gd name="T25" fmla="*/ 16 h 93"/>
                <a:gd name="T26" fmla="*/ 143 w 145"/>
                <a:gd name="T27" fmla="*/ 23 h 93"/>
                <a:gd name="T28" fmla="*/ 139 w 145"/>
                <a:gd name="T29" fmla="*/ 34 h 93"/>
                <a:gd name="T30" fmla="*/ 133 w 145"/>
                <a:gd name="T31" fmla="*/ 48 h 93"/>
                <a:gd name="T32" fmla="*/ 126 w 145"/>
                <a:gd name="T33" fmla="*/ 61 h 93"/>
                <a:gd name="T34" fmla="*/ 117 w 145"/>
                <a:gd name="T35" fmla="*/ 74 h 93"/>
                <a:gd name="T36" fmla="*/ 105 w 145"/>
                <a:gd name="T37" fmla="*/ 83 h 93"/>
                <a:gd name="T38" fmla="*/ 90 w 145"/>
                <a:gd name="T39" fmla="*/ 88 h 93"/>
                <a:gd name="T40" fmla="*/ 67 w 145"/>
                <a:gd name="T41" fmla="*/ 92 h 93"/>
                <a:gd name="T42" fmla="*/ 48 w 145"/>
                <a:gd name="T43" fmla="*/ 93 h 93"/>
                <a:gd name="T44" fmla="*/ 32 w 145"/>
                <a:gd name="T45" fmla="*/ 92 h 93"/>
                <a:gd name="T46" fmla="*/ 21 w 145"/>
                <a:gd name="T47" fmla="*/ 88 h 93"/>
                <a:gd name="T48" fmla="*/ 12 w 145"/>
                <a:gd name="T49" fmla="*/ 82 h 93"/>
                <a:gd name="T50" fmla="*/ 6 w 145"/>
                <a:gd name="T51" fmla="*/ 75 h 93"/>
                <a:gd name="T52" fmla="*/ 2 w 145"/>
                <a:gd name="T53" fmla="*/ 67 h 93"/>
                <a:gd name="T54" fmla="*/ 0 w 145"/>
                <a:gd name="T55" fmla="*/ 56 h 93"/>
                <a:gd name="T56" fmla="*/ 1 w 145"/>
                <a:gd name="T57" fmla="*/ 49 h 93"/>
                <a:gd name="T58" fmla="*/ 2 w 145"/>
                <a:gd name="T59" fmla="*/ 47 h 93"/>
                <a:gd name="T60" fmla="*/ 2 w 145"/>
                <a:gd name="T61" fmla="*/ 45 h 93"/>
                <a:gd name="T62" fmla="*/ 2 w 145"/>
                <a:gd name="T63" fmla="*/ 41 h 93"/>
                <a:gd name="T64" fmla="*/ 4 w 145"/>
                <a:gd name="T65" fmla="*/ 34 h 93"/>
                <a:gd name="T66" fmla="*/ 5 w 145"/>
                <a:gd name="T67" fmla="*/ 27 h 93"/>
                <a:gd name="T68" fmla="*/ 10 w 145"/>
                <a:gd name="T69" fmla="*/ 20 h 93"/>
                <a:gd name="T70" fmla="*/ 16 w 145"/>
                <a:gd name="T71" fmla="*/ 12 h 93"/>
                <a:gd name="T72" fmla="*/ 24 w 145"/>
                <a:gd name="T73" fmla="*/ 6 h 93"/>
                <a:gd name="T74" fmla="*/ 37 w 145"/>
                <a:gd name="T75" fmla="*/ 1 h 93"/>
                <a:gd name="T76" fmla="*/ 53 w 145"/>
                <a:gd name="T7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93">
                  <a:moveTo>
                    <a:pt x="53" y="0"/>
                  </a:moveTo>
                  <a:lnTo>
                    <a:pt x="60" y="0"/>
                  </a:lnTo>
                  <a:lnTo>
                    <a:pt x="66" y="1"/>
                  </a:lnTo>
                  <a:lnTo>
                    <a:pt x="71" y="3"/>
                  </a:lnTo>
                  <a:lnTo>
                    <a:pt x="83" y="6"/>
                  </a:lnTo>
                  <a:lnTo>
                    <a:pt x="93" y="12"/>
                  </a:lnTo>
                  <a:lnTo>
                    <a:pt x="101" y="17"/>
                  </a:lnTo>
                  <a:lnTo>
                    <a:pt x="109" y="22"/>
                  </a:lnTo>
                  <a:lnTo>
                    <a:pt x="115" y="26"/>
                  </a:lnTo>
                  <a:lnTo>
                    <a:pt x="123" y="26"/>
                  </a:lnTo>
                  <a:lnTo>
                    <a:pt x="133" y="22"/>
                  </a:lnTo>
                  <a:lnTo>
                    <a:pt x="145" y="12"/>
                  </a:lnTo>
                  <a:lnTo>
                    <a:pt x="144" y="16"/>
                  </a:lnTo>
                  <a:lnTo>
                    <a:pt x="143" y="23"/>
                  </a:lnTo>
                  <a:lnTo>
                    <a:pt x="139" y="34"/>
                  </a:lnTo>
                  <a:lnTo>
                    <a:pt x="133" y="48"/>
                  </a:lnTo>
                  <a:lnTo>
                    <a:pt x="126" y="61"/>
                  </a:lnTo>
                  <a:lnTo>
                    <a:pt x="117" y="74"/>
                  </a:lnTo>
                  <a:lnTo>
                    <a:pt x="105" y="83"/>
                  </a:lnTo>
                  <a:lnTo>
                    <a:pt x="90" y="88"/>
                  </a:lnTo>
                  <a:lnTo>
                    <a:pt x="67" y="92"/>
                  </a:lnTo>
                  <a:lnTo>
                    <a:pt x="48" y="93"/>
                  </a:lnTo>
                  <a:lnTo>
                    <a:pt x="32" y="92"/>
                  </a:lnTo>
                  <a:lnTo>
                    <a:pt x="21" y="88"/>
                  </a:lnTo>
                  <a:lnTo>
                    <a:pt x="12" y="82"/>
                  </a:lnTo>
                  <a:lnTo>
                    <a:pt x="6" y="75"/>
                  </a:lnTo>
                  <a:lnTo>
                    <a:pt x="2" y="67"/>
                  </a:lnTo>
                  <a:lnTo>
                    <a:pt x="0" y="56"/>
                  </a:lnTo>
                  <a:lnTo>
                    <a:pt x="1" y="49"/>
                  </a:lnTo>
                  <a:lnTo>
                    <a:pt x="2" y="47"/>
                  </a:lnTo>
                  <a:lnTo>
                    <a:pt x="2" y="45"/>
                  </a:lnTo>
                  <a:lnTo>
                    <a:pt x="2" y="41"/>
                  </a:lnTo>
                  <a:lnTo>
                    <a:pt x="4" y="34"/>
                  </a:lnTo>
                  <a:lnTo>
                    <a:pt x="5" y="27"/>
                  </a:lnTo>
                  <a:lnTo>
                    <a:pt x="10" y="20"/>
                  </a:lnTo>
                  <a:lnTo>
                    <a:pt x="16" y="12"/>
                  </a:lnTo>
                  <a:lnTo>
                    <a:pt x="24" y="6"/>
                  </a:lnTo>
                  <a:lnTo>
                    <a:pt x="37" y="1"/>
                  </a:lnTo>
                  <a:lnTo>
                    <a:pt x="5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24">
              <a:extLst>
                <a:ext uri="{FF2B5EF4-FFF2-40B4-BE49-F238E27FC236}">
                  <a16:creationId xmlns:a16="http://schemas.microsoft.com/office/drawing/2014/main" id="{CDBBEE6F-1E99-44B0-A6C7-CBF4092C53CD}"/>
                </a:ext>
              </a:extLst>
            </p:cNvPr>
            <p:cNvSpPr>
              <a:spLocks/>
            </p:cNvSpPr>
            <p:nvPr/>
          </p:nvSpPr>
          <p:spPr bwMode="auto">
            <a:xfrm>
              <a:off x="899234" y="3863453"/>
              <a:ext cx="63666" cy="13090"/>
            </a:xfrm>
            <a:custGeom>
              <a:avLst/>
              <a:gdLst>
                <a:gd name="T0" fmla="*/ 39 w 107"/>
                <a:gd name="T1" fmla="*/ 0 h 22"/>
                <a:gd name="T2" fmla="*/ 53 w 107"/>
                <a:gd name="T3" fmla="*/ 2 h 22"/>
                <a:gd name="T4" fmla="*/ 72 w 107"/>
                <a:gd name="T5" fmla="*/ 7 h 22"/>
                <a:gd name="T6" fmla="*/ 89 w 107"/>
                <a:gd name="T7" fmla="*/ 10 h 22"/>
                <a:gd name="T8" fmla="*/ 107 w 107"/>
                <a:gd name="T9" fmla="*/ 8 h 22"/>
                <a:gd name="T10" fmla="*/ 104 w 107"/>
                <a:gd name="T11" fmla="*/ 10 h 22"/>
                <a:gd name="T12" fmla="*/ 98 w 107"/>
                <a:gd name="T13" fmla="*/ 12 h 22"/>
                <a:gd name="T14" fmla="*/ 88 w 107"/>
                <a:gd name="T15" fmla="*/ 13 h 22"/>
                <a:gd name="T16" fmla="*/ 77 w 107"/>
                <a:gd name="T17" fmla="*/ 13 h 22"/>
                <a:gd name="T18" fmla="*/ 66 w 107"/>
                <a:gd name="T19" fmla="*/ 11 h 22"/>
                <a:gd name="T20" fmla="*/ 48 w 107"/>
                <a:gd name="T21" fmla="*/ 6 h 22"/>
                <a:gd name="T22" fmla="*/ 33 w 107"/>
                <a:gd name="T23" fmla="*/ 6 h 22"/>
                <a:gd name="T24" fmla="*/ 21 w 107"/>
                <a:gd name="T25" fmla="*/ 8 h 22"/>
                <a:gd name="T26" fmla="*/ 11 w 107"/>
                <a:gd name="T27" fmla="*/ 12 h 22"/>
                <a:gd name="T28" fmla="*/ 5 w 107"/>
                <a:gd name="T29" fmla="*/ 17 h 22"/>
                <a:gd name="T30" fmla="*/ 2 w 107"/>
                <a:gd name="T31" fmla="*/ 21 h 22"/>
                <a:gd name="T32" fmla="*/ 0 w 107"/>
                <a:gd name="T33" fmla="*/ 22 h 22"/>
                <a:gd name="T34" fmla="*/ 3 w 107"/>
                <a:gd name="T35" fmla="*/ 16 h 22"/>
                <a:gd name="T36" fmla="*/ 4 w 107"/>
                <a:gd name="T37" fmla="*/ 13 h 22"/>
                <a:gd name="T38" fmla="*/ 9 w 107"/>
                <a:gd name="T39" fmla="*/ 10 h 22"/>
                <a:gd name="T40" fmla="*/ 17 w 107"/>
                <a:gd name="T41" fmla="*/ 6 h 22"/>
                <a:gd name="T42" fmla="*/ 27 w 107"/>
                <a:gd name="T43" fmla="*/ 2 h 22"/>
                <a:gd name="T44" fmla="*/ 39 w 107"/>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22">
                  <a:moveTo>
                    <a:pt x="39" y="0"/>
                  </a:moveTo>
                  <a:lnTo>
                    <a:pt x="53" y="2"/>
                  </a:lnTo>
                  <a:lnTo>
                    <a:pt x="72" y="7"/>
                  </a:lnTo>
                  <a:lnTo>
                    <a:pt x="89" y="10"/>
                  </a:lnTo>
                  <a:lnTo>
                    <a:pt x="107" y="8"/>
                  </a:lnTo>
                  <a:lnTo>
                    <a:pt x="104" y="10"/>
                  </a:lnTo>
                  <a:lnTo>
                    <a:pt x="98" y="12"/>
                  </a:lnTo>
                  <a:lnTo>
                    <a:pt x="88" y="13"/>
                  </a:lnTo>
                  <a:lnTo>
                    <a:pt x="77" y="13"/>
                  </a:lnTo>
                  <a:lnTo>
                    <a:pt x="66" y="11"/>
                  </a:lnTo>
                  <a:lnTo>
                    <a:pt x="48" y="6"/>
                  </a:lnTo>
                  <a:lnTo>
                    <a:pt x="33" y="6"/>
                  </a:lnTo>
                  <a:lnTo>
                    <a:pt x="21" y="8"/>
                  </a:lnTo>
                  <a:lnTo>
                    <a:pt x="11" y="12"/>
                  </a:lnTo>
                  <a:lnTo>
                    <a:pt x="5" y="17"/>
                  </a:lnTo>
                  <a:lnTo>
                    <a:pt x="2" y="21"/>
                  </a:lnTo>
                  <a:lnTo>
                    <a:pt x="0" y="22"/>
                  </a:lnTo>
                  <a:lnTo>
                    <a:pt x="3" y="16"/>
                  </a:lnTo>
                  <a:lnTo>
                    <a:pt x="4" y="13"/>
                  </a:lnTo>
                  <a:lnTo>
                    <a:pt x="9" y="10"/>
                  </a:lnTo>
                  <a:lnTo>
                    <a:pt x="17" y="6"/>
                  </a:lnTo>
                  <a:lnTo>
                    <a:pt x="27" y="2"/>
                  </a:lnTo>
                  <a:lnTo>
                    <a:pt x="3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103">
              <a:extLst>
                <a:ext uri="{FF2B5EF4-FFF2-40B4-BE49-F238E27FC236}">
                  <a16:creationId xmlns:a16="http://schemas.microsoft.com/office/drawing/2014/main" id="{1294893E-539E-4F12-B813-FC4A36438C51}"/>
                </a:ext>
              </a:extLst>
            </p:cNvPr>
            <p:cNvSpPr>
              <a:spLocks noEditPoints="1"/>
            </p:cNvSpPr>
            <p:nvPr/>
          </p:nvSpPr>
          <p:spPr bwMode="auto">
            <a:xfrm>
              <a:off x="649330" y="3540362"/>
              <a:ext cx="538484" cy="539079"/>
            </a:xfrm>
            <a:custGeom>
              <a:avLst/>
              <a:gdLst>
                <a:gd name="T0" fmla="*/ 397 w 905"/>
                <a:gd name="T1" fmla="*/ 53 h 906"/>
                <a:gd name="T2" fmla="*/ 296 w 905"/>
                <a:gd name="T3" fmla="*/ 81 h 906"/>
                <a:gd name="T4" fmla="*/ 205 w 905"/>
                <a:gd name="T5" fmla="*/ 133 h 906"/>
                <a:gd name="T6" fmla="*/ 132 w 905"/>
                <a:gd name="T7" fmla="*/ 207 h 906"/>
                <a:gd name="T8" fmla="*/ 79 w 905"/>
                <a:gd name="T9" fmla="*/ 296 h 906"/>
                <a:gd name="T10" fmla="*/ 51 w 905"/>
                <a:gd name="T11" fmla="*/ 399 h 906"/>
                <a:gd name="T12" fmla="*/ 51 w 905"/>
                <a:gd name="T13" fmla="*/ 509 h 906"/>
                <a:gd name="T14" fmla="*/ 79 w 905"/>
                <a:gd name="T15" fmla="*/ 611 h 906"/>
                <a:gd name="T16" fmla="*/ 132 w 905"/>
                <a:gd name="T17" fmla="*/ 701 h 906"/>
                <a:gd name="T18" fmla="*/ 205 w 905"/>
                <a:gd name="T19" fmla="*/ 774 h 906"/>
                <a:gd name="T20" fmla="*/ 296 w 905"/>
                <a:gd name="T21" fmla="*/ 827 h 906"/>
                <a:gd name="T22" fmla="*/ 397 w 905"/>
                <a:gd name="T23" fmla="*/ 855 h 906"/>
                <a:gd name="T24" fmla="*/ 507 w 905"/>
                <a:gd name="T25" fmla="*/ 855 h 906"/>
                <a:gd name="T26" fmla="*/ 610 w 905"/>
                <a:gd name="T27" fmla="*/ 827 h 906"/>
                <a:gd name="T28" fmla="*/ 700 w 905"/>
                <a:gd name="T29" fmla="*/ 774 h 906"/>
                <a:gd name="T30" fmla="*/ 772 w 905"/>
                <a:gd name="T31" fmla="*/ 701 h 906"/>
                <a:gd name="T32" fmla="*/ 825 w 905"/>
                <a:gd name="T33" fmla="*/ 611 h 906"/>
                <a:gd name="T34" fmla="*/ 853 w 905"/>
                <a:gd name="T35" fmla="*/ 509 h 906"/>
                <a:gd name="T36" fmla="*/ 853 w 905"/>
                <a:gd name="T37" fmla="*/ 399 h 906"/>
                <a:gd name="T38" fmla="*/ 825 w 905"/>
                <a:gd name="T39" fmla="*/ 296 h 906"/>
                <a:gd name="T40" fmla="*/ 772 w 905"/>
                <a:gd name="T41" fmla="*/ 207 h 906"/>
                <a:gd name="T42" fmla="*/ 700 w 905"/>
                <a:gd name="T43" fmla="*/ 133 h 906"/>
                <a:gd name="T44" fmla="*/ 610 w 905"/>
                <a:gd name="T45" fmla="*/ 81 h 906"/>
                <a:gd name="T46" fmla="*/ 507 w 905"/>
                <a:gd name="T47" fmla="*/ 53 h 906"/>
                <a:gd name="T48" fmla="*/ 452 w 905"/>
                <a:gd name="T49" fmla="*/ 0 h 906"/>
                <a:gd name="T50" fmla="*/ 563 w 905"/>
                <a:gd name="T51" fmla="*/ 15 h 906"/>
                <a:gd name="T52" fmla="*/ 665 w 905"/>
                <a:gd name="T53" fmla="*/ 54 h 906"/>
                <a:gd name="T54" fmla="*/ 753 w 905"/>
                <a:gd name="T55" fmla="*/ 115 h 906"/>
                <a:gd name="T56" fmla="*/ 824 w 905"/>
                <a:gd name="T57" fmla="*/ 194 h 906"/>
                <a:gd name="T58" fmla="*/ 875 w 905"/>
                <a:gd name="T59" fmla="*/ 290 h 906"/>
                <a:gd name="T60" fmla="*/ 902 w 905"/>
                <a:gd name="T61" fmla="*/ 396 h 906"/>
                <a:gd name="T62" fmla="*/ 902 w 905"/>
                <a:gd name="T63" fmla="*/ 510 h 906"/>
                <a:gd name="T64" fmla="*/ 875 w 905"/>
                <a:gd name="T65" fmla="*/ 617 h 906"/>
                <a:gd name="T66" fmla="*/ 824 w 905"/>
                <a:gd name="T67" fmla="*/ 712 h 906"/>
                <a:gd name="T68" fmla="*/ 753 w 905"/>
                <a:gd name="T69" fmla="*/ 792 h 906"/>
                <a:gd name="T70" fmla="*/ 665 w 905"/>
                <a:gd name="T71" fmla="*/ 853 h 906"/>
                <a:gd name="T72" fmla="*/ 563 w 905"/>
                <a:gd name="T73" fmla="*/ 893 h 906"/>
                <a:gd name="T74" fmla="*/ 452 w 905"/>
                <a:gd name="T75" fmla="*/ 906 h 906"/>
                <a:gd name="T76" fmla="*/ 341 w 905"/>
                <a:gd name="T77" fmla="*/ 893 h 906"/>
                <a:gd name="T78" fmla="*/ 239 w 905"/>
                <a:gd name="T79" fmla="*/ 853 h 906"/>
                <a:gd name="T80" fmla="*/ 152 w 905"/>
                <a:gd name="T81" fmla="*/ 792 h 906"/>
                <a:gd name="T82" fmla="*/ 81 w 905"/>
                <a:gd name="T83" fmla="*/ 712 h 906"/>
                <a:gd name="T84" fmla="*/ 31 w 905"/>
                <a:gd name="T85" fmla="*/ 617 h 906"/>
                <a:gd name="T86" fmla="*/ 4 w 905"/>
                <a:gd name="T87" fmla="*/ 510 h 906"/>
                <a:gd name="T88" fmla="*/ 4 w 905"/>
                <a:gd name="T89" fmla="*/ 396 h 906"/>
                <a:gd name="T90" fmla="*/ 31 w 905"/>
                <a:gd name="T91" fmla="*/ 290 h 906"/>
                <a:gd name="T92" fmla="*/ 81 w 905"/>
                <a:gd name="T93" fmla="*/ 194 h 906"/>
                <a:gd name="T94" fmla="*/ 152 w 905"/>
                <a:gd name="T95" fmla="*/ 115 h 906"/>
                <a:gd name="T96" fmla="*/ 239 w 905"/>
                <a:gd name="T97" fmla="*/ 54 h 906"/>
                <a:gd name="T98" fmla="*/ 341 w 905"/>
                <a:gd name="T99" fmla="*/ 15 h 906"/>
                <a:gd name="T100" fmla="*/ 452 w 905"/>
                <a:gd name="T10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906">
                  <a:moveTo>
                    <a:pt x="452" y="49"/>
                  </a:moveTo>
                  <a:lnTo>
                    <a:pt x="397" y="53"/>
                  </a:lnTo>
                  <a:lnTo>
                    <a:pt x="345" y="62"/>
                  </a:lnTo>
                  <a:lnTo>
                    <a:pt x="296" y="81"/>
                  </a:lnTo>
                  <a:lnTo>
                    <a:pt x="248" y="104"/>
                  </a:lnTo>
                  <a:lnTo>
                    <a:pt x="205" y="133"/>
                  </a:lnTo>
                  <a:lnTo>
                    <a:pt x="166" y="168"/>
                  </a:lnTo>
                  <a:lnTo>
                    <a:pt x="132" y="207"/>
                  </a:lnTo>
                  <a:lnTo>
                    <a:pt x="103" y="250"/>
                  </a:lnTo>
                  <a:lnTo>
                    <a:pt x="79" y="296"/>
                  </a:lnTo>
                  <a:lnTo>
                    <a:pt x="62" y="346"/>
                  </a:lnTo>
                  <a:lnTo>
                    <a:pt x="51" y="399"/>
                  </a:lnTo>
                  <a:lnTo>
                    <a:pt x="48" y="454"/>
                  </a:lnTo>
                  <a:lnTo>
                    <a:pt x="51" y="509"/>
                  </a:lnTo>
                  <a:lnTo>
                    <a:pt x="62" y="561"/>
                  </a:lnTo>
                  <a:lnTo>
                    <a:pt x="79" y="611"/>
                  </a:lnTo>
                  <a:lnTo>
                    <a:pt x="103" y="658"/>
                  </a:lnTo>
                  <a:lnTo>
                    <a:pt x="132" y="701"/>
                  </a:lnTo>
                  <a:lnTo>
                    <a:pt x="166" y="740"/>
                  </a:lnTo>
                  <a:lnTo>
                    <a:pt x="205" y="774"/>
                  </a:lnTo>
                  <a:lnTo>
                    <a:pt x="248" y="803"/>
                  </a:lnTo>
                  <a:lnTo>
                    <a:pt x="296" y="827"/>
                  </a:lnTo>
                  <a:lnTo>
                    <a:pt x="345" y="844"/>
                  </a:lnTo>
                  <a:lnTo>
                    <a:pt x="397" y="855"/>
                  </a:lnTo>
                  <a:lnTo>
                    <a:pt x="452" y="858"/>
                  </a:lnTo>
                  <a:lnTo>
                    <a:pt x="507" y="855"/>
                  </a:lnTo>
                  <a:lnTo>
                    <a:pt x="560" y="844"/>
                  </a:lnTo>
                  <a:lnTo>
                    <a:pt x="610" y="827"/>
                  </a:lnTo>
                  <a:lnTo>
                    <a:pt x="656" y="803"/>
                  </a:lnTo>
                  <a:lnTo>
                    <a:pt x="700" y="774"/>
                  </a:lnTo>
                  <a:lnTo>
                    <a:pt x="738" y="740"/>
                  </a:lnTo>
                  <a:lnTo>
                    <a:pt x="772" y="701"/>
                  </a:lnTo>
                  <a:lnTo>
                    <a:pt x="802" y="658"/>
                  </a:lnTo>
                  <a:lnTo>
                    <a:pt x="825" y="611"/>
                  </a:lnTo>
                  <a:lnTo>
                    <a:pt x="843" y="561"/>
                  </a:lnTo>
                  <a:lnTo>
                    <a:pt x="853" y="509"/>
                  </a:lnTo>
                  <a:lnTo>
                    <a:pt x="856" y="454"/>
                  </a:lnTo>
                  <a:lnTo>
                    <a:pt x="853" y="399"/>
                  </a:lnTo>
                  <a:lnTo>
                    <a:pt x="843" y="346"/>
                  </a:lnTo>
                  <a:lnTo>
                    <a:pt x="825" y="296"/>
                  </a:lnTo>
                  <a:lnTo>
                    <a:pt x="802" y="250"/>
                  </a:lnTo>
                  <a:lnTo>
                    <a:pt x="772" y="207"/>
                  </a:lnTo>
                  <a:lnTo>
                    <a:pt x="738" y="168"/>
                  </a:lnTo>
                  <a:lnTo>
                    <a:pt x="700" y="133"/>
                  </a:lnTo>
                  <a:lnTo>
                    <a:pt x="656" y="104"/>
                  </a:lnTo>
                  <a:lnTo>
                    <a:pt x="610" y="81"/>
                  </a:lnTo>
                  <a:lnTo>
                    <a:pt x="560" y="62"/>
                  </a:lnTo>
                  <a:lnTo>
                    <a:pt x="507" y="53"/>
                  </a:lnTo>
                  <a:lnTo>
                    <a:pt x="452" y="49"/>
                  </a:lnTo>
                  <a:close/>
                  <a:moveTo>
                    <a:pt x="452" y="0"/>
                  </a:moveTo>
                  <a:lnTo>
                    <a:pt x="509" y="4"/>
                  </a:lnTo>
                  <a:lnTo>
                    <a:pt x="563" y="15"/>
                  </a:lnTo>
                  <a:lnTo>
                    <a:pt x="616" y="31"/>
                  </a:lnTo>
                  <a:lnTo>
                    <a:pt x="665" y="54"/>
                  </a:lnTo>
                  <a:lnTo>
                    <a:pt x="711" y="82"/>
                  </a:lnTo>
                  <a:lnTo>
                    <a:pt x="753" y="115"/>
                  </a:lnTo>
                  <a:lnTo>
                    <a:pt x="791" y="153"/>
                  </a:lnTo>
                  <a:lnTo>
                    <a:pt x="824" y="194"/>
                  </a:lnTo>
                  <a:lnTo>
                    <a:pt x="852" y="241"/>
                  </a:lnTo>
                  <a:lnTo>
                    <a:pt x="875" y="290"/>
                  </a:lnTo>
                  <a:lnTo>
                    <a:pt x="891" y="342"/>
                  </a:lnTo>
                  <a:lnTo>
                    <a:pt x="902" y="396"/>
                  </a:lnTo>
                  <a:lnTo>
                    <a:pt x="905" y="454"/>
                  </a:lnTo>
                  <a:lnTo>
                    <a:pt x="902" y="510"/>
                  </a:lnTo>
                  <a:lnTo>
                    <a:pt x="891" y="565"/>
                  </a:lnTo>
                  <a:lnTo>
                    <a:pt x="875" y="617"/>
                  </a:lnTo>
                  <a:lnTo>
                    <a:pt x="852" y="666"/>
                  </a:lnTo>
                  <a:lnTo>
                    <a:pt x="824" y="712"/>
                  </a:lnTo>
                  <a:lnTo>
                    <a:pt x="791" y="754"/>
                  </a:lnTo>
                  <a:lnTo>
                    <a:pt x="753" y="792"/>
                  </a:lnTo>
                  <a:lnTo>
                    <a:pt x="711" y="825"/>
                  </a:lnTo>
                  <a:lnTo>
                    <a:pt x="665" y="853"/>
                  </a:lnTo>
                  <a:lnTo>
                    <a:pt x="616" y="875"/>
                  </a:lnTo>
                  <a:lnTo>
                    <a:pt x="563" y="893"/>
                  </a:lnTo>
                  <a:lnTo>
                    <a:pt x="509" y="902"/>
                  </a:lnTo>
                  <a:lnTo>
                    <a:pt x="452" y="906"/>
                  </a:lnTo>
                  <a:lnTo>
                    <a:pt x="396" y="902"/>
                  </a:lnTo>
                  <a:lnTo>
                    <a:pt x="341" y="893"/>
                  </a:lnTo>
                  <a:lnTo>
                    <a:pt x="290" y="875"/>
                  </a:lnTo>
                  <a:lnTo>
                    <a:pt x="239" y="853"/>
                  </a:lnTo>
                  <a:lnTo>
                    <a:pt x="194" y="825"/>
                  </a:lnTo>
                  <a:lnTo>
                    <a:pt x="152" y="792"/>
                  </a:lnTo>
                  <a:lnTo>
                    <a:pt x="114" y="754"/>
                  </a:lnTo>
                  <a:lnTo>
                    <a:pt x="81" y="712"/>
                  </a:lnTo>
                  <a:lnTo>
                    <a:pt x="53" y="666"/>
                  </a:lnTo>
                  <a:lnTo>
                    <a:pt x="31" y="617"/>
                  </a:lnTo>
                  <a:lnTo>
                    <a:pt x="13" y="565"/>
                  </a:lnTo>
                  <a:lnTo>
                    <a:pt x="4" y="510"/>
                  </a:lnTo>
                  <a:lnTo>
                    <a:pt x="0" y="454"/>
                  </a:lnTo>
                  <a:lnTo>
                    <a:pt x="4" y="396"/>
                  </a:lnTo>
                  <a:lnTo>
                    <a:pt x="13" y="342"/>
                  </a:lnTo>
                  <a:lnTo>
                    <a:pt x="31" y="290"/>
                  </a:lnTo>
                  <a:lnTo>
                    <a:pt x="53" y="241"/>
                  </a:lnTo>
                  <a:lnTo>
                    <a:pt x="81" y="194"/>
                  </a:lnTo>
                  <a:lnTo>
                    <a:pt x="114" y="153"/>
                  </a:lnTo>
                  <a:lnTo>
                    <a:pt x="152" y="115"/>
                  </a:lnTo>
                  <a:lnTo>
                    <a:pt x="194" y="82"/>
                  </a:lnTo>
                  <a:lnTo>
                    <a:pt x="239" y="54"/>
                  </a:lnTo>
                  <a:lnTo>
                    <a:pt x="290" y="31"/>
                  </a:lnTo>
                  <a:lnTo>
                    <a:pt x="341" y="15"/>
                  </a:lnTo>
                  <a:lnTo>
                    <a:pt x="396" y="4"/>
                  </a:lnTo>
                  <a:lnTo>
                    <a:pt x="45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Freeform 106">
              <a:extLst>
                <a:ext uri="{FF2B5EF4-FFF2-40B4-BE49-F238E27FC236}">
                  <a16:creationId xmlns:a16="http://schemas.microsoft.com/office/drawing/2014/main" id="{259E0E2E-07C1-445E-96B9-F9D24BAE165C}"/>
                </a:ext>
              </a:extLst>
            </p:cNvPr>
            <p:cNvSpPr>
              <a:spLocks/>
            </p:cNvSpPr>
            <p:nvPr/>
          </p:nvSpPr>
          <p:spPr bwMode="auto">
            <a:xfrm>
              <a:off x="733226" y="3939019"/>
              <a:ext cx="368311" cy="95797"/>
            </a:xfrm>
            <a:custGeom>
              <a:avLst/>
              <a:gdLst>
                <a:gd name="T0" fmla="*/ 26 w 619"/>
                <a:gd name="T1" fmla="*/ 0 h 161"/>
                <a:gd name="T2" fmla="*/ 39 w 619"/>
                <a:gd name="T3" fmla="*/ 0 h 161"/>
                <a:gd name="T4" fmla="*/ 169 w 619"/>
                <a:gd name="T5" fmla="*/ 0 h 161"/>
                <a:gd name="T6" fmla="*/ 212 w 619"/>
                <a:gd name="T7" fmla="*/ 0 h 161"/>
                <a:gd name="T8" fmla="*/ 261 w 619"/>
                <a:gd name="T9" fmla="*/ 0 h 161"/>
                <a:gd name="T10" fmla="*/ 316 w 619"/>
                <a:gd name="T11" fmla="*/ 0 h 161"/>
                <a:gd name="T12" fmla="*/ 379 w 619"/>
                <a:gd name="T13" fmla="*/ 0 h 161"/>
                <a:gd name="T14" fmla="*/ 450 w 619"/>
                <a:gd name="T15" fmla="*/ 0 h 161"/>
                <a:gd name="T16" fmla="*/ 619 w 619"/>
                <a:gd name="T17" fmla="*/ 0 h 161"/>
                <a:gd name="T18" fmla="*/ 591 w 619"/>
                <a:gd name="T19" fmla="*/ 34 h 161"/>
                <a:gd name="T20" fmla="*/ 560 w 619"/>
                <a:gd name="T21" fmla="*/ 66 h 161"/>
                <a:gd name="T22" fmla="*/ 525 w 619"/>
                <a:gd name="T23" fmla="*/ 93 h 161"/>
                <a:gd name="T24" fmla="*/ 487 w 619"/>
                <a:gd name="T25" fmla="*/ 117 h 161"/>
                <a:gd name="T26" fmla="*/ 445 w 619"/>
                <a:gd name="T27" fmla="*/ 136 h 161"/>
                <a:gd name="T28" fmla="*/ 401 w 619"/>
                <a:gd name="T29" fmla="*/ 150 h 161"/>
                <a:gd name="T30" fmla="*/ 356 w 619"/>
                <a:gd name="T31" fmla="*/ 159 h 161"/>
                <a:gd name="T32" fmla="*/ 309 w 619"/>
                <a:gd name="T33" fmla="*/ 161 h 161"/>
                <a:gd name="T34" fmla="*/ 261 w 619"/>
                <a:gd name="T35" fmla="*/ 159 h 161"/>
                <a:gd name="T36" fmla="*/ 216 w 619"/>
                <a:gd name="T37" fmla="*/ 150 h 161"/>
                <a:gd name="T38" fmla="*/ 172 w 619"/>
                <a:gd name="T39" fmla="*/ 136 h 161"/>
                <a:gd name="T40" fmla="*/ 131 w 619"/>
                <a:gd name="T41" fmla="*/ 117 h 161"/>
                <a:gd name="T42" fmla="*/ 94 w 619"/>
                <a:gd name="T43" fmla="*/ 93 h 161"/>
                <a:gd name="T44" fmla="*/ 58 w 619"/>
                <a:gd name="T45" fmla="*/ 66 h 161"/>
                <a:gd name="T46" fmla="*/ 26 w 619"/>
                <a:gd name="T47" fmla="*/ 34 h 161"/>
                <a:gd name="T48" fmla="*/ 0 w 619"/>
                <a:gd name="T49" fmla="*/ 0 h 161"/>
                <a:gd name="T50" fmla="*/ 2 w 619"/>
                <a:gd name="T51" fmla="*/ 0 h 161"/>
                <a:gd name="T52" fmla="*/ 4 w 619"/>
                <a:gd name="T53" fmla="*/ 0 h 161"/>
                <a:gd name="T54" fmla="*/ 9 w 619"/>
                <a:gd name="T55" fmla="*/ 0 h 161"/>
                <a:gd name="T56" fmla="*/ 17 w 619"/>
                <a:gd name="T57" fmla="*/ 0 h 161"/>
                <a:gd name="T58" fmla="*/ 26 w 619"/>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161">
                  <a:moveTo>
                    <a:pt x="26" y="0"/>
                  </a:moveTo>
                  <a:lnTo>
                    <a:pt x="39" y="0"/>
                  </a:lnTo>
                  <a:lnTo>
                    <a:pt x="169" y="0"/>
                  </a:lnTo>
                  <a:lnTo>
                    <a:pt x="212" y="0"/>
                  </a:lnTo>
                  <a:lnTo>
                    <a:pt x="261" y="0"/>
                  </a:lnTo>
                  <a:lnTo>
                    <a:pt x="316" y="0"/>
                  </a:lnTo>
                  <a:lnTo>
                    <a:pt x="379" y="0"/>
                  </a:lnTo>
                  <a:lnTo>
                    <a:pt x="450" y="0"/>
                  </a:lnTo>
                  <a:lnTo>
                    <a:pt x="619" y="0"/>
                  </a:lnTo>
                  <a:lnTo>
                    <a:pt x="591" y="34"/>
                  </a:lnTo>
                  <a:lnTo>
                    <a:pt x="560" y="66"/>
                  </a:lnTo>
                  <a:lnTo>
                    <a:pt x="525" y="93"/>
                  </a:lnTo>
                  <a:lnTo>
                    <a:pt x="487" y="117"/>
                  </a:lnTo>
                  <a:lnTo>
                    <a:pt x="445" y="136"/>
                  </a:lnTo>
                  <a:lnTo>
                    <a:pt x="401" y="150"/>
                  </a:lnTo>
                  <a:lnTo>
                    <a:pt x="356" y="159"/>
                  </a:lnTo>
                  <a:lnTo>
                    <a:pt x="309" y="161"/>
                  </a:lnTo>
                  <a:lnTo>
                    <a:pt x="261" y="159"/>
                  </a:lnTo>
                  <a:lnTo>
                    <a:pt x="216" y="150"/>
                  </a:lnTo>
                  <a:lnTo>
                    <a:pt x="172" y="136"/>
                  </a:lnTo>
                  <a:lnTo>
                    <a:pt x="131" y="117"/>
                  </a:lnTo>
                  <a:lnTo>
                    <a:pt x="94" y="93"/>
                  </a:lnTo>
                  <a:lnTo>
                    <a:pt x="58" y="66"/>
                  </a:lnTo>
                  <a:lnTo>
                    <a:pt x="26" y="34"/>
                  </a:lnTo>
                  <a:lnTo>
                    <a:pt x="0" y="0"/>
                  </a:lnTo>
                  <a:lnTo>
                    <a:pt x="2" y="0"/>
                  </a:lnTo>
                  <a:lnTo>
                    <a:pt x="4" y="0"/>
                  </a:lnTo>
                  <a:lnTo>
                    <a:pt x="9" y="0"/>
                  </a:lnTo>
                  <a:lnTo>
                    <a:pt x="17" y="0"/>
                  </a:lnTo>
                  <a:lnTo>
                    <a:pt x="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69" name="Group 268">
            <a:extLst>
              <a:ext uri="{FF2B5EF4-FFF2-40B4-BE49-F238E27FC236}">
                <a16:creationId xmlns:a16="http://schemas.microsoft.com/office/drawing/2014/main" id="{B49A378F-E932-4F99-9E31-70593275F7AB}"/>
              </a:ext>
            </a:extLst>
          </p:cNvPr>
          <p:cNvGrpSpPr/>
          <p:nvPr/>
        </p:nvGrpSpPr>
        <p:grpSpPr>
          <a:xfrm>
            <a:off x="969696" y="6540077"/>
            <a:ext cx="569510" cy="548485"/>
            <a:chOff x="649330" y="5133917"/>
            <a:chExt cx="538484" cy="539079"/>
          </a:xfrm>
        </p:grpSpPr>
        <p:sp>
          <p:nvSpPr>
            <p:cNvPr id="270" name="Freeform 45">
              <a:extLst>
                <a:ext uri="{FF2B5EF4-FFF2-40B4-BE49-F238E27FC236}">
                  <a16:creationId xmlns:a16="http://schemas.microsoft.com/office/drawing/2014/main" id="{5E31EDD5-4BD1-4B45-B3AE-929EB99CA56D}"/>
                </a:ext>
              </a:extLst>
            </p:cNvPr>
            <p:cNvSpPr>
              <a:spLocks/>
            </p:cNvSpPr>
            <p:nvPr/>
          </p:nvSpPr>
          <p:spPr bwMode="auto">
            <a:xfrm>
              <a:off x="665990" y="5149983"/>
              <a:ext cx="508734" cy="507544"/>
            </a:xfrm>
            <a:custGeom>
              <a:avLst/>
              <a:gdLst>
                <a:gd name="T0" fmla="*/ 427 w 855"/>
                <a:gd name="T1" fmla="*/ 0 h 853"/>
                <a:gd name="T2" fmla="*/ 480 w 855"/>
                <a:gd name="T3" fmla="*/ 4 h 853"/>
                <a:gd name="T4" fmla="*/ 533 w 855"/>
                <a:gd name="T5" fmla="*/ 13 h 853"/>
                <a:gd name="T6" fmla="*/ 581 w 855"/>
                <a:gd name="T7" fmla="*/ 28 h 853"/>
                <a:gd name="T8" fmla="*/ 628 w 855"/>
                <a:gd name="T9" fmla="*/ 50 h 853"/>
                <a:gd name="T10" fmla="*/ 672 w 855"/>
                <a:gd name="T11" fmla="*/ 76 h 853"/>
                <a:gd name="T12" fmla="*/ 711 w 855"/>
                <a:gd name="T13" fmla="*/ 108 h 853"/>
                <a:gd name="T14" fmla="*/ 746 w 855"/>
                <a:gd name="T15" fmla="*/ 143 h 853"/>
                <a:gd name="T16" fmla="*/ 778 w 855"/>
                <a:gd name="T17" fmla="*/ 182 h 853"/>
                <a:gd name="T18" fmla="*/ 805 w 855"/>
                <a:gd name="T19" fmla="*/ 226 h 853"/>
                <a:gd name="T20" fmla="*/ 826 w 855"/>
                <a:gd name="T21" fmla="*/ 273 h 853"/>
                <a:gd name="T22" fmla="*/ 842 w 855"/>
                <a:gd name="T23" fmla="*/ 322 h 853"/>
                <a:gd name="T24" fmla="*/ 851 w 855"/>
                <a:gd name="T25" fmla="*/ 373 h 853"/>
                <a:gd name="T26" fmla="*/ 855 w 855"/>
                <a:gd name="T27" fmla="*/ 427 h 853"/>
                <a:gd name="T28" fmla="*/ 851 w 855"/>
                <a:gd name="T29" fmla="*/ 480 h 853"/>
                <a:gd name="T30" fmla="*/ 842 w 855"/>
                <a:gd name="T31" fmla="*/ 532 h 853"/>
                <a:gd name="T32" fmla="*/ 826 w 855"/>
                <a:gd name="T33" fmla="*/ 581 h 853"/>
                <a:gd name="T34" fmla="*/ 805 w 855"/>
                <a:gd name="T35" fmla="*/ 627 h 853"/>
                <a:gd name="T36" fmla="*/ 778 w 855"/>
                <a:gd name="T37" fmla="*/ 670 h 853"/>
                <a:gd name="T38" fmla="*/ 746 w 855"/>
                <a:gd name="T39" fmla="*/ 709 h 853"/>
                <a:gd name="T40" fmla="*/ 711 w 855"/>
                <a:gd name="T41" fmla="*/ 746 h 853"/>
                <a:gd name="T42" fmla="*/ 672 w 855"/>
                <a:gd name="T43" fmla="*/ 776 h 853"/>
                <a:gd name="T44" fmla="*/ 628 w 855"/>
                <a:gd name="T45" fmla="*/ 803 h 853"/>
                <a:gd name="T46" fmla="*/ 581 w 855"/>
                <a:gd name="T47" fmla="*/ 824 h 853"/>
                <a:gd name="T48" fmla="*/ 533 w 855"/>
                <a:gd name="T49" fmla="*/ 840 h 853"/>
                <a:gd name="T50" fmla="*/ 480 w 855"/>
                <a:gd name="T51" fmla="*/ 850 h 853"/>
                <a:gd name="T52" fmla="*/ 427 w 855"/>
                <a:gd name="T53" fmla="*/ 853 h 853"/>
                <a:gd name="T54" fmla="*/ 374 w 855"/>
                <a:gd name="T55" fmla="*/ 850 h 853"/>
                <a:gd name="T56" fmla="*/ 321 w 855"/>
                <a:gd name="T57" fmla="*/ 840 h 853"/>
                <a:gd name="T58" fmla="*/ 272 w 855"/>
                <a:gd name="T59" fmla="*/ 824 h 853"/>
                <a:gd name="T60" fmla="*/ 226 w 855"/>
                <a:gd name="T61" fmla="*/ 803 h 853"/>
                <a:gd name="T62" fmla="*/ 183 w 855"/>
                <a:gd name="T63" fmla="*/ 776 h 853"/>
                <a:gd name="T64" fmla="*/ 143 w 855"/>
                <a:gd name="T65" fmla="*/ 746 h 853"/>
                <a:gd name="T66" fmla="*/ 107 w 855"/>
                <a:gd name="T67" fmla="*/ 709 h 853"/>
                <a:gd name="T68" fmla="*/ 76 w 855"/>
                <a:gd name="T69" fmla="*/ 670 h 853"/>
                <a:gd name="T70" fmla="*/ 50 w 855"/>
                <a:gd name="T71" fmla="*/ 627 h 853"/>
                <a:gd name="T72" fmla="*/ 28 w 855"/>
                <a:gd name="T73" fmla="*/ 581 h 853"/>
                <a:gd name="T74" fmla="*/ 12 w 855"/>
                <a:gd name="T75" fmla="*/ 532 h 853"/>
                <a:gd name="T76" fmla="*/ 2 w 855"/>
                <a:gd name="T77" fmla="*/ 480 h 853"/>
                <a:gd name="T78" fmla="*/ 0 w 855"/>
                <a:gd name="T79" fmla="*/ 427 h 853"/>
                <a:gd name="T80" fmla="*/ 2 w 855"/>
                <a:gd name="T81" fmla="*/ 373 h 853"/>
                <a:gd name="T82" fmla="*/ 12 w 855"/>
                <a:gd name="T83" fmla="*/ 322 h 853"/>
                <a:gd name="T84" fmla="*/ 28 w 855"/>
                <a:gd name="T85" fmla="*/ 273 h 853"/>
                <a:gd name="T86" fmla="*/ 50 w 855"/>
                <a:gd name="T87" fmla="*/ 226 h 853"/>
                <a:gd name="T88" fmla="*/ 76 w 855"/>
                <a:gd name="T89" fmla="*/ 182 h 853"/>
                <a:gd name="T90" fmla="*/ 107 w 855"/>
                <a:gd name="T91" fmla="*/ 143 h 853"/>
                <a:gd name="T92" fmla="*/ 143 w 855"/>
                <a:gd name="T93" fmla="*/ 108 h 853"/>
                <a:gd name="T94" fmla="*/ 183 w 855"/>
                <a:gd name="T95" fmla="*/ 76 h 853"/>
                <a:gd name="T96" fmla="*/ 226 w 855"/>
                <a:gd name="T97" fmla="*/ 50 h 853"/>
                <a:gd name="T98" fmla="*/ 272 w 855"/>
                <a:gd name="T99" fmla="*/ 28 h 853"/>
                <a:gd name="T100" fmla="*/ 321 w 855"/>
                <a:gd name="T101" fmla="*/ 13 h 853"/>
                <a:gd name="T102" fmla="*/ 374 w 855"/>
                <a:gd name="T103" fmla="*/ 4 h 853"/>
                <a:gd name="T104" fmla="*/ 427 w 855"/>
                <a:gd name="T105"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5" h="853">
                  <a:moveTo>
                    <a:pt x="427" y="0"/>
                  </a:moveTo>
                  <a:lnTo>
                    <a:pt x="480" y="4"/>
                  </a:lnTo>
                  <a:lnTo>
                    <a:pt x="533" y="13"/>
                  </a:lnTo>
                  <a:lnTo>
                    <a:pt x="581" y="28"/>
                  </a:lnTo>
                  <a:lnTo>
                    <a:pt x="628" y="50"/>
                  </a:lnTo>
                  <a:lnTo>
                    <a:pt x="672" y="76"/>
                  </a:lnTo>
                  <a:lnTo>
                    <a:pt x="711" y="108"/>
                  </a:lnTo>
                  <a:lnTo>
                    <a:pt x="746" y="143"/>
                  </a:lnTo>
                  <a:lnTo>
                    <a:pt x="778" y="182"/>
                  </a:lnTo>
                  <a:lnTo>
                    <a:pt x="805" y="226"/>
                  </a:lnTo>
                  <a:lnTo>
                    <a:pt x="826" y="273"/>
                  </a:lnTo>
                  <a:lnTo>
                    <a:pt x="842" y="322"/>
                  </a:lnTo>
                  <a:lnTo>
                    <a:pt x="851" y="373"/>
                  </a:lnTo>
                  <a:lnTo>
                    <a:pt x="855" y="427"/>
                  </a:lnTo>
                  <a:lnTo>
                    <a:pt x="851" y="480"/>
                  </a:lnTo>
                  <a:lnTo>
                    <a:pt x="842" y="532"/>
                  </a:lnTo>
                  <a:lnTo>
                    <a:pt x="826" y="581"/>
                  </a:lnTo>
                  <a:lnTo>
                    <a:pt x="805" y="627"/>
                  </a:lnTo>
                  <a:lnTo>
                    <a:pt x="778" y="670"/>
                  </a:lnTo>
                  <a:lnTo>
                    <a:pt x="746" y="709"/>
                  </a:lnTo>
                  <a:lnTo>
                    <a:pt x="711" y="746"/>
                  </a:lnTo>
                  <a:lnTo>
                    <a:pt x="672" y="776"/>
                  </a:lnTo>
                  <a:lnTo>
                    <a:pt x="628" y="803"/>
                  </a:lnTo>
                  <a:lnTo>
                    <a:pt x="581" y="824"/>
                  </a:lnTo>
                  <a:lnTo>
                    <a:pt x="533" y="840"/>
                  </a:lnTo>
                  <a:lnTo>
                    <a:pt x="480" y="850"/>
                  </a:lnTo>
                  <a:lnTo>
                    <a:pt x="427" y="853"/>
                  </a:lnTo>
                  <a:lnTo>
                    <a:pt x="374" y="850"/>
                  </a:lnTo>
                  <a:lnTo>
                    <a:pt x="321" y="840"/>
                  </a:lnTo>
                  <a:lnTo>
                    <a:pt x="272" y="824"/>
                  </a:lnTo>
                  <a:lnTo>
                    <a:pt x="226" y="803"/>
                  </a:lnTo>
                  <a:lnTo>
                    <a:pt x="183" y="776"/>
                  </a:lnTo>
                  <a:lnTo>
                    <a:pt x="143" y="746"/>
                  </a:lnTo>
                  <a:lnTo>
                    <a:pt x="107" y="709"/>
                  </a:lnTo>
                  <a:lnTo>
                    <a:pt x="76" y="670"/>
                  </a:lnTo>
                  <a:lnTo>
                    <a:pt x="50" y="627"/>
                  </a:lnTo>
                  <a:lnTo>
                    <a:pt x="28" y="581"/>
                  </a:lnTo>
                  <a:lnTo>
                    <a:pt x="12" y="532"/>
                  </a:lnTo>
                  <a:lnTo>
                    <a:pt x="2" y="480"/>
                  </a:lnTo>
                  <a:lnTo>
                    <a:pt x="0" y="427"/>
                  </a:lnTo>
                  <a:lnTo>
                    <a:pt x="2" y="373"/>
                  </a:lnTo>
                  <a:lnTo>
                    <a:pt x="12" y="322"/>
                  </a:lnTo>
                  <a:lnTo>
                    <a:pt x="28" y="273"/>
                  </a:lnTo>
                  <a:lnTo>
                    <a:pt x="50" y="226"/>
                  </a:lnTo>
                  <a:lnTo>
                    <a:pt x="76" y="182"/>
                  </a:lnTo>
                  <a:lnTo>
                    <a:pt x="107" y="143"/>
                  </a:lnTo>
                  <a:lnTo>
                    <a:pt x="143" y="108"/>
                  </a:lnTo>
                  <a:lnTo>
                    <a:pt x="183" y="76"/>
                  </a:lnTo>
                  <a:lnTo>
                    <a:pt x="226" y="50"/>
                  </a:lnTo>
                  <a:lnTo>
                    <a:pt x="272" y="28"/>
                  </a:lnTo>
                  <a:lnTo>
                    <a:pt x="321" y="13"/>
                  </a:lnTo>
                  <a:lnTo>
                    <a:pt x="374" y="4"/>
                  </a:lnTo>
                  <a:lnTo>
                    <a:pt x="4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71" name="Group 270">
              <a:extLst>
                <a:ext uri="{FF2B5EF4-FFF2-40B4-BE49-F238E27FC236}">
                  <a16:creationId xmlns:a16="http://schemas.microsoft.com/office/drawing/2014/main" id="{0C6395F9-FD0C-4A72-8470-2D97A5C6585F}"/>
                </a:ext>
              </a:extLst>
            </p:cNvPr>
            <p:cNvGrpSpPr/>
            <p:nvPr/>
          </p:nvGrpSpPr>
          <p:grpSpPr>
            <a:xfrm>
              <a:off x="709953" y="5189725"/>
              <a:ext cx="405865" cy="355345"/>
              <a:chOff x="13270672" y="2979966"/>
              <a:chExt cx="528873" cy="463041"/>
            </a:xfrm>
            <a:solidFill>
              <a:schemeClr val="accent5">
                <a:lumMod val="60000"/>
                <a:lumOff val="40000"/>
              </a:schemeClr>
            </a:solidFill>
          </p:grpSpPr>
          <p:sp>
            <p:nvSpPr>
              <p:cNvPr id="274" name="Freeform 46">
                <a:extLst>
                  <a:ext uri="{FF2B5EF4-FFF2-40B4-BE49-F238E27FC236}">
                    <a16:creationId xmlns:a16="http://schemas.microsoft.com/office/drawing/2014/main" id="{8E9B1D5B-3ED9-44B8-8B70-9B6CAD68DB24}"/>
                  </a:ext>
                </a:extLst>
              </p:cNvPr>
              <p:cNvSpPr>
                <a:spLocks/>
              </p:cNvSpPr>
              <p:nvPr/>
            </p:nvSpPr>
            <p:spPr bwMode="auto">
              <a:xfrm>
                <a:off x="13477043" y="3198172"/>
                <a:ext cx="167908" cy="244835"/>
              </a:xfrm>
              <a:custGeom>
                <a:avLst/>
                <a:gdLst>
                  <a:gd name="T0" fmla="*/ 32 w 227"/>
                  <a:gd name="T1" fmla="*/ 0 h 331"/>
                  <a:gd name="T2" fmla="*/ 34 w 227"/>
                  <a:gd name="T3" fmla="*/ 1 h 331"/>
                  <a:gd name="T4" fmla="*/ 42 w 227"/>
                  <a:gd name="T5" fmla="*/ 7 h 331"/>
                  <a:gd name="T6" fmla="*/ 60 w 227"/>
                  <a:gd name="T7" fmla="*/ 19 h 331"/>
                  <a:gd name="T8" fmla="*/ 93 w 227"/>
                  <a:gd name="T9" fmla="*/ 42 h 331"/>
                  <a:gd name="T10" fmla="*/ 116 w 227"/>
                  <a:gd name="T11" fmla="*/ 58 h 331"/>
                  <a:gd name="T12" fmla="*/ 118 w 227"/>
                  <a:gd name="T13" fmla="*/ 57 h 331"/>
                  <a:gd name="T14" fmla="*/ 129 w 227"/>
                  <a:gd name="T15" fmla="*/ 52 h 331"/>
                  <a:gd name="T16" fmla="*/ 154 w 227"/>
                  <a:gd name="T17" fmla="*/ 41 h 331"/>
                  <a:gd name="T18" fmla="*/ 173 w 227"/>
                  <a:gd name="T19" fmla="*/ 34 h 331"/>
                  <a:gd name="T20" fmla="*/ 176 w 227"/>
                  <a:gd name="T21" fmla="*/ 45 h 331"/>
                  <a:gd name="T22" fmla="*/ 170 w 227"/>
                  <a:gd name="T23" fmla="*/ 59 h 331"/>
                  <a:gd name="T24" fmla="*/ 167 w 227"/>
                  <a:gd name="T25" fmla="*/ 68 h 331"/>
                  <a:gd name="T26" fmla="*/ 167 w 227"/>
                  <a:gd name="T27" fmla="*/ 72 h 331"/>
                  <a:gd name="T28" fmla="*/ 167 w 227"/>
                  <a:gd name="T29" fmla="*/ 73 h 331"/>
                  <a:gd name="T30" fmla="*/ 170 w 227"/>
                  <a:gd name="T31" fmla="*/ 72 h 331"/>
                  <a:gd name="T32" fmla="*/ 171 w 227"/>
                  <a:gd name="T33" fmla="*/ 72 h 331"/>
                  <a:gd name="T34" fmla="*/ 172 w 227"/>
                  <a:gd name="T35" fmla="*/ 72 h 331"/>
                  <a:gd name="T36" fmla="*/ 172 w 227"/>
                  <a:gd name="T37" fmla="*/ 95 h 331"/>
                  <a:gd name="T38" fmla="*/ 172 w 227"/>
                  <a:gd name="T39" fmla="*/ 161 h 331"/>
                  <a:gd name="T40" fmla="*/ 175 w 227"/>
                  <a:gd name="T41" fmla="*/ 259 h 331"/>
                  <a:gd name="T42" fmla="*/ 181 w 227"/>
                  <a:gd name="T43" fmla="*/ 298 h 331"/>
                  <a:gd name="T44" fmla="*/ 191 w 227"/>
                  <a:gd name="T45" fmla="*/ 317 h 331"/>
                  <a:gd name="T46" fmla="*/ 206 w 227"/>
                  <a:gd name="T47" fmla="*/ 325 h 331"/>
                  <a:gd name="T48" fmla="*/ 227 w 227"/>
                  <a:gd name="T49" fmla="*/ 331 h 331"/>
                  <a:gd name="T50" fmla="*/ 15 w 227"/>
                  <a:gd name="T51" fmla="*/ 321 h 331"/>
                  <a:gd name="T52" fmla="*/ 32 w 227"/>
                  <a:gd name="T53" fmla="*/ 304 h 331"/>
                  <a:gd name="T54" fmla="*/ 39 w 227"/>
                  <a:gd name="T55" fmla="*/ 281 h 331"/>
                  <a:gd name="T56" fmla="*/ 40 w 227"/>
                  <a:gd name="T57" fmla="*/ 255 h 331"/>
                  <a:gd name="T58" fmla="*/ 40 w 227"/>
                  <a:gd name="T59" fmla="*/ 216 h 331"/>
                  <a:gd name="T60" fmla="*/ 38 w 227"/>
                  <a:gd name="T61" fmla="*/ 163 h 331"/>
                  <a:gd name="T62" fmla="*/ 35 w 227"/>
                  <a:gd name="T63" fmla="*/ 106 h 331"/>
                  <a:gd name="T64" fmla="*/ 34 w 227"/>
                  <a:gd name="T65" fmla="*/ 53 h 331"/>
                  <a:gd name="T66" fmla="*/ 32 w 227"/>
                  <a:gd name="T67" fmla="*/ 14 h 331"/>
                  <a:gd name="T68" fmla="*/ 32 w 227"/>
                  <a:gd name="T6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331">
                    <a:moveTo>
                      <a:pt x="32" y="0"/>
                    </a:moveTo>
                    <a:lnTo>
                      <a:pt x="32" y="0"/>
                    </a:lnTo>
                    <a:lnTo>
                      <a:pt x="32" y="0"/>
                    </a:lnTo>
                    <a:lnTo>
                      <a:pt x="34" y="1"/>
                    </a:lnTo>
                    <a:lnTo>
                      <a:pt x="37" y="3"/>
                    </a:lnTo>
                    <a:lnTo>
                      <a:pt x="42" y="7"/>
                    </a:lnTo>
                    <a:lnTo>
                      <a:pt x="50" y="12"/>
                    </a:lnTo>
                    <a:lnTo>
                      <a:pt x="60" y="19"/>
                    </a:lnTo>
                    <a:lnTo>
                      <a:pt x="74" y="30"/>
                    </a:lnTo>
                    <a:lnTo>
                      <a:pt x="93" y="42"/>
                    </a:lnTo>
                    <a:lnTo>
                      <a:pt x="116" y="58"/>
                    </a:lnTo>
                    <a:lnTo>
                      <a:pt x="116" y="58"/>
                    </a:lnTo>
                    <a:lnTo>
                      <a:pt x="117" y="58"/>
                    </a:lnTo>
                    <a:lnTo>
                      <a:pt x="118" y="57"/>
                    </a:lnTo>
                    <a:lnTo>
                      <a:pt x="123" y="56"/>
                    </a:lnTo>
                    <a:lnTo>
                      <a:pt x="129" y="52"/>
                    </a:lnTo>
                    <a:lnTo>
                      <a:pt x="139" y="47"/>
                    </a:lnTo>
                    <a:lnTo>
                      <a:pt x="154" y="41"/>
                    </a:lnTo>
                    <a:lnTo>
                      <a:pt x="172" y="33"/>
                    </a:lnTo>
                    <a:lnTo>
                      <a:pt x="173" y="34"/>
                    </a:lnTo>
                    <a:lnTo>
                      <a:pt x="175" y="39"/>
                    </a:lnTo>
                    <a:lnTo>
                      <a:pt x="176" y="45"/>
                    </a:lnTo>
                    <a:lnTo>
                      <a:pt x="172" y="55"/>
                    </a:lnTo>
                    <a:lnTo>
                      <a:pt x="170" y="59"/>
                    </a:lnTo>
                    <a:lnTo>
                      <a:pt x="169" y="64"/>
                    </a:lnTo>
                    <a:lnTo>
                      <a:pt x="167" y="68"/>
                    </a:lnTo>
                    <a:lnTo>
                      <a:pt x="167" y="69"/>
                    </a:lnTo>
                    <a:lnTo>
                      <a:pt x="167" y="72"/>
                    </a:lnTo>
                    <a:lnTo>
                      <a:pt x="167" y="72"/>
                    </a:lnTo>
                    <a:lnTo>
                      <a:pt x="167" y="73"/>
                    </a:lnTo>
                    <a:lnTo>
                      <a:pt x="169" y="73"/>
                    </a:lnTo>
                    <a:lnTo>
                      <a:pt x="170" y="72"/>
                    </a:lnTo>
                    <a:lnTo>
                      <a:pt x="171" y="72"/>
                    </a:lnTo>
                    <a:lnTo>
                      <a:pt x="171" y="72"/>
                    </a:lnTo>
                    <a:lnTo>
                      <a:pt x="172" y="72"/>
                    </a:lnTo>
                    <a:lnTo>
                      <a:pt x="172" y="72"/>
                    </a:lnTo>
                    <a:lnTo>
                      <a:pt x="172" y="73"/>
                    </a:lnTo>
                    <a:lnTo>
                      <a:pt x="172" y="95"/>
                    </a:lnTo>
                    <a:lnTo>
                      <a:pt x="172" y="124"/>
                    </a:lnTo>
                    <a:lnTo>
                      <a:pt x="172" y="161"/>
                    </a:lnTo>
                    <a:lnTo>
                      <a:pt x="173" y="205"/>
                    </a:lnTo>
                    <a:lnTo>
                      <a:pt x="175" y="259"/>
                    </a:lnTo>
                    <a:lnTo>
                      <a:pt x="177" y="282"/>
                    </a:lnTo>
                    <a:lnTo>
                      <a:pt x="181" y="298"/>
                    </a:lnTo>
                    <a:lnTo>
                      <a:pt x="184" y="309"/>
                    </a:lnTo>
                    <a:lnTo>
                      <a:pt x="191" y="317"/>
                    </a:lnTo>
                    <a:lnTo>
                      <a:pt x="198" y="322"/>
                    </a:lnTo>
                    <a:lnTo>
                      <a:pt x="206" y="325"/>
                    </a:lnTo>
                    <a:lnTo>
                      <a:pt x="216" y="327"/>
                    </a:lnTo>
                    <a:lnTo>
                      <a:pt x="227" y="331"/>
                    </a:lnTo>
                    <a:lnTo>
                      <a:pt x="0" y="326"/>
                    </a:lnTo>
                    <a:lnTo>
                      <a:pt x="15" y="321"/>
                    </a:lnTo>
                    <a:lnTo>
                      <a:pt x="24" y="314"/>
                    </a:lnTo>
                    <a:lnTo>
                      <a:pt x="32" y="304"/>
                    </a:lnTo>
                    <a:lnTo>
                      <a:pt x="37" y="293"/>
                    </a:lnTo>
                    <a:lnTo>
                      <a:pt x="39" y="281"/>
                    </a:lnTo>
                    <a:lnTo>
                      <a:pt x="40" y="265"/>
                    </a:lnTo>
                    <a:lnTo>
                      <a:pt x="40" y="255"/>
                    </a:lnTo>
                    <a:lnTo>
                      <a:pt x="40" y="238"/>
                    </a:lnTo>
                    <a:lnTo>
                      <a:pt x="40" y="216"/>
                    </a:lnTo>
                    <a:lnTo>
                      <a:pt x="39" y="191"/>
                    </a:lnTo>
                    <a:lnTo>
                      <a:pt x="38" y="163"/>
                    </a:lnTo>
                    <a:lnTo>
                      <a:pt x="37" y="135"/>
                    </a:lnTo>
                    <a:lnTo>
                      <a:pt x="35" y="106"/>
                    </a:lnTo>
                    <a:lnTo>
                      <a:pt x="35" y="78"/>
                    </a:lnTo>
                    <a:lnTo>
                      <a:pt x="34" y="53"/>
                    </a:lnTo>
                    <a:lnTo>
                      <a:pt x="33" y="31"/>
                    </a:lnTo>
                    <a:lnTo>
                      <a:pt x="32" y="14"/>
                    </a:lnTo>
                    <a:lnTo>
                      <a:pt x="32" y="3"/>
                    </a:lnTo>
                    <a:lnTo>
                      <a:pt x="3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Freeform 47">
                <a:extLst>
                  <a:ext uri="{FF2B5EF4-FFF2-40B4-BE49-F238E27FC236}">
                    <a16:creationId xmlns:a16="http://schemas.microsoft.com/office/drawing/2014/main" id="{0389742A-D8FB-4278-826D-91514A4710B4}"/>
                  </a:ext>
                </a:extLst>
              </p:cNvPr>
              <p:cNvSpPr>
                <a:spLocks/>
              </p:cNvSpPr>
              <p:nvPr/>
            </p:nvSpPr>
            <p:spPr bwMode="auto">
              <a:xfrm>
                <a:off x="13400116" y="3042838"/>
                <a:ext cx="147197" cy="188619"/>
              </a:xfrm>
              <a:custGeom>
                <a:avLst/>
                <a:gdLst>
                  <a:gd name="T0" fmla="*/ 67 w 199"/>
                  <a:gd name="T1" fmla="*/ 0 h 255"/>
                  <a:gd name="T2" fmla="*/ 91 w 199"/>
                  <a:gd name="T3" fmla="*/ 3 h 255"/>
                  <a:gd name="T4" fmla="*/ 117 w 199"/>
                  <a:gd name="T5" fmla="*/ 9 h 255"/>
                  <a:gd name="T6" fmla="*/ 143 w 199"/>
                  <a:gd name="T7" fmla="*/ 20 h 255"/>
                  <a:gd name="T8" fmla="*/ 158 w 199"/>
                  <a:gd name="T9" fmla="*/ 31 h 255"/>
                  <a:gd name="T10" fmla="*/ 171 w 199"/>
                  <a:gd name="T11" fmla="*/ 47 h 255"/>
                  <a:gd name="T12" fmla="*/ 182 w 199"/>
                  <a:gd name="T13" fmla="*/ 66 h 255"/>
                  <a:gd name="T14" fmla="*/ 191 w 199"/>
                  <a:gd name="T15" fmla="*/ 90 h 255"/>
                  <a:gd name="T16" fmla="*/ 197 w 199"/>
                  <a:gd name="T17" fmla="*/ 115 h 255"/>
                  <a:gd name="T18" fmla="*/ 198 w 199"/>
                  <a:gd name="T19" fmla="*/ 141 h 255"/>
                  <a:gd name="T20" fmla="*/ 199 w 199"/>
                  <a:gd name="T21" fmla="*/ 167 h 255"/>
                  <a:gd name="T22" fmla="*/ 198 w 199"/>
                  <a:gd name="T23" fmla="*/ 190 h 255"/>
                  <a:gd name="T24" fmla="*/ 197 w 199"/>
                  <a:gd name="T25" fmla="*/ 211 h 255"/>
                  <a:gd name="T26" fmla="*/ 196 w 199"/>
                  <a:gd name="T27" fmla="*/ 229 h 255"/>
                  <a:gd name="T28" fmla="*/ 194 w 199"/>
                  <a:gd name="T29" fmla="*/ 243 h 255"/>
                  <a:gd name="T30" fmla="*/ 197 w 199"/>
                  <a:gd name="T31" fmla="*/ 250 h 255"/>
                  <a:gd name="T32" fmla="*/ 196 w 199"/>
                  <a:gd name="T33" fmla="*/ 254 h 255"/>
                  <a:gd name="T34" fmla="*/ 192 w 199"/>
                  <a:gd name="T35" fmla="*/ 255 h 255"/>
                  <a:gd name="T36" fmla="*/ 186 w 199"/>
                  <a:gd name="T37" fmla="*/ 254 h 255"/>
                  <a:gd name="T38" fmla="*/ 177 w 199"/>
                  <a:gd name="T39" fmla="*/ 252 h 255"/>
                  <a:gd name="T40" fmla="*/ 170 w 199"/>
                  <a:gd name="T41" fmla="*/ 250 h 255"/>
                  <a:gd name="T42" fmla="*/ 163 w 199"/>
                  <a:gd name="T43" fmla="*/ 247 h 255"/>
                  <a:gd name="T44" fmla="*/ 158 w 199"/>
                  <a:gd name="T45" fmla="*/ 245 h 255"/>
                  <a:gd name="T46" fmla="*/ 157 w 199"/>
                  <a:gd name="T47" fmla="*/ 244 h 255"/>
                  <a:gd name="T48" fmla="*/ 157 w 199"/>
                  <a:gd name="T49" fmla="*/ 240 h 255"/>
                  <a:gd name="T50" fmla="*/ 159 w 199"/>
                  <a:gd name="T51" fmla="*/ 230 h 255"/>
                  <a:gd name="T52" fmla="*/ 163 w 199"/>
                  <a:gd name="T53" fmla="*/ 217 h 255"/>
                  <a:gd name="T54" fmla="*/ 166 w 199"/>
                  <a:gd name="T55" fmla="*/ 199 h 255"/>
                  <a:gd name="T56" fmla="*/ 170 w 199"/>
                  <a:gd name="T57" fmla="*/ 178 h 255"/>
                  <a:gd name="T58" fmla="*/ 174 w 199"/>
                  <a:gd name="T59" fmla="*/ 157 h 255"/>
                  <a:gd name="T60" fmla="*/ 175 w 199"/>
                  <a:gd name="T61" fmla="*/ 136 h 255"/>
                  <a:gd name="T62" fmla="*/ 176 w 199"/>
                  <a:gd name="T63" fmla="*/ 117 h 255"/>
                  <a:gd name="T64" fmla="*/ 175 w 199"/>
                  <a:gd name="T65" fmla="*/ 101 h 255"/>
                  <a:gd name="T66" fmla="*/ 172 w 199"/>
                  <a:gd name="T67" fmla="*/ 82 h 255"/>
                  <a:gd name="T68" fmla="*/ 167 w 199"/>
                  <a:gd name="T69" fmla="*/ 68 h 255"/>
                  <a:gd name="T70" fmla="*/ 161 w 199"/>
                  <a:gd name="T71" fmla="*/ 57 h 255"/>
                  <a:gd name="T72" fmla="*/ 154 w 199"/>
                  <a:gd name="T73" fmla="*/ 46 h 255"/>
                  <a:gd name="T74" fmla="*/ 146 w 199"/>
                  <a:gd name="T75" fmla="*/ 35 h 255"/>
                  <a:gd name="T76" fmla="*/ 133 w 199"/>
                  <a:gd name="T77" fmla="*/ 25 h 255"/>
                  <a:gd name="T78" fmla="*/ 117 w 199"/>
                  <a:gd name="T79" fmla="*/ 18 h 255"/>
                  <a:gd name="T80" fmla="*/ 99 w 199"/>
                  <a:gd name="T81" fmla="*/ 13 h 255"/>
                  <a:gd name="T82" fmla="*/ 80 w 199"/>
                  <a:gd name="T83" fmla="*/ 9 h 255"/>
                  <a:gd name="T84" fmla="*/ 60 w 199"/>
                  <a:gd name="T85" fmla="*/ 8 h 255"/>
                  <a:gd name="T86" fmla="*/ 42 w 199"/>
                  <a:gd name="T87" fmla="*/ 8 h 255"/>
                  <a:gd name="T88" fmla="*/ 26 w 199"/>
                  <a:gd name="T89" fmla="*/ 8 h 255"/>
                  <a:gd name="T90" fmla="*/ 12 w 199"/>
                  <a:gd name="T91" fmla="*/ 9 h 255"/>
                  <a:gd name="T92" fmla="*/ 4 w 199"/>
                  <a:gd name="T93" fmla="*/ 9 h 255"/>
                  <a:gd name="T94" fmla="*/ 0 w 199"/>
                  <a:gd name="T95" fmla="*/ 10 h 255"/>
                  <a:gd name="T96" fmla="*/ 4 w 199"/>
                  <a:gd name="T97" fmla="*/ 9 h 255"/>
                  <a:gd name="T98" fmla="*/ 12 w 199"/>
                  <a:gd name="T99" fmla="*/ 7 h 255"/>
                  <a:gd name="T100" fmla="*/ 27 w 199"/>
                  <a:gd name="T101" fmla="*/ 3 h 255"/>
                  <a:gd name="T102" fmla="*/ 45 w 199"/>
                  <a:gd name="T103" fmla="*/ 0 h 255"/>
                  <a:gd name="T104" fmla="*/ 67 w 199"/>
                  <a:gd name="T10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255">
                    <a:moveTo>
                      <a:pt x="67" y="0"/>
                    </a:moveTo>
                    <a:lnTo>
                      <a:pt x="91" y="3"/>
                    </a:lnTo>
                    <a:lnTo>
                      <a:pt x="117" y="9"/>
                    </a:lnTo>
                    <a:lnTo>
                      <a:pt x="143" y="20"/>
                    </a:lnTo>
                    <a:lnTo>
                      <a:pt x="158" y="31"/>
                    </a:lnTo>
                    <a:lnTo>
                      <a:pt x="171" y="47"/>
                    </a:lnTo>
                    <a:lnTo>
                      <a:pt x="182" y="66"/>
                    </a:lnTo>
                    <a:lnTo>
                      <a:pt x="191" y="90"/>
                    </a:lnTo>
                    <a:lnTo>
                      <a:pt x="197" y="115"/>
                    </a:lnTo>
                    <a:lnTo>
                      <a:pt x="198" y="141"/>
                    </a:lnTo>
                    <a:lnTo>
                      <a:pt x="199" y="167"/>
                    </a:lnTo>
                    <a:lnTo>
                      <a:pt x="198" y="190"/>
                    </a:lnTo>
                    <a:lnTo>
                      <a:pt x="197" y="211"/>
                    </a:lnTo>
                    <a:lnTo>
                      <a:pt x="196" y="229"/>
                    </a:lnTo>
                    <a:lnTo>
                      <a:pt x="194" y="243"/>
                    </a:lnTo>
                    <a:lnTo>
                      <a:pt x="197" y="250"/>
                    </a:lnTo>
                    <a:lnTo>
                      <a:pt x="196" y="254"/>
                    </a:lnTo>
                    <a:lnTo>
                      <a:pt x="192" y="255"/>
                    </a:lnTo>
                    <a:lnTo>
                      <a:pt x="186" y="254"/>
                    </a:lnTo>
                    <a:lnTo>
                      <a:pt x="177" y="252"/>
                    </a:lnTo>
                    <a:lnTo>
                      <a:pt x="170" y="250"/>
                    </a:lnTo>
                    <a:lnTo>
                      <a:pt x="163" y="247"/>
                    </a:lnTo>
                    <a:lnTo>
                      <a:pt x="158" y="245"/>
                    </a:lnTo>
                    <a:lnTo>
                      <a:pt x="157" y="244"/>
                    </a:lnTo>
                    <a:lnTo>
                      <a:pt x="157" y="240"/>
                    </a:lnTo>
                    <a:lnTo>
                      <a:pt x="159" y="230"/>
                    </a:lnTo>
                    <a:lnTo>
                      <a:pt x="163" y="217"/>
                    </a:lnTo>
                    <a:lnTo>
                      <a:pt x="166" y="199"/>
                    </a:lnTo>
                    <a:lnTo>
                      <a:pt x="170" y="178"/>
                    </a:lnTo>
                    <a:lnTo>
                      <a:pt x="174" y="157"/>
                    </a:lnTo>
                    <a:lnTo>
                      <a:pt x="175" y="136"/>
                    </a:lnTo>
                    <a:lnTo>
                      <a:pt x="176" y="117"/>
                    </a:lnTo>
                    <a:lnTo>
                      <a:pt x="175" y="101"/>
                    </a:lnTo>
                    <a:lnTo>
                      <a:pt x="172" y="82"/>
                    </a:lnTo>
                    <a:lnTo>
                      <a:pt x="167" y="68"/>
                    </a:lnTo>
                    <a:lnTo>
                      <a:pt x="161" y="57"/>
                    </a:lnTo>
                    <a:lnTo>
                      <a:pt x="154" y="46"/>
                    </a:lnTo>
                    <a:lnTo>
                      <a:pt x="146" y="35"/>
                    </a:lnTo>
                    <a:lnTo>
                      <a:pt x="133" y="25"/>
                    </a:lnTo>
                    <a:lnTo>
                      <a:pt x="117" y="18"/>
                    </a:lnTo>
                    <a:lnTo>
                      <a:pt x="99" y="13"/>
                    </a:lnTo>
                    <a:lnTo>
                      <a:pt x="80" y="9"/>
                    </a:lnTo>
                    <a:lnTo>
                      <a:pt x="60" y="8"/>
                    </a:lnTo>
                    <a:lnTo>
                      <a:pt x="42" y="8"/>
                    </a:lnTo>
                    <a:lnTo>
                      <a:pt x="26" y="8"/>
                    </a:lnTo>
                    <a:lnTo>
                      <a:pt x="12" y="9"/>
                    </a:lnTo>
                    <a:lnTo>
                      <a:pt x="4" y="9"/>
                    </a:lnTo>
                    <a:lnTo>
                      <a:pt x="0" y="10"/>
                    </a:lnTo>
                    <a:lnTo>
                      <a:pt x="4" y="9"/>
                    </a:lnTo>
                    <a:lnTo>
                      <a:pt x="12" y="7"/>
                    </a:lnTo>
                    <a:lnTo>
                      <a:pt x="27" y="3"/>
                    </a:lnTo>
                    <a:lnTo>
                      <a:pt x="45" y="0"/>
                    </a:lnTo>
                    <a:lnTo>
                      <a:pt x="6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48">
                <a:extLst>
                  <a:ext uri="{FF2B5EF4-FFF2-40B4-BE49-F238E27FC236}">
                    <a16:creationId xmlns:a16="http://schemas.microsoft.com/office/drawing/2014/main" id="{7F8A47D7-3C61-4FC2-81D2-7EAE5FE1B5DE}"/>
                  </a:ext>
                </a:extLst>
              </p:cNvPr>
              <p:cNvSpPr>
                <a:spLocks/>
              </p:cNvSpPr>
              <p:nvPr/>
            </p:nvSpPr>
            <p:spPr bwMode="auto">
              <a:xfrm>
                <a:off x="13304698" y="3162667"/>
                <a:ext cx="230781" cy="121308"/>
              </a:xfrm>
              <a:custGeom>
                <a:avLst/>
                <a:gdLst>
                  <a:gd name="T0" fmla="*/ 154 w 312"/>
                  <a:gd name="T1" fmla="*/ 0 h 164"/>
                  <a:gd name="T2" fmla="*/ 180 w 312"/>
                  <a:gd name="T3" fmla="*/ 1 h 164"/>
                  <a:gd name="T4" fmla="*/ 201 w 312"/>
                  <a:gd name="T5" fmla="*/ 6 h 164"/>
                  <a:gd name="T6" fmla="*/ 221 w 312"/>
                  <a:gd name="T7" fmla="*/ 15 h 164"/>
                  <a:gd name="T8" fmla="*/ 237 w 312"/>
                  <a:gd name="T9" fmla="*/ 26 h 164"/>
                  <a:gd name="T10" fmla="*/ 251 w 312"/>
                  <a:gd name="T11" fmla="*/ 38 h 164"/>
                  <a:gd name="T12" fmla="*/ 265 w 312"/>
                  <a:gd name="T13" fmla="*/ 48 h 164"/>
                  <a:gd name="T14" fmla="*/ 282 w 312"/>
                  <a:gd name="T15" fmla="*/ 60 h 164"/>
                  <a:gd name="T16" fmla="*/ 295 w 312"/>
                  <a:gd name="T17" fmla="*/ 70 h 164"/>
                  <a:gd name="T18" fmla="*/ 305 w 312"/>
                  <a:gd name="T19" fmla="*/ 76 h 164"/>
                  <a:gd name="T20" fmla="*/ 311 w 312"/>
                  <a:gd name="T21" fmla="*/ 79 h 164"/>
                  <a:gd name="T22" fmla="*/ 312 w 312"/>
                  <a:gd name="T23" fmla="*/ 82 h 164"/>
                  <a:gd name="T24" fmla="*/ 304 w 312"/>
                  <a:gd name="T25" fmla="*/ 106 h 164"/>
                  <a:gd name="T26" fmla="*/ 296 w 312"/>
                  <a:gd name="T27" fmla="*/ 125 h 164"/>
                  <a:gd name="T28" fmla="*/ 290 w 312"/>
                  <a:gd name="T29" fmla="*/ 139 h 164"/>
                  <a:gd name="T30" fmla="*/ 287 w 312"/>
                  <a:gd name="T31" fmla="*/ 149 h 164"/>
                  <a:gd name="T32" fmla="*/ 284 w 312"/>
                  <a:gd name="T33" fmla="*/ 156 h 164"/>
                  <a:gd name="T34" fmla="*/ 282 w 312"/>
                  <a:gd name="T35" fmla="*/ 160 h 164"/>
                  <a:gd name="T36" fmla="*/ 282 w 312"/>
                  <a:gd name="T37" fmla="*/ 162 h 164"/>
                  <a:gd name="T38" fmla="*/ 281 w 312"/>
                  <a:gd name="T39" fmla="*/ 164 h 164"/>
                  <a:gd name="T40" fmla="*/ 281 w 312"/>
                  <a:gd name="T41" fmla="*/ 164 h 164"/>
                  <a:gd name="T42" fmla="*/ 281 w 312"/>
                  <a:gd name="T43" fmla="*/ 160 h 164"/>
                  <a:gd name="T44" fmla="*/ 278 w 312"/>
                  <a:gd name="T45" fmla="*/ 150 h 164"/>
                  <a:gd name="T46" fmla="*/ 275 w 312"/>
                  <a:gd name="T47" fmla="*/ 137 h 164"/>
                  <a:gd name="T48" fmla="*/ 268 w 312"/>
                  <a:gd name="T49" fmla="*/ 121 h 164"/>
                  <a:gd name="T50" fmla="*/ 261 w 312"/>
                  <a:gd name="T51" fmla="*/ 103 h 164"/>
                  <a:gd name="T52" fmla="*/ 251 w 312"/>
                  <a:gd name="T53" fmla="*/ 84 h 164"/>
                  <a:gd name="T54" fmla="*/ 242 w 312"/>
                  <a:gd name="T55" fmla="*/ 67 h 164"/>
                  <a:gd name="T56" fmla="*/ 228 w 312"/>
                  <a:gd name="T57" fmla="*/ 54 h 164"/>
                  <a:gd name="T58" fmla="*/ 215 w 312"/>
                  <a:gd name="T59" fmla="*/ 43 h 164"/>
                  <a:gd name="T60" fmla="*/ 201 w 312"/>
                  <a:gd name="T61" fmla="*/ 33 h 164"/>
                  <a:gd name="T62" fmla="*/ 188 w 312"/>
                  <a:gd name="T63" fmla="*/ 27 h 164"/>
                  <a:gd name="T64" fmla="*/ 172 w 312"/>
                  <a:gd name="T65" fmla="*/ 23 h 164"/>
                  <a:gd name="T66" fmla="*/ 154 w 312"/>
                  <a:gd name="T67" fmla="*/ 22 h 164"/>
                  <a:gd name="T68" fmla="*/ 139 w 312"/>
                  <a:gd name="T69" fmla="*/ 21 h 164"/>
                  <a:gd name="T70" fmla="*/ 127 w 312"/>
                  <a:gd name="T71" fmla="*/ 21 h 164"/>
                  <a:gd name="T72" fmla="*/ 114 w 312"/>
                  <a:gd name="T73" fmla="*/ 23 h 164"/>
                  <a:gd name="T74" fmla="*/ 102 w 312"/>
                  <a:gd name="T75" fmla="*/ 27 h 164"/>
                  <a:gd name="T76" fmla="*/ 86 w 312"/>
                  <a:gd name="T77" fmla="*/ 33 h 164"/>
                  <a:gd name="T78" fmla="*/ 67 w 312"/>
                  <a:gd name="T79" fmla="*/ 44 h 164"/>
                  <a:gd name="T80" fmla="*/ 50 w 312"/>
                  <a:gd name="T81" fmla="*/ 56 h 164"/>
                  <a:gd name="T82" fmla="*/ 35 w 312"/>
                  <a:gd name="T83" fmla="*/ 70 h 164"/>
                  <a:gd name="T84" fmla="*/ 23 w 312"/>
                  <a:gd name="T85" fmla="*/ 83 h 164"/>
                  <a:gd name="T86" fmla="*/ 13 w 312"/>
                  <a:gd name="T87" fmla="*/ 95 h 164"/>
                  <a:gd name="T88" fmla="*/ 6 w 312"/>
                  <a:gd name="T89" fmla="*/ 106 h 164"/>
                  <a:gd name="T90" fmla="*/ 1 w 312"/>
                  <a:gd name="T91" fmla="*/ 112 h 164"/>
                  <a:gd name="T92" fmla="*/ 0 w 312"/>
                  <a:gd name="T93" fmla="*/ 115 h 164"/>
                  <a:gd name="T94" fmla="*/ 1 w 312"/>
                  <a:gd name="T95" fmla="*/ 112 h 164"/>
                  <a:gd name="T96" fmla="*/ 4 w 312"/>
                  <a:gd name="T97" fmla="*/ 105 h 164"/>
                  <a:gd name="T98" fmla="*/ 9 w 312"/>
                  <a:gd name="T99" fmla="*/ 94 h 164"/>
                  <a:gd name="T100" fmla="*/ 18 w 312"/>
                  <a:gd name="T101" fmla="*/ 82 h 164"/>
                  <a:gd name="T102" fmla="*/ 28 w 312"/>
                  <a:gd name="T103" fmla="*/ 67 h 164"/>
                  <a:gd name="T104" fmla="*/ 39 w 312"/>
                  <a:gd name="T105" fmla="*/ 54 h 164"/>
                  <a:gd name="T106" fmla="*/ 52 w 312"/>
                  <a:gd name="T107" fmla="*/ 40 h 164"/>
                  <a:gd name="T108" fmla="*/ 67 w 312"/>
                  <a:gd name="T109" fmla="*/ 30 h 164"/>
                  <a:gd name="T110" fmla="*/ 75 w 312"/>
                  <a:gd name="T111" fmla="*/ 26 h 164"/>
                  <a:gd name="T112" fmla="*/ 86 w 312"/>
                  <a:gd name="T113" fmla="*/ 18 h 164"/>
                  <a:gd name="T114" fmla="*/ 99 w 312"/>
                  <a:gd name="T115" fmla="*/ 12 h 164"/>
                  <a:gd name="T116" fmla="*/ 113 w 312"/>
                  <a:gd name="T117" fmla="*/ 6 h 164"/>
                  <a:gd name="T118" fmla="*/ 132 w 312"/>
                  <a:gd name="T119" fmla="*/ 1 h 164"/>
                  <a:gd name="T120" fmla="*/ 154 w 312"/>
                  <a:gd name="T12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 h="164">
                    <a:moveTo>
                      <a:pt x="154" y="0"/>
                    </a:moveTo>
                    <a:lnTo>
                      <a:pt x="180" y="1"/>
                    </a:lnTo>
                    <a:lnTo>
                      <a:pt x="201" y="6"/>
                    </a:lnTo>
                    <a:lnTo>
                      <a:pt x="221" y="15"/>
                    </a:lnTo>
                    <a:lnTo>
                      <a:pt x="237" y="26"/>
                    </a:lnTo>
                    <a:lnTo>
                      <a:pt x="251" y="38"/>
                    </a:lnTo>
                    <a:lnTo>
                      <a:pt x="265" y="48"/>
                    </a:lnTo>
                    <a:lnTo>
                      <a:pt x="282" y="60"/>
                    </a:lnTo>
                    <a:lnTo>
                      <a:pt x="295" y="70"/>
                    </a:lnTo>
                    <a:lnTo>
                      <a:pt x="305" y="76"/>
                    </a:lnTo>
                    <a:lnTo>
                      <a:pt x="311" y="79"/>
                    </a:lnTo>
                    <a:lnTo>
                      <a:pt x="312" y="82"/>
                    </a:lnTo>
                    <a:lnTo>
                      <a:pt x="304" y="106"/>
                    </a:lnTo>
                    <a:lnTo>
                      <a:pt x="296" y="125"/>
                    </a:lnTo>
                    <a:lnTo>
                      <a:pt x="290" y="139"/>
                    </a:lnTo>
                    <a:lnTo>
                      <a:pt x="287" y="149"/>
                    </a:lnTo>
                    <a:lnTo>
                      <a:pt x="284" y="156"/>
                    </a:lnTo>
                    <a:lnTo>
                      <a:pt x="282" y="160"/>
                    </a:lnTo>
                    <a:lnTo>
                      <a:pt x="282" y="162"/>
                    </a:lnTo>
                    <a:lnTo>
                      <a:pt x="281" y="164"/>
                    </a:lnTo>
                    <a:lnTo>
                      <a:pt x="281" y="164"/>
                    </a:lnTo>
                    <a:lnTo>
                      <a:pt x="281" y="160"/>
                    </a:lnTo>
                    <a:lnTo>
                      <a:pt x="278" y="150"/>
                    </a:lnTo>
                    <a:lnTo>
                      <a:pt x="275" y="137"/>
                    </a:lnTo>
                    <a:lnTo>
                      <a:pt x="268" y="121"/>
                    </a:lnTo>
                    <a:lnTo>
                      <a:pt x="261" y="103"/>
                    </a:lnTo>
                    <a:lnTo>
                      <a:pt x="251" y="84"/>
                    </a:lnTo>
                    <a:lnTo>
                      <a:pt x="242" y="67"/>
                    </a:lnTo>
                    <a:lnTo>
                      <a:pt x="228" y="54"/>
                    </a:lnTo>
                    <a:lnTo>
                      <a:pt x="215" y="43"/>
                    </a:lnTo>
                    <a:lnTo>
                      <a:pt x="201" y="33"/>
                    </a:lnTo>
                    <a:lnTo>
                      <a:pt x="188" y="27"/>
                    </a:lnTo>
                    <a:lnTo>
                      <a:pt x="172" y="23"/>
                    </a:lnTo>
                    <a:lnTo>
                      <a:pt x="154" y="22"/>
                    </a:lnTo>
                    <a:lnTo>
                      <a:pt x="139" y="21"/>
                    </a:lnTo>
                    <a:lnTo>
                      <a:pt x="127" y="21"/>
                    </a:lnTo>
                    <a:lnTo>
                      <a:pt x="114" y="23"/>
                    </a:lnTo>
                    <a:lnTo>
                      <a:pt x="102" y="27"/>
                    </a:lnTo>
                    <a:lnTo>
                      <a:pt x="86" y="33"/>
                    </a:lnTo>
                    <a:lnTo>
                      <a:pt x="67" y="44"/>
                    </a:lnTo>
                    <a:lnTo>
                      <a:pt x="50" y="56"/>
                    </a:lnTo>
                    <a:lnTo>
                      <a:pt x="35" y="70"/>
                    </a:lnTo>
                    <a:lnTo>
                      <a:pt x="23" y="83"/>
                    </a:lnTo>
                    <a:lnTo>
                      <a:pt x="13" y="95"/>
                    </a:lnTo>
                    <a:lnTo>
                      <a:pt x="6" y="106"/>
                    </a:lnTo>
                    <a:lnTo>
                      <a:pt x="1" y="112"/>
                    </a:lnTo>
                    <a:lnTo>
                      <a:pt x="0" y="115"/>
                    </a:lnTo>
                    <a:lnTo>
                      <a:pt x="1" y="112"/>
                    </a:lnTo>
                    <a:lnTo>
                      <a:pt x="4" y="105"/>
                    </a:lnTo>
                    <a:lnTo>
                      <a:pt x="9" y="94"/>
                    </a:lnTo>
                    <a:lnTo>
                      <a:pt x="18" y="82"/>
                    </a:lnTo>
                    <a:lnTo>
                      <a:pt x="28" y="67"/>
                    </a:lnTo>
                    <a:lnTo>
                      <a:pt x="39" y="54"/>
                    </a:lnTo>
                    <a:lnTo>
                      <a:pt x="52" y="40"/>
                    </a:lnTo>
                    <a:lnTo>
                      <a:pt x="67" y="30"/>
                    </a:lnTo>
                    <a:lnTo>
                      <a:pt x="75" y="26"/>
                    </a:lnTo>
                    <a:lnTo>
                      <a:pt x="86" y="18"/>
                    </a:lnTo>
                    <a:lnTo>
                      <a:pt x="99" y="12"/>
                    </a:lnTo>
                    <a:lnTo>
                      <a:pt x="113" y="6"/>
                    </a:lnTo>
                    <a:lnTo>
                      <a:pt x="132" y="1"/>
                    </a:lnTo>
                    <a:lnTo>
                      <a:pt x="15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Freeform 49">
                <a:extLst>
                  <a:ext uri="{FF2B5EF4-FFF2-40B4-BE49-F238E27FC236}">
                    <a16:creationId xmlns:a16="http://schemas.microsoft.com/office/drawing/2014/main" id="{51B8D70B-D551-4029-AA5F-F823B0460B61}"/>
                  </a:ext>
                </a:extLst>
              </p:cNvPr>
              <p:cNvSpPr>
                <a:spLocks/>
              </p:cNvSpPr>
              <p:nvPr/>
            </p:nvSpPr>
            <p:spPr bwMode="auto">
              <a:xfrm>
                <a:off x="13299520" y="3225540"/>
                <a:ext cx="221904" cy="59175"/>
              </a:xfrm>
              <a:custGeom>
                <a:avLst/>
                <a:gdLst>
                  <a:gd name="T0" fmla="*/ 260 w 300"/>
                  <a:gd name="T1" fmla="*/ 0 h 80"/>
                  <a:gd name="T2" fmla="*/ 275 w 300"/>
                  <a:gd name="T3" fmla="*/ 0 h 80"/>
                  <a:gd name="T4" fmla="*/ 289 w 300"/>
                  <a:gd name="T5" fmla="*/ 2 h 80"/>
                  <a:gd name="T6" fmla="*/ 297 w 300"/>
                  <a:gd name="T7" fmla="*/ 3 h 80"/>
                  <a:gd name="T8" fmla="*/ 300 w 300"/>
                  <a:gd name="T9" fmla="*/ 3 h 80"/>
                  <a:gd name="T10" fmla="*/ 300 w 300"/>
                  <a:gd name="T11" fmla="*/ 7 h 80"/>
                  <a:gd name="T12" fmla="*/ 299 w 300"/>
                  <a:gd name="T13" fmla="*/ 13 h 80"/>
                  <a:gd name="T14" fmla="*/ 296 w 300"/>
                  <a:gd name="T15" fmla="*/ 22 h 80"/>
                  <a:gd name="T16" fmla="*/ 293 w 300"/>
                  <a:gd name="T17" fmla="*/ 32 h 80"/>
                  <a:gd name="T18" fmla="*/ 290 w 300"/>
                  <a:gd name="T19" fmla="*/ 43 h 80"/>
                  <a:gd name="T20" fmla="*/ 288 w 300"/>
                  <a:gd name="T21" fmla="*/ 52 h 80"/>
                  <a:gd name="T22" fmla="*/ 286 w 300"/>
                  <a:gd name="T23" fmla="*/ 57 h 80"/>
                  <a:gd name="T24" fmla="*/ 285 w 300"/>
                  <a:gd name="T25" fmla="*/ 58 h 80"/>
                  <a:gd name="T26" fmla="*/ 283 w 300"/>
                  <a:gd name="T27" fmla="*/ 48 h 80"/>
                  <a:gd name="T28" fmla="*/ 278 w 300"/>
                  <a:gd name="T29" fmla="*/ 40 h 80"/>
                  <a:gd name="T30" fmla="*/ 269 w 300"/>
                  <a:gd name="T31" fmla="*/ 31 h 80"/>
                  <a:gd name="T32" fmla="*/ 258 w 300"/>
                  <a:gd name="T33" fmla="*/ 25 h 80"/>
                  <a:gd name="T34" fmla="*/ 245 w 300"/>
                  <a:gd name="T35" fmla="*/ 21 h 80"/>
                  <a:gd name="T36" fmla="*/ 229 w 300"/>
                  <a:gd name="T37" fmla="*/ 21 h 80"/>
                  <a:gd name="T38" fmla="*/ 212 w 300"/>
                  <a:gd name="T39" fmla="*/ 29 h 80"/>
                  <a:gd name="T40" fmla="*/ 194 w 300"/>
                  <a:gd name="T41" fmla="*/ 40 h 80"/>
                  <a:gd name="T42" fmla="*/ 179 w 300"/>
                  <a:gd name="T43" fmla="*/ 51 h 80"/>
                  <a:gd name="T44" fmla="*/ 164 w 300"/>
                  <a:gd name="T45" fmla="*/ 62 h 80"/>
                  <a:gd name="T46" fmla="*/ 151 w 300"/>
                  <a:gd name="T47" fmla="*/ 71 h 80"/>
                  <a:gd name="T48" fmla="*/ 135 w 300"/>
                  <a:gd name="T49" fmla="*/ 79 h 80"/>
                  <a:gd name="T50" fmla="*/ 124 w 300"/>
                  <a:gd name="T51" fmla="*/ 80 h 80"/>
                  <a:gd name="T52" fmla="*/ 109 w 300"/>
                  <a:gd name="T53" fmla="*/ 79 h 80"/>
                  <a:gd name="T54" fmla="*/ 93 w 300"/>
                  <a:gd name="T55" fmla="*/ 77 h 80"/>
                  <a:gd name="T56" fmla="*/ 77 w 300"/>
                  <a:gd name="T57" fmla="*/ 75 h 80"/>
                  <a:gd name="T58" fmla="*/ 62 w 300"/>
                  <a:gd name="T59" fmla="*/ 73 h 80"/>
                  <a:gd name="T60" fmla="*/ 48 w 300"/>
                  <a:gd name="T61" fmla="*/ 70 h 80"/>
                  <a:gd name="T62" fmla="*/ 35 w 300"/>
                  <a:gd name="T63" fmla="*/ 69 h 80"/>
                  <a:gd name="T64" fmla="*/ 21 w 300"/>
                  <a:gd name="T65" fmla="*/ 71 h 80"/>
                  <a:gd name="T66" fmla="*/ 10 w 300"/>
                  <a:gd name="T67" fmla="*/ 74 h 80"/>
                  <a:gd name="T68" fmla="*/ 3 w 300"/>
                  <a:gd name="T69" fmla="*/ 77 h 80"/>
                  <a:gd name="T70" fmla="*/ 0 w 300"/>
                  <a:gd name="T71" fmla="*/ 79 h 80"/>
                  <a:gd name="T72" fmla="*/ 0 w 300"/>
                  <a:gd name="T73" fmla="*/ 77 h 80"/>
                  <a:gd name="T74" fmla="*/ 3 w 300"/>
                  <a:gd name="T75" fmla="*/ 74 h 80"/>
                  <a:gd name="T76" fmla="*/ 10 w 300"/>
                  <a:gd name="T77" fmla="*/ 70 h 80"/>
                  <a:gd name="T78" fmla="*/ 25 w 300"/>
                  <a:gd name="T79" fmla="*/ 65 h 80"/>
                  <a:gd name="T80" fmla="*/ 42 w 300"/>
                  <a:gd name="T81" fmla="*/ 64 h 80"/>
                  <a:gd name="T82" fmla="*/ 63 w 300"/>
                  <a:gd name="T83" fmla="*/ 65 h 80"/>
                  <a:gd name="T84" fmla="*/ 85 w 300"/>
                  <a:gd name="T85" fmla="*/ 68 h 80"/>
                  <a:gd name="T86" fmla="*/ 107 w 300"/>
                  <a:gd name="T87" fmla="*/ 69 h 80"/>
                  <a:gd name="T88" fmla="*/ 128 w 300"/>
                  <a:gd name="T89" fmla="*/ 68 h 80"/>
                  <a:gd name="T90" fmla="*/ 142 w 300"/>
                  <a:gd name="T91" fmla="*/ 60 h 80"/>
                  <a:gd name="T92" fmla="*/ 158 w 300"/>
                  <a:gd name="T93" fmla="*/ 49 h 80"/>
                  <a:gd name="T94" fmla="*/ 174 w 300"/>
                  <a:gd name="T95" fmla="*/ 36 h 80"/>
                  <a:gd name="T96" fmla="*/ 191 w 300"/>
                  <a:gd name="T97" fmla="*/ 21 h 80"/>
                  <a:gd name="T98" fmla="*/ 211 w 300"/>
                  <a:gd name="T99" fmla="*/ 10 h 80"/>
                  <a:gd name="T100" fmla="*/ 225 w 300"/>
                  <a:gd name="T101" fmla="*/ 4 h 80"/>
                  <a:gd name="T102" fmla="*/ 242 w 300"/>
                  <a:gd name="T103" fmla="*/ 2 h 80"/>
                  <a:gd name="T104" fmla="*/ 260 w 300"/>
                  <a:gd name="T10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 h="80">
                    <a:moveTo>
                      <a:pt x="260" y="0"/>
                    </a:moveTo>
                    <a:lnTo>
                      <a:pt x="275" y="0"/>
                    </a:lnTo>
                    <a:lnTo>
                      <a:pt x="289" y="2"/>
                    </a:lnTo>
                    <a:lnTo>
                      <a:pt x="297" y="3"/>
                    </a:lnTo>
                    <a:lnTo>
                      <a:pt x="300" y="3"/>
                    </a:lnTo>
                    <a:lnTo>
                      <a:pt x="300" y="7"/>
                    </a:lnTo>
                    <a:lnTo>
                      <a:pt x="299" y="13"/>
                    </a:lnTo>
                    <a:lnTo>
                      <a:pt x="296" y="22"/>
                    </a:lnTo>
                    <a:lnTo>
                      <a:pt x="293" y="32"/>
                    </a:lnTo>
                    <a:lnTo>
                      <a:pt x="290" y="43"/>
                    </a:lnTo>
                    <a:lnTo>
                      <a:pt x="288" y="52"/>
                    </a:lnTo>
                    <a:lnTo>
                      <a:pt x="286" y="57"/>
                    </a:lnTo>
                    <a:lnTo>
                      <a:pt x="285" y="58"/>
                    </a:lnTo>
                    <a:lnTo>
                      <a:pt x="283" y="48"/>
                    </a:lnTo>
                    <a:lnTo>
                      <a:pt x="278" y="40"/>
                    </a:lnTo>
                    <a:lnTo>
                      <a:pt x="269" y="31"/>
                    </a:lnTo>
                    <a:lnTo>
                      <a:pt x="258" y="25"/>
                    </a:lnTo>
                    <a:lnTo>
                      <a:pt x="245" y="21"/>
                    </a:lnTo>
                    <a:lnTo>
                      <a:pt x="229" y="21"/>
                    </a:lnTo>
                    <a:lnTo>
                      <a:pt x="212" y="29"/>
                    </a:lnTo>
                    <a:lnTo>
                      <a:pt x="194" y="40"/>
                    </a:lnTo>
                    <a:lnTo>
                      <a:pt x="179" y="51"/>
                    </a:lnTo>
                    <a:lnTo>
                      <a:pt x="164" y="62"/>
                    </a:lnTo>
                    <a:lnTo>
                      <a:pt x="151" y="71"/>
                    </a:lnTo>
                    <a:lnTo>
                      <a:pt x="135" y="79"/>
                    </a:lnTo>
                    <a:lnTo>
                      <a:pt x="124" y="80"/>
                    </a:lnTo>
                    <a:lnTo>
                      <a:pt x="109" y="79"/>
                    </a:lnTo>
                    <a:lnTo>
                      <a:pt x="93" y="77"/>
                    </a:lnTo>
                    <a:lnTo>
                      <a:pt x="77" y="75"/>
                    </a:lnTo>
                    <a:lnTo>
                      <a:pt x="62" y="73"/>
                    </a:lnTo>
                    <a:lnTo>
                      <a:pt x="48" y="70"/>
                    </a:lnTo>
                    <a:lnTo>
                      <a:pt x="35" y="69"/>
                    </a:lnTo>
                    <a:lnTo>
                      <a:pt x="21" y="71"/>
                    </a:lnTo>
                    <a:lnTo>
                      <a:pt x="10" y="74"/>
                    </a:lnTo>
                    <a:lnTo>
                      <a:pt x="3" y="77"/>
                    </a:lnTo>
                    <a:lnTo>
                      <a:pt x="0" y="79"/>
                    </a:lnTo>
                    <a:lnTo>
                      <a:pt x="0" y="77"/>
                    </a:lnTo>
                    <a:lnTo>
                      <a:pt x="3" y="74"/>
                    </a:lnTo>
                    <a:lnTo>
                      <a:pt x="10" y="70"/>
                    </a:lnTo>
                    <a:lnTo>
                      <a:pt x="25" y="65"/>
                    </a:lnTo>
                    <a:lnTo>
                      <a:pt x="42" y="64"/>
                    </a:lnTo>
                    <a:lnTo>
                      <a:pt x="63" y="65"/>
                    </a:lnTo>
                    <a:lnTo>
                      <a:pt x="85" y="68"/>
                    </a:lnTo>
                    <a:lnTo>
                      <a:pt x="107" y="69"/>
                    </a:lnTo>
                    <a:lnTo>
                      <a:pt x="128" y="68"/>
                    </a:lnTo>
                    <a:lnTo>
                      <a:pt x="142" y="60"/>
                    </a:lnTo>
                    <a:lnTo>
                      <a:pt x="158" y="49"/>
                    </a:lnTo>
                    <a:lnTo>
                      <a:pt x="174" y="36"/>
                    </a:lnTo>
                    <a:lnTo>
                      <a:pt x="191" y="21"/>
                    </a:lnTo>
                    <a:lnTo>
                      <a:pt x="211" y="10"/>
                    </a:lnTo>
                    <a:lnTo>
                      <a:pt x="225" y="4"/>
                    </a:lnTo>
                    <a:lnTo>
                      <a:pt x="242" y="2"/>
                    </a:lnTo>
                    <a:lnTo>
                      <a:pt x="26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Freeform 50">
                <a:extLst>
                  <a:ext uri="{FF2B5EF4-FFF2-40B4-BE49-F238E27FC236}">
                    <a16:creationId xmlns:a16="http://schemas.microsoft.com/office/drawing/2014/main" id="{D31EA62B-F7BD-4F9A-A42F-49C669259E88}"/>
                  </a:ext>
                </a:extLst>
              </p:cNvPr>
              <p:cNvSpPr>
                <a:spLocks/>
              </p:cNvSpPr>
              <p:nvPr/>
            </p:nvSpPr>
            <p:spPr bwMode="auto">
              <a:xfrm>
                <a:off x="13569504" y="3081302"/>
                <a:ext cx="175305" cy="198235"/>
              </a:xfrm>
              <a:custGeom>
                <a:avLst/>
                <a:gdLst>
                  <a:gd name="T0" fmla="*/ 237 w 237"/>
                  <a:gd name="T1" fmla="*/ 0 h 268"/>
                  <a:gd name="T2" fmla="*/ 234 w 237"/>
                  <a:gd name="T3" fmla="*/ 1 h 268"/>
                  <a:gd name="T4" fmla="*/ 227 w 237"/>
                  <a:gd name="T5" fmla="*/ 2 h 268"/>
                  <a:gd name="T6" fmla="*/ 216 w 237"/>
                  <a:gd name="T7" fmla="*/ 7 h 268"/>
                  <a:gd name="T8" fmla="*/ 205 w 237"/>
                  <a:gd name="T9" fmla="*/ 12 h 268"/>
                  <a:gd name="T10" fmla="*/ 194 w 237"/>
                  <a:gd name="T11" fmla="*/ 19 h 268"/>
                  <a:gd name="T12" fmla="*/ 184 w 237"/>
                  <a:gd name="T13" fmla="*/ 28 h 268"/>
                  <a:gd name="T14" fmla="*/ 180 w 237"/>
                  <a:gd name="T15" fmla="*/ 38 h 268"/>
                  <a:gd name="T16" fmla="*/ 178 w 237"/>
                  <a:gd name="T17" fmla="*/ 52 h 268"/>
                  <a:gd name="T18" fmla="*/ 177 w 237"/>
                  <a:gd name="T19" fmla="*/ 63 h 268"/>
                  <a:gd name="T20" fmla="*/ 177 w 237"/>
                  <a:gd name="T21" fmla="*/ 73 h 268"/>
                  <a:gd name="T22" fmla="*/ 178 w 237"/>
                  <a:gd name="T23" fmla="*/ 83 h 268"/>
                  <a:gd name="T24" fmla="*/ 180 w 237"/>
                  <a:gd name="T25" fmla="*/ 95 h 268"/>
                  <a:gd name="T26" fmla="*/ 183 w 237"/>
                  <a:gd name="T27" fmla="*/ 112 h 268"/>
                  <a:gd name="T28" fmla="*/ 180 w 237"/>
                  <a:gd name="T29" fmla="*/ 127 h 268"/>
                  <a:gd name="T30" fmla="*/ 177 w 237"/>
                  <a:gd name="T31" fmla="*/ 138 h 268"/>
                  <a:gd name="T32" fmla="*/ 169 w 237"/>
                  <a:gd name="T33" fmla="*/ 148 h 268"/>
                  <a:gd name="T34" fmla="*/ 162 w 237"/>
                  <a:gd name="T35" fmla="*/ 156 h 268"/>
                  <a:gd name="T36" fmla="*/ 155 w 237"/>
                  <a:gd name="T37" fmla="*/ 165 h 268"/>
                  <a:gd name="T38" fmla="*/ 141 w 237"/>
                  <a:gd name="T39" fmla="*/ 176 h 268"/>
                  <a:gd name="T40" fmla="*/ 121 w 237"/>
                  <a:gd name="T41" fmla="*/ 187 h 268"/>
                  <a:gd name="T42" fmla="*/ 97 w 237"/>
                  <a:gd name="T43" fmla="*/ 199 h 268"/>
                  <a:gd name="T44" fmla="*/ 75 w 237"/>
                  <a:gd name="T45" fmla="*/ 210 h 268"/>
                  <a:gd name="T46" fmla="*/ 58 w 237"/>
                  <a:gd name="T47" fmla="*/ 221 h 268"/>
                  <a:gd name="T48" fmla="*/ 47 w 237"/>
                  <a:gd name="T49" fmla="*/ 233 h 268"/>
                  <a:gd name="T50" fmla="*/ 41 w 237"/>
                  <a:gd name="T51" fmla="*/ 246 h 268"/>
                  <a:gd name="T52" fmla="*/ 39 w 237"/>
                  <a:gd name="T53" fmla="*/ 257 h 268"/>
                  <a:gd name="T54" fmla="*/ 37 w 237"/>
                  <a:gd name="T55" fmla="*/ 265 h 268"/>
                  <a:gd name="T56" fmla="*/ 37 w 237"/>
                  <a:gd name="T57" fmla="*/ 268 h 268"/>
                  <a:gd name="T58" fmla="*/ 0 w 237"/>
                  <a:gd name="T59" fmla="*/ 194 h 268"/>
                  <a:gd name="T60" fmla="*/ 3 w 237"/>
                  <a:gd name="T61" fmla="*/ 193 h 268"/>
                  <a:gd name="T62" fmla="*/ 13 w 237"/>
                  <a:gd name="T63" fmla="*/ 192 h 268"/>
                  <a:gd name="T64" fmla="*/ 26 w 237"/>
                  <a:gd name="T65" fmla="*/ 189 h 268"/>
                  <a:gd name="T66" fmla="*/ 45 w 237"/>
                  <a:gd name="T67" fmla="*/ 184 h 268"/>
                  <a:gd name="T68" fmla="*/ 64 w 237"/>
                  <a:gd name="T69" fmla="*/ 180 h 268"/>
                  <a:gd name="T70" fmla="*/ 84 w 237"/>
                  <a:gd name="T71" fmla="*/ 173 h 268"/>
                  <a:gd name="T72" fmla="*/ 105 w 237"/>
                  <a:gd name="T73" fmla="*/ 166 h 268"/>
                  <a:gd name="T74" fmla="*/ 123 w 237"/>
                  <a:gd name="T75" fmla="*/ 158 h 268"/>
                  <a:gd name="T76" fmla="*/ 138 w 237"/>
                  <a:gd name="T77" fmla="*/ 148 h 268"/>
                  <a:gd name="T78" fmla="*/ 149 w 237"/>
                  <a:gd name="T79" fmla="*/ 137 h 268"/>
                  <a:gd name="T80" fmla="*/ 157 w 237"/>
                  <a:gd name="T81" fmla="*/ 125 h 268"/>
                  <a:gd name="T82" fmla="*/ 161 w 237"/>
                  <a:gd name="T83" fmla="*/ 115 h 268"/>
                  <a:gd name="T84" fmla="*/ 163 w 237"/>
                  <a:gd name="T85" fmla="*/ 106 h 268"/>
                  <a:gd name="T86" fmla="*/ 163 w 237"/>
                  <a:gd name="T87" fmla="*/ 98 h 268"/>
                  <a:gd name="T88" fmla="*/ 163 w 237"/>
                  <a:gd name="T89" fmla="*/ 89 h 268"/>
                  <a:gd name="T90" fmla="*/ 162 w 237"/>
                  <a:gd name="T91" fmla="*/ 79 h 268"/>
                  <a:gd name="T92" fmla="*/ 163 w 237"/>
                  <a:gd name="T93" fmla="*/ 66 h 268"/>
                  <a:gd name="T94" fmla="*/ 166 w 237"/>
                  <a:gd name="T95" fmla="*/ 49 h 268"/>
                  <a:gd name="T96" fmla="*/ 168 w 237"/>
                  <a:gd name="T97" fmla="*/ 41 h 268"/>
                  <a:gd name="T98" fmla="*/ 172 w 237"/>
                  <a:gd name="T99" fmla="*/ 33 h 268"/>
                  <a:gd name="T100" fmla="*/ 178 w 237"/>
                  <a:gd name="T101" fmla="*/ 23 h 268"/>
                  <a:gd name="T102" fmla="*/ 188 w 237"/>
                  <a:gd name="T103" fmla="*/ 14 h 268"/>
                  <a:gd name="T104" fmla="*/ 200 w 237"/>
                  <a:gd name="T105" fmla="*/ 7 h 268"/>
                  <a:gd name="T106" fmla="*/ 216 w 237"/>
                  <a:gd name="T107" fmla="*/ 2 h 268"/>
                  <a:gd name="T108" fmla="*/ 237 w 237"/>
                  <a:gd name="T10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268">
                    <a:moveTo>
                      <a:pt x="237" y="0"/>
                    </a:moveTo>
                    <a:lnTo>
                      <a:pt x="234" y="1"/>
                    </a:lnTo>
                    <a:lnTo>
                      <a:pt x="227" y="2"/>
                    </a:lnTo>
                    <a:lnTo>
                      <a:pt x="216" y="7"/>
                    </a:lnTo>
                    <a:lnTo>
                      <a:pt x="205" y="12"/>
                    </a:lnTo>
                    <a:lnTo>
                      <a:pt x="194" y="19"/>
                    </a:lnTo>
                    <a:lnTo>
                      <a:pt x="184" y="28"/>
                    </a:lnTo>
                    <a:lnTo>
                      <a:pt x="180" y="38"/>
                    </a:lnTo>
                    <a:lnTo>
                      <a:pt x="178" y="52"/>
                    </a:lnTo>
                    <a:lnTo>
                      <a:pt x="177" y="63"/>
                    </a:lnTo>
                    <a:lnTo>
                      <a:pt x="177" y="73"/>
                    </a:lnTo>
                    <a:lnTo>
                      <a:pt x="178" y="83"/>
                    </a:lnTo>
                    <a:lnTo>
                      <a:pt x="180" y="95"/>
                    </a:lnTo>
                    <a:lnTo>
                      <a:pt x="183" y="112"/>
                    </a:lnTo>
                    <a:lnTo>
                      <a:pt x="180" y="127"/>
                    </a:lnTo>
                    <a:lnTo>
                      <a:pt x="177" y="138"/>
                    </a:lnTo>
                    <a:lnTo>
                      <a:pt x="169" y="148"/>
                    </a:lnTo>
                    <a:lnTo>
                      <a:pt x="162" y="156"/>
                    </a:lnTo>
                    <a:lnTo>
                      <a:pt x="155" y="165"/>
                    </a:lnTo>
                    <a:lnTo>
                      <a:pt x="141" y="176"/>
                    </a:lnTo>
                    <a:lnTo>
                      <a:pt x="121" y="187"/>
                    </a:lnTo>
                    <a:lnTo>
                      <a:pt x="97" y="199"/>
                    </a:lnTo>
                    <a:lnTo>
                      <a:pt x="75" y="210"/>
                    </a:lnTo>
                    <a:lnTo>
                      <a:pt x="58" y="221"/>
                    </a:lnTo>
                    <a:lnTo>
                      <a:pt x="47" y="233"/>
                    </a:lnTo>
                    <a:lnTo>
                      <a:pt x="41" y="246"/>
                    </a:lnTo>
                    <a:lnTo>
                      <a:pt x="39" y="257"/>
                    </a:lnTo>
                    <a:lnTo>
                      <a:pt x="37" y="265"/>
                    </a:lnTo>
                    <a:lnTo>
                      <a:pt x="37" y="268"/>
                    </a:lnTo>
                    <a:lnTo>
                      <a:pt x="0" y="194"/>
                    </a:lnTo>
                    <a:lnTo>
                      <a:pt x="3" y="193"/>
                    </a:lnTo>
                    <a:lnTo>
                      <a:pt x="13" y="192"/>
                    </a:lnTo>
                    <a:lnTo>
                      <a:pt x="26" y="189"/>
                    </a:lnTo>
                    <a:lnTo>
                      <a:pt x="45" y="184"/>
                    </a:lnTo>
                    <a:lnTo>
                      <a:pt x="64" y="180"/>
                    </a:lnTo>
                    <a:lnTo>
                      <a:pt x="84" y="173"/>
                    </a:lnTo>
                    <a:lnTo>
                      <a:pt x="105" y="166"/>
                    </a:lnTo>
                    <a:lnTo>
                      <a:pt x="123" y="158"/>
                    </a:lnTo>
                    <a:lnTo>
                      <a:pt x="138" y="148"/>
                    </a:lnTo>
                    <a:lnTo>
                      <a:pt x="149" y="137"/>
                    </a:lnTo>
                    <a:lnTo>
                      <a:pt x="157" y="125"/>
                    </a:lnTo>
                    <a:lnTo>
                      <a:pt x="161" y="115"/>
                    </a:lnTo>
                    <a:lnTo>
                      <a:pt x="163" y="106"/>
                    </a:lnTo>
                    <a:lnTo>
                      <a:pt x="163" y="98"/>
                    </a:lnTo>
                    <a:lnTo>
                      <a:pt x="163" y="89"/>
                    </a:lnTo>
                    <a:lnTo>
                      <a:pt x="162" y="79"/>
                    </a:lnTo>
                    <a:lnTo>
                      <a:pt x="163" y="66"/>
                    </a:lnTo>
                    <a:lnTo>
                      <a:pt x="166" y="49"/>
                    </a:lnTo>
                    <a:lnTo>
                      <a:pt x="168" y="41"/>
                    </a:lnTo>
                    <a:lnTo>
                      <a:pt x="172" y="33"/>
                    </a:lnTo>
                    <a:lnTo>
                      <a:pt x="178" y="23"/>
                    </a:lnTo>
                    <a:lnTo>
                      <a:pt x="188" y="14"/>
                    </a:lnTo>
                    <a:lnTo>
                      <a:pt x="200" y="7"/>
                    </a:lnTo>
                    <a:lnTo>
                      <a:pt x="216" y="2"/>
                    </a:lnTo>
                    <a:lnTo>
                      <a:pt x="23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Freeform 51">
                <a:extLst>
                  <a:ext uri="{FF2B5EF4-FFF2-40B4-BE49-F238E27FC236}">
                    <a16:creationId xmlns:a16="http://schemas.microsoft.com/office/drawing/2014/main" id="{87982D1D-C2DC-4E26-860A-EF6A9D44CB0C}"/>
                  </a:ext>
                </a:extLst>
              </p:cNvPr>
              <p:cNvSpPr>
                <a:spLocks/>
              </p:cNvSpPr>
              <p:nvPr/>
            </p:nvSpPr>
            <p:spPr bwMode="auto">
              <a:xfrm>
                <a:off x="13594653" y="3203350"/>
                <a:ext cx="204892" cy="92460"/>
              </a:xfrm>
              <a:custGeom>
                <a:avLst/>
                <a:gdLst>
                  <a:gd name="T0" fmla="*/ 266 w 277"/>
                  <a:gd name="T1" fmla="*/ 0 h 125"/>
                  <a:gd name="T2" fmla="*/ 270 w 277"/>
                  <a:gd name="T3" fmla="*/ 2 h 125"/>
                  <a:gd name="T4" fmla="*/ 273 w 277"/>
                  <a:gd name="T5" fmla="*/ 8 h 125"/>
                  <a:gd name="T6" fmla="*/ 276 w 277"/>
                  <a:gd name="T7" fmla="*/ 17 h 125"/>
                  <a:gd name="T8" fmla="*/ 277 w 277"/>
                  <a:gd name="T9" fmla="*/ 29 h 125"/>
                  <a:gd name="T10" fmla="*/ 275 w 277"/>
                  <a:gd name="T11" fmla="*/ 43 h 125"/>
                  <a:gd name="T12" fmla="*/ 266 w 277"/>
                  <a:gd name="T13" fmla="*/ 59 h 125"/>
                  <a:gd name="T14" fmla="*/ 250 w 277"/>
                  <a:gd name="T15" fmla="*/ 72 h 125"/>
                  <a:gd name="T16" fmla="*/ 232 w 277"/>
                  <a:gd name="T17" fmla="*/ 82 h 125"/>
                  <a:gd name="T18" fmla="*/ 214 w 277"/>
                  <a:gd name="T19" fmla="*/ 89 h 125"/>
                  <a:gd name="T20" fmla="*/ 197 w 277"/>
                  <a:gd name="T21" fmla="*/ 93 h 125"/>
                  <a:gd name="T22" fmla="*/ 184 w 277"/>
                  <a:gd name="T23" fmla="*/ 94 h 125"/>
                  <a:gd name="T24" fmla="*/ 161 w 277"/>
                  <a:gd name="T25" fmla="*/ 93 h 125"/>
                  <a:gd name="T26" fmla="*/ 139 w 277"/>
                  <a:gd name="T27" fmla="*/ 89 h 125"/>
                  <a:gd name="T28" fmla="*/ 117 w 277"/>
                  <a:gd name="T29" fmla="*/ 82 h 125"/>
                  <a:gd name="T30" fmla="*/ 95 w 277"/>
                  <a:gd name="T31" fmla="*/ 77 h 125"/>
                  <a:gd name="T32" fmla="*/ 84 w 277"/>
                  <a:gd name="T33" fmla="*/ 76 h 125"/>
                  <a:gd name="T34" fmla="*/ 72 w 277"/>
                  <a:gd name="T35" fmla="*/ 74 h 125"/>
                  <a:gd name="T36" fmla="*/ 58 w 277"/>
                  <a:gd name="T37" fmla="*/ 74 h 125"/>
                  <a:gd name="T38" fmla="*/ 46 w 277"/>
                  <a:gd name="T39" fmla="*/ 78 h 125"/>
                  <a:gd name="T40" fmla="*/ 35 w 277"/>
                  <a:gd name="T41" fmla="*/ 84 h 125"/>
                  <a:gd name="T42" fmla="*/ 25 w 277"/>
                  <a:gd name="T43" fmla="*/ 95 h 125"/>
                  <a:gd name="T44" fmla="*/ 17 w 277"/>
                  <a:gd name="T45" fmla="*/ 111 h 125"/>
                  <a:gd name="T46" fmla="*/ 13 w 277"/>
                  <a:gd name="T47" fmla="*/ 121 h 125"/>
                  <a:gd name="T48" fmla="*/ 10 w 277"/>
                  <a:gd name="T49" fmla="*/ 125 h 125"/>
                  <a:gd name="T50" fmla="*/ 7 w 277"/>
                  <a:gd name="T51" fmla="*/ 123 h 125"/>
                  <a:gd name="T52" fmla="*/ 5 w 277"/>
                  <a:gd name="T53" fmla="*/ 117 h 125"/>
                  <a:gd name="T54" fmla="*/ 3 w 277"/>
                  <a:gd name="T55" fmla="*/ 109 h 125"/>
                  <a:gd name="T56" fmla="*/ 2 w 277"/>
                  <a:gd name="T57" fmla="*/ 99 h 125"/>
                  <a:gd name="T58" fmla="*/ 1 w 277"/>
                  <a:gd name="T59" fmla="*/ 88 h 125"/>
                  <a:gd name="T60" fmla="*/ 1 w 277"/>
                  <a:gd name="T61" fmla="*/ 79 h 125"/>
                  <a:gd name="T62" fmla="*/ 0 w 277"/>
                  <a:gd name="T63" fmla="*/ 73 h 125"/>
                  <a:gd name="T64" fmla="*/ 0 w 277"/>
                  <a:gd name="T65" fmla="*/ 71 h 125"/>
                  <a:gd name="T66" fmla="*/ 3 w 277"/>
                  <a:gd name="T67" fmla="*/ 70 h 125"/>
                  <a:gd name="T68" fmla="*/ 11 w 277"/>
                  <a:gd name="T69" fmla="*/ 67 h 125"/>
                  <a:gd name="T70" fmla="*/ 22 w 277"/>
                  <a:gd name="T71" fmla="*/ 63 h 125"/>
                  <a:gd name="T72" fmla="*/ 35 w 277"/>
                  <a:gd name="T73" fmla="*/ 60 h 125"/>
                  <a:gd name="T74" fmla="*/ 51 w 277"/>
                  <a:gd name="T75" fmla="*/ 56 h 125"/>
                  <a:gd name="T76" fmla="*/ 67 w 277"/>
                  <a:gd name="T77" fmla="*/ 54 h 125"/>
                  <a:gd name="T78" fmla="*/ 83 w 277"/>
                  <a:gd name="T79" fmla="*/ 54 h 125"/>
                  <a:gd name="T80" fmla="*/ 101 w 277"/>
                  <a:gd name="T81" fmla="*/ 57 h 125"/>
                  <a:gd name="T82" fmla="*/ 120 w 277"/>
                  <a:gd name="T83" fmla="*/ 62 h 125"/>
                  <a:gd name="T84" fmla="*/ 137 w 277"/>
                  <a:gd name="T85" fmla="*/ 68 h 125"/>
                  <a:gd name="T86" fmla="*/ 155 w 277"/>
                  <a:gd name="T87" fmla="*/ 73 h 125"/>
                  <a:gd name="T88" fmla="*/ 173 w 277"/>
                  <a:gd name="T89" fmla="*/ 77 h 125"/>
                  <a:gd name="T90" fmla="*/ 194 w 277"/>
                  <a:gd name="T91" fmla="*/ 78 h 125"/>
                  <a:gd name="T92" fmla="*/ 216 w 277"/>
                  <a:gd name="T93" fmla="*/ 74 h 125"/>
                  <a:gd name="T94" fmla="*/ 239 w 277"/>
                  <a:gd name="T95" fmla="*/ 66 h 125"/>
                  <a:gd name="T96" fmla="*/ 256 w 277"/>
                  <a:gd name="T97" fmla="*/ 55 h 125"/>
                  <a:gd name="T98" fmla="*/ 266 w 277"/>
                  <a:gd name="T99" fmla="*/ 40 h 125"/>
                  <a:gd name="T100" fmla="*/ 270 w 277"/>
                  <a:gd name="T101" fmla="*/ 23 h 125"/>
                  <a:gd name="T102" fmla="*/ 266 w 277"/>
                  <a:gd name="T103" fmla="*/ 4 h 125"/>
                  <a:gd name="T104" fmla="*/ 266 w 277"/>
                  <a:gd name="T10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7" h="125">
                    <a:moveTo>
                      <a:pt x="266" y="0"/>
                    </a:moveTo>
                    <a:lnTo>
                      <a:pt x="270" y="2"/>
                    </a:lnTo>
                    <a:lnTo>
                      <a:pt x="273" y="8"/>
                    </a:lnTo>
                    <a:lnTo>
                      <a:pt x="276" y="17"/>
                    </a:lnTo>
                    <a:lnTo>
                      <a:pt x="277" y="29"/>
                    </a:lnTo>
                    <a:lnTo>
                      <a:pt x="275" y="43"/>
                    </a:lnTo>
                    <a:lnTo>
                      <a:pt x="266" y="59"/>
                    </a:lnTo>
                    <a:lnTo>
                      <a:pt x="250" y="72"/>
                    </a:lnTo>
                    <a:lnTo>
                      <a:pt x="232" y="82"/>
                    </a:lnTo>
                    <a:lnTo>
                      <a:pt x="214" y="89"/>
                    </a:lnTo>
                    <a:lnTo>
                      <a:pt x="197" y="93"/>
                    </a:lnTo>
                    <a:lnTo>
                      <a:pt x="184" y="94"/>
                    </a:lnTo>
                    <a:lnTo>
                      <a:pt x="161" y="93"/>
                    </a:lnTo>
                    <a:lnTo>
                      <a:pt x="139" y="89"/>
                    </a:lnTo>
                    <a:lnTo>
                      <a:pt x="117" y="82"/>
                    </a:lnTo>
                    <a:lnTo>
                      <a:pt x="95" y="77"/>
                    </a:lnTo>
                    <a:lnTo>
                      <a:pt x="84" y="76"/>
                    </a:lnTo>
                    <a:lnTo>
                      <a:pt x="72" y="74"/>
                    </a:lnTo>
                    <a:lnTo>
                      <a:pt x="58" y="74"/>
                    </a:lnTo>
                    <a:lnTo>
                      <a:pt x="46" y="78"/>
                    </a:lnTo>
                    <a:lnTo>
                      <a:pt x="35" y="84"/>
                    </a:lnTo>
                    <a:lnTo>
                      <a:pt x="25" y="95"/>
                    </a:lnTo>
                    <a:lnTo>
                      <a:pt x="17" y="111"/>
                    </a:lnTo>
                    <a:lnTo>
                      <a:pt x="13" y="121"/>
                    </a:lnTo>
                    <a:lnTo>
                      <a:pt x="10" y="125"/>
                    </a:lnTo>
                    <a:lnTo>
                      <a:pt x="7" y="123"/>
                    </a:lnTo>
                    <a:lnTo>
                      <a:pt x="5" y="117"/>
                    </a:lnTo>
                    <a:lnTo>
                      <a:pt x="3" y="109"/>
                    </a:lnTo>
                    <a:lnTo>
                      <a:pt x="2" y="99"/>
                    </a:lnTo>
                    <a:lnTo>
                      <a:pt x="1" y="88"/>
                    </a:lnTo>
                    <a:lnTo>
                      <a:pt x="1" y="79"/>
                    </a:lnTo>
                    <a:lnTo>
                      <a:pt x="0" y="73"/>
                    </a:lnTo>
                    <a:lnTo>
                      <a:pt x="0" y="71"/>
                    </a:lnTo>
                    <a:lnTo>
                      <a:pt x="3" y="70"/>
                    </a:lnTo>
                    <a:lnTo>
                      <a:pt x="11" y="67"/>
                    </a:lnTo>
                    <a:lnTo>
                      <a:pt x="22" y="63"/>
                    </a:lnTo>
                    <a:lnTo>
                      <a:pt x="35" y="60"/>
                    </a:lnTo>
                    <a:lnTo>
                      <a:pt x="51" y="56"/>
                    </a:lnTo>
                    <a:lnTo>
                      <a:pt x="67" y="54"/>
                    </a:lnTo>
                    <a:lnTo>
                      <a:pt x="83" y="54"/>
                    </a:lnTo>
                    <a:lnTo>
                      <a:pt x="101" y="57"/>
                    </a:lnTo>
                    <a:lnTo>
                      <a:pt x="120" y="62"/>
                    </a:lnTo>
                    <a:lnTo>
                      <a:pt x="137" y="68"/>
                    </a:lnTo>
                    <a:lnTo>
                      <a:pt x="155" y="73"/>
                    </a:lnTo>
                    <a:lnTo>
                      <a:pt x="173" y="77"/>
                    </a:lnTo>
                    <a:lnTo>
                      <a:pt x="194" y="78"/>
                    </a:lnTo>
                    <a:lnTo>
                      <a:pt x="216" y="74"/>
                    </a:lnTo>
                    <a:lnTo>
                      <a:pt x="239" y="66"/>
                    </a:lnTo>
                    <a:lnTo>
                      <a:pt x="256" y="55"/>
                    </a:lnTo>
                    <a:lnTo>
                      <a:pt x="266" y="40"/>
                    </a:lnTo>
                    <a:lnTo>
                      <a:pt x="270" y="23"/>
                    </a:lnTo>
                    <a:lnTo>
                      <a:pt x="266" y="4"/>
                    </a:lnTo>
                    <a:lnTo>
                      <a:pt x="26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52">
                <a:extLst>
                  <a:ext uri="{FF2B5EF4-FFF2-40B4-BE49-F238E27FC236}">
                    <a16:creationId xmlns:a16="http://schemas.microsoft.com/office/drawing/2014/main" id="{FBE7E6AC-D7B4-4E47-8A14-E003EB468456}"/>
                  </a:ext>
                </a:extLst>
              </p:cNvPr>
              <p:cNvSpPr>
                <a:spLocks/>
              </p:cNvSpPr>
              <p:nvPr/>
            </p:nvSpPr>
            <p:spPr bwMode="auto">
              <a:xfrm>
                <a:off x="13547313" y="3008073"/>
                <a:ext cx="100597" cy="250013"/>
              </a:xfrm>
              <a:custGeom>
                <a:avLst/>
                <a:gdLst>
                  <a:gd name="T0" fmla="*/ 16 w 136"/>
                  <a:gd name="T1" fmla="*/ 0 h 338"/>
                  <a:gd name="T2" fmla="*/ 28 w 136"/>
                  <a:gd name="T3" fmla="*/ 8 h 338"/>
                  <a:gd name="T4" fmla="*/ 49 w 136"/>
                  <a:gd name="T5" fmla="*/ 22 h 338"/>
                  <a:gd name="T6" fmla="*/ 70 w 136"/>
                  <a:gd name="T7" fmla="*/ 34 h 338"/>
                  <a:gd name="T8" fmla="*/ 93 w 136"/>
                  <a:gd name="T9" fmla="*/ 49 h 338"/>
                  <a:gd name="T10" fmla="*/ 121 w 136"/>
                  <a:gd name="T11" fmla="*/ 74 h 338"/>
                  <a:gd name="T12" fmla="*/ 136 w 136"/>
                  <a:gd name="T13" fmla="*/ 106 h 338"/>
                  <a:gd name="T14" fmla="*/ 129 w 136"/>
                  <a:gd name="T15" fmla="*/ 142 h 338"/>
                  <a:gd name="T16" fmla="*/ 105 w 136"/>
                  <a:gd name="T17" fmla="*/ 165 h 338"/>
                  <a:gd name="T18" fmla="*/ 83 w 136"/>
                  <a:gd name="T19" fmla="*/ 182 h 338"/>
                  <a:gd name="T20" fmla="*/ 67 w 136"/>
                  <a:gd name="T21" fmla="*/ 206 h 338"/>
                  <a:gd name="T22" fmla="*/ 60 w 136"/>
                  <a:gd name="T23" fmla="*/ 250 h 338"/>
                  <a:gd name="T24" fmla="*/ 63 w 136"/>
                  <a:gd name="T25" fmla="*/ 292 h 338"/>
                  <a:gd name="T26" fmla="*/ 55 w 136"/>
                  <a:gd name="T27" fmla="*/ 309 h 338"/>
                  <a:gd name="T28" fmla="*/ 33 w 136"/>
                  <a:gd name="T29" fmla="*/ 325 h 338"/>
                  <a:gd name="T30" fmla="*/ 11 w 136"/>
                  <a:gd name="T31" fmla="*/ 335 h 338"/>
                  <a:gd name="T32" fmla="*/ 0 w 136"/>
                  <a:gd name="T33" fmla="*/ 338 h 338"/>
                  <a:gd name="T34" fmla="*/ 1 w 136"/>
                  <a:gd name="T35" fmla="*/ 325 h 338"/>
                  <a:gd name="T36" fmla="*/ 6 w 136"/>
                  <a:gd name="T37" fmla="*/ 292 h 338"/>
                  <a:gd name="T38" fmla="*/ 15 w 136"/>
                  <a:gd name="T39" fmla="*/ 249 h 338"/>
                  <a:gd name="T40" fmla="*/ 31 w 136"/>
                  <a:gd name="T41" fmla="*/ 209 h 338"/>
                  <a:gd name="T42" fmla="*/ 54 w 136"/>
                  <a:gd name="T43" fmla="*/ 178 h 338"/>
                  <a:gd name="T44" fmla="*/ 88 w 136"/>
                  <a:gd name="T45" fmla="*/ 158 h 338"/>
                  <a:gd name="T46" fmla="*/ 111 w 136"/>
                  <a:gd name="T47" fmla="*/ 142 h 338"/>
                  <a:gd name="T48" fmla="*/ 121 w 136"/>
                  <a:gd name="T49" fmla="*/ 116 h 338"/>
                  <a:gd name="T50" fmla="*/ 115 w 136"/>
                  <a:gd name="T51" fmla="*/ 89 h 338"/>
                  <a:gd name="T52" fmla="*/ 97 w 136"/>
                  <a:gd name="T53" fmla="*/ 66 h 338"/>
                  <a:gd name="T54" fmla="*/ 75 w 136"/>
                  <a:gd name="T55" fmla="*/ 47 h 338"/>
                  <a:gd name="T56" fmla="*/ 59 w 136"/>
                  <a:gd name="T57" fmla="*/ 38 h 338"/>
                  <a:gd name="T58" fmla="*/ 54 w 136"/>
                  <a:gd name="T59" fmla="*/ 34 h 338"/>
                  <a:gd name="T60" fmla="*/ 38 w 136"/>
                  <a:gd name="T61" fmla="*/ 24 h 338"/>
                  <a:gd name="T62" fmla="*/ 20 w 136"/>
                  <a:gd name="T63" fmla="*/ 10 h 338"/>
                  <a:gd name="T64" fmla="*/ 12 w 136"/>
                  <a:gd name="T6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338">
                    <a:moveTo>
                      <a:pt x="12" y="0"/>
                    </a:moveTo>
                    <a:lnTo>
                      <a:pt x="16" y="0"/>
                    </a:lnTo>
                    <a:lnTo>
                      <a:pt x="21" y="3"/>
                    </a:lnTo>
                    <a:lnTo>
                      <a:pt x="28" y="8"/>
                    </a:lnTo>
                    <a:lnTo>
                      <a:pt x="38" y="14"/>
                    </a:lnTo>
                    <a:lnTo>
                      <a:pt x="49" y="22"/>
                    </a:lnTo>
                    <a:lnTo>
                      <a:pt x="60" y="28"/>
                    </a:lnTo>
                    <a:lnTo>
                      <a:pt x="70" y="34"/>
                    </a:lnTo>
                    <a:lnTo>
                      <a:pt x="81" y="40"/>
                    </a:lnTo>
                    <a:lnTo>
                      <a:pt x="93" y="49"/>
                    </a:lnTo>
                    <a:lnTo>
                      <a:pt x="109" y="61"/>
                    </a:lnTo>
                    <a:lnTo>
                      <a:pt x="121" y="74"/>
                    </a:lnTo>
                    <a:lnTo>
                      <a:pt x="131" y="89"/>
                    </a:lnTo>
                    <a:lnTo>
                      <a:pt x="136" y="106"/>
                    </a:lnTo>
                    <a:lnTo>
                      <a:pt x="135" y="125"/>
                    </a:lnTo>
                    <a:lnTo>
                      <a:pt x="129" y="142"/>
                    </a:lnTo>
                    <a:lnTo>
                      <a:pt x="118" y="155"/>
                    </a:lnTo>
                    <a:lnTo>
                      <a:pt x="105" y="165"/>
                    </a:lnTo>
                    <a:lnTo>
                      <a:pt x="93" y="173"/>
                    </a:lnTo>
                    <a:lnTo>
                      <a:pt x="83" y="182"/>
                    </a:lnTo>
                    <a:lnTo>
                      <a:pt x="74" y="192"/>
                    </a:lnTo>
                    <a:lnTo>
                      <a:pt x="67" y="206"/>
                    </a:lnTo>
                    <a:lnTo>
                      <a:pt x="63" y="227"/>
                    </a:lnTo>
                    <a:lnTo>
                      <a:pt x="60" y="250"/>
                    </a:lnTo>
                    <a:lnTo>
                      <a:pt x="60" y="272"/>
                    </a:lnTo>
                    <a:lnTo>
                      <a:pt x="63" y="292"/>
                    </a:lnTo>
                    <a:lnTo>
                      <a:pt x="63" y="302"/>
                    </a:lnTo>
                    <a:lnTo>
                      <a:pt x="55" y="309"/>
                    </a:lnTo>
                    <a:lnTo>
                      <a:pt x="45" y="318"/>
                    </a:lnTo>
                    <a:lnTo>
                      <a:pt x="33" y="325"/>
                    </a:lnTo>
                    <a:lnTo>
                      <a:pt x="21" y="330"/>
                    </a:lnTo>
                    <a:lnTo>
                      <a:pt x="11" y="335"/>
                    </a:lnTo>
                    <a:lnTo>
                      <a:pt x="3" y="338"/>
                    </a:lnTo>
                    <a:lnTo>
                      <a:pt x="0" y="338"/>
                    </a:lnTo>
                    <a:lnTo>
                      <a:pt x="0" y="335"/>
                    </a:lnTo>
                    <a:lnTo>
                      <a:pt x="1" y="325"/>
                    </a:lnTo>
                    <a:lnTo>
                      <a:pt x="3" y="310"/>
                    </a:lnTo>
                    <a:lnTo>
                      <a:pt x="6" y="292"/>
                    </a:lnTo>
                    <a:lnTo>
                      <a:pt x="10" y="271"/>
                    </a:lnTo>
                    <a:lnTo>
                      <a:pt x="15" y="249"/>
                    </a:lnTo>
                    <a:lnTo>
                      <a:pt x="22" y="228"/>
                    </a:lnTo>
                    <a:lnTo>
                      <a:pt x="31" y="209"/>
                    </a:lnTo>
                    <a:lnTo>
                      <a:pt x="42" y="192"/>
                    </a:lnTo>
                    <a:lnTo>
                      <a:pt x="54" y="178"/>
                    </a:lnTo>
                    <a:lnTo>
                      <a:pt x="72" y="167"/>
                    </a:lnTo>
                    <a:lnTo>
                      <a:pt x="88" y="158"/>
                    </a:lnTo>
                    <a:lnTo>
                      <a:pt x="100" y="150"/>
                    </a:lnTo>
                    <a:lnTo>
                      <a:pt x="111" y="142"/>
                    </a:lnTo>
                    <a:lnTo>
                      <a:pt x="118" y="131"/>
                    </a:lnTo>
                    <a:lnTo>
                      <a:pt x="121" y="116"/>
                    </a:lnTo>
                    <a:lnTo>
                      <a:pt x="121" y="102"/>
                    </a:lnTo>
                    <a:lnTo>
                      <a:pt x="115" y="89"/>
                    </a:lnTo>
                    <a:lnTo>
                      <a:pt x="107" y="77"/>
                    </a:lnTo>
                    <a:lnTo>
                      <a:pt x="97" y="66"/>
                    </a:lnTo>
                    <a:lnTo>
                      <a:pt x="86" y="56"/>
                    </a:lnTo>
                    <a:lnTo>
                      <a:pt x="75" y="47"/>
                    </a:lnTo>
                    <a:lnTo>
                      <a:pt x="65" y="41"/>
                    </a:lnTo>
                    <a:lnTo>
                      <a:pt x="59" y="38"/>
                    </a:lnTo>
                    <a:lnTo>
                      <a:pt x="56" y="35"/>
                    </a:lnTo>
                    <a:lnTo>
                      <a:pt x="54" y="34"/>
                    </a:lnTo>
                    <a:lnTo>
                      <a:pt x="48" y="30"/>
                    </a:lnTo>
                    <a:lnTo>
                      <a:pt x="38" y="24"/>
                    </a:lnTo>
                    <a:lnTo>
                      <a:pt x="30" y="17"/>
                    </a:lnTo>
                    <a:lnTo>
                      <a:pt x="20" y="10"/>
                    </a:lnTo>
                    <a:lnTo>
                      <a:pt x="15" y="3"/>
                    </a:lnTo>
                    <a:lnTo>
                      <a:pt x="1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53">
                <a:extLst>
                  <a:ext uri="{FF2B5EF4-FFF2-40B4-BE49-F238E27FC236}">
                    <a16:creationId xmlns:a16="http://schemas.microsoft.com/office/drawing/2014/main" id="{96F56D6F-42B3-4836-A6C5-2BD6FA5D9A0E}"/>
                  </a:ext>
                </a:extLst>
              </p:cNvPr>
              <p:cNvSpPr>
                <a:spLocks/>
              </p:cNvSpPr>
              <p:nvPr/>
            </p:nvSpPr>
            <p:spPr bwMode="auto">
              <a:xfrm>
                <a:off x="13361653" y="3078343"/>
                <a:ext cx="59914" cy="95419"/>
              </a:xfrm>
              <a:custGeom>
                <a:avLst/>
                <a:gdLst>
                  <a:gd name="T0" fmla="*/ 40 w 81"/>
                  <a:gd name="T1" fmla="*/ 0 h 129"/>
                  <a:gd name="T2" fmla="*/ 37 w 81"/>
                  <a:gd name="T3" fmla="*/ 1 h 129"/>
                  <a:gd name="T4" fmla="*/ 31 w 81"/>
                  <a:gd name="T5" fmla="*/ 6 h 129"/>
                  <a:gd name="T6" fmla="*/ 24 w 81"/>
                  <a:gd name="T7" fmla="*/ 12 h 129"/>
                  <a:gd name="T8" fmla="*/ 17 w 81"/>
                  <a:gd name="T9" fmla="*/ 22 h 129"/>
                  <a:gd name="T10" fmla="*/ 11 w 81"/>
                  <a:gd name="T11" fmla="*/ 32 h 129"/>
                  <a:gd name="T12" fmla="*/ 8 w 81"/>
                  <a:gd name="T13" fmla="*/ 43 h 129"/>
                  <a:gd name="T14" fmla="*/ 11 w 81"/>
                  <a:gd name="T15" fmla="*/ 55 h 129"/>
                  <a:gd name="T16" fmla="*/ 19 w 81"/>
                  <a:gd name="T17" fmla="*/ 71 h 129"/>
                  <a:gd name="T18" fmla="*/ 33 w 81"/>
                  <a:gd name="T19" fmla="*/ 88 h 129"/>
                  <a:gd name="T20" fmla="*/ 47 w 81"/>
                  <a:gd name="T21" fmla="*/ 104 h 129"/>
                  <a:gd name="T22" fmla="*/ 63 w 81"/>
                  <a:gd name="T23" fmla="*/ 116 h 129"/>
                  <a:gd name="T24" fmla="*/ 80 w 81"/>
                  <a:gd name="T25" fmla="*/ 125 h 129"/>
                  <a:gd name="T26" fmla="*/ 81 w 81"/>
                  <a:gd name="T27" fmla="*/ 125 h 129"/>
                  <a:gd name="T28" fmla="*/ 77 w 81"/>
                  <a:gd name="T29" fmla="*/ 126 h 129"/>
                  <a:gd name="T30" fmla="*/ 68 w 81"/>
                  <a:gd name="T31" fmla="*/ 127 h 129"/>
                  <a:gd name="T32" fmla="*/ 59 w 81"/>
                  <a:gd name="T33" fmla="*/ 129 h 129"/>
                  <a:gd name="T34" fmla="*/ 51 w 81"/>
                  <a:gd name="T35" fmla="*/ 129 h 129"/>
                  <a:gd name="T36" fmla="*/ 48 w 81"/>
                  <a:gd name="T37" fmla="*/ 129 h 129"/>
                  <a:gd name="T38" fmla="*/ 46 w 81"/>
                  <a:gd name="T39" fmla="*/ 126 h 129"/>
                  <a:gd name="T40" fmla="*/ 41 w 81"/>
                  <a:gd name="T41" fmla="*/ 121 h 129"/>
                  <a:gd name="T42" fmla="*/ 34 w 81"/>
                  <a:gd name="T43" fmla="*/ 113 h 129"/>
                  <a:gd name="T44" fmla="*/ 25 w 81"/>
                  <a:gd name="T45" fmla="*/ 102 h 129"/>
                  <a:gd name="T46" fmla="*/ 18 w 81"/>
                  <a:gd name="T47" fmla="*/ 91 h 129"/>
                  <a:gd name="T48" fmla="*/ 9 w 81"/>
                  <a:gd name="T49" fmla="*/ 78 h 129"/>
                  <a:gd name="T50" fmla="*/ 4 w 81"/>
                  <a:gd name="T51" fmla="*/ 69 h 129"/>
                  <a:gd name="T52" fmla="*/ 2 w 81"/>
                  <a:gd name="T53" fmla="*/ 59 h 129"/>
                  <a:gd name="T54" fmla="*/ 0 w 81"/>
                  <a:gd name="T55" fmla="*/ 48 h 129"/>
                  <a:gd name="T56" fmla="*/ 1 w 81"/>
                  <a:gd name="T57" fmla="*/ 38 h 129"/>
                  <a:gd name="T58" fmla="*/ 3 w 81"/>
                  <a:gd name="T59" fmla="*/ 31 h 129"/>
                  <a:gd name="T60" fmla="*/ 8 w 81"/>
                  <a:gd name="T61" fmla="*/ 23 h 129"/>
                  <a:gd name="T62" fmla="*/ 14 w 81"/>
                  <a:gd name="T63" fmla="*/ 16 h 129"/>
                  <a:gd name="T64" fmla="*/ 22 w 81"/>
                  <a:gd name="T65" fmla="*/ 10 h 129"/>
                  <a:gd name="T66" fmla="*/ 30 w 81"/>
                  <a:gd name="T67" fmla="*/ 5 h 129"/>
                  <a:gd name="T68" fmla="*/ 36 w 81"/>
                  <a:gd name="T69" fmla="*/ 1 h 129"/>
                  <a:gd name="T70" fmla="*/ 40 w 81"/>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9">
                    <a:moveTo>
                      <a:pt x="40" y="0"/>
                    </a:moveTo>
                    <a:lnTo>
                      <a:pt x="37" y="1"/>
                    </a:lnTo>
                    <a:lnTo>
                      <a:pt x="31" y="6"/>
                    </a:lnTo>
                    <a:lnTo>
                      <a:pt x="24" y="12"/>
                    </a:lnTo>
                    <a:lnTo>
                      <a:pt x="17" y="22"/>
                    </a:lnTo>
                    <a:lnTo>
                      <a:pt x="11" y="32"/>
                    </a:lnTo>
                    <a:lnTo>
                      <a:pt x="8" y="43"/>
                    </a:lnTo>
                    <a:lnTo>
                      <a:pt x="11" y="55"/>
                    </a:lnTo>
                    <a:lnTo>
                      <a:pt x="19" y="71"/>
                    </a:lnTo>
                    <a:lnTo>
                      <a:pt x="33" y="88"/>
                    </a:lnTo>
                    <a:lnTo>
                      <a:pt x="47" y="104"/>
                    </a:lnTo>
                    <a:lnTo>
                      <a:pt x="63" y="116"/>
                    </a:lnTo>
                    <a:lnTo>
                      <a:pt x="80" y="125"/>
                    </a:lnTo>
                    <a:lnTo>
                      <a:pt x="81" y="125"/>
                    </a:lnTo>
                    <a:lnTo>
                      <a:pt x="77" y="126"/>
                    </a:lnTo>
                    <a:lnTo>
                      <a:pt x="68" y="127"/>
                    </a:lnTo>
                    <a:lnTo>
                      <a:pt x="59" y="129"/>
                    </a:lnTo>
                    <a:lnTo>
                      <a:pt x="51" y="129"/>
                    </a:lnTo>
                    <a:lnTo>
                      <a:pt x="48" y="129"/>
                    </a:lnTo>
                    <a:lnTo>
                      <a:pt x="46" y="126"/>
                    </a:lnTo>
                    <a:lnTo>
                      <a:pt x="41" y="121"/>
                    </a:lnTo>
                    <a:lnTo>
                      <a:pt x="34" y="113"/>
                    </a:lnTo>
                    <a:lnTo>
                      <a:pt x="25" y="102"/>
                    </a:lnTo>
                    <a:lnTo>
                      <a:pt x="18" y="91"/>
                    </a:lnTo>
                    <a:lnTo>
                      <a:pt x="9" y="78"/>
                    </a:lnTo>
                    <a:lnTo>
                      <a:pt x="4" y="69"/>
                    </a:lnTo>
                    <a:lnTo>
                      <a:pt x="2" y="59"/>
                    </a:lnTo>
                    <a:lnTo>
                      <a:pt x="0" y="48"/>
                    </a:lnTo>
                    <a:lnTo>
                      <a:pt x="1" y="38"/>
                    </a:lnTo>
                    <a:lnTo>
                      <a:pt x="3" y="31"/>
                    </a:lnTo>
                    <a:lnTo>
                      <a:pt x="8" y="23"/>
                    </a:lnTo>
                    <a:lnTo>
                      <a:pt x="14" y="16"/>
                    </a:lnTo>
                    <a:lnTo>
                      <a:pt x="22" y="10"/>
                    </a:lnTo>
                    <a:lnTo>
                      <a:pt x="30" y="5"/>
                    </a:lnTo>
                    <a:lnTo>
                      <a:pt x="36" y="1"/>
                    </a:lnTo>
                    <a:lnTo>
                      <a:pt x="4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Freeform 54">
                <a:extLst>
                  <a:ext uri="{FF2B5EF4-FFF2-40B4-BE49-F238E27FC236}">
                    <a16:creationId xmlns:a16="http://schemas.microsoft.com/office/drawing/2014/main" id="{BFDF241A-A5F6-4BFA-8256-2BF83571EABE}"/>
                  </a:ext>
                </a:extLst>
              </p:cNvPr>
              <p:cNvSpPr>
                <a:spLocks/>
              </p:cNvSpPr>
              <p:nvPr/>
            </p:nvSpPr>
            <p:spPr bwMode="auto">
              <a:xfrm>
                <a:off x="13691551" y="3124943"/>
                <a:ext cx="106514" cy="65832"/>
              </a:xfrm>
              <a:custGeom>
                <a:avLst/>
                <a:gdLst>
                  <a:gd name="T0" fmla="*/ 141 w 144"/>
                  <a:gd name="T1" fmla="*/ 0 h 89"/>
                  <a:gd name="T2" fmla="*/ 142 w 144"/>
                  <a:gd name="T3" fmla="*/ 1 h 89"/>
                  <a:gd name="T4" fmla="*/ 142 w 144"/>
                  <a:gd name="T5" fmla="*/ 6 h 89"/>
                  <a:gd name="T6" fmla="*/ 144 w 144"/>
                  <a:gd name="T7" fmla="*/ 14 h 89"/>
                  <a:gd name="T8" fmla="*/ 142 w 144"/>
                  <a:gd name="T9" fmla="*/ 25 h 89"/>
                  <a:gd name="T10" fmla="*/ 139 w 144"/>
                  <a:gd name="T11" fmla="*/ 37 h 89"/>
                  <a:gd name="T12" fmla="*/ 134 w 144"/>
                  <a:gd name="T13" fmla="*/ 50 h 89"/>
                  <a:gd name="T14" fmla="*/ 127 w 144"/>
                  <a:gd name="T15" fmla="*/ 61 h 89"/>
                  <a:gd name="T16" fmla="*/ 112 w 144"/>
                  <a:gd name="T17" fmla="*/ 74 h 89"/>
                  <a:gd name="T18" fmla="*/ 100 w 144"/>
                  <a:gd name="T19" fmla="*/ 83 h 89"/>
                  <a:gd name="T20" fmla="*/ 86 w 144"/>
                  <a:gd name="T21" fmla="*/ 86 h 89"/>
                  <a:gd name="T22" fmla="*/ 74 w 144"/>
                  <a:gd name="T23" fmla="*/ 89 h 89"/>
                  <a:gd name="T24" fmla="*/ 56 w 144"/>
                  <a:gd name="T25" fmla="*/ 89 h 89"/>
                  <a:gd name="T26" fmla="*/ 42 w 144"/>
                  <a:gd name="T27" fmla="*/ 88 h 89"/>
                  <a:gd name="T28" fmla="*/ 30 w 144"/>
                  <a:gd name="T29" fmla="*/ 84 h 89"/>
                  <a:gd name="T30" fmla="*/ 20 w 144"/>
                  <a:gd name="T31" fmla="*/ 81 h 89"/>
                  <a:gd name="T32" fmla="*/ 13 w 144"/>
                  <a:gd name="T33" fmla="*/ 80 h 89"/>
                  <a:gd name="T34" fmla="*/ 6 w 144"/>
                  <a:gd name="T35" fmla="*/ 81 h 89"/>
                  <a:gd name="T36" fmla="*/ 1 w 144"/>
                  <a:gd name="T37" fmla="*/ 84 h 89"/>
                  <a:gd name="T38" fmla="*/ 0 w 144"/>
                  <a:gd name="T39" fmla="*/ 81 h 89"/>
                  <a:gd name="T40" fmla="*/ 1 w 144"/>
                  <a:gd name="T41" fmla="*/ 78 h 89"/>
                  <a:gd name="T42" fmla="*/ 3 w 144"/>
                  <a:gd name="T43" fmla="*/ 72 h 89"/>
                  <a:gd name="T44" fmla="*/ 7 w 144"/>
                  <a:gd name="T45" fmla="*/ 67 h 89"/>
                  <a:gd name="T46" fmla="*/ 9 w 144"/>
                  <a:gd name="T47" fmla="*/ 63 h 89"/>
                  <a:gd name="T48" fmla="*/ 11 w 144"/>
                  <a:gd name="T49" fmla="*/ 61 h 89"/>
                  <a:gd name="T50" fmla="*/ 13 w 144"/>
                  <a:gd name="T51" fmla="*/ 62 h 89"/>
                  <a:gd name="T52" fmla="*/ 20 w 144"/>
                  <a:gd name="T53" fmla="*/ 67 h 89"/>
                  <a:gd name="T54" fmla="*/ 30 w 144"/>
                  <a:gd name="T55" fmla="*/ 70 h 89"/>
                  <a:gd name="T56" fmla="*/ 44 w 144"/>
                  <a:gd name="T57" fmla="*/ 75 h 89"/>
                  <a:gd name="T58" fmla="*/ 58 w 144"/>
                  <a:gd name="T59" fmla="*/ 78 h 89"/>
                  <a:gd name="T60" fmla="*/ 74 w 144"/>
                  <a:gd name="T61" fmla="*/ 78 h 89"/>
                  <a:gd name="T62" fmla="*/ 92 w 144"/>
                  <a:gd name="T63" fmla="*/ 73 h 89"/>
                  <a:gd name="T64" fmla="*/ 108 w 144"/>
                  <a:gd name="T65" fmla="*/ 64 h 89"/>
                  <a:gd name="T66" fmla="*/ 122 w 144"/>
                  <a:gd name="T67" fmla="*/ 53 h 89"/>
                  <a:gd name="T68" fmla="*/ 130 w 144"/>
                  <a:gd name="T69" fmla="*/ 40 h 89"/>
                  <a:gd name="T70" fmla="*/ 138 w 144"/>
                  <a:gd name="T71" fmla="*/ 26 h 89"/>
                  <a:gd name="T72" fmla="*/ 140 w 144"/>
                  <a:gd name="T73" fmla="*/ 14 h 89"/>
                  <a:gd name="T74" fmla="*/ 141 w 144"/>
                  <a:gd name="T75" fmla="*/ 4 h 89"/>
                  <a:gd name="T76" fmla="*/ 141 w 144"/>
                  <a:gd name="T7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89">
                    <a:moveTo>
                      <a:pt x="141" y="0"/>
                    </a:moveTo>
                    <a:lnTo>
                      <a:pt x="142" y="1"/>
                    </a:lnTo>
                    <a:lnTo>
                      <a:pt x="142" y="6"/>
                    </a:lnTo>
                    <a:lnTo>
                      <a:pt x="144" y="14"/>
                    </a:lnTo>
                    <a:lnTo>
                      <a:pt x="142" y="25"/>
                    </a:lnTo>
                    <a:lnTo>
                      <a:pt x="139" y="37"/>
                    </a:lnTo>
                    <a:lnTo>
                      <a:pt x="134" y="50"/>
                    </a:lnTo>
                    <a:lnTo>
                      <a:pt x="127" y="61"/>
                    </a:lnTo>
                    <a:lnTo>
                      <a:pt x="112" y="74"/>
                    </a:lnTo>
                    <a:lnTo>
                      <a:pt x="100" y="83"/>
                    </a:lnTo>
                    <a:lnTo>
                      <a:pt x="86" y="86"/>
                    </a:lnTo>
                    <a:lnTo>
                      <a:pt x="74" y="89"/>
                    </a:lnTo>
                    <a:lnTo>
                      <a:pt x="56" y="89"/>
                    </a:lnTo>
                    <a:lnTo>
                      <a:pt x="42" y="88"/>
                    </a:lnTo>
                    <a:lnTo>
                      <a:pt x="30" y="84"/>
                    </a:lnTo>
                    <a:lnTo>
                      <a:pt x="20" y="81"/>
                    </a:lnTo>
                    <a:lnTo>
                      <a:pt x="13" y="80"/>
                    </a:lnTo>
                    <a:lnTo>
                      <a:pt x="6" y="81"/>
                    </a:lnTo>
                    <a:lnTo>
                      <a:pt x="1" y="84"/>
                    </a:lnTo>
                    <a:lnTo>
                      <a:pt x="0" y="81"/>
                    </a:lnTo>
                    <a:lnTo>
                      <a:pt x="1" y="78"/>
                    </a:lnTo>
                    <a:lnTo>
                      <a:pt x="3" y="72"/>
                    </a:lnTo>
                    <a:lnTo>
                      <a:pt x="7" y="67"/>
                    </a:lnTo>
                    <a:lnTo>
                      <a:pt x="9" y="63"/>
                    </a:lnTo>
                    <a:lnTo>
                      <a:pt x="11" y="61"/>
                    </a:lnTo>
                    <a:lnTo>
                      <a:pt x="13" y="62"/>
                    </a:lnTo>
                    <a:lnTo>
                      <a:pt x="20" y="67"/>
                    </a:lnTo>
                    <a:lnTo>
                      <a:pt x="30" y="70"/>
                    </a:lnTo>
                    <a:lnTo>
                      <a:pt x="44" y="75"/>
                    </a:lnTo>
                    <a:lnTo>
                      <a:pt x="58" y="78"/>
                    </a:lnTo>
                    <a:lnTo>
                      <a:pt x="74" y="78"/>
                    </a:lnTo>
                    <a:lnTo>
                      <a:pt x="92" y="73"/>
                    </a:lnTo>
                    <a:lnTo>
                      <a:pt x="108" y="64"/>
                    </a:lnTo>
                    <a:lnTo>
                      <a:pt x="122" y="53"/>
                    </a:lnTo>
                    <a:lnTo>
                      <a:pt x="130" y="40"/>
                    </a:lnTo>
                    <a:lnTo>
                      <a:pt x="138" y="26"/>
                    </a:lnTo>
                    <a:lnTo>
                      <a:pt x="140" y="14"/>
                    </a:lnTo>
                    <a:lnTo>
                      <a:pt x="141" y="4"/>
                    </a:lnTo>
                    <a:lnTo>
                      <a:pt x="141"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55">
                <a:extLst>
                  <a:ext uri="{FF2B5EF4-FFF2-40B4-BE49-F238E27FC236}">
                    <a16:creationId xmlns:a16="http://schemas.microsoft.com/office/drawing/2014/main" id="{ACD28589-5248-4DA1-8797-2E8817291D15}"/>
                  </a:ext>
                </a:extLst>
              </p:cNvPr>
              <p:cNvSpPr>
                <a:spLocks/>
              </p:cNvSpPr>
              <p:nvPr/>
            </p:nvSpPr>
            <p:spPr bwMode="auto">
              <a:xfrm>
                <a:off x="13432662" y="3098315"/>
                <a:ext cx="105775" cy="41422"/>
              </a:xfrm>
              <a:custGeom>
                <a:avLst/>
                <a:gdLst>
                  <a:gd name="T0" fmla="*/ 55 w 143"/>
                  <a:gd name="T1" fmla="*/ 0 h 56"/>
                  <a:gd name="T2" fmla="*/ 77 w 143"/>
                  <a:gd name="T3" fmla="*/ 0 h 56"/>
                  <a:gd name="T4" fmla="*/ 91 w 143"/>
                  <a:gd name="T5" fmla="*/ 3 h 56"/>
                  <a:gd name="T6" fmla="*/ 105 w 143"/>
                  <a:gd name="T7" fmla="*/ 6 h 56"/>
                  <a:gd name="T8" fmla="*/ 119 w 143"/>
                  <a:gd name="T9" fmla="*/ 12 h 56"/>
                  <a:gd name="T10" fmla="*/ 131 w 143"/>
                  <a:gd name="T11" fmla="*/ 18 h 56"/>
                  <a:gd name="T12" fmla="*/ 138 w 143"/>
                  <a:gd name="T13" fmla="*/ 23 h 56"/>
                  <a:gd name="T14" fmla="*/ 142 w 143"/>
                  <a:gd name="T15" fmla="*/ 27 h 56"/>
                  <a:gd name="T16" fmla="*/ 143 w 143"/>
                  <a:gd name="T17" fmla="*/ 36 h 56"/>
                  <a:gd name="T18" fmla="*/ 143 w 143"/>
                  <a:gd name="T19" fmla="*/ 45 h 56"/>
                  <a:gd name="T20" fmla="*/ 143 w 143"/>
                  <a:gd name="T21" fmla="*/ 53 h 56"/>
                  <a:gd name="T22" fmla="*/ 142 w 143"/>
                  <a:gd name="T23" fmla="*/ 56 h 56"/>
                  <a:gd name="T24" fmla="*/ 141 w 143"/>
                  <a:gd name="T25" fmla="*/ 54 h 56"/>
                  <a:gd name="T26" fmla="*/ 137 w 143"/>
                  <a:gd name="T27" fmla="*/ 49 h 56"/>
                  <a:gd name="T28" fmla="*/ 131 w 143"/>
                  <a:gd name="T29" fmla="*/ 40 h 56"/>
                  <a:gd name="T30" fmla="*/ 121 w 143"/>
                  <a:gd name="T31" fmla="*/ 32 h 56"/>
                  <a:gd name="T32" fmla="*/ 109 w 143"/>
                  <a:gd name="T33" fmla="*/ 22 h 56"/>
                  <a:gd name="T34" fmla="*/ 93 w 143"/>
                  <a:gd name="T35" fmla="*/ 15 h 56"/>
                  <a:gd name="T36" fmla="*/ 75 w 143"/>
                  <a:gd name="T37" fmla="*/ 11 h 56"/>
                  <a:gd name="T38" fmla="*/ 62 w 143"/>
                  <a:gd name="T39" fmla="*/ 9 h 56"/>
                  <a:gd name="T40" fmla="*/ 49 w 143"/>
                  <a:gd name="T41" fmla="*/ 10 h 56"/>
                  <a:gd name="T42" fmla="*/ 34 w 143"/>
                  <a:gd name="T43" fmla="*/ 11 h 56"/>
                  <a:gd name="T44" fmla="*/ 22 w 143"/>
                  <a:gd name="T45" fmla="*/ 14 h 56"/>
                  <a:gd name="T46" fmla="*/ 11 w 143"/>
                  <a:gd name="T47" fmla="*/ 16 h 56"/>
                  <a:gd name="T48" fmla="*/ 4 w 143"/>
                  <a:gd name="T49" fmla="*/ 18 h 56"/>
                  <a:gd name="T50" fmla="*/ 0 w 143"/>
                  <a:gd name="T51" fmla="*/ 18 h 56"/>
                  <a:gd name="T52" fmla="*/ 3 w 143"/>
                  <a:gd name="T53" fmla="*/ 17 h 56"/>
                  <a:gd name="T54" fmla="*/ 10 w 143"/>
                  <a:gd name="T55" fmla="*/ 14 h 56"/>
                  <a:gd name="T56" fmla="*/ 22 w 143"/>
                  <a:gd name="T57" fmla="*/ 7 h 56"/>
                  <a:gd name="T58" fmla="*/ 37 w 143"/>
                  <a:gd name="T59" fmla="*/ 4 h 56"/>
                  <a:gd name="T60" fmla="*/ 55 w 143"/>
                  <a:gd name="T6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56">
                    <a:moveTo>
                      <a:pt x="55" y="0"/>
                    </a:moveTo>
                    <a:lnTo>
                      <a:pt x="77" y="0"/>
                    </a:lnTo>
                    <a:lnTo>
                      <a:pt x="91" y="3"/>
                    </a:lnTo>
                    <a:lnTo>
                      <a:pt x="105" y="6"/>
                    </a:lnTo>
                    <a:lnTo>
                      <a:pt x="119" y="12"/>
                    </a:lnTo>
                    <a:lnTo>
                      <a:pt x="131" y="18"/>
                    </a:lnTo>
                    <a:lnTo>
                      <a:pt x="138" y="23"/>
                    </a:lnTo>
                    <a:lnTo>
                      <a:pt x="142" y="27"/>
                    </a:lnTo>
                    <a:lnTo>
                      <a:pt x="143" y="36"/>
                    </a:lnTo>
                    <a:lnTo>
                      <a:pt x="143" y="45"/>
                    </a:lnTo>
                    <a:lnTo>
                      <a:pt x="143" y="53"/>
                    </a:lnTo>
                    <a:lnTo>
                      <a:pt x="142" y="56"/>
                    </a:lnTo>
                    <a:lnTo>
                      <a:pt x="141" y="54"/>
                    </a:lnTo>
                    <a:lnTo>
                      <a:pt x="137" y="49"/>
                    </a:lnTo>
                    <a:lnTo>
                      <a:pt x="131" y="40"/>
                    </a:lnTo>
                    <a:lnTo>
                      <a:pt x="121" y="32"/>
                    </a:lnTo>
                    <a:lnTo>
                      <a:pt x="109" y="22"/>
                    </a:lnTo>
                    <a:lnTo>
                      <a:pt x="93" y="15"/>
                    </a:lnTo>
                    <a:lnTo>
                      <a:pt x="75" y="11"/>
                    </a:lnTo>
                    <a:lnTo>
                      <a:pt x="62" y="9"/>
                    </a:lnTo>
                    <a:lnTo>
                      <a:pt x="49" y="10"/>
                    </a:lnTo>
                    <a:lnTo>
                      <a:pt x="34" y="11"/>
                    </a:lnTo>
                    <a:lnTo>
                      <a:pt x="22" y="14"/>
                    </a:lnTo>
                    <a:lnTo>
                      <a:pt x="11" y="16"/>
                    </a:lnTo>
                    <a:lnTo>
                      <a:pt x="4" y="18"/>
                    </a:lnTo>
                    <a:lnTo>
                      <a:pt x="0" y="18"/>
                    </a:lnTo>
                    <a:lnTo>
                      <a:pt x="3" y="17"/>
                    </a:lnTo>
                    <a:lnTo>
                      <a:pt x="10" y="14"/>
                    </a:lnTo>
                    <a:lnTo>
                      <a:pt x="22" y="7"/>
                    </a:lnTo>
                    <a:lnTo>
                      <a:pt x="37" y="4"/>
                    </a:lnTo>
                    <a:lnTo>
                      <a:pt x="55"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Freeform 56">
                <a:extLst>
                  <a:ext uri="{FF2B5EF4-FFF2-40B4-BE49-F238E27FC236}">
                    <a16:creationId xmlns:a16="http://schemas.microsoft.com/office/drawing/2014/main" id="{C4CFC087-A09D-4BE8-BBAA-6A3462E75DDA}"/>
                  </a:ext>
                </a:extLst>
              </p:cNvPr>
              <p:cNvSpPr>
                <a:spLocks/>
              </p:cNvSpPr>
              <p:nvPr/>
            </p:nvSpPr>
            <p:spPr bwMode="auto">
              <a:xfrm>
                <a:off x="13636075" y="3021388"/>
                <a:ext cx="57695" cy="56956"/>
              </a:xfrm>
              <a:custGeom>
                <a:avLst/>
                <a:gdLst>
                  <a:gd name="T0" fmla="*/ 66 w 78"/>
                  <a:gd name="T1" fmla="*/ 0 h 77"/>
                  <a:gd name="T2" fmla="*/ 75 w 78"/>
                  <a:gd name="T3" fmla="*/ 0 h 77"/>
                  <a:gd name="T4" fmla="*/ 78 w 78"/>
                  <a:gd name="T5" fmla="*/ 0 h 77"/>
                  <a:gd name="T6" fmla="*/ 75 w 78"/>
                  <a:gd name="T7" fmla="*/ 1 h 77"/>
                  <a:gd name="T8" fmla="*/ 67 w 78"/>
                  <a:gd name="T9" fmla="*/ 3 h 77"/>
                  <a:gd name="T10" fmla="*/ 56 w 78"/>
                  <a:gd name="T11" fmla="*/ 6 h 77"/>
                  <a:gd name="T12" fmla="*/ 44 w 78"/>
                  <a:gd name="T13" fmla="*/ 11 h 77"/>
                  <a:gd name="T14" fmla="*/ 31 w 78"/>
                  <a:gd name="T15" fmla="*/ 20 h 77"/>
                  <a:gd name="T16" fmla="*/ 18 w 78"/>
                  <a:gd name="T17" fmla="*/ 31 h 77"/>
                  <a:gd name="T18" fmla="*/ 13 w 78"/>
                  <a:gd name="T19" fmla="*/ 40 h 77"/>
                  <a:gd name="T20" fmla="*/ 10 w 78"/>
                  <a:gd name="T21" fmla="*/ 53 h 77"/>
                  <a:gd name="T22" fmla="*/ 7 w 78"/>
                  <a:gd name="T23" fmla="*/ 64 h 77"/>
                  <a:gd name="T24" fmla="*/ 6 w 78"/>
                  <a:gd name="T25" fmla="*/ 73 h 77"/>
                  <a:gd name="T26" fmla="*/ 6 w 78"/>
                  <a:gd name="T27" fmla="*/ 77 h 77"/>
                  <a:gd name="T28" fmla="*/ 6 w 78"/>
                  <a:gd name="T29" fmla="*/ 77 h 77"/>
                  <a:gd name="T30" fmla="*/ 6 w 78"/>
                  <a:gd name="T31" fmla="*/ 77 h 77"/>
                  <a:gd name="T32" fmla="*/ 6 w 78"/>
                  <a:gd name="T33" fmla="*/ 76 h 77"/>
                  <a:gd name="T34" fmla="*/ 5 w 78"/>
                  <a:gd name="T35" fmla="*/ 75 h 77"/>
                  <a:gd name="T36" fmla="*/ 4 w 78"/>
                  <a:gd name="T37" fmla="*/ 73 h 77"/>
                  <a:gd name="T38" fmla="*/ 2 w 78"/>
                  <a:gd name="T39" fmla="*/ 70 h 77"/>
                  <a:gd name="T40" fmla="*/ 0 w 78"/>
                  <a:gd name="T41" fmla="*/ 66 h 77"/>
                  <a:gd name="T42" fmla="*/ 0 w 78"/>
                  <a:gd name="T43" fmla="*/ 62 h 77"/>
                  <a:gd name="T44" fmla="*/ 1 w 78"/>
                  <a:gd name="T45" fmla="*/ 54 h 77"/>
                  <a:gd name="T46" fmla="*/ 2 w 78"/>
                  <a:gd name="T47" fmla="*/ 43 h 77"/>
                  <a:gd name="T48" fmla="*/ 6 w 78"/>
                  <a:gd name="T49" fmla="*/ 32 h 77"/>
                  <a:gd name="T50" fmla="*/ 12 w 78"/>
                  <a:gd name="T51" fmla="*/ 22 h 77"/>
                  <a:gd name="T52" fmla="*/ 26 w 78"/>
                  <a:gd name="T53" fmla="*/ 11 h 77"/>
                  <a:gd name="T54" fmla="*/ 40 w 78"/>
                  <a:gd name="T55" fmla="*/ 4 h 77"/>
                  <a:gd name="T56" fmla="*/ 55 w 78"/>
                  <a:gd name="T57" fmla="*/ 1 h 77"/>
                  <a:gd name="T58" fmla="*/ 66 w 78"/>
                  <a:gd name="T5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7">
                    <a:moveTo>
                      <a:pt x="66" y="0"/>
                    </a:moveTo>
                    <a:lnTo>
                      <a:pt x="75" y="0"/>
                    </a:lnTo>
                    <a:lnTo>
                      <a:pt x="78" y="0"/>
                    </a:lnTo>
                    <a:lnTo>
                      <a:pt x="75" y="1"/>
                    </a:lnTo>
                    <a:lnTo>
                      <a:pt x="67" y="3"/>
                    </a:lnTo>
                    <a:lnTo>
                      <a:pt x="56" y="6"/>
                    </a:lnTo>
                    <a:lnTo>
                      <a:pt x="44" y="11"/>
                    </a:lnTo>
                    <a:lnTo>
                      <a:pt x="31" y="20"/>
                    </a:lnTo>
                    <a:lnTo>
                      <a:pt x="18" y="31"/>
                    </a:lnTo>
                    <a:lnTo>
                      <a:pt x="13" y="40"/>
                    </a:lnTo>
                    <a:lnTo>
                      <a:pt x="10" y="53"/>
                    </a:lnTo>
                    <a:lnTo>
                      <a:pt x="7" y="64"/>
                    </a:lnTo>
                    <a:lnTo>
                      <a:pt x="6" y="73"/>
                    </a:lnTo>
                    <a:lnTo>
                      <a:pt x="6" y="77"/>
                    </a:lnTo>
                    <a:lnTo>
                      <a:pt x="6" y="77"/>
                    </a:lnTo>
                    <a:lnTo>
                      <a:pt x="6" y="77"/>
                    </a:lnTo>
                    <a:lnTo>
                      <a:pt x="6" y="76"/>
                    </a:lnTo>
                    <a:lnTo>
                      <a:pt x="5" y="75"/>
                    </a:lnTo>
                    <a:lnTo>
                      <a:pt x="4" y="73"/>
                    </a:lnTo>
                    <a:lnTo>
                      <a:pt x="2" y="70"/>
                    </a:lnTo>
                    <a:lnTo>
                      <a:pt x="0" y="66"/>
                    </a:lnTo>
                    <a:lnTo>
                      <a:pt x="0" y="62"/>
                    </a:lnTo>
                    <a:lnTo>
                      <a:pt x="1" y="54"/>
                    </a:lnTo>
                    <a:lnTo>
                      <a:pt x="2" y="43"/>
                    </a:lnTo>
                    <a:lnTo>
                      <a:pt x="6" y="32"/>
                    </a:lnTo>
                    <a:lnTo>
                      <a:pt x="12" y="22"/>
                    </a:lnTo>
                    <a:lnTo>
                      <a:pt x="26" y="11"/>
                    </a:lnTo>
                    <a:lnTo>
                      <a:pt x="40" y="4"/>
                    </a:lnTo>
                    <a:lnTo>
                      <a:pt x="55" y="1"/>
                    </a:lnTo>
                    <a:lnTo>
                      <a:pt x="6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Freeform 57">
                <a:extLst>
                  <a:ext uri="{FF2B5EF4-FFF2-40B4-BE49-F238E27FC236}">
                    <a16:creationId xmlns:a16="http://schemas.microsoft.com/office/drawing/2014/main" id="{50D58049-E784-4FEA-B63A-00AAF33944A8}"/>
                  </a:ext>
                </a:extLst>
              </p:cNvPr>
              <p:cNvSpPr>
                <a:spLocks/>
              </p:cNvSpPr>
              <p:nvPr/>
            </p:nvSpPr>
            <p:spPr bwMode="auto">
              <a:xfrm>
                <a:off x="13496275" y="2988102"/>
                <a:ext cx="17013" cy="80626"/>
              </a:xfrm>
              <a:custGeom>
                <a:avLst/>
                <a:gdLst>
                  <a:gd name="T0" fmla="*/ 23 w 23"/>
                  <a:gd name="T1" fmla="*/ 0 h 109"/>
                  <a:gd name="T2" fmla="*/ 22 w 23"/>
                  <a:gd name="T3" fmla="*/ 2 h 109"/>
                  <a:gd name="T4" fmla="*/ 18 w 23"/>
                  <a:gd name="T5" fmla="*/ 10 h 109"/>
                  <a:gd name="T6" fmla="*/ 13 w 23"/>
                  <a:gd name="T7" fmla="*/ 19 h 109"/>
                  <a:gd name="T8" fmla="*/ 9 w 23"/>
                  <a:gd name="T9" fmla="*/ 32 h 109"/>
                  <a:gd name="T10" fmla="*/ 6 w 23"/>
                  <a:gd name="T11" fmla="*/ 44 h 109"/>
                  <a:gd name="T12" fmla="*/ 6 w 23"/>
                  <a:gd name="T13" fmla="*/ 56 h 109"/>
                  <a:gd name="T14" fmla="*/ 8 w 23"/>
                  <a:gd name="T15" fmla="*/ 67 h 109"/>
                  <a:gd name="T16" fmla="*/ 12 w 23"/>
                  <a:gd name="T17" fmla="*/ 79 h 109"/>
                  <a:gd name="T18" fmla="*/ 16 w 23"/>
                  <a:gd name="T19" fmla="*/ 90 h 109"/>
                  <a:gd name="T20" fmla="*/ 19 w 23"/>
                  <a:gd name="T21" fmla="*/ 100 h 109"/>
                  <a:gd name="T22" fmla="*/ 22 w 23"/>
                  <a:gd name="T23" fmla="*/ 106 h 109"/>
                  <a:gd name="T24" fmla="*/ 23 w 23"/>
                  <a:gd name="T25" fmla="*/ 109 h 109"/>
                  <a:gd name="T26" fmla="*/ 23 w 23"/>
                  <a:gd name="T27" fmla="*/ 109 h 109"/>
                  <a:gd name="T28" fmla="*/ 22 w 23"/>
                  <a:gd name="T29" fmla="*/ 107 h 109"/>
                  <a:gd name="T30" fmla="*/ 18 w 23"/>
                  <a:gd name="T31" fmla="*/ 105 h 109"/>
                  <a:gd name="T32" fmla="*/ 12 w 23"/>
                  <a:gd name="T33" fmla="*/ 100 h 109"/>
                  <a:gd name="T34" fmla="*/ 1 w 23"/>
                  <a:gd name="T35" fmla="*/ 92 h 109"/>
                  <a:gd name="T36" fmla="*/ 1 w 23"/>
                  <a:gd name="T37" fmla="*/ 89 h 109"/>
                  <a:gd name="T38" fmla="*/ 0 w 23"/>
                  <a:gd name="T39" fmla="*/ 82 h 109"/>
                  <a:gd name="T40" fmla="*/ 0 w 23"/>
                  <a:gd name="T41" fmla="*/ 71 h 109"/>
                  <a:gd name="T42" fmla="*/ 0 w 23"/>
                  <a:gd name="T43" fmla="*/ 59 h 109"/>
                  <a:gd name="T44" fmla="*/ 1 w 23"/>
                  <a:gd name="T45" fmla="*/ 40 h 109"/>
                  <a:gd name="T46" fmla="*/ 7 w 23"/>
                  <a:gd name="T47" fmla="*/ 23 h 109"/>
                  <a:gd name="T48" fmla="*/ 16 w 23"/>
                  <a:gd name="T49" fmla="*/ 8 h 109"/>
                  <a:gd name="T50" fmla="*/ 23 w 23"/>
                  <a:gd name="T5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109">
                    <a:moveTo>
                      <a:pt x="23" y="0"/>
                    </a:moveTo>
                    <a:lnTo>
                      <a:pt x="22" y="2"/>
                    </a:lnTo>
                    <a:lnTo>
                      <a:pt x="18" y="10"/>
                    </a:lnTo>
                    <a:lnTo>
                      <a:pt x="13" y="19"/>
                    </a:lnTo>
                    <a:lnTo>
                      <a:pt x="9" y="32"/>
                    </a:lnTo>
                    <a:lnTo>
                      <a:pt x="6" y="44"/>
                    </a:lnTo>
                    <a:lnTo>
                      <a:pt x="6" y="56"/>
                    </a:lnTo>
                    <a:lnTo>
                      <a:pt x="8" y="67"/>
                    </a:lnTo>
                    <a:lnTo>
                      <a:pt x="12" y="79"/>
                    </a:lnTo>
                    <a:lnTo>
                      <a:pt x="16" y="90"/>
                    </a:lnTo>
                    <a:lnTo>
                      <a:pt x="19" y="100"/>
                    </a:lnTo>
                    <a:lnTo>
                      <a:pt x="22" y="106"/>
                    </a:lnTo>
                    <a:lnTo>
                      <a:pt x="23" y="109"/>
                    </a:lnTo>
                    <a:lnTo>
                      <a:pt x="23" y="109"/>
                    </a:lnTo>
                    <a:lnTo>
                      <a:pt x="22" y="107"/>
                    </a:lnTo>
                    <a:lnTo>
                      <a:pt x="18" y="105"/>
                    </a:lnTo>
                    <a:lnTo>
                      <a:pt x="12" y="100"/>
                    </a:lnTo>
                    <a:lnTo>
                      <a:pt x="1" y="92"/>
                    </a:lnTo>
                    <a:lnTo>
                      <a:pt x="1" y="89"/>
                    </a:lnTo>
                    <a:lnTo>
                      <a:pt x="0" y="82"/>
                    </a:lnTo>
                    <a:lnTo>
                      <a:pt x="0" y="71"/>
                    </a:lnTo>
                    <a:lnTo>
                      <a:pt x="0" y="59"/>
                    </a:lnTo>
                    <a:lnTo>
                      <a:pt x="1" y="40"/>
                    </a:lnTo>
                    <a:lnTo>
                      <a:pt x="7" y="23"/>
                    </a:lnTo>
                    <a:lnTo>
                      <a:pt x="16" y="8"/>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58">
                <a:extLst>
                  <a:ext uri="{FF2B5EF4-FFF2-40B4-BE49-F238E27FC236}">
                    <a16:creationId xmlns:a16="http://schemas.microsoft.com/office/drawing/2014/main" id="{3E2C7055-E631-430C-9435-8EC95F49F06F}"/>
                  </a:ext>
                </a:extLst>
              </p:cNvPr>
              <p:cNvSpPr>
                <a:spLocks/>
              </p:cNvSpPr>
              <p:nvPr/>
            </p:nvSpPr>
            <p:spPr bwMode="auto">
              <a:xfrm>
                <a:off x="13694510" y="3187816"/>
                <a:ext cx="37724" cy="34765"/>
              </a:xfrm>
              <a:custGeom>
                <a:avLst/>
                <a:gdLst>
                  <a:gd name="T0" fmla="*/ 32 w 51"/>
                  <a:gd name="T1" fmla="*/ 0 h 47"/>
                  <a:gd name="T2" fmla="*/ 40 w 51"/>
                  <a:gd name="T3" fmla="*/ 0 h 47"/>
                  <a:gd name="T4" fmla="*/ 47 w 51"/>
                  <a:gd name="T5" fmla="*/ 3 h 47"/>
                  <a:gd name="T6" fmla="*/ 49 w 51"/>
                  <a:gd name="T7" fmla="*/ 4 h 47"/>
                  <a:gd name="T8" fmla="*/ 51 w 51"/>
                  <a:gd name="T9" fmla="*/ 5 h 47"/>
                  <a:gd name="T10" fmla="*/ 51 w 51"/>
                  <a:gd name="T11" fmla="*/ 7 h 47"/>
                  <a:gd name="T12" fmla="*/ 51 w 51"/>
                  <a:gd name="T13" fmla="*/ 11 h 47"/>
                  <a:gd name="T14" fmla="*/ 49 w 51"/>
                  <a:gd name="T15" fmla="*/ 15 h 47"/>
                  <a:gd name="T16" fmla="*/ 48 w 51"/>
                  <a:gd name="T17" fmla="*/ 18 h 47"/>
                  <a:gd name="T18" fmla="*/ 47 w 51"/>
                  <a:gd name="T19" fmla="*/ 22 h 47"/>
                  <a:gd name="T20" fmla="*/ 43 w 51"/>
                  <a:gd name="T21" fmla="*/ 31 h 47"/>
                  <a:gd name="T22" fmla="*/ 36 w 51"/>
                  <a:gd name="T23" fmla="*/ 39 h 47"/>
                  <a:gd name="T24" fmla="*/ 25 w 51"/>
                  <a:gd name="T25" fmla="*/ 45 h 47"/>
                  <a:gd name="T26" fmla="*/ 16 w 51"/>
                  <a:gd name="T27" fmla="*/ 47 h 47"/>
                  <a:gd name="T28" fmla="*/ 9 w 51"/>
                  <a:gd name="T29" fmla="*/ 45 h 47"/>
                  <a:gd name="T30" fmla="*/ 3 w 51"/>
                  <a:gd name="T31" fmla="*/ 43 h 47"/>
                  <a:gd name="T32" fmla="*/ 0 w 51"/>
                  <a:gd name="T33" fmla="*/ 40 h 47"/>
                  <a:gd name="T34" fmla="*/ 3 w 51"/>
                  <a:gd name="T35" fmla="*/ 37 h 47"/>
                  <a:gd name="T36" fmla="*/ 9 w 51"/>
                  <a:gd name="T37" fmla="*/ 33 h 47"/>
                  <a:gd name="T38" fmla="*/ 13 w 51"/>
                  <a:gd name="T39" fmla="*/ 27 h 47"/>
                  <a:gd name="T40" fmla="*/ 16 w 51"/>
                  <a:gd name="T41" fmla="*/ 18 h 47"/>
                  <a:gd name="T42" fmla="*/ 19 w 51"/>
                  <a:gd name="T43" fmla="*/ 11 h 47"/>
                  <a:gd name="T44" fmla="*/ 25 w 51"/>
                  <a:gd name="T45" fmla="*/ 4 h 47"/>
                  <a:gd name="T46" fmla="*/ 32 w 51"/>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47">
                    <a:moveTo>
                      <a:pt x="32" y="0"/>
                    </a:moveTo>
                    <a:lnTo>
                      <a:pt x="40" y="0"/>
                    </a:lnTo>
                    <a:lnTo>
                      <a:pt x="47" y="3"/>
                    </a:lnTo>
                    <a:lnTo>
                      <a:pt x="49" y="4"/>
                    </a:lnTo>
                    <a:lnTo>
                      <a:pt x="51" y="5"/>
                    </a:lnTo>
                    <a:lnTo>
                      <a:pt x="51" y="7"/>
                    </a:lnTo>
                    <a:lnTo>
                      <a:pt x="51" y="11"/>
                    </a:lnTo>
                    <a:lnTo>
                      <a:pt x="49" y="15"/>
                    </a:lnTo>
                    <a:lnTo>
                      <a:pt x="48" y="18"/>
                    </a:lnTo>
                    <a:lnTo>
                      <a:pt x="47" y="22"/>
                    </a:lnTo>
                    <a:lnTo>
                      <a:pt x="43" y="31"/>
                    </a:lnTo>
                    <a:lnTo>
                      <a:pt x="36" y="39"/>
                    </a:lnTo>
                    <a:lnTo>
                      <a:pt x="25" y="45"/>
                    </a:lnTo>
                    <a:lnTo>
                      <a:pt x="16" y="47"/>
                    </a:lnTo>
                    <a:lnTo>
                      <a:pt x="9" y="45"/>
                    </a:lnTo>
                    <a:lnTo>
                      <a:pt x="3" y="43"/>
                    </a:lnTo>
                    <a:lnTo>
                      <a:pt x="0" y="40"/>
                    </a:lnTo>
                    <a:lnTo>
                      <a:pt x="3" y="37"/>
                    </a:lnTo>
                    <a:lnTo>
                      <a:pt x="9" y="33"/>
                    </a:lnTo>
                    <a:lnTo>
                      <a:pt x="13" y="27"/>
                    </a:lnTo>
                    <a:lnTo>
                      <a:pt x="16" y="18"/>
                    </a:lnTo>
                    <a:lnTo>
                      <a:pt x="19" y="11"/>
                    </a:lnTo>
                    <a:lnTo>
                      <a:pt x="25" y="4"/>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59">
                <a:extLst>
                  <a:ext uri="{FF2B5EF4-FFF2-40B4-BE49-F238E27FC236}">
                    <a16:creationId xmlns:a16="http://schemas.microsoft.com/office/drawing/2014/main" id="{54F893FB-AEDF-41E2-904C-0F1D633B6D2B}"/>
                  </a:ext>
                </a:extLst>
              </p:cNvPr>
              <p:cNvSpPr>
                <a:spLocks/>
              </p:cNvSpPr>
              <p:nvPr/>
            </p:nvSpPr>
            <p:spPr bwMode="auto">
              <a:xfrm>
                <a:off x="13718179" y="3224800"/>
                <a:ext cx="33286" cy="33286"/>
              </a:xfrm>
              <a:custGeom>
                <a:avLst/>
                <a:gdLst>
                  <a:gd name="T0" fmla="*/ 4 w 45"/>
                  <a:gd name="T1" fmla="*/ 0 h 45"/>
                  <a:gd name="T2" fmla="*/ 5 w 45"/>
                  <a:gd name="T3" fmla="*/ 0 h 45"/>
                  <a:gd name="T4" fmla="*/ 6 w 45"/>
                  <a:gd name="T5" fmla="*/ 1 h 45"/>
                  <a:gd name="T6" fmla="*/ 10 w 45"/>
                  <a:gd name="T7" fmla="*/ 4 h 45"/>
                  <a:gd name="T8" fmla="*/ 12 w 45"/>
                  <a:gd name="T9" fmla="*/ 6 h 45"/>
                  <a:gd name="T10" fmla="*/ 15 w 45"/>
                  <a:gd name="T11" fmla="*/ 8 h 45"/>
                  <a:gd name="T12" fmla="*/ 17 w 45"/>
                  <a:gd name="T13" fmla="*/ 8 h 45"/>
                  <a:gd name="T14" fmla="*/ 20 w 45"/>
                  <a:gd name="T15" fmla="*/ 8 h 45"/>
                  <a:gd name="T16" fmla="*/ 23 w 45"/>
                  <a:gd name="T17" fmla="*/ 8 h 45"/>
                  <a:gd name="T18" fmla="*/ 26 w 45"/>
                  <a:gd name="T19" fmla="*/ 9 h 45"/>
                  <a:gd name="T20" fmla="*/ 27 w 45"/>
                  <a:gd name="T21" fmla="*/ 9 h 45"/>
                  <a:gd name="T22" fmla="*/ 33 w 45"/>
                  <a:gd name="T23" fmla="*/ 11 h 45"/>
                  <a:gd name="T24" fmla="*/ 37 w 45"/>
                  <a:gd name="T25" fmla="*/ 14 h 45"/>
                  <a:gd name="T26" fmla="*/ 41 w 45"/>
                  <a:gd name="T27" fmla="*/ 17 h 45"/>
                  <a:gd name="T28" fmla="*/ 43 w 45"/>
                  <a:gd name="T29" fmla="*/ 21 h 45"/>
                  <a:gd name="T30" fmla="*/ 44 w 45"/>
                  <a:gd name="T31" fmla="*/ 27 h 45"/>
                  <a:gd name="T32" fmla="*/ 45 w 45"/>
                  <a:gd name="T33" fmla="*/ 31 h 45"/>
                  <a:gd name="T34" fmla="*/ 45 w 45"/>
                  <a:gd name="T35" fmla="*/ 34 h 45"/>
                  <a:gd name="T36" fmla="*/ 44 w 45"/>
                  <a:gd name="T37" fmla="*/ 37 h 45"/>
                  <a:gd name="T38" fmla="*/ 44 w 45"/>
                  <a:gd name="T39" fmla="*/ 38 h 45"/>
                  <a:gd name="T40" fmla="*/ 43 w 45"/>
                  <a:gd name="T41" fmla="*/ 39 h 45"/>
                  <a:gd name="T42" fmla="*/ 43 w 45"/>
                  <a:gd name="T43" fmla="*/ 39 h 45"/>
                  <a:gd name="T44" fmla="*/ 42 w 45"/>
                  <a:gd name="T45" fmla="*/ 39 h 45"/>
                  <a:gd name="T46" fmla="*/ 41 w 45"/>
                  <a:gd name="T47" fmla="*/ 41 h 45"/>
                  <a:gd name="T48" fmla="*/ 36 w 45"/>
                  <a:gd name="T49" fmla="*/ 44 h 45"/>
                  <a:gd name="T50" fmla="*/ 27 w 45"/>
                  <a:gd name="T51" fmla="*/ 45 h 45"/>
                  <a:gd name="T52" fmla="*/ 19 w 45"/>
                  <a:gd name="T53" fmla="*/ 43 h 45"/>
                  <a:gd name="T54" fmla="*/ 9 w 45"/>
                  <a:gd name="T55" fmla="*/ 36 h 45"/>
                  <a:gd name="T56" fmla="*/ 3 w 45"/>
                  <a:gd name="T57" fmla="*/ 26 h 45"/>
                  <a:gd name="T58" fmla="*/ 0 w 45"/>
                  <a:gd name="T59" fmla="*/ 16 h 45"/>
                  <a:gd name="T60" fmla="*/ 1 w 45"/>
                  <a:gd name="T61" fmla="*/ 8 h 45"/>
                  <a:gd name="T62" fmla="*/ 3 w 45"/>
                  <a:gd name="T63" fmla="*/ 3 h 45"/>
                  <a:gd name="T64" fmla="*/ 4 w 45"/>
                  <a:gd name="T6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5">
                    <a:moveTo>
                      <a:pt x="4" y="0"/>
                    </a:moveTo>
                    <a:lnTo>
                      <a:pt x="5" y="0"/>
                    </a:lnTo>
                    <a:lnTo>
                      <a:pt x="6" y="1"/>
                    </a:lnTo>
                    <a:lnTo>
                      <a:pt x="10" y="4"/>
                    </a:lnTo>
                    <a:lnTo>
                      <a:pt x="12" y="6"/>
                    </a:lnTo>
                    <a:lnTo>
                      <a:pt x="15" y="8"/>
                    </a:lnTo>
                    <a:lnTo>
                      <a:pt x="17" y="8"/>
                    </a:lnTo>
                    <a:lnTo>
                      <a:pt x="20" y="8"/>
                    </a:lnTo>
                    <a:lnTo>
                      <a:pt x="23" y="8"/>
                    </a:lnTo>
                    <a:lnTo>
                      <a:pt x="26" y="9"/>
                    </a:lnTo>
                    <a:lnTo>
                      <a:pt x="27" y="9"/>
                    </a:lnTo>
                    <a:lnTo>
                      <a:pt x="33" y="11"/>
                    </a:lnTo>
                    <a:lnTo>
                      <a:pt x="37" y="14"/>
                    </a:lnTo>
                    <a:lnTo>
                      <a:pt x="41" y="17"/>
                    </a:lnTo>
                    <a:lnTo>
                      <a:pt x="43" y="21"/>
                    </a:lnTo>
                    <a:lnTo>
                      <a:pt x="44" y="27"/>
                    </a:lnTo>
                    <a:lnTo>
                      <a:pt x="45" y="31"/>
                    </a:lnTo>
                    <a:lnTo>
                      <a:pt x="45" y="34"/>
                    </a:lnTo>
                    <a:lnTo>
                      <a:pt x="44" y="37"/>
                    </a:lnTo>
                    <a:lnTo>
                      <a:pt x="44" y="38"/>
                    </a:lnTo>
                    <a:lnTo>
                      <a:pt x="43" y="39"/>
                    </a:lnTo>
                    <a:lnTo>
                      <a:pt x="43" y="39"/>
                    </a:lnTo>
                    <a:lnTo>
                      <a:pt x="42" y="39"/>
                    </a:lnTo>
                    <a:lnTo>
                      <a:pt x="41" y="41"/>
                    </a:lnTo>
                    <a:lnTo>
                      <a:pt x="36" y="44"/>
                    </a:lnTo>
                    <a:lnTo>
                      <a:pt x="27" y="45"/>
                    </a:lnTo>
                    <a:lnTo>
                      <a:pt x="19" y="43"/>
                    </a:lnTo>
                    <a:lnTo>
                      <a:pt x="9" y="36"/>
                    </a:lnTo>
                    <a:lnTo>
                      <a:pt x="3" y="26"/>
                    </a:lnTo>
                    <a:lnTo>
                      <a:pt x="0" y="16"/>
                    </a:lnTo>
                    <a:lnTo>
                      <a:pt x="1" y="8"/>
                    </a:lnTo>
                    <a:lnTo>
                      <a:pt x="3"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60">
                <a:extLst>
                  <a:ext uri="{FF2B5EF4-FFF2-40B4-BE49-F238E27FC236}">
                    <a16:creationId xmlns:a16="http://schemas.microsoft.com/office/drawing/2014/main" id="{B6A7AC5A-9AA2-4245-AD5E-4C2DC69D0DFC}"/>
                  </a:ext>
                </a:extLst>
              </p:cNvPr>
              <p:cNvSpPr>
                <a:spLocks/>
              </p:cNvSpPr>
              <p:nvPr/>
            </p:nvSpPr>
            <p:spPr bwMode="auto">
              <a:xfrm>
                <a:off x="13712262" y="3098315"/>
                <a:ext cx="37724" cy="53997"/>
              </a:xfrm>
              <a:custGeom>
                <a:avLst/>
                <a:gdLst>
                  <a:gd name="T0" fmla="*/ 25 w 51"/>
                  <a:gd name="T1" fmla="*/ 0 h 73"/>
                  <a:gd name="T2" fmla="*/ 31 w 51"/>
                  <a:gd name="T3" fmla="*/ 1 h 73"/>
                  <a:gd name="T4" fmla="*/ 39 w 51"/>
                  <a:gd name="T5" fmla="*/ 6 h 73"/>
                  <a:gd name="T6" fmla="*/ 46 w 51"/>
                  <a:gd name="T7" fmla="*/ 17 h 73"/>
                  <a:gd name="T8" fmla="*/ 50 w 51"/>
                  <a:gd name="T9" fmla="*/ 31 h 73"/>
                  <a:gd name="T10" fmla="*/ 51 w 51"/>
                  <a:gd name="T11" fmla="*/ 44 h 73"/>
                  <a:gd name="T12" fmla="*/ 49 w 51"/>
                  <a:gd name="T13" fmla="*/ 56 h 73"/>
                  <a:gd name="T14" fmla="*/ 46 w 51"/>
                  <a:gd name="T15" fmla="*/ 66 h 73"/>
                  <a:gd name="T16" fmla="*/ 46 w 51"/>
                  <a:gd name="T17" fmla="*/ 71 h 73"/>
                  <a:gd name="T18" fmla="*/ 46 w 51"/>
                  <a:gd name="T19" fmla="*/ 73 h 73"/>
                  <a:gd name="T20" fmla="*/ 44 w 51"/>
                  <a:gd name="T21" fmla="*/ 72 h 73"/>
                  <a:gd name="T22" fmla="*/ 38 w 51"/>
                  <a:gd name="T23" fmla="*/ 69 h 73"/>
                  <a:gd name="T24" fmla="*/ 31 w 51"/>
                  <a:gd name="T25" fmla="*/ 62 h 73"/>
                  <a:gd name="T26" fmla="*/ 25 w 51"/>
                  <a:gd name="T27" fmla="*/ 56 h 73"/>
                  <a:gd name="T28" fmla="*/ 17 w 51"/>
                  <a:gd name="T29" fmla="*/ 50 h 73"/>
                  <a:gd name="T30" fmla="*/ 9 w 51"/>
                  <a:gd name="T31" fmla="*/ 43 h 73"/>
                  <a:gd name="T32" fmla="*/ 3 w 51"/>
                  <a:gd name="T33" fmla="*/ 36 h 73"/>
                  <a:gd name="T34" fmla="*/ 0 w 51"/>
                  <a:gd name="T35" fmla="*/ 26 h 73"/>
                  <a:gd name="T36" fmla="*/ 0 w 51"/>
                  <a:gd name="T37" fmla="*/ 14 h 73"/>
                  <a:gd name="T38" fmla="*/ 6 w 51"/>
                  <a:gd name="T39" fmla="*/ 5 h 73"/>
                  <a:gd name="T40" fmla="*/ 19 w 51"/>
                  <a:gd name="T41" fmla="*/ 0 h 73"/>
                  <a:gd name="T42" fmla="*/ 20 w 51"/>
                  <a:gd name="T43" fmla="*/ 0 h 73"/>
                  <a:gd name="T44" fmla="*/ 25 w 51"/>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73">
                    <a:moveTo>
                      <a:pt x="25" y="0"/>
                    </a:moveTo>
                    <a:lnTo>
                      <a:pt x="31" y="1"/>
                    </a:lnTo>
                    <a:lnTo>
                      <a:pt x="39" y="6"/>
                    </a:lnTo>
                    <a:lnTo>
                      <a:pt x="46" y="17"/>
                    </a:lnTo>
                    <a:lnTo>
                      <a:pt x="50" y="31"/>
                    </a:lnTo>
                    <a:lnTo>
                      <a:pt x="51" y="44"/>
                    </a:lnTo>
                    <a:lnTo>
                      <a:pt x="49" y="56"/>
                    </a:lnTo>
                    <a:lnTo>
                      <a:pt x="46" y="66"/>
                    </a:lnTo>
                    <a:lnTo>
                      <a:pt x="46" y="71"/>
                    </a:lnTo>
                    <a:lnTo>
                      <a:pt x="46" y="73"/>
                    </a:lnTo>
                    <a:lnTo>
                      <a:pt x="44" y="72"/>
                    </a:lnTo>
                    <a:lnTo>
                      <a:pt x="38" y="69"/>
                    </a:lnTo>
                    <a:lnTo>
                      <a:pt x="31" y="62"/>
                    </a:lnTo>
                    <a:lnTo>
                      <a:pt x="25" y="56"/>
                    </a:lnTo>
                    <a:lnTo>
                      <a:pt x="17" y="50"/>
                    </a:lnTo>
                    <a:lnTo>
                      <a:pt x="9" y="43"/>
                    </a:lnTo>
                    <a:lnTo>
                      <a:pt x="3" y="36"/>
                    </a:lnTo>
                    <a:lnTo>
                      <a:pt x="0" y="26"/>
                    </a:lnTo>
                    <a:lnTo>
                      <a:pt x="0" y="14"/>
                    </a:lnTo>
                    <a:lnTo>
                      <a:pt x="6" y="5"/>
                    </a:lnTo>
                    <a:lnTo>
                      <a:pt x="19" y="0"/>
                    </a:lnTo>
                    <a:lnTo>
                      <a:pt x="20"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Freeform 61">
                <a:extLst>
                  <a:ext uri="{FF2B5EF4-FFF2-40B4-BE49-F238E27FC236}">
                    <a16:creationId xmlns:a16="http://schemas.microsoft.com/office/drawing/2014/main" id="{07E68267-DE03-48EF-A2D1-054D9D0EEA97}"/>
                  </a:ext>
                </a:extLst>
              </p:cNvPr>
              <p:cNvSpPr>
                <a:spLocks/>
              </p:cNvSpPr>
              <p:nvPr/>
            </p:nvSpPr>
            <p:spPr bwMode="auto">
              <a:xfrm>
                <a:off x="13720399" y="3083521"/>
                <a:ext cx="8876" cy="26629"/>
              </a:xfrm>
              <a:custGeom>
                <a:avLst/>
                <a:gdLst>
                  <a:gd name="T0" fmla="*/ 12 w 12"/>
                  <a:gd name="T1" fmla="*/ 0 h 36"/>
                  <a:gd name="T2" fmla="*/ 11 w 12"/>
                  <a:gd name="T3" fmla="*/ 2 h 36"/>
                  <a:gd name="T4" fmla="*/ 8 w 12"/>
                  <a:gd name="T5" fmla="*/ 7 h 36"/>
                  <a:gd name="T6" fmla="*/ 5 w 12"/>
                  <a:gd name="T7" fmla="*/ 14 h 36"/>
                  <a:gd name="T8" fmla="*/ 3 w 12"/>
                  <a:gd name="T9" fmla="*/ 21 h 36"/>
                  <a:gd name="T10" fmla="*/ 6 w 12"/>
                  <a:gd name="T11" fmla="*/ 31 h 36"/>
                  <a:gd name="T12" fmla="*/ 7 w 12"/>
                  <a:gd name="T13" fmla="*/ 34 h 36"/>
                  <a:gd name="T14" fmla="*/ 8 w 12"/>
                  <a:gd name="T15" fmla="*/ 36 h 36"/>
                  <a:gd name="T16" fmla="*/ 8 w 12"/>
                  <a:gd name="T17" fmla="*/ 36 h 36"/>
                  <a:gd name="T18" fmla="*/ 8 w 12"/>
                  <a:gd name="T19" fmla="*/ 36 h 36"/>
                  <a:gd name="T20" fmla="*/ 7 w 12"/>
                  <a:gd name="T21" fmla="*/ 35 h 36"/>
                  <a:gd name="T22" fmla="*/ 6 w 12"/>
                  <a:gd name="T23" fmla="*/ 34 h 36"/>
                  <a:gd name="T24" fmla="*/ 5 w 12"/>
                  <a:gd name="T25" fmla="*/ 32 h 36"/>
                  <a:gd name="T26" fmla="*/ 3 w 12"/>
                  <a:gd name="T27" fmla="*/ 31 h 36"/>
                  <a:gd name="T28" fmla="*/ 2 w 12"/>
                  <a:gd name="T29" fmla="*/ 30 h 36"/>
                  <a:gd name="T30" fmla="*/ 2 w 12"/>
                  <a:gd name="T31" fmla="*/ 29 h 36"/>
                  <a:gd name="T32" fmla="*/ 1 w 12"/>
                  <a:gd name="T33" fmla="*/ 29 h 36"/>
                  <a:gd name="T34" fmla="*/ 1 w 12"/>
                  <a:gd name="T35" fmla="*/ 26 h 36"/>
                  <a:gd name="T36" fmla="*/ 0 w 12"/>
                  <a:gd name="T37" fmla="*/ 20 h 36"/>
                  <a:gd name="T38" fmla="*/ 0 w 12"/>
                  <a:gd name="T39" fmla="*/ 13 h 36"/>
                  <a:gd name="T40" fmla="*/ 1 w 12"/>
                  <a:gd name="T41" fmla="*/ 7 h 36"/>
                  <a:gd name="T42" fmla="*/ 6 w 12"/>
                  <a:gd name="T43" fmla="*/ 4 h 36"/>
                  <a:gd name="T44" fmla="*/ 8 w 12"/>
                  <a:gd name="T45" fmla="*/ 3 h 36"/>
                  <a:gd name="T46" fmla="*/ 9 w 12"/>
                  <a:gd name="T47" fmla="*/ 2 h 36"/>
                  <a:gd name="T48" fmla="*/ 11 w 12"/>
                  <a:gd name="T49" fmla="*/ 0 h 36"/>
                  <a:gd name="T50" fmla="*/ 12 w 12"/>
                  <a:gd name="T51" fmla="*/ 0 h 36"/>
                  <a:gd name="T52" fmla="*/ 12 w 12"/>
                  <a:gd name="T53" fmla="*/ 0 h 36"/>
                  <a:gd name="T54" fmla="*/ 12 w 12"/>
                  <a:gd name="T5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6">
                    <a:moveTo>
                      <a:pt x="12" y="0"/>
                    </a:moveTo>
                    <a:lnTo>
                      <a:pt x="11" y="2"/>
                    </a:lnTo>
                    <a:lnTo>
                      <a:pt x="8" y="7"/>
                    </a:lnTo>
                    <a:lnTo>
                      <a:pt x="5" y="14"/>
                    </a:lnTo>
                    <a:lnTo>
                      <a:pt x="3" y="21"/>
                    </a:lnTo>
                    <a:lnTo>
                      <a:pt x="6" y="31"/>
                    </a:lnTo>
                    <a:lnTo>
                      <a:pt x="7" y="34"/>
                    </a:lnTo>
                    <a:lnTo>
                      <a:pt x="8" y="36"/>
                    </a:lnTo>
                    <a:lnTo>
                      <a:pt x="8" y="36"/>
                    </a:lnTo>
                    <a:lnTo>
                      <a:pt x="8" y="36"/>
                    </a:lnTo>
                    <a:lnTo>
                      <a:pt x="7" y="35"/>
                    </a:lnTo>
                    <a:lnTo>
                      <a:pt x="6" y="34"/>
                    </a:lnTo>
                    <a:lnTo>
                      <a:pt x="5" y="32"/>
                    </a:lnTo>
                    <a:lnTo>
                      <a:pt x="3" y="31"/>
                    </a:lnTo>
                    <a:lnTo>
                      <a:pt x="2" y="30"/>
                    </a:lnTo>
                    <a:lnTo>
                      <a:pt x="2" y="29"/>
                    </a:lnTo>
                    <a:lnTo>
                      <a:pt x="1" y="29"/>
                    </a:lnTo>
                    <a:lnTo>
                      <a:pt x="1" y="26"/>
                    </a:lnTo>
                    <a:lnTo>
                      <a:pt x="0" y="20"/>
                    </a:lnTo>
                    <a:lnTo>
                      <a:pt x="0" y="13"/>
                    </a:lnTo>
                    <a:lnTo>
                      <a:pt x="1" y="7"/>
                    </a:lnTo>
                    <a:lnTo>
                      <a:pt x="6" y="4"/>
                    </a:lnTo>
                    <a:lnTo>
                      <a:pt x="8" y="3"/>
                    </a:lnTo>
                    <a:lnTo>
                      <a:pt x="9" y="2"/>
                    </a:lnTo>
                    <a:lnTo>
                      <a:pt x="11" y="0"/>
                    </a:lnTo>
                    <a:lnTo>
                      <a:pt x="12" y="0"/>
                    </a:lnTo>
                    <a:lnTo>
                      <a:pt x="12"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Freeform 62">
                <a:extLst>
                  <a:ext uri="{FF2B5EF4-FFF2-40B4-BE49-F238E27FC236}">
                    <a16:creationId xmlns:a16="http://schemas.microsoft.com/office/drawing/2014/main" id="{AD6F501E-8F34-462B-A7DE-C4FAD8B37131}"/>
                  </a:ext>
                </a:extLst>
              </p:cNvPr>
              <p:cNvSpPr>
                <a:spLocks/>
              </p:cNvSpPr>
              <p:nvPr/>
            </p:nvSpPr>
            <p:spPr bwMode="auto">
              <a:xfrm>
                <a:off x="13637554" y="3142696"/>
                <a:ext cx="39203" cy="52518"/>
              </a:xfrm>
              <a:custGeom>
                <a:avLst/>
                <a:gdLst>
                  <a:gd name="T0" fmla="*/ 16 w 53"/>
                  <a:gd name="T1" fmla="*/ 0 h 71"/>
                  <a:gd name="T2" fmla="*/ 16 w 53"/>
                  <a:gd name="T3" fmla="*/ 2 h 71"/>
                  <a:gd name="T4" fmla="*/ 18 w 53"/>
                  <a:gd name="T5" fmla="*/ 9 h 71"/>
                  <a:gd name="T6" fmla="*/ 21 w 53"/>
                  <a:gd name="T7" fmla="*/ 17 h 71"/>
                  <a:gd name="T8" fmla="*/ 29 w 53"/>
                  <a:gd name="T9" fmla="*/ 24 h 71"/>
                  <a:gd name="T10" fmla="*/ 40 w 53"/>
                  <a:gd name="T11" fmla="*/ 31 h 71"/>
                  <a:gd name="T12" fmla="*/ 48 w 53"/>
                  <a:gd name="T13" fmla="*/ 37 h 71"/>
                  <a:gd name="T14" fmla="*/ 53 w 53"/>
                  <a:gd name="T15" fmla="*/ 45 h 71"/>
                  <a:gd name="T16" fmla="*/ 52 w 53"/>
                  <a:gd name="T17" fmla="*/ 55 h 71"/>
                  <a:gd name="T18" fmla="*/ 51 w 53"/>
                  <a:gd name="T19" fmla="*/ 61 h 71"/>
                  <a:gd name="T20" fmla="*/ 49 w 53"/>
                  <a:gd name="T21" fmla="*/ 65 h 71"/>
                  <a:gd name="T22" fmla="*/ 48 w 53"/>
                  <a:gd name="T23" fmla="*/ 67 h 71"/>
                  <a:gd name="T24" fmla="*/ 48 w 53"/>
                  <a:gd name="T25" fmla="*/ 70 h 71"/>
                  <a:gd name="T26" fmla="*/ 47 w 53"/>
                  <a:gd name="T27" fmla="*/ 70 h 71"/>
                  <a:gd name="T28" fmla="*/ 47 w 53"/>
                  <a:gd name="T29" fmla="*/ 71 h 71"/>
                  <a:gd name="T30" fmla="*/ 46 w 53"/>
                  <a:gd name="T31" fmla="*/ 71 h 71"/>
                  <a:gd name="T32" fmla="*/ 46 w 53"/>
                  <a:gd name="T33" fmla="*/ 70 h 71"/>
                  <a:gd name="T34" fmla="*/ 43 w 53"/>
                  <a:gd name="T35" fmla="*/ 71 h 71"/>
                  <a:gd name="T36" fmla="*/ 35 w 53"/>
                  <a:gd name="T37" fmla="*/ 70 h 71"/>
                  <a:gd name="T38" fmla="*/ 22 w 53"/>
                  <a:gd name="T39" fmla="*/ 64 h 71"/>
                  <a:gd name="T40" fmla="*/ 11 w 53"/>
                  <a:gd name="T41" fmla="*/ 56 h 71"/>
                  <a:gd name="T42" fmla="*/ 4 w 53"/>
                  <a:gd name="T43" fmla="*/ 45 h 71"/>
                  <a:gd name="T44" fmla="*/ 0 w 53"/>
                  <a:gd name="T45" fmla="*/ 31 h 71"/>
                  <a:gd name="T46" fmla="*/ 0 w 53"/>
                  <a:gd name="T47" fmla="*/ 23 h 71"/>
                  <a:gd name="T48" fmla="*/ 4 w 53"/>
                  <a:gd name="T49" fmla="*/ 16 h 71"/>
                  <a:gd name="T50" fmla="*/ 8 w 53"/>
                  <a:gd name="T51" fmla="*/ 7 h 71"/>
                  <a:gd name="T52" fmla="*/ 13 w 53"/>
                  <a:gd name="T53" fmla="*/ 2 h 71"/>
                  <a:gd name="T54" fmla="*/ 16 w 53"/>
                  <a:gd name="T5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71">
                    <a:moveTo>
                      <a:pt x="16" y="0"/>
                    </a:moveTo>
                    <a:lnTo>
                      <a:pt x="16" y="2"/>
                    </a:lnTo>
                    <a:lnTo>
                      <a:pt x="18" y="9"/>
                    </a:lnTo>
                    <a:lnTo>
                      <a:pt x="21" y="17"/>
                    </a:lnTo>
                    <a:lnTo>
                      <a:pt x="29" y="24"/>
                    </a:lnTo>
                    <a:lnTo>
                      <a:pt x="40" y="31"/>
                    </a:lnTo>
                    <a:lnTo>
                      <a:pt x="48" y="37"/>
                    </a:lnTo>
                    <a:lnTo>
                      <a:pt x="53" y="45"/>
                    </a:lnTo>
                    <a:lnTo>
                      <a:pt x="52" y="55"/>
                    </a:lnTo>
                    <a:lnTo>
                      <a:pt x="51" y="61"/>
                    </a:lnTo>
                    <a:lnTo>
                      <a:pt x="49" y="65"/>
                    </a:lnTo>
                    <a:lnTo>
                      <a:pt x="48" y="67"/>
                    </a:lnTo>
                    <a:lnTo>
                      <a:pt x="48" y="70"/>
                    </a:lnTo>
                    <a:lnTo>
                      <a:pt x="47" y="70"/>
                    </a:lnTo>
                    <a:lnTo>
                      <a:pt x="47" y="71"/>
                    </a:lnTo>
                    <a:lnTo>
                      <a:pt x="46" y="71"/>
                    </a:lnTo>
                    <a:lnTo>
                      <a:pt x="46" y="70"/>
                    </a:lnTo>
                    <a:lnTo>
                      <a:pt x="43" y="71"/>
                    </a:lnTo>
                    <a:lnTo>
                      <a:pt x="35" y="70"/>
                    </a:lnTo>
                    <a:lnTo>
                      <a:pt x="22" y="64"/>
                    </a:lnTo>
                    <a:lnTo>
                      <a:pt x="11" y="56"/>
                    </a:lnTo>
                    <a:lnTo>
                      <a:pt x="4" y="45"/>
                    </a:lnTo>
                    <a:lnTo>
                      <a:pt x="0" y="31"/>
                    </a:lnTo>
                    <a:lnTo>
                      <a:pt x="0" y="23"/>
                    </a:lnTo>
                    <a:lnTo>
                      <a:pt x="4" y="16"/>
                    </a:lnTo>
                    <a:lnTo>
                      <a:pt x="8" y="7"/>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Freeform 63">
                <a:extLst>
                  <a:ext uri="{FF2B5EF4-FFF2-40B4-BE49-F238E27FC236}">
                    <a16:creationId xmlns:a16="http://schemas.microsoft.com/office/drawing/2014/main" id="{28B520E8-58BD-4511-917E-F4438DBC75DF}"/>
                  </a:ext>
                </a:extLst>
              </p:cNvPr>
              <p:cNvSpPr>
                <a:spLocks/>
              </p:cNvSpPr>
              <p:nvPr/>
            </p:nvSpPr>
            <p:spPr bwMode="auto">
              <a:xfrm>
                <a:off x="13676018" y="3019908"/>
                <a:ext cx="48819" cy="50298"/>
              </a:xfrm>
              <a:custGeom>
                <a:avLst/>
                <a:gdLst>
                  <a:gd name="T0" fmla="*/ 19 w 66"/>
                  <a:gd name="T1" fmla="*/ 0 h 68"/>
                  <a:gd name="T2" fmla="*/ 30 w 66"/>
                  <a:gd name="T3" fmla="*/ 1 h 68"/>
                  <a:gd name="T4" fmla="*/ 40 w 66"/>
                  <a:gd name="T5" fmla="*/ 3 h 68"/>
                  <a:gd name="T6" fmla="*/ 50 w 66"/>
                  <a:gd name="T7" fmla="*/ 11 h 68"/>
                  <a:gd name="T8" fmla="*/ 57 w 66"/>
                  <a:gd name="T9" fmla="*/ 19 h 68"/>
                  <a:gd name="T10" fmla="*/ 63 w 66"/>
                  <a:gd name="T11" fmla="*/ 29 h 68"/>
                  <a:gd name="T12" fmla="*/ 66 w 66"/>
                  <a:gd name="T13" fmla="*/ 40 h 68"/>
                  <a:gd name="T14" fmla="*/ 63 w 66"/>
                  <a:gd name="T15" fmla="*/ 51 h 68"/>
                  <a:gd name="T16" fmla="*/ 57 w 66"/>
                  <a:gd name="T17" fmla="*/ 60 h 68"/>
                  <a:gd name="T18" fmla="*/ 54 w 66"/>
                  <a:gd name="T19" fmla="*/ 63 h 68"/>
                  <a:gd name="T20" fmla="*/ 51 w 66"/>
                  <a:gd name="T21" fmla="*/ 66 h 68"/>
                  <a:gd name="T22" fmla="*/ 49 w 66"/>
                  <a:gd name="T23" fmla="*/ 67 h 68"/>
                  <a:gd name="T24" fmla="*/ 46 w 66"/>
                  <a:gd name="T25" fmla="*/ 68 h 68"/>
                  <a:gd name="T26" fmla="*/ 44 w 66"/>
                  <a:gd name="T27" fmla="*/ 68 h 68"/>
                  <a:gd name="T28" fmla="*/ 44 w 66"/>
                  <a:gd name="T29" fmla="*/ 68 h 68"/>
                  <a:gd name="T30" fmla="*/ 43 w 66"/>
                  <a:gd name="T31" fmla="*/ 68 h 68"/>
                  <a:gd name="T32" fmla="*/ 43 w 66"/>
                  <a:gd name="T33" fmla="*/ 67 h 68"/>
                  <a:gd name="T34" fmla="*/ 44 w 66"/>
                  <a:gd name="T35" fmla="*/ 66 h 68"/>
                  <a:gd name="T36" fmla="*/ 44 w 66"/>
                  <a:gd name="T37" fmla="*/ 62 h 68"/>
                  <a:gd name="T38" fmla="*/ 44 w 66"/>
                  <a:gd name="T39" fmla="*/ 60 h 68"/>
                  <a:gd name="T40" fmla="*/ 44 w 66"/>
                  <a:gd name="T41" fmla="*/ 56 h 68"/>
                  <a:gd name="T42" fmla="*/ 43 w 66"/>
                  <a:gd name="T43" fmla="*/ 53 h 68"/>
                  <a:gd name="T44" fmla="*/ 40 w 66"/>
                  <a:gd name="T45" fmla="*/ 49 h 68"/>
                  <a:gd name="T46" fmla="*/ 35 w 66"/>
                  <a:gd name="T47" fmla="*/ 47 h 68"/>
                  <a:gd name="T48" fmla="*/ 29 w 66"/>
                  <a:gd name="T49" fmla="*/ 47 h 68"/>
                  <a:gd name="T50" fmla="*/ 22 w 66"/>
                  <a:gd name="T51" fmla="*/ 47 h 68"/>
                  <a:gd name="T52" fmla="*/ 16 w 66"/>
                  <a:gd name="T53" fmla="*/ 45 h 68"/>
                  <a:gd name="T54" fmla="*/ 8 w 66"/>
                  <a:gd name="T55" fmla="*/ 39 h 68"/>
                  <a:gd name="T56" fmla="*/ 3 w 66"/>
                  <a:gd name="T57" fmla="*/ 31 h 68"/>
                  <a:gd name="T58" fmla="*/ 0 w 66"/>
                  <a:gd name="T59" fmla="*/ 23 h 68"/>
                  <a:gd name="T60" fmla="*/ 1 w 66"/>
                  <a:gd name="T61" fmla="*/ 17 h 68"/>
                  <a:gd name="T62" fmla="*/ 2 w 66"/>
                  <a:gd name="T63" fmla="*/ 14 h 68"/>
                  <a:gd name="T64" fmla="*/ 2 w 66"/>
                  <a:gd name="T65" fmla="*/ 12 h 68"/>
                  <a:gd name="T66" fmla="*/ 2 w 66"/>
                  <a:gd name="T67" fmla="*/ 9 h 68"/>
                  <a:gd name="T68" fmla="*/ 3 w 66"/>
                  <a:gd name="T69" fmla="*/ 7 h 68"/>
                  <a:gd name="T70" fmla="*/ 5 w 66"/>
                  <a:gd name="T71" fmla="*/ 6 h 68"/>
                  <a:gd name="T72" fmla="*/ 7 w 66"/>
                  <a:gd name="T73" fmla="*/ 5 h 68"/>
                  <a:gd name="T74" fmla="*/ 7 w 66"/>
                  <a:gd name="T75" fmla="*/ 3 h 68"/>
                  <a:gd name="T76" fmla="*/ 10 w 66"/>
                  <a:gd name="T77" fmla="*/ 2 h 68"/>
                  <a:gd name="T78" fmla="*/ 13 w 66"/>
                  <a:gd name="T79" fmla="*/ 1 h 68"/>
                  <a:gd name="T80" fmla="*/ 19 w 66"/>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68">
                    <a:moveTo>
                      <a:pt x="19" y="0"/>
                    </a:moveTo>
                    <a:lnTo>
                      <a:pt x="30" y="1"/>
                    </a:lnTo>
                    <a:lnTo>
                      <a:pt x="40" y="3"/>
                    </a:lnTo>
                    <a:lnTo>
                      <a:pt x="50" y="11"/>
                    </a:lnTo>
                    <a:lnTo>
                      <a:pt x="57" y="19"/>
                    </a:lnTo>
                    <a:lnTo>
                      <a:pt x="63" y="29"/>
                    </a:lnTo>
                    <a:lnTo>
                      <a:pt x="66" y="40"/>
                    </a:lnTo>
                    <a:lnTo>
                      <a:pt x="63" y="51"/>
                    </a:lnTo>
                    <a:lnTo>
                      <a:pt x="57" y="60"/>
                    </a:lnTo>
                    <a:lnTo>
                      <a:pt x="54" y="63"/>
                    </a:lnTo>
                    <a:lnTo>
                      <a:pt x="51" y="66"/>
                    </a:lnTo>
                    <a:lnTo>
                      <a:pt x="49" y="67"/>
                    </a:lnTo>
                    <a:lnTo>
                      <a:pt x="46" y="68"/>
                    </a:lnTo>
                    <a:lnTo>
                      <a:pt x="44" y="68"/>
                    </a:lnTo>
                    <a:lnTo>
                      <a:pt x="44" y="68"/>
                    </a:lnTo>
                    <a:lnTo>
                      <a:pt x="43" y="68"/>
                    </a:lnTo>
                    <a:lnTo>
                      <a:pt x="43" y="67"/>
                    </a:lnTo>
                    <a:lnTo>
                      <a:pt x="44" y="66"/>
                    </a:lnTo>
                    <a:lnTo>
                      <a:pt x="44" y="62"/>
                    </a:lnTo>
                    <a:lnTo>
                      <a:pt x="44" y="60"/>
                    </a:lnTo>
                    <a:lnTo>
                      <a:pt x="44" y="56"/>
                    </a:lnTo>
                    <a:lnTo>
                      <a:pt x="43" y="53"/>
                    </a:lnTo>
                    <a:lnTo>
                      <a:pt x="40" y="49"/>
                    </a:lnTo>
                    <a:lnTo>
                      <a:pt x="35" y="47"/>
                    </a:lnTo>
                    <a:lnTo>
                      <a:pt x="29" y="47"/>
                    </a:lnTo>
                    <a:lnTo>
                      <a:pt x="22" y="47"/>
                    </a:lnTo>
                    <a:lnTo>
                      <a:pt x="16" y="45"/>
                    </a:lnTo>
                    <a:lnTo>
                      <a:pt x="8" y="39"/>
                    </a:lnTo>
                    <a:lnTo>
                      <a:pt x="3" y="31"/>
                    </a:lnTo>
                    <a:lnTo>
                      <a:pt x="0" y="23"/>
                    </a:lnTo>
                    <a:lnTo>
                      <a:pt x="1" y="17"/>
                    </a:lnTo>
                    <a:lnTo>
                      <a:pt x="2" y="14"/>
                    </a:lnTo>
                    <a:lnTo>
                      <a:pt x="2" y="12"/>
                    </a:lnTo>
                    <a:lnTo>
                      <a:pt x="2" y="9"/>
                    </a:lnTo>
                    <a:lnTo>
                      <a:pt x="3" y="7"/>
                    </a:lnTo>
                    <a:lnTo>
                      <a:pt x="5" y="6"/>
                    </a:lnTo>
                    <a:lnTo>
                      <a:pt x="7" y="5"/>
                    </a:lnTo>
                    <a:lnTo>
                      <a:pt x="7" y="3"/>
                    </a:lnTo>
                    <a:lnTo>
                      <a:pt x="10" y="2"/>
                    </a:lnTo>
                    <a:lnTo>
                      <a:pt x="13"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Freeform 64">
                <a:extLst>
                  <a:ext uri="{FF2B5EF4-FFF2-40B4-BE49-F238E27FC236}">
                    <a16:creationId xmlns:a16="http://schemas.microsoft.com/office/drawing/2014/main" id="{0C958ABC-4331-4E8A-8ED8-CCC155141F07}"/>
                  </a:ext>
                </a:extLst>
              </p:cNvPr>
              <p:cNvSpPr>
                <a:spLocks/>
              </p:cNvSpPr>
              <p:nvPr/>
            </p:nvSpPr>
            <p:spPr bwMode="auto">
              <a:xfrm>
                <a:off x="13647910" y="3050975"/>
                <a:ext cx="30327" cy="42902"/>
              </a:xfrm>
              <a:custGeom>
                <a:avLst/>
                <a:gdLst>
                  <a:gd name="T0" fmla="*/ 21 w 41"/>
                  <a:gd name="T1" fmla="*/ 0 h 58"/>
                  <a:gd name="T2" fmla="*/ 28 w 41"/>
                  <a:gd name="T3" fmla="*/ 3 h 58"/>
                  <a:gd name="T4" fmla="*/ 34 w 41"/>
                  <a:gd name="T5" fmla="*/ 9 h 58"/>
                  <a:gd name="T6" fmla="*/ 35 w 41"/>
                  <a:gd name="T7" fmla="*/ 19 h 58"/>
                  <a:gd name="T8" fmla="*/ 35 w 41"/>
                  <a:gd name="T9" fmla="*/ 27 h 58"/>
                  <a:gd name="T10" fmla="*/ 35 w 41"/>
                  <a:gd name="T11" fmla="*/ 36 h 58"/>
                  <a:gd name="T12" fmla="*/ 35 w 41"/>
                  <a:gd name="T13" fmla="*/ 44 h 58"/>
                  <a:gd name="T14" fmla="*/ 40 w 41"/>
                  <a:gd name="T15" fmla="*/ 52 h 58"/>
                  <a:gd name="T16" fmla="*/ 41 w 41"/>
                  <a:gd name="T17" fmla="*/ 55 h 58"/>
                  <a:gd name="T18" fmla="*/ 40 w 41"/>
                  <a:gd name="T19" fmla="*/ 58 h 58"/>
                  <a:gd name="T20" fmla="*/ 35 w 41"/>
                  <a:gd name="T21" fmla="*/ 58 h 58"/>
                  <a:gd name="T22" fmla="*/ 29 w 41"/>
                  <a:gd name="T23" fmla="*/ 58 h 58"/>
                  <a:gd name="T24" fmla="*/ 22 w 41"/>
                  <a:gd name="T25" fmla="*/ 55 h 58"/>
                  <a:gd name="T26" fmla="*/ 15 w 41"/>
                  <a:gd name="T27" fmla="*/ 52 h 58"/>
                  <a:gd name="T28" fmla="*/ 6 w 41"/>
                  <a:gd name="T29" fmla="*/ 40 h 58"/>
                  <a:gd name="T30" fmla="*/ 2 w 41"/>
                  <a:gd name="T31" fmla="*/ 27 h 58"/>
                  <a:gd name="T32" fmla="*/ 0 w 41"/>
                  <a:gd name="T33" fmla="*/ 18 h 58"/>
                  <a:gd name="T34" fmla="*/ 1 w 41"/>
                  <a:gd name="T35" fmla="*/ 14 h 58"/>
                  <a:gd name="T36" fmla="*/ 4 w 41"/>
                  <a:gd name="T37" fmla="*/ 9 h 58"/>
                  <a:gd name="T38" fmla="*/ 6 w 41"/>
                  <a:gd name="T39" fmla="*/ 7 h 58"/>
                  <a:gd name="T40" fmla="*/ 8 w 41"/>
                  <a:gd name="T41" fmla="*/ 3 h 58"/>
                  <a:gd name="T42" fmla="*/ 11 w 41"/>
                  <a:gd name="T43" fmla="*/ 2 h 58"/>
                  <a:gd name="T44" fmla="*/ 13 w 41"/>
                  <a:gd name="T45" fmla="*/ 0 h 58"/>
                  <a:gd name="T46" fmla="*/ 16 w 41"/>
                  <a:gd name="T47" fmla="*/ 0 h 58"/>
                  <a:gd name="T48" fmla="*/ 21 w 41"/>
                  <a:gd name="T4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8">
                    <a:moveTo>
                      <a:pt x="21" y="0"/>
                    </a:moveTo>
                    <a:lnTo>
                      <a:pt x="28" y="3"/>
                    </a:lnTo>
                    <a:lnTo>
                      <a:pt x="34" y="9"/>
                    </a:lnTo>
                    <a:lnTo>
                      <a:pt x="35" y="19"/>
                    </a:lnTo>
                    <a:lnTo>
                      <a:pt x="35" y="27"/>
                    </a:lnTo>
                    <a:lnTo>
                      <a:pt x="35" y="36"/>
                    </a:lnTo>
                    <a:lnTo>
                      <a:pt x="35" y="44"/>
                    </a:lnTo>
                    <a:lnTo>
                      <a:pt x="40" y="52"/>
                    </a:lnTo>
                    <a:lnTo>
                      <a:pt x="41" y="55"/>
                    </a:lnTo>
                    <a:lnTo>
                      <a:pt x="40" y="58"/>
                    </a:lnTo>
                    <a:lnTo>
                      <a:pt x="35" y="58"/>
                    </a:lnTo>
                    <a:lnTo>
                      <a:pt x="29" y="58"/>
                    </a:lnTo>
                    <a:lnTo>
                      <a:pt x="22" y="55"/>
                    </a:lnTo>
                    <a:lnTo>
                      <a:pt x="15" y="52"/>
                    </a:lnTo>
                    <a:lnTo>
                      <a:pt x="6" y="40"/>
                    </a:lnTo>
                    <a:lnTo>
                      <a:pt x="2" y="27"/>
                    </a:lnTo>
                    <a:lnTo>
                      <a:pt x="0" y="18"/>
                    </a:lnTo>
                    <a:lnTo>
                      <a:pt x="1" y="14"/>
                    </a:lnTo>
                    <a:lnTo>
                      <a:pt x="4" y="9"/>
                    </a:lnTo>
                    <a:lnTo>
                      <a:pt x="6" y="7"/>
                    </a:lnTo>
                    <a:lnTo>
                      <a:pt x="8" y="3"/>
                    </a:lnTo>
                    <a:lnTo>
                      <a:pt x="11" y="2"/>
                    </a:lnTo>
                    <a:lnTo>
                      <a:pt x="13" y="0"/>
                    </a:lnTo>
                    <a:lnTo>
                      <a:pt x="16"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65">
                <a:extLst>
                  <a:ext uri="{FF2B5EF4-FFF2-40B4-BE49-F238E27FC236}">
                    <a16:creationId xmlns:a16="http://schemas.microsoft.com/office/drawing/2014/main" id="{CC5AFEC6-8F11-4478-9872-BCDD3D1FE900}"/>
                  </a:ext>
                </a:extLst>
              </p:cNvPr>
              <p:cNvSpPr>
                <a:spLocks/>
              </p:cNvSpPr>
              <p:nvPr/>
            </p:nvSpPr>
            <p:spPr bwMode="auto">
              <a:xfrm>
                <a:off x="13649389" y="3036181"/>
                <a:ext cx="11095" cy="21451"/>
              </a:xfrm>
              <a:custGeom>
                <a:avLst/>
                <a:gdLst>
                  <a:gd name="T0" fmla="*/ 4 w 15"/>
                  <a:gd name="T1" fmla="*/ 0 h 29"/>
                  <a:gd name="T2" fmla="*/ 5 w 15"/>
                  <a:gd name="T3" fmla="*/ 2 h 29"/>
                  <a:gd name="T4" fmla="*/ 8 w 15"/>
                  <a:gd name="T5" fmla="*/ 11 h 29"/>
                  <a:gd name="T6" fmla="*/ 10 w 15"/>
                  <a:gd name="T7" fmla="*/ 19 h 29"/>
                  <a:gd name="T8" fmla="*/ 13 w 15"/>
                  <a:gd name="T9" fmla="*/ 25 h 29"/>
                  <a:gd name="T10" fmla="*/ 15 w 15"/>
                  <a:gd name="T11" fmla="*/ 28 h 29"/>
                  <a:gd name="T12" fmla="*/ 15 w 15"/>
                  <a:gd name="T13" fmla="*/ 29 h 29"/>
                  <a:gd name="T14" fmla="*/ 15 w 15"/>
                  <a:gd name="T15" fmla="*/ 29 h 29"/>
                  <a:gd name="T16" fmla="*/ 14 w 15"/>
                  <a:gd name="T17" fmla="*/ 29 h 29"/>
                  <a:gd name="T18" fmla="*/ 14 w 15"/>
                  <a:gd name="T19" fmla="*/ 29 h 29"/>
                  <a:gd name="T20" fmla="*/ 13 w 15"/>
                  <a:gd name="T21" fmla="*/ 28 h 29"/>
                  <a:gd name="T22" fmla="*/ 11 w 15"/>
                  <a:gd name="T23" fmla="*/ 28 h 29"/>
                  <a:gd name="T24" fmla="*/ 11 w 15"/>
                  <a:gd name="T25" fmla="*/ 28 h 29"/>
                  <a:gd name="T26" fmla="*/ 10 w 15"/>
                  <a:gd name="T27" fmla="*/ 25 h 29"/>
                  <a:gd name="T28" fmla="*/ 8 w 15"/>
                  <a:gd name="T29" fmla="*/ 20 h 29"/>
                  <a:gd name="T30" fmla="*/ 4 w 15"/>
                  <a:gd name="T31" fmla="*/ 14 h 29"/>
                  <a:gd name="T32" fmla="*/ 2 w 15"/>
                  <a:gd name="T33" fmla="*/ 8 h 29"/>
                  <a:gd name="T34" fmla="*/ 0 w 15"/>
                  <a:gd name="T35" fmla="*/ 3 h 29"/>
                  <a:gd name="T36" fmla="*/ 0 w 15"/>
                  <a:gd name="T37" fmla="*/ 1 h 29"/>
                  <a:gd name="T38" fmla="*/ 2 w 15"/>
                  <a:gd name="T39" fmla="*/ 0 h 29"/>
                  <a:gd name="T40" fmla="*/ 3 w 15"/>
                  <a:gd name="T41" fmla="*/ 0 h 29"/>
                  <a:gd name="T42" fmla="*/ 4 w 15"/>
                  <a:gd name="T43" fmla="*/ 0 h 29"/>
                  <a:gd name="T44" fmla="*/ 4 w 15"/>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9">
                    <a:moveTo>
                      <a:pt x="4" y="0"/>
                    </a:moveTo>
                    <a:lnTo>
                      <a:pt x="5" y="2"/>
                    </a:lnTo>
                    <a:lnTo>
                      <a:pt x="8" y="11"/>
                    </a:lnTo>
                    <a:lnTo>
                      <a:pt x="10" y="19"/>
                    </a:lnTo>
                    <a:lnTo>
                      <a:pt x="13" y="25"/>
                    </a:lnTo>
                    <a:lnTo>
                      <a:pt x="15" y="28"/>
                    </a:lnTo>
                    <a:lnTo>
                      <a:pt x="15" y="29"/>
                    </a:lnTo>
                    <a:lnTo>
                      <a:pt x="15" y="29"/>
                    </a:lnTo>
                    <a:lnTo>
                      <a:pt x="14" y="29"/>
                    </a:lnTo>
                    <a:lnTo>
                      <a:pt x="14" y="29"/>
                    </a:lnTo>
                    <a:lnTo>
                      <a:pt x="13" y="28"/>
                    </a:lnTo>
                    <a:lnTo>
                      <a:pt x="11" y="28"/>
                    </a:lnTo>
                    <a:lnTo>
                      <a:pt x="11" y="28"/>
                    </a:lnTo>
                    <a:lnTo>
                      <a:pt x="10" y="25"/>
                    </a:lnTo>
                    <a:lnTo>
                      <a:pt x="8" y="20"/>
                    </a:lnTo>
                    <a:lnTo>
                      <a:pt x="4" y="14"/>
                    </a:lnTo>
                    <a:lnTo>
                      <a:pt x="2" y="8"/>
                    </a:lnTo>
                    <a:lnTo>
                      <a:pt x="0" y="3"/>
                    </a:lnTo>
                    <a:lnTo>
                      <a:pt x="0" y="1"/>
                    </a:lnTo>
                    <a:lnTo>
                      <a:pt x="2" y="0"/>
                    </a:lnTo>
                    <a:lnTo>
                      <a:pt x="3" y="0"/>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66">
                <a:extLst>
                  <a:ext uri="{FF2B5EF4-FFF2-40B4-BE49-F238E27FC236}">
                    <a16:creationId xmlns:a16="http://schemas.microsoft.com/office/drawing/2014/main" id="{94206E5E-1441-4192-B4A0-DC290C3AA432}"/>
                  </a:ext>
                </a:extLst>
              </p:cNvPr>
              <p:cNvSpPr>
                <a:spLocks/>
              </p:cNvSpPr>
              <p:nvPr/>
            </p:nvSpPr>
            <p:spPr bwMode="auto">
              <a:xfrm>
                <a:off x="13644211" y="3110150"/>
                <a:ext cx="49559" cy="36245"/>
              </a:xfrm>
              <a:custGeom>
                <a:avLst/>
                <a:gdLst>
                  <a:gd name="T0" fmla="*/ 27 w 67"/>
                  <a:gd name="T1" fmla="*/ 0 h 49"/>
                  <a:gd name="T2" fmla="*/ 39 w 67"/>
                  <a:gd name="T3" fmla="*/ 4 h 49"/>
                  <a:gd name="T4" fmla="*/ 49 w 67"/>
                  <a:gd name="T5" fmla="*/ 7 h 49"/>
                  <a:gd name="T6" fmla="*/ 56 w 67"/>
                  <a:gd name="T7" fmla="*/ 13 h 49"/>
                  <a:gd name="T8" fmla="*/ 62 w 67"/>
                  <a:gd name="T9" fmla="*/ 24 h 49"/>
                  <a:gd name="T10" fmla="*/ 66 w 67"/>
                  <a:gd name="T11" fmla="*/ 33 h 49"/>
                  <a:gd name="T12" fmla="*/ 67 w 67"/>
                  <a:gd name="T13" fmla="*/ 38 h 49"/>
                  <a:gd name="T14" fmla="*/ 66 w 67"/>
                  <a:gd name="T15" fmla="*/ 43 h 49"/>
                  <a:gd name="T16" fmla="*/ 62 w 67"/>
                  <a:gd name="T17" fmla="*/ 46 h 49"/>
                  <a:gd name="T18" fmla="*/ 53 w 67"/>
                  <a:gd name="T19" fmla="*/ 49 h 49"/>
                  <a:gd name="T20" fmla="*/ 44 w 67"/>
                  <a:gd name="T21" fmla="*/ 49 h 49"/>
                  <a:gd name="T22" fmla="*/ 35 w 67"/>
                  <a:gd name="T23" fmla="*/ 46 h 49"/>
                  <a:gd name="T24" fmla="*/ 28 w 67"/>
                  <a:gd name="T25" fmla="*/ 42 h 49"/>
                  <a:gd name="T26" fmla="*/ 26 w 67"/>
                  <a:gd name="T27" fmla="*/ 35 h 49"/>
                  <a:gd name="T28" fmla="*/ 24 w 67"/>
                  <a:gd name="T29" fmla="*/ 29 h 49"/>
                  <a:gd name="T30" fmla="*/ 23 w 67"/>
                  <a:gd name="T31" fmla="*/ 23 h 49"/>
                  <a:gd name="T32" fmla="*/ 21 w 67"/>
                  <a:gd name="T33" fmla="*/ 18 h 49"/>
                  <a:gd name="T34" fmla="*/ 16 w 67"/>
                  <a:gd name="T35" fmla="*/ 15 h 49"/>
                  <a:gd name="T36" fmla="*/ 9 w 67"/>
                  <a:gd name="T37" fmla="*/ 13 h 49"/>
                  <a:gd name="T38" fmla="*/ 2 w 67"/>
                  <a:gd name="T39" fmla="*/ 13 h 49"/>
                  <a:gd name="T40" fmla="*/ 0 w 67"/>
                  <a:gd name="T41" fmla="*/ 13 h 49"/>
                  <a:gd name="T42" fmla="*/ 1 w 67"/>
                  <a:gd name="T43" fmla="*/ 12 h 49"/>
                  <a:gd name="T44" fmla="*/ 7 w 67"/>
                  <a:gd name="T45" fmla="*/ 7 h 49"/>
                  <a:gd name="T46" fmla="*/ 16 w 67"/>
                  <a:gd name="T47" fmla="*/ 2 h 49"/>
                  <a:gd name="T48" fmla="*/ 27 w 6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49">
                    <a:moveTo>
                      <a:pt x="27" y="0"/>
                    </a:moveTo>
                    <a:lnTo>
                      <a:pt x="39" y="4"/>
                    </a:lnTo>
                    <a:lnTo>
                      <a:pt x="49" y="7"/>
                    </a:lnTo>
                    <a:lnTo>
                      <a:pt x="56" y="13"/>
                    </a:lnTo>
                    <a:lnTo>
                      <a:pt x="62" y="24"/>
                    </a:lnTo>
                    <a:lnTo>
                      <a:pt x="66" y="33"/>
                    </a:lnTo>
                    <a:lnTo>
                      <a:pt x="67" y="38"/>
                    </a:lnTo>
                    <a:lnTo>
                      <a:pt x="66" y="43"/>
                    </a:lnTo>
                    <a:lnTo>
                      <a:pt x="62" y="46"/>
                    </a:lnTo>
                    <a:lnTo>
                      <a:pt x="53" y="49"/>
                    </a:lnTo>
                    <a:lnTo>
                      <a:pt x="44" y="49"/>
                    </a:lnTo>
                    <a:lnTo>
                      <a:pt x="35" y="46"/>
                    </a:lnTo>
                    <a:lnTo>
                      <a:pt x="28" y="42"/>
                    </a:lnTo>
                    <a:lnTo>
                      <a:pt x="26" y="35"/>
                    </a:lnTo>
                    <a:lnTo>
                      <a:pt x="24" y="29"/>
                    </a:lnTo>
                    <a:lnTo>
                      <a:pt x="23" y="23"/>
                    </a:lnTo>
                    <a:lnTo>
                      <a:pt x="21" y="18"/>
                    </a:lnTo>
                    <a:lnTo>
                      <a:pt x="16" y="15"/>
                    </a:lnTo>
                    <a:lnTo>
                      <a:pt x="9" y="13"/>
                    </a:lnTo>
                    <a:lnTo>
                      <a:pt x="2" y="13"/>
                    </a:lnTo>
                    <a:lnTo>
                      <a:pt x="0" y="13"/>
                    </a:lnTo>
                    <a:lnTo>
                      <a:pt x="1" y="12"/>
                    </a:lnTo>
                    <a:lnTo>
                      <a:pt x="7" y="7"/>
                    </a:lnTo>
                    <a:lnTo>
                      <a:pt x="16"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Freeform 67">
                <a:extLst>
                  <a:ext uri="{FF2B5EF4-FFF2-40B4-BE49-F238E27FC236}">
                    <a16:creationId xmlns:a16="http://schemas.microsoft.com/office/drawing/2014/main" id="{165D13F8-A886-4FAC-9AF5-CBDB36C29BF5}"/>
                  </a:ext>
                </a:extLst>
              </p:cNvPr>
              <p:cNvSpPr>
                <a:spLocks/>
              </p:cNvSpPr>
              <p:nvPr/>
            </p:nvSpPr>
            <p:spPr bwMode="auto">
              <a:xfrm>
                <a:off x="13604268" y="3150092"/>
                <a:ext cx="26629" cy="41422"/>
              </a:xfrm>
              <a:custGeom>
                <a:avLst/>
                <a:gdLst>
                  <a:gd name="T0" fmla="*/ 11 w 36"/>
                  <a:gd name="T1" fmla="*/ 0 h 56"/>
                  <a:gd name="T2" fmla="*/ 12 w 36"/>
                  <a:gd name="T3" fmla="*/ 0 h 56"/>
                  <a:gd name="T4" fmla="*/ 12 w 36"/>
                  <a:gd name="T5" fmla="*/ 0 h 56"/>
                  <a:gd name="T6" fmla="*/ 15 w 36"/>
                  <a:gd name="T7" fmla="*/ 1 h 56"/>
                  <a:gd name="T8" fmla="*/ 17 w 36"/>
                  <a:gd name="T9" fmla="*/ 2 h 56"/>
                  <a:gd name="T10" fmla="*/ 20 w 36"/>
                  <a:gd name="T11" fmla="*/ 3 h 56"/>
                  <a:gd name="T12" fmla="*/ 23 w 36"/>
                  <a:gd name="T13" fmla="*/ 6 h 56"/>
                  <a:gd name="T14" fmla="*/ 31 w 36"/>
                  <a:gd name="T15" fmla="*/ 12 h 56"/>
                  <a:gd name="T16" fmla="*/ 34 w 36"/>
                  <a:gd name="T17" fmla="*/ 19 h 56"/>
                  <a:gd name="T18" fmla="*/ 36 w 36"/>
                  <a:gd name="T19" fmla="*/ 29 h 56"/>
                  <a:gd name="T20" fmla="*/ 36 w 36"/>
                  <a:gd name="T21" fmla="*/ 32 h 56"/>
                  <a:gd name="T22" fmla="*/ 36 w 36"/>
                  <a:gd name="T23" fmla="*/ 34 h 56"/>
                  <a:gd name="T24" fmla="*/ 34 w 36"/>
                  <a:gd name="T25" fmla="*/ 36 h 56"/>
                  <a:gd name="T26" fmla="*/ 33 w 36"/>
                  <a:gd name="T27" fmla="*/ 40 h 56"/>
                  <a:gd name="T28" fmla="*/ 32 w 36"/>
                  <a:gd name="T29" fmla="*/ 44 h 56"/>
                  <a:gd name="T30" fmla="*/ 32 w 36"/>
                  <a:gd name="T31" fmla="*/ 46 h 56"/>
                  <a:gd name="T32" fmla="*/ 33 w 36"/>
                  <a:gd name="T33" fmla="*/ 49 h 56"/>
                  <a:gd name="T34" fmla="*/ 34 w 36"/>
                  <a:gd name="T35" fmla="*/ 51 h 56"/>
                  <a:gd name="T36" fmla="*/ 36 w 36"/>
                  <a:gd name="T37" fmla="*/ 54 h 56"/>
                  <a:gd name="T38" fmla="*/ 36 w 36"/>
                  <a:gd name="T39" fmla="*/ 56 h 56"/>
                  <a:gd name="T40" fmla="*/ 36 w 36"/>
                  <a:gd name="T41" fmla="*/ 56 h 56"/>
                  <a:gd name="T42" fmla="*/ 33 w 36"/>
                  <a:gd name="T43" fmla="*/ 56 h 56"/>
                  <a:gd name="T44" fmla="*/ 27 w 36"/>
                  <a:gd name="T45" fmla="*/ 55 h 56"/>
                  <a:gd name="T46" fmla="*/ 19 w 36"/>
                  <a:gd name="T47" fmla="*/ 51 h 56"/>
                  <a:gd name="T48" fmla="*/ 10 w 36"/>
                  <a:gd name="T49" fmla="*/ 45 h 56"/>
                  <a:gd name="T50" fmla="*/ 4 w 36"/>
                  <a:gd name="T51" fmla="*/ 35 h 56"/>
                  <a:gd name="T52" fmla="*/ 0 w 36"/>
                  <a:gd name="T53" fmla="*/ 24 h 56"/>
                  <a:gd name="T54" fmla="*/ 1 w 36"/>
                  <a:gd name="T55" fmla="*/ 16 h 56"/>
                  <a:gd name="T56" fmla="*/ 4 w 36"/>
                  <a:gd name="T57" fmla="*/ 8 h 56"/>
                  <a:gd name="T58" fmla="*/ 8 w 36"/>
                  <a:gd name="T59" fmla="*/ 3 h 56"/>
                  <a:gd name="T60" fmla="*/ 10 w 36"/>
                  <a:gd name="T61" fmla="*/ 1 h 56"/>
                  <a:gd name="T62" fmla="*/ 11 w 36"/>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56">
                    <a:moveTo>
                      <a:pt x="11" y="0"/>
                    </a:moveTo>
                    <a:lnTo>
                      <a:pt x="12" y="0"/>
                    </a:lnTo>
                    <a:lnTo>
                      <a:pt x="12" y="0"/>
                    </a:lnTo>
                    <a:lnTo>
                      <a:pt x="15" y="1"/>
                    </a:lnTo>
                    <a:lnTo>
                      <a:pt x="17" y="2"/>
                    </a:lnTo>
                    <a:lnTo>
                      <a:pt x="20" y="3"/>
                    </a:lnTo>
                    <a:lnTo>
                      <a:pt x="23" y="6"/>
                    </a:lnTo>
                    <a:lnTo>
                      <a:pt x="31" y="12"/>
                    </a:lnTo>
                    <a:lnTo>
                      <a:pt x="34" y="19"/>
                    </a:lnTo>
                    <a:lnTo>
                      <a:pt x="36" y="29"/>
                    </a:lnTo>
                    <a:lnTo>
                      <a:pt x="36" y="32"/>
                    </a:lnTo>
                    <a:lnTo>
                      <a:pt x="36" y="34"/>
                    </a:lnTo>
                    <a:lnTo>
                      <a:pt x="34" y="36"/>
                    </a:lnTo>
                    <a:lnTo>
                      <a:pt x="33" y="40"/>
                    </a:lnTo>
                    <a:lnTo>
                      <a:pt x="32" y="44"/>
                    </a:lnTo>
                    <a:lnTo>
                      <a:pt x="32" y="46"/>
                    </a:lnTo>
                    <a:lnTo>
                      <a:pt x="33" y="49"/>
                    </a:lnTo>
                    <a:lnTo>
                      <a:pt x="34" y="51"/>
                    </a:lnTo>
                    <a:lnTo>
                      <a:pt x="36" y="54"/>
                    </a:lnTo>
                    <a:lnTo>
                      <a:pt x="36" y="56"/>
                    </a:lnTo>
                    <a:lnTo>
                      <a:pt x="36" y="56"/>
                    </a:lnTo>
                    <a:lnTo>
                      <a:pt x="33" y="56"/>
                    </a:lnTo>
                    <a:lnTo>
                      <a:pt x="27" y="55"/>
                    </a:lnTo>
                    <a:lnTo>
                      <a:pt x="19" y="51"/>
                    </a:lnTo>
                    <a:lnTo>
                      <a:pt x="10" y="45"/>
                    </a:lnTo>
                    <a:lnTo>
                      <a:pt x="4" y="35"/>
                    </a:lnTo>
                    <a:lnTo>
                      <a:pt x="0" y="24"/>
                    </a:lnTo>
                    <a:lnTo>
                      <a:pt x="1" y="16"/>
                    </a:lnTo>
                    <a:lnTo>
                      <a:pt x="4" y="8"/>
                    </a:lnTo>
                    <a:lnTo>
                      <a:pt x="8" y="3"/>
                    </a:lnTo>
                    <a:lnTo>
                      <a:pt x="10"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Freeform 68">
                <a:extLst>
                  <a:ext uri="{FF2B5EF4-FFF2-40B4-BE49-F238E27FC236}">
                    <a16:creationId xmlns:a16="http://schemas.microsoft.com/office/drawing/2014/main" id="{DCFE3F62-581D-4C02-8495-51D279DDB76E}"/>
                  </a:ext>
                </a:extLst>
              </p:cNvPr>
              <p:cNvSpPr>
                <a:spLocks/>
              </p:cNvSpPr>
              <p:nvPr/>
            </p:nvSpPr>
            <p:spPr bwMode="auto">
              <a:xfrm>
                <a:off x="13612405" y="3125683"/>
                <a:ext cx="11835" cy="33286"/>
              </a:xfrm>
              <a:custGeom>
                <a:avLst/>
                <a:gdLst>
                  <a:gd name="T0" fmla="*/ 16 w 16"/>
                  <a:gd name="T1" fmla="*/ 0 h 45"/>
                  <a:gd name="T2" fmla="*/ 15 w 16"/>
                  <a:gd name="T3" fmla="*/ 2 h 45"/>
                  <a:gd name="T4" fmla="*/ 11 w 16"/>
                  <a:gd name="T5" fmla="*/ 10 h 45"/>
                  <a:gd name="T6" fmla="*/ 8 w 16"/>
                  <a:gd name="T7" fmla="*/ 18 h 45"/>
                  <a:gd name="T8" fmla="*/ 4 w 16"/>
                  <a:gd name="T9" fmla="*/ 29 h 45"/>
                  <a:gd name="T10" fmla="*/ 4 w 16"/>
                  <a:gd name="T11" fmla="*/ 41 h 45"/>
                  <a:gd name="T12" fmla="*/ 4 w 16"/>
                  <a:gd name="T13" fmla="*/ 44 h 45"/>
                  <a:gd name="T14" fmla="*/ 4 w 16"/>
                  <a:gd name="T15" fmla="*/ 44 h 45"/>
                  <a:gd name="T16" fmla="*/ 4 w 16"/>
                  <a:gd name="T17" fmla="*/ 45 h 45"/>
                  <a:gd name="T18" fmla="*/ 4 w 16"/>
                  <a:gd name="T19" fmla="*/ 44 h 45"/>
                  <a:gd name="T20" fmla="*/ 3 w 16"/>
                  <a:gd name="T21" fmla="*/ 43 h 45"/>
                  <a:gd name="T22" fmla="*/ 3 w 16"/>
                  <a:gd name="T23" fmla="*/ 43 h 45"/>
                  <a:gd name="T24" fmla="*/ 1 w 16"/>
                  <a:gd name="T25" fmla="*/ 41 h 45"/>
                  <a:gd name="T26" fmla="*/ 1 w 16"/>
                  <a:gd name="T27" fmla="*/ 41 h 45"/>
                  <a:gd name="T28" fmla="*/ 1 w 16"/>
                  <a:gd name="T29" fmla="*/ 38 h 45"/>
                  <a:gd name="T30" fmla="*/ 0 w 16"/>
                  <a:gd name="T31" fmla="*/ 29 h 45"/>
                  <a:gd name="T32" fmla="*/ 1 w 16"/>
                  <a:gd name="T33" fmla="*/ 19 h 45"/>
                  <a:gd name="T34" fmla="*/ 6 w 16"/>
                  <a:gd name="T35" fmla="*/ 8 h 45"/>
                  <a:gd name="T36" fmla="*/ 6 w 16"/>
                  <a:gd name="T37" fmla="*/ 7 h 45"/>
                  <a:gd name="T38" fmla="*/ 8 w 16"/>
                  <a:gd name="T39" fmla="*/ 6 h 45"/>
                  <a:gd name="T40" fmla="*/ 10 w 16"/>
                  <a:gd name="T41" fmla="*/ 5 h 45"/>
                  <a:gd name="T42" fmla="*/ 12 w 16"/>
                  <a:gd name="T43" fmla="*/ 3 h 45"/>
                  <a:gd name="T44" fmla="*/ 15 w 16"/>
                  <a:gd name="T45" fmla="*/ 2 h 45"/>
                  <a:gd name="T46" fmla="*/ 16 w 16"/>
                  <a:gd name="T47" fmla="*/ 1 h 45"/>
                  <a:gd name="T48" fmla="*/ 16 w 16"/>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45">
                    <a:moveTo>
                      <a:pt x="16" y="0"/>
                    </a:moveTo>
                    <a:lnTo>
                      <a:pt x="15" y="2"/>
                    </a:lnTo>
                    <a:lnTo>
                      <a:pt x="11" y="10"/>
                    </a:lnTo>
                    <a:lnTo>
                      <a:pt x="8" y="18"/>
                    </a:lnTo>
                    <a:lnTo>
                      <a:pt x="4" y="29"/>
                    </a:lnTo>
                    <a:lnTo>
                      <a:pt x="4" y="41"/>
                    </a:lnTo>
                    <a:lnTo>
                      <a:pt x="4" y="44"/>
                    </a:lnTo>
                    <a:lnTo>
                      <a:pt x="4" y="44"/>
                    </a:lnTo>
                    <a:lnTo>
                      <a:pt x="4" y="45"/>
                    </a:lnTo>
                    <a:lnTo>
                      <a:pt x="4" y="44"/>
                    </a:lnTo>
                    <a:lnTo>
                      <a:pt x="3" y="43"/>
                    </a:lnTo>
                    <a:lnTo>
                      <a:pt x="3" y="43"/>
                    </a:lnTo>
                    <a:lnTo>
                      <a:pt x="1" y="41"/>
                    </a:lnTo>
                    <a:lnTo>
                      <a:pt x="1" y="41"/>
                    </a:lnTo>
                    <a:lnTo>
                      <a:pt x="1" y="38"/>
                    </a:lnTo>
                    <a:lnTo>
                      <a:pt x="0" y="29"/>
                    </a:lnTo>
                    <a:lnTo>
                      <a:pt x="1" y="19"/>
                    </a:lnTo>
                    <a:lnTo>
                      <a:pt x="6" y="8"/>
                    </a:lnTo>
                    <a:lnTo>
                      <a:pt x="6" y="7"/>
                    </a:lnTo>
                    <a:lnTo>
                      <a:pt x="8" y="6"/>
                    </a:lnTo>
                    <a:lnTo>
                      <a:pt x="10" y="5"/>
                    </a:lnTo>
                    <a:lnTo>
                      <a:pt x="12" y="3"/>
                    </a:lnTo>
                    <a:lnTo>
                      <a:pt x="15" y="2"/>
                    </a:lnTo>
                    <a:lnTo>
                      <a:pt x="16"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Freeform 69">
                <a:extLst>
                  <a:ext uri="{FF2B5EF4-FFF2-40B4-BE49-F238E27FC236}">
                    <a16:creationId xmlns:a16="http://schemas.microsoft.com/office/drawing/2014/main" id="{B27E5FE7-E157-4C11-95FC-BCC6DEAD14BE}"/>
                  </a:ext>
                </a:extLst>
              </p:cNvPr>
              <p:cNvSpPr>
                <a:spLocks/>
              </p:cNvSpPr>
              <p:nvPr/>
            </p:nvSpPr>
            <p:spPr bwMode="auto">
              <a:xfrm>
                <a:off x="13636075" y="3002156"/>
                <a:ext cx="45121" cy="22930"/>
              </a:xfrm>
              <a:custGeom>
                <a:avLst/>
                <a:gdLst>
                  <a:gd name="T0" fmla="*/ 39 w 61"/>
                  <a:gd name="T1" fmla="*/ 0 h 31"/>
                  <a:gd name="T2" fmla="*/ 49 w 61"/>
                  <a:gd name="T3" fmla="*/ 0 h 31"/>
                  <a:gd name="T4" fmla="*/ 55 w 61"/>
                  <a:gd name="T5" fmla="*/ 3 h 31"/>
                  <a:gd name="T6" fmla="*/ 59 w 61"/>
                  <a:gd name="T7" fmla="*/ 7 h 31"/>
                  <a:gd name="T8" fmla="*/ 60 w 61"/>
                  <a:gd name="T9" fmla="*/ 9 h 31"/>
                  <a:gd name="T10" fmla="*/ 60 w 61"/>
                  <a:gd name="T11" fmla="*/ 10 h 31"/>
                  <a:gd name="T12" fmla="*/ 60 w 61"/>
                  <a:gd name="T13" fmla="*/ 10 h 31"/>
                  <a:gd name="T14" fmla="*/ 61 w 61"/>
                  <a:gd name="T15" fmla="*/ 11 h 31"/>
                  <a:gd name="T16" fmla="*/ 60 w 61"/>
                  <a:gd name="T17" fmla="*/ 14 h 31"/>
                  <a:gd name="T18" fmla="*/ 60 w 61"/>
                  <a:gd name="T19" fmla="*/ 15 h 31"/>
                  <a:gd name="T20" fmla="*/ 59 w 61"/>
                  <a:gd name="T21" fmla="*/ 18 h 31"/>
                  <a:gd name="T22" fmla="*/ 57 w 61"/>
                  <a:gd name="T23" fmla="*/ 19 h 31"/>
                  <a:gd name="T24" fmla="*/ 54 w 61"/>
                  <a:gd name="T25" fmla="*/ 20 h 31"/>
                  <a:gd name="T26" fmla="*/ 44 w 61"/>
                  <a:gd name="T27" fmla="*/ 24 h 31"/>
                  <a:gd name="T28" fmla="*/ 38 w 61"/>
                  <a:gd name="T29" fmla="*/ 24 h 31"/>
                  <a:gd name="T30" fmla="*/ 32 w 61"/>
                  <a:gd name="T31" fmla="*/ 22 h 31"/>
                  <a:gd name="T32" fmla="*/ 28 w 61"/>
                  <a:gd name="T33" fmla="*/ 22 h 31"/>
                  <a:gd name="T34" fmla="*/ 23 w 61"/>
                  <a:gd name="T35" fmla="*/ 21 h 31"/>
                  <a:gd name="T36" fmla="*/ 17 w 61"/>
                  <a:gd name="T37" fmla="*/ 22 h 31"/>
                  <a:gd name="T38" fmla="*/ 12 w 61"/>
                  <a:gd name="T39" fmla="*/ 24 h 31"/>
                  <a:gd name="T40" fmla="*/ 9 w 61"/>
                  <a:gd name="T41" fmla="*/ 26 h 31"/>
                  <a:gd name="T42" fmla="*/ 5 w 61"/>
                  <a:gd name="T43" fmla="*/ 27 h 31"/>
                  <a:gd name="T44" fmla="*/ 2 w 61"/>
                  <a:gd name="T45" fmla="*/ 29 h 31"/>
                  <a:gd name="T46" fmla="*/ 1 w 61"/>
                  <a:gd name="T47" fmla="*/ 30 h 31"/>
                  <a:gd name="T48" fmla="*/ 0 w 61"/>
                  <a:gd name="T49" fmla="*/ 31 h 31"/>
                  <a:gd name="T50" fmla="*/ 0 w 61"/>
                  <a:gd name="T51" fmla="*/ 29 h 31"/>
                  <a:gd name="T52" fmla="*/ 2 w 61"/>
                  <a:gd name="T53" fmla="*/ 22 h 31"/>
                  <a:gd name="T54" fmla="*/ 7 w 61"/>
                  <a:gd name="T55" fmla="*/ 15 h 31"/>
                  <a:gd name="T56" fmla="*/ 16 w 61"/>
                  <a:gd name="T57" fmla="*/ 7 h 31"/>
                  <a:gd name="T58" fmla="*/ 27 w 61"/>
                  <a:gd name="T59" fmla="*/ 2 h 31"/>
                  <a:gd name="T60" fmla="*/ 39 w 61"/>
                  <a:gd name="T6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31">
                    <a:moveTo>
                      <a:pt x="39" y="0"/>
                    </a:moveTo>
                    <a:lnTo>
                      <a:pt x="49" y="0"/>
                    </a:lnTo>
                    <a:lnTo>
                      <a:pt x="55" y="3"/>
                    </a:lnTo>
                    <a:lnTo>
                      <a:pt x="59" y="7"/>
                    </a:lnTo>
                    <a:lnTo>
                      <a:pt x="60" y="9"/>
                    </a:lnTo>
                    <a:lnTo>
                      <a:pt x="60" y="10"/>
                    </a:lnTo>
                    <a:lnTo>
                      <a:pt x="60" y="10"/>
                    </a:lnTo>
                    <a:lnTo>
                      <a:pt x="61" y="11"/>
                    </a:lnTo>
                    <a:lnTo>
                      <a:pt x="60" y="14"/>
                    </a:lnTo>
                    <a:lnTo>
                      <a:pt x="60" y="15"/>
                    </a:lnTo>
                    <a:lnTo>
                      <a:pt x="59" y="18"/>
                    </a:lnTo>
                    <a:lnTo>
                      <a:pt x="57" y="19"/>
                    </a:lnTo>
                    <a:lnTo>
                      <a:pt x="54" y="20"/>
                    </a:lnTo>
                    <a:lnTo>
                      <a:pt x="44" y="24"/>
                    </a:lnTo>
                    <a:lnTo>
                      <a:pt x="38" y="24"/>
                    </a:lnTo>
                    <a:lnTo>
                      <a:pt x="32" y="22"/>
                    </a:lnTo>
                    <a:lnTo>
                      <a:pt x="28" y="22"/>
                    </a:lnTo>
                    <a:lnTo>
                      <a:pt x="23" y="21"/>
                    </a:lnTo>
                    <a:lnTo>
                      <a:pt x="17" y="22"/>
                    </a:lnTo>
                    <a:lnTo>
                      <a:pt x="12" y="24"/>
                    </a:lnTo>
                    <a:lnTo>
                      <a:pt x="9" y="26"/>
                    </a:lnTo>
                    <a:lnTo>
                      <a:pt x="5" y="27"/>
                    </a:lnTo>
                    <a:lnTo>
                      <a:pt x="2" y="29"/>
                    </a:lnTo>
                    <a:lnTo>
                      <a:pt x="1" y="30"/>
                    </a:lnTo>
                    <a:lnTo>
                      <a:pt x="0" y="31"/>
                    </a:lnTo>
                    <a:lnTo>
                      <a:pt x="0" y="29"/>
                    </a:lnTo>
                    <a:lnTo>
                      <a:pt x="2" y="22"/>
                    </a:lnTo>
                    <a:lnTo>
                      <a:pt x="7" y="15"/>
                    </a:lnTo>
                    <a:lnTo>
                      <a:pt x="16" y="7"/>
                    </a:lnTo>
                    <a:lnTo>
                      <a:pt x="27" y="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Freeform 70">
                <a:extLst>
                  <a:ext uri="{FF2B5EF4-FFF2-40B4-BE49-F238E27FC236}">
                    <a16:creationId xmlns:a16="http://schemas.microsoft.com/office/drawing/2014/main" id="{2ADBA801-82D3-49D5-851B-FC08A596AD3B}"/>
                  </a:ext>
                </a:extLst>
              </p:cNvPr>
              <p:cNvSpPr>
                <a:spLocks/>
              </p:cNvSpPr>
              <p:nvPr/>
            </p:nvSpPr>
            <p:spPr bwMode="auto">
              <a:xfrm>
                <a:off x="13566545" y="2980705"/>
                <a:ext cx="62873" cy="34765"/>
              </a:xfrm>
              <a:custGeom>
                <a:avLst/>
                <a:gdLst>
                  <a:gd name="T0" fmla="*/ 40 w 85"/>
                  <a:gd name="T1" fmla="*/ 0 h 47"/>
                  <a:gd name="T2" fmla="*/ 52 w 85"/>
                  <a:gd name="T3" fmla="*/ 1 h 47"/>
                  <a:gd name="T4" fmla="*/ 62 w 85"/>
                  <a:gd name="T5" fmla="*/ 7 h 47"/>
                  <a:gd name="T6" fmla="*/ 71 w 85"/>
                  <a:gd name="T7" fmla="*/ 15 h 47"/>
                  <a:gd name="T8" fmla="*/ 78 w 85"/>
                  <a:gd name="T9" fmla="*/ 22 h 47"/>
                  <a:gd name="T10" fmla="*/ 83 w 85"/>
                  <a:gd name="T11" fmla="*/ 28 h 47"/>
                  <a:gd name="T12" fmla="*/ 85 w 85"/>
                  <a:gd name="T13" fmla="*/ 31 h 47"/>
                  <a:gd name="T14" fmla="*/ 83 w 85"/>
                  <a:gd name="T15" fmla="*/ 29 h 47"/>
                  <a:gd name="T16" fmla="*/ 78 w 85"/>
                  <a:gd name="T17" fmla="*/ 27 h 47"/>
                  <a:gd name="T18" fmla="*/ 71 w 85"/>
                  <a:gd name="T19" fmla="*/ 26 h 47"/>
                  <a:gd name="T20" fmla="*/ 63 w 85"/>
                  <a:gd name="T21" fmla="*/ 25 h 47"/>
                  <a:gd name="T22" fmla="*/ 57 w 85"/>
                  <a:gd name="T23" fmla="*/ 26 h 47"/>
                  <a:gd name="T24" fmla="*/ 52 w 85"/>
                  <a:gd name="T25" fmla="*/ 32 h 47"/>
                  <a:gd name="T26" fmla="*/ 49 w 85"/>
                  <a:gd name="T27" fmla="*/ 37 h 47"/>
                  <a:gd name="T28" fmla="*/ 44 w 85"/>
                  <a:gd name="T29" fmla="*/ 43 h 47"/>
                  <a:gd name="T30" fmla="*/ 35 w 85"/>
                  <a:gd name="T31" fmla="*/ 47 h 47"/>
                  <a:gd name="T32" fmla="*/ 23 w 85"/>
                  <a:gd name="T33" fmla="*/ 47 h 47"/>
                  <a:gd name="T34" fmla="*/ 13 w 85"/>
                  <a:gd name="T35" fmla="*/ 44 h 47"/>
                  <a:gd name="T36" fmla="*/ 6 w 85"/>
                  <a:gd name="T37" fmla="*/ 40 h 47"/>
                  <a:gd name="T38" fmla="*/ 4 w 85"/>
                  <a:gd name="T39" fmla="*/ 37 h 47"/>
                  <a:gd name="T40" fmla="*/ 2 w 85"/>
                  <a:gd name="T41" fmla="*/ 34 h 47"/>
                  <a:gd name="T42" fmla="*/ 2 w 85"/>
                  <a:gd name="T43" fmla="*/ 32 h 47"/>
                  <a:gd name="T44" fmla="*/ 1 w 85"/>
                  <a:gd name="T45" fmla="*/ 29 h 47"/>
                  <a:gd name="T46" fmla="*/ 0 w 85"/>
                  <a:gd name="T47" fmla="*/ 26 h 47"/>
                  <a:gd name="T48" fmla="*/ 1 w 85"/>
                  <a:gd name="T49" fmla="*/ 22 h 47"/>
                  <a:gd name="T50" fmla="*/ 1 w 85"/>
                  <a:gd name="T51" fmla="*/ 21 h 47"/>
                  <a:gd name="T52" fmla="*/ 1 w 85"/>
                  <a:gd name="T53" fmla="*/ 21 h 47"/>
                  <a:gd name="T54" fmla="*/ 2 w 85"/>
                  <a:gd name="T55" fmla="*/ 18 h 47"/>
                  <a:gd name="T56" fmla="*/ 5 w 85"/>
                  <a:gd name="T57" fmla="*/ 16 h 47"/>
                  <a:gd name="T58" fmla="*/ 7 w 85"/>
                  <a:gd name="T59" fmla="*/ 12 h 47"/>
                  <a:gd name="T60" fmla="*/ 11 w 85"/>
                  <a:gd name="T61" fmla="*/ 9 h 47"/>
                  <a:gd name="T62" fmla="*/ 16 w 85"/>
                  <a:gd name="T63" fmla="*/ 5 h 47"/>
                  <a:gd name="T64" fmla="*/ 27 w 85"/>
                  <a:gd name="T65" fmla="*/ 0 h 47"/>
                  <a:gd name="T66" fmla="*/ 40 w 85"/>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47">
                    <a:moveTo>
                      <a:pt x="40" y="0"/>
                    </a:moveTo>
                    <a:lnTo>
                      <a:pt x="52" y="1"/>
                    </a:lnTo>
                    <a:lnTo>
                      <a:pt x="62" y="7"/>
                    </a:lnTo>
                    <a:lnTo>
                      <a:pt x="71" y="15"/>
                    </a:lnTo>
                    <a:lnTo>
                      <a:pt x="78" y="22"/>
                    </a:lnTo>
                    <a:lnTo>
                      <a:pt x="83" y="28"/>
                    </a:lnTo>
                    <a:lnTo>
                      <a:pt x="85" y="31"/>
                    </a:lnTo>
                    <a:lnTo>
                      <a:pt x="83" y="29"/>
                    </a:lnTo>
                    <a:lnTo>
                      <a:pt x="78" y="27"/>
                    </a:lnTo>
                    <a:lnTo>
                      <a:pt x="71" y="26"/>
                    </a:lnTo>
                    <a:lnTo>
                      <a:pt x="63" y="25"/>
                    </a:lnTo>
                    <a:lnTo>
                      <a:pt x="57" y="26"/>
                    </a:lnTo>
                    <a:lnTo>
                      <a:pt x="52" y="32"/>
                    </a:lnTo>
                    <a:lnTo>
                      <a:pt x="49" y="37"/>
                    </a:lnTo>
                    <a:lnTo>
                      <a:pt x="44" y="43"/>
                    </a:lnTo>
                    <a:lnTo>
                      <a:pt x="35" y="47"/>
                    </a:lnTo>
                    <a:lnTo>
                      <a:pt x="23" y="47"/>
                    </a:lnTo>
                    <a:lnTo>
                      <a:pt x="13" y="44"/>
                    </a:lnTo>
                    <a:lnTo>
                      <a:pt x="6" y="40"/>
                    </a:lnTo>
                    <a:lnTo>
                      <a:pt x="4" y="37"/>
                    </a:lnTo>
                    <a:lnTo>
                      <a:pt x="2" y="34"/>
                    </a:lnTo>
                    <a:lnTo>
                      <a:pt x="2" y="32"/>
                    </a:lnTo>
                    <a:lnTo>
                      <a:pt x="1" y="29"/>
                    </a:lnTo>
                    <a:lnTo>
                      <a:pt x="0" y="26"/>
                    </a:lnTo>
                    <a:lnTo>
                      <a:pt x="1" y="22"/>
                    </a:lnTo>
                    <a:lnTo>
                      <a:pt x="1" y="21"/>
                    </a:lnTo>
                    <a:lnTo>
                      <a:pt x="1" y="21"/>
                    </a:lnTo>
                    <a:lnTo>
                      <a:pt x="2" y="18"/>
                    </a:lnTo>
                    <a:lnTo>
                      <a:pt x="5" y="16"/>
                    </a:lnTo>
                    <a:lnTo>
                      <a:pt x="7" y="12"/>
                    </a:lnTo>
                    <a:lnTo>
                      <a:pt x="11" y="9"/>
                    </a:lnTo>
                    <a:lnTo>
                      <a:pt x="16" y="5"/>
                    </a:lnTo>
                    <a:lnTo>
                      <a:pt x="27"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9" name="Freeform 71">
                <a:extLst>
                  <a:ext uri="{FF2B5EF4-FFF2-40B4-BE49-F238E27FC236}">
                    <a16:creationId xmlns:a16="http://schemas.microsoft.com/office/drawing/2014/main" id="{3BEBFB0A-8F0C-4ADC-9A07-1F0FF0B9CE84}"/>
                  </a:ext>
                </a:extLst>
              </p:cNvPr>
              <p:cNvSpPr>
                <a:spLocks/>
              </p:cNvSpPr>
              <p:nvPr/>
            </p:nvSpPr>
            <p:spPr bwMode="auto">
              <a:xfrm>
                <a:off x="13564326" y="2996978"/>
                <a:ext cx="7397" cy="23670"/>
              </a:xfrm>
              <a:custGeom>
                <a:avLst/>
                <a:gdLst>
                  <a:gd name="T0" fmla="*/ 8 w 10"/>
                  <a:gd name="T1" fmla="*/ 0 h 32"/>
                  <a:gd name="T2" fmla="*/ 9 w 10"/>
                  <a:gd name="T3" fmla="*/ 1 h 32"/>
                  <a:gd name="T4" fmla="*/ 9 w 10"/>
                  <a:gd name="T5" fmla="*/ 3 h 32"/>
                  <a:gd name="T6" fmla="*/ 10 w 10"/>
                  <a:gd name="T7" fmla="*/ 4 h 32"/>
                  <a:gd name="T8" fmla="*/ 10 w 10"/>
                  <a:gd name="T9" fmla="*/ 4 h 32"/>
                  <a:gd name="T10" fmla="*/ 9 w 10"/>
                  <a:gd name="T11" fmla="*/ 6 h 32"/>
                  <a:gd name="T12" fmla="*/ 5 w 10"/>
                  <a:gd name="T13" fmla="*/ 11 h 32"/>
                  <a:gd name="T14" fmla="*/ 4 w 10"/>
                  <a:gd name="T15" fmla="*/ 18 h 32"/>
                  <a:gd name="T16" fmla="*/ 7 w 10"/>
                  <a:gd name="T17" fmla="*/ 28 h 32"/>
                  <a:gd name="T18" fmla="*/ 8 w 10"/>
                  <a:gd name="T19" fmla="*/ 31 h 32"/>
                  <a:gd name="T20" fmla="*/ 9 w 10"/>
                  <a:gd name="T21" fmla="*/ 32 h 32"/>
                  <a:gd name="T22" fmla="*/ 9 w 10"/>
                  <a:gd name="T23" fmla="*/ 32 h 32"/>
                  <a:gd name="T24" fmla="*/ 8 w 10"/>
                  <a:gd name="T25" fmla="*/ 31 h 32"/>
                  <a:gd name="T26" fmla="*/ 8 w 10"/>
                  <a:gd name="T27" fmla="*/ 29 h 32"/>
                  <a:gd name="T28" fmla="*/ 7 w 10"/>
                  <a:gd name="T29" fmla="*/ 28 h 32"/>
                  <a:gd name="T30" fmla="*/ 5 w 10"/>
                  <a:gd name="T31" fmla="*/ 26 h 32"/>
                  <a:gd name="T32" fmla="*/ 3 w 10"/>
                  <a:gd name="T33" fmla="*/ 25 h 32"/>
                  <a:gd name="T34" fmla="*/ 2 w 10"/>
                  <a:gd name="T35" fmla="*/ 22 h 32"/>
                  <a:gd name="T36" fmla="*/ 0 w 10"/>
                  <a:gd name="T37" fmla="*/ 21 h 32"/>
                  <a:gd name="T38" fmla="*/ 0 w 10"/>
                  <a:gd name="T39" fmla="*/ 20 h 32"/>
                  <a:gd name="T40" fmla="*/ 0 w 10"/>
                  <a:gd name="T41" fmla="*/ 20 h 32"/>
                  <a:gd name="T42" fmla="*/ 0 w 10"/>
                  <a:gd name="T43" fmla="*/ 18 h 32"/>
                  <a:gd name="T44" fmla="*/ 0 w 10"/>
                  <a:gd name="T45" fmla="*/ 16 h 32"/>
                  <a:gd name="T46" fmla="*/ 0 w 10"/>
                  <a:gd name="T47" fmla="*/ 14 h 32"/>
                  <a:gd name="T48" fmla="*/ 0 w 10"/>
                  <a:gd name="T49" fmla="*/ 10 h 32"/>
                  <a:gd name="T50" fmla="*/ 2 w 10"/>
                  <a:gd name="T51" fmla="*/ 6 h 32"/>
                  <a:gd name="T52" fmla="*/ 3 w 10"/>
                  <a:gd name="T53" fmla="*/ 4 h 32"/>
                  <a:gd name="T54" fmla="*/ 4 w 10"/>
                  <a:gd name="T55" fmla="*/ 1 h 32"/>
                  <a:gd name="T56" fmla="*/ 7 w 10"/>
                  <a:gd name="T57" fmla="*/ 0 h 32"/>
                  <a:gd name="T58" fmla="*/ 8 w 1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32">
                    <a:moveTo>
                      <a:pt x="8" y="0"/>
                    </a:moveTo>
                    <a:lnTo>
                      <a:pt x="9" y="1"/>
                    </a:lnTo>
                    <a:lnTo>
                      <a:pt x="9" y="3"/>
                    </a:lnTo>
                    <a:lnTo>
                      <a:pt x="10" y="4"/>
                    </a:lnTo>
                    <a:lnTo>
                      <a:pt x="10" y="4"/>
                    </a:lnTo>
                    <a:lnTo>
                      <a:pt x="9" y="6"/>
                    </a:lnTo>
                    <a:lnTo>
                      <a:pt x="5" y="11"/>
                    </a:lnTo>
                    <a:lnTo>
                      <a:pt x="4" y="18"/>
                    </a:lnTo>
                    <a:lnTo>
                      <a:pt x="7" y="28"/>
                    </a:lnTo>
                    <a:lnTo>
                      <a:pt x="8" y="31"/>
                    </a:lnTo>
                    <a:lnTo>
                      <a:pt x="9" y="32"/>
                    </a:lnTo>
                    <a:lnTo>
                      <a:pt x="9" y="32"/>
                    </a:lnTo>
                    <a:lnTo>
                      <a:pt x="8" y="31"/>
                    </a:lnTo>
                    <a:lnTo>
                      <a:pt x="8" y="29"/>
                    </a:lnTo>
                    <a:lnTo>
                      <a:pt x="7" y="28"/>
                    </a:lnTo>
                    <a:lnTo>
                      <a:pt x="5" y="26"/>
                    </a:lnTo>
                    <a:lnTo>
                      <a:pt x="3" y="25"/>
                    </a:lnTo>
                    <a:lnTo>
                      <a:pt x="2" y="22"/>
                    </a:lnTo>
                    <a:lnTo>
                      <a:pt x="0" y="21"/>
                    </a:lnTo>
                    <a:lnTo>
                      <a:pt x="0" y="20"/>
                    </a:lnTo>
                    <a:lnTo>
                      <a:pt x="0" y="20"/>
                    </a:lnTo>
                    <a:lnTo>
                      <a:pt x="0" y="18"/>
                    </a:lnTo>
                    <a:lnTo>
                      <a:pt x="0" y="16"/>
                    </a:lnTo>
                    <a:lnTo>
                      <a:pt x="0" y="14"/>
                    </a:lnTo>
                    <a:lnTo>
                      <a:pt x="0" y="10"/>
                    </a:lnTo>
                    <a:lnTo>
                      <a:pt x="2" y="6"/>
                    </a:lnTo>
                    <a:lnTo>
                      <a:pt x="3" y="4"/>
                    </a:lnTo>
                    <a:lnTo>
                      <a:pt x="4" y="1"/>
                    </a:lnTo>
                    <a:lnTo>
                      <a:pt x="7"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Freeform 72">
                <a:extLst>
                  <a:ext uri="{FF2B5EF4-FFF2-40B4-BE49-F238E27FC236}">
                    <a16:creationId xmlns:a16="http://schemas.microsoft.com/office/drawing/2014/main" id="{884094BE-E321-4C32-851B-2670747D4AF4}"/>
                  </a:ext>
                </a:extLst>
              </p:cNvPr>
              <p:cNvSpPr>
                <a:spLocks/>
              </p:cNvSpPr>
              <p:nvPr/>
            </p:nvSpPr>
            <p:spPr bwMode="auto">
              <a:xfrm>
                <a:off x="13559887" y="3053934"/>
                <a:ext cx="62873" cy="39943"/>
              </a:xfrm>
              <a:custGeom>
                <a:avLst/>
                <a:gdLst>
                  <a:gd name="T0" fmla="*/ 63 w 85"/>
                  <a:gd name="T1" fmla="*/ 0 h 54"/>
                  <a:gd name="T2" fmla="*/ 71 w 85"/>
                  <a:gd name="T3" fmla="*/ 4 h 54"/>
                  <a:gd name="T4" fmla="*/ 77 w 85"/>
                  <a:gd name="T5" fmla="*/ 7 h 54"/>
                  <a:gd name="T6" fmla="*/ 81 w 85"/>
                  <a:gd name="T7" fmla="*/ 11 h 54"/>
                  <a:gd name="T8" fmla="*/ 81 w 85"/>
                  <a:gd name="T9" fmla="*/ 14 h 54"/>
                  <a:gd name="T10" fmla="*/ 85 w 85"/>
                  <a:gd name="T11" fmla="*/ 22 h 54"/>
                  <a:gd name="T12" fmla="*/ 83 w 85"/>
                  <a:gd name="T13" fmla="*/ 29 h 54"/>
                  <a:gd name="T14" fmla="*/ 77 w 85"/>
                  <a:gd name="T15" fmla="*/ 37 h 54"/>
                  <a:gd name="T16" fmla="*/ 68 w 85"/>
                  <a:gd name="T17" fmla="*/ 43 h 54"/>
                  <a:gd name="T18" fmla="*/ 59 w 85"/>
                  <a:gd name="T19" fmla="*/ 47 h 54"/>
                  <a:gd name="T20" fmla="*/ 49 w 85"/>
                  <a:gd name="T21" fmla="*/ 50 h 54"/>
                  <a:gd name="T22" fmla="*/ 36 w 85"/>
                  <a:gd name="T23" fmla="*/ 54 h 54"/>
                  <a:gd name="T24" fmla="*/ 21 w 85"/>
                  <a:gd name="T25" fmla="*/ 54 h 54"/>
                  <a:gd name="T26" fmla="*/ 11 w 85"/>
                  <a:gd name="T27" fmla="*/ 51 h 54"/>
                  <a:gd name="T28" fmla="*/ 4 w 85"/>
                  <a:gd name="T29" fmla="*/ 48 h 54"/>
                  <a:gd name="T30" fmla="*/ 0 w 85"/>
                  <a:gd name="T31" fmla="*/ 45 h 54"/>
                  <a:gd name="T32" fmla="*/ 2 w 85"/>
                  <a:gd name="T33" fmla="*/ 45 h 54"/>
                  <a:gd name="T34" fmla="*/ 5 w 85"/>
                  <a:gd name="T35" fmla="*/ 44 h 54"/>
                  <a:gd name="T36" fmla="*/ 9 w 85"/>
                  <a:gd name="T37" fmla="*/ 42 h 54"/>
                  <a:gd name="T38" fmla="*/ 11 w 85"/>
                  <a:gd name="T39" fmla="*/ 39 h 54"/>
                  <a:gd name="T40" fmla="*/ 14 w 85"/>
                  <a:gd name="T41" fmla="*/ 34 h 54"/>
                  <a:gd name="T42" fmla="*/ 16 w 85"/>
                  <a:gd name="T43" fmla="*/ 31 h 54"/>
                  <a:gd name="T44" fmla="*/ 16 w 85"/>
                  <a:gd name="T45" fmla="*/ 26 h 54"/>
                  <a:gd name="T46" fmla="*/ 20 w 85"/>
                  <a:gd name="T47" fmla="*/ 18 h 54"/>
                  <a:gd name="T48" fmla="*/ 26 w 85"/>
                  <a:gd name="T49" fmla="*/ 10 h 54"/>
                  <a:gd name="T50" fmla="*/ 37 w 85"/>
                  <a:gd name="T51" fmla="*/ 4 h 54"/>
                  <a:gd name="T52" fmla="*/ 52 w 85"/>
                  <a:gd name="T53" fmla="*/ 0 h 54"/>
                  <a:gd name="T54" fmla="*/ 63 w 8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54">
                    <a:moveTo>
                      <a:pt x="63" y="0"/>
                    </a:moveTo>
                    <a:lnTo>
                      <a:pt x="71" y="4"/>
                    </a:lnTo>
                    <a:lnTo>
                      <a:pt x="77" y="7"/>
                    </a:lnTo>
                    <a:lnTo>
                      <a:pt x="81" y="11"/>
                    </a:lnTo>
                    <a:lnTo>
                      <a:pt x="81" y="14"/>
                    </a:lnTo>
                    <a:lnTo>
                      <a:pt x="85" y="22"/>
                    </a:lnTo>
                    <a:lnTo>
                      <a:pt x="83" y="29"/>
                    </a:lnTo>
                    <a:lnTo>
                      <a:pt x="77" y="37"/>
                    </a:lnTo>
                    <a:lnTo>
                      <a:pt x="68" y="43"/>
                    </a:lnTo>
                    <a:lnTo>
                      <a:pt x="59" y="47"/>
                    </a:lnTo>
                    <a:lnTo>
                      <a:pt x="49" y="50"/>
                    </a:lnTo>
                    <a:lnTo>
                      <a:pt x="36" y="54"/>
                    </a:lnTo>
                    <a:lnTo>
                      <a:pt x="21" y="54"/>
                    </a:lnTo>
                    <a:lnTo>
                      <a:pt x="11" y="51"/>
                    </a:lnTo>
                    <a:lnTo>
                      <a:pt x="4" y="48"/>
                    </a:lnTo>
                    <a:lnTo>
                      <a:pt x="0" y="45"/>
                    </a:lnTo>
                    <a:lnTo>
                      <a:pt x="2" y="45"/>
                    </a:lnTo>
                    <a:lnTo>
                      <a:pt x="5" y="44"/>
                    </a:lnTo>
                    <a:lnTo>
                      <a:pt x="9" y="42"/>
                    </a:lnTo>
                    <a:lnTo>
                      <a:pt x="11" y="39"/>
                    </a:lnTo>
                    <a:lnTo>
                      <a:pt x="14" y="34"/>
                    </a:lnTo>
                    <a:lnTo>
                      <a:pt x="16" y="31"/>
                    </a:lnTo>
                    <a:lnTo>
                      <a:pt x="16" y="26"/>
                    </a:lnTo>
                    <a:lnTo>
                      <a:pt x="20" y="18"/>
                    </a:lnTo>
                    <a:lnTo>
                      <a:pt x="26" y="10"/>
                    </a:lnTo>
                    <a:lnTo>
                      <a:pt x="37" y="4"/>
                    </a:lnTo>
                    <a:lnTo>
                      <a:pt x="52"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1" name="Freeform 73">
                <a:extLst>
                  <a:ext uri="{FF2B5EF4-FFF2-40B4-BE49-F238E27FC236}">
                    <a16:creationId xmlns:a16="http://schemas.microsoft.com/office/drawing/2014/main" id="{7DA669C6-7BB2-4425-A60A-DCC3053A492E}"/>
                  </a:ext>
                </a:extLst>
              </p:cNvPr>
              <p:cNvSpPr>
                <a:spLocks/>
              </p:cNvSpPr>
              <p:nvPr/>
            </p:nvSpPr>
            <p:spPr bwMode="auto">
              <a:xfrm>
                <a:off x="13531040" y="3033962"/>
                <a:ext cx="39943" cy="49559"/>
              </a:xfrm>
              <a:custGeom>
                <a:avLst/>
                <a:gdLst>
                  <a:gd name="T0" fmla="*/ 50 w 54"/>
                  <a:gd name="T1" fmla="*/ 0 h 67"/>
                  <a:gd name="T2" fmla="*/ 54 w 54"/>
                  <a:gd name="T3" fmla="*/ 0 h 67"/>
                  <a:gd name="T4" fmla="*/ 53 w 54"/>
                  <a:gd name="T5" fmla="*/ 1 h 67"/>
                  <a:gd name="T6" fmla="*/ 49 w 54"/>
                  <a:gd name="T7" fmla="*/ 6 h 67"/>
                  <a:gd name="T8" fmla="*/ 45 w 54"/>
                  <a:gd name="T9" fmla="*/ 11 h 67"/>
                  <a:gd name="T10" fmla="*/ 42 w 54"/>
                  <a:gd name="T11" fmla="*/ 17 h 67"/>
                  <a:gd name="T12" fmla="*/ 41 w 54"/>
                  <a:gd name="T13" fmla="*/ 21 h 67"/>
                  <a:gd name="T14" fmla="*/ 41 w 54"/>
                  <a:gd name="T15" fmla="*/ 28 h 67"/>
                  <a:gd name="T16" fmla="*/ 41 w 54"/>
                  <a:gd name="T17" fmla="*/ 37 h 67"/>
                  <a:gd name="T18" fmla="*/ 39 w 54"/>
                  <a:gd name="T19" fmla="*/ 47 h 67"/>
                  <a:gd name="T20" fmla="*/ 34 w 54"/>
                  <a:gd name="T21" fmla="*/ 55 h 67"/>
                  <a:gd name="T22" fmla="*/ 28 w 54"/>
                  <a:gd name="T23" fmla="*/ 63 h 67"/>
                  <a:gd name="T24" fmla="*/ 21 w 54"/>
                  <a:gd name="T25" fmla="*/ 66 h 67"/>
                  <a:gd name="T26" fmla="*/ 16 w 54"/>
                  <a:gd name="T27" fmla="*/ 67 h 67"/>
                  <a:gd name="T28" fmla="*/ 14 w 54"/>
                  <a:gd name="T29" fmla="*/ 67 h 67"/>
                  <a:gd name="T30" fmla="*/ 14 w 54"/>
                  <a:gd name="T31" fmla="*/ 67 h 67"/>
                  <a:gd name="T32" fmla="*/ 12 w 54"/>
                  <a:gd name="T33" fmla="*/ 67 h 67"/>
                  <a:gd name="T34" fmla="*/ 11 w 54"/>
                  <a:gd name="T35" fmla="*/ 66 h 67"/>
                  <a:gd name="T36" fmla="*/ 9 w 54"/>
                  <a:gd name="T37" fmla="*/ 66 h 67"/>
                  <a:gd name="T38" fmla="*/ 8 w 54"/>
                  <a:gd name="T39" fmla="*/ 64 h 67"/>
                  <a:gd name="T40" fmla="*/ 5 w 54"/>
                  <a:gd name="T41" fmla="*/ 61 h 67"/>
                  <a:gd name="T42" fmla="*/ 3 w 54"/>
                  <a:gd name="T43" fmla="*/ 59 h 67"/>
                  <a:gd name="T44" fmla="*/ 1 w 54"/>
                  <a:gd name="T45" fmla="*/ 54 h 67"/>
                  <a:gd name="T46" fmla="*/ 0 w 54"/>
                  <a:gd name="T47" fmla="*/ 49 h 67"/>
                  <a:gd name="T48" fmla="*/ 1 w 54"/>
                  <a:gd name="T49" fmla="*/ 37 h 67"/>
                  <a:gd name="T50" fmla="*/ 4 w 54"/>
                  <a:gd name="T51" fmla="*/ 26 h 67"/>
                  <a:gd name="T52" fmla="*/ 10 w 54"/>
                  <a:gd name="T53" fmla="*/ 16 h 67"/>
                  <a:gd name="T54" fmla="*/ 22 w 54"/>
                  <a:gd name="T55" fmla="*/ 6 h 67"/>
                  <a:gd name="T56" fmla="*/ 31 w 54"/>
                  <a:gd name="T57" fmla="*/ 3 h 67"/>
                  <a:gd name="T58" fmla="*/ 42 w 54"/>
                  <a:gd name="T59" fmla="*/ 0 h 67"/>
                  <a:gd name="T60" fmla="*/ 50 w 54"/>
                  <a:gd name="T6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67">
                    <a:moveTo>
                      <a:pt x="50" y="0"/>
                    </a:moveTo>
                    <a:lnTo>
                      <a:pt x="54" y="0"/>
                    </a:lnTo>
                    <a:lnTo>
                      <a:pt x="53" y="1"/>
                    </a:lnTo>
                    <a:lnTo>
                      <a:pt x="49" y="6"/>
                    </a:lnTo>
                    <a:lnTo>
                      <a:pt x="45" y="11"/>
                    </a:lnTo>
                    <a:lnTo>
                      <a:pt x="42" y="17"/>
                    </a:lnTo>
                    <a:lnTo>
                      <a:pt x="41" y="21"/>
                    </a:lnTo>
                    <a:lnTo>
                      <a:pt x="41" y="28"/>
                    </a:lnTo>
                    <a:lnTo>
                      <a:pt x="41" y="37"/>
                    </a:lnTo>
                    <a:lnTo>
                      <a:pt x="39" y="47"/>
                    </a:lnTo>
                    <a:lnTo>
                      <a:pt x="34" y="55"/>
                    </a:lnTo>
                    <a:lnTo>
                      <a:pt x="28" y="63"/>
                    </a:lnTo>
                    <a:lnTo>
                      <a:pt x="21" y="66"/>
                    </a:lnTo>
                    <a:lnTo>
                      <a:pt x="16" y="67"/>
                    </a:lnTo>
                    <a:lnTo>
                      <a:pt x="14" y="67"/>
                    </a:lnTo>
                    <a:lnTo>
                      <a:pt x="14" y="67"/>
                    </a:lnTo>
                    <a:lnTo>
                      <a:pt x="12" y="67"/>
                    </a:lnTo>
                    <a:lnTo>
                      <a:pt x="11" y="66"/>
                    </a:lnTo>
                    <a:lnTo>
                      <a:pt x="9" y="66"/>
                    </a:lnTo>
                    <a:lnTo>
                      <a:pt x="8" y="64"/>
                    </a:lnTo>
                    <a:lnTo>
                      <a:pt x="5" y="61"/>
                    </a:lnTo>
                    <a:lnTo>
                      <a:pt x="3" y="59"/>
                    </a:lnTo>
                    <a:lnTo>
                      <a:pt x="1" y="54"/>
                    </a:lnTo>
                    <a:lnTo>
                      <a:pt x="0" y="49"/>
                    </a:lnTo>
                    <a:lnTo>
                      <a:pt x="1" y="37"/>
                    </a:lnTo>
                    <a:lnTo>
                      <a:pt x="4" y="26"/>
                    </a:lnTo>
                    <a:lnTo>
                      <a:pt x="10" y="16"/>
                    </a:lnTo>
                    <a:lnTo>
                      <a:pt x="22" y="6"/>
                    </a:lnTo>
                    <a:lnTo>
                      <a:pt x="31" y="3"/>
                    </a:lnTo>
                    <a:lnTo>
                      <a:pt x="42" y="0"/>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Freeform 74">
                <a:extLst>
                  <a:ext uri="{FF2B5EF4-FFF2-40B4-BE49-F238E27FC236}">
                    <a16:creationId xmlns:a16="http://schemas.microsoft.com/office/drawing/2014/main" id="{63E340B8-1F00-4C28-8A82-4BAF2FF91A31}"/>
                  </a:ext>
                </a:extLst>
              </p:cNvPr>
              <p:cNvSpPr>
                <a:spLocks/>
              </p:cNvSpPr>
              <p:nvPr/>
            </p:nvSpPr>
            <p:spPr bwMode="auto">
              <a:xfrm>
                <a:off x="13545834" y="3102013"/>
                <a:ext cx="37724" cy="50298"/>
              </a:xfrm>
              <a:custGeom>
                <a:avLst/>
                <a:gdLst>
                  <a:gd name="T0" fmla="*/ 25 w 51"/>
                  <a:gd name="T1" fmla="*/ 0 h 68"/>
                  <a:gd name="T2" fmla="*/ 34 w 51"/>
                  <a:gd name="T3" fmla="*/ 2 h 68"/>
                  <a:gd name="T4" fmla="*/ 41 w 51"/>
                  <a:gd name="T5" fmla="*/ 7 h 68"/>
                  <a:gd name="T6" fmla="*/ 49 w 51"/>
                  <a:gd name="T7" fmla="*/ 18 h 68"/>
                  <a:gd name="T8" fmla="*/ 51 w 51"/>
                  <a:gd name="T9" fmla="*/ 31 h 68"/>
                  <a:gd name="T10" fmla="*/ 50 w 51"/>
                  <a:gd name="T11" fmla="*/ 42 h 68"/>
                  <a:gd name="T12" fmla="*/ 41 w 51"/>
                  <a:gd name="T13" fmla="*/ 51 h 68"/>
                  <a:gd name="T14" fmla="*/ 32 w 51"/>
                  <a:gd name="T15" fmla="*/ 60 h 68"/>
                  <a:gd name="T16" fmla="*/ 21 w 51"/>
                  <a:gd name="T17" fmla="*/ 65 h 68"/>
                  <a:gd name="T18" fmla="*/ 11 w 51"/>
                  <a:gd name="T19" fmla="*/ 68 h 68"/>
                  <a:gd name="T20" fmla="*/ 8 w 51"/>
                  <a:gd name="T21" fmla="*/ 68 h 68"/>
                  <a:gd name="T22" fmla="*/ 11 w 51"/>
                  <a:gd name="T23" fmla="*/ 67 h 68"/>
                  <a:gd name="T24" fmla="*/ 16 w 51"/>
                  <a:gd name="T25" fmla="*/ 64 h 68"/>
                  <a:gd name="T26" fmla="*/ 22 w 51"/>
                  <a:gd name="T27" fmla="*/ 56 h 68"/>
                  <a:gd name="T28" fmla="*/ 23 w 51"/>
                  <a:gd name="T29" fmla="*/ 48 h 68"/>
                  <a:gd name="T30" fmla="*/ 21 w 51"/>
                  <a:gd name="T31" fmla="*/ 44 h 68"/>
                  <a:gd name="T32" fmla="*/ 14 w 51"/>
                  <a:gd name="T33" fmla="*/ 39 h 68"/>
                  <a:gd name="T34" fmla="*/ 7 w 51"/>
                  <a:gd name="T35" fmla="*/ 33 h 68"/>
                  <a:gd name="T36" fmla="*/ 1 w 51"/>
                  <a:gd name="T37" fmla="*/ 24 h 68"/>
                  <a:gd name="T38" fmla="*/ 0 w 51"/>
                  <a:gd name="T39" fmla="*/ 17 h 68"/>
                  <a:gd name="T40" fmla="*/ 1 w 51"/>
                  <a:gd name="T41" fmla="*/ 12 h 68"/>
                  <a:gd name="T42" fmla="*/ 3 w 51"/>
                  <a:gd name="T43" fmla="*/ 9 h 68"/>
                  <a:gd name="T44" fmla="*/ 8 w 51"/>
                  <a:gd name="T45" fmla="*/ 4 h 68"/>
                  <a:gd name="T46" fmla="*/ 11 w 51"/>
                  <a:gd name="T47" fmla="*/ 2 h 68"/>
                  <a:gd name="T48" fmla="*/ 17 w 51"/>
                  <a:gd name="T49" fmla="*/ 1 h 68"/>
                  <a:gd name="T50" fmla="*/ 25 w 51"/>
                  <a:gd name="T5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68">
                    <a:moveTo>
                      <a:pt x="25" y="0"/>
                    </a:moveTo>
                    <a:lnTo>
                      <a:pt x="34" y="2"/>
                    </a:lnTo>
                    <a:lnTo>
                      <a:pt x="41" y="7"/>
                    </a:lnTo>
                    <a:lnTo>
                      <a:pt x="49" y="18"/>
                    </a:lnTo>
                    <a:lnTo>
                      <a:pt x="51" y="31"/>
                    </a:lnTo>
                    <a:lnTo>
                      <a:pt x="50" y="42"/>
                    </a:lnTo>
                    <a:lnTo>
                      <a:pt x="41" y="51"/>
                    </a:lnTo>
                    <a:lnTo>
                      <a:pt x="32" y="60"/>
                    </a:lnTo>
                    <a:lnTo>
                      <a:pt x="21" y="65"/>
                    </a:lnTo>
                    <a:lnTo>
                      <a:pt x="11" y="68"/>
                    </a:lnTo>
                    <a:lnTo>
                      <a:pt x="8" y="68"/>
                    </a:lnTo>
                    <a:lnTo>
                      <a:pt x="11" y="67"/>
                    </a:lnTo>
                    <a:lnTo>
                      <a:pt x="16" y="64"/>
                    </a:lnTo>
                    <a:lnTo>
                      <a:pt x="22" y="56"/>
                    </a:lnTo>
                    <a:lnTo>
                      <a:pt x="23" y="48"/>
                    </a:lnTo>
                    <a:lnTo>
                      <a:pt x="21" y="44"/>
                    </a:lnTo>
                    <a:lnTo>
                      <a:pt x="14" y="39"/>
                    </a:lnTo>
                    <a:lnTo>
                      <a:pt x="7" y="33"/>
                    </a:lnTo>
                    <a:lnTo>
                      <a:pt x="1" y="24"/>
                    </a:lnTo>
                    <a:lnTo>
                      <a:pt x="0" y="17"/>
                    </a:lnTo>
                    <a:lnTo>
                      <a:pt x="1" y="12"/>
                    </a:lnTo>
                    <a:lnTo>
                      <a:pt x="3" y="9"/>
                    </a:lnTo>
                    <a:lnTo>
                      <a:pt x="8" y="4"/>
                    </a:lnTo>
                    <a:lnTo>
                      <a:pt x="11" y="2"/>
                    </a:lnTo>
                    <a:lnTo>
                      <a:pt x="17"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Freeform 75">
                <a:extLst>
                  <a:ext uri="{FF2B5EF4-FFF2-40B4-BE49-F238E27FC236}">
                    <a16:creationId xmlns:a16="http://schemas.microsoft.com/office/drawing/2014/main" id="{F6EFE6CB-0D59-463A-89F9-70015AD9B8E5}"/>
                  </a:ext>
                </a:extLst>
              </p:cNvPr>
              <p:cNvSpPr>
                <a:spLocks/>
              </p:cNvSpPr>
              <p:nvPr/>
            </p:nvSpPr>
            <p:spPr bwMode="auto">
              <a:xfrm>
                <a:off x="13509589" y="2979966"/>
                <a:ext cx="34025" cy="58435"/>
              </a:xfrm>
              <a:custGeom>
                <a:avLst/>
                <a:gdLst>
                  <a:gd name="T0" fmla="*/ 26 w 46"/>
                  <a:gd name="T1" fmla="*/ 0 h 79"/>
                  <a:gd name="T2" fmla="*/ 37 w 46"/>
                  <a:gd name="T3" fmla="*/ 5 h 79"/>
                  <a:gd name="T4" fmla="*/ 43 w 46"/>
                  <a:gd name="T5" fmla="*/ 12 h 79"/>
                  <a:gd name="T6" fmla="*/ 46 w 46"/>
                  <a:gd name="T7" fmla="*/ 22 h 79"/>
                  <a:gd name="T8" fmla="*/ 46 w 46"/>
                  <a:gd name="T9" fmla="*/ 33 h 79"/>
                  <a:gd name="T10" fmla="*/ 43 w 46"/>
                  <a:gd name="T11" fmla="*/ 44 h 79"/>
                  <a:gd name="T12" fmla="*/ 35 w 46"/>
                  <a:gd name="T13" fmla="*/ 51 h 79"/>
                  <a:gd name="T14" fmla="*/ 26 w 46"/>
                  <a:gd name="T15" fmla="*/ 57 h 79"/>
                  <a:gd name="T16" fmla="*/ 18 w 46"/>
                  <a:gd name="T17" fmla="*/ 63 h 79"/>
                  <a:gd name="T18" fmla="*/ 13 w 46"/>
                  <a:gd name="T19" fmla="*/ 70 h 79"/>
                  <a:gd name="T20" fmla="*/ 12 w 46"/>
                  <a:gd name="T21" fmla="*/ 76 h 79"/>
                  <a:gd name="T22" fmla="*/ 13 w 46"/>
                  <a:gd name="T23" fmla="*/ 79 h 79"/>
                  <a:gd name="T24" fmla="*/ 11 w 46"/>
                  <a:gd name="T25" fmla="*/ 78 h 79"/>
                  <a:gd name="T26" fmla="*/ 7 w 46"/>
                  <a:gd name="T27" fmla="*/ 76 h 79"/>
                  <a:gd name="T28" fmla="*/ 4 w 46"/>
                  <a:gd name="T29" fmla="*/ 70 h 79"/>
                  <a:gd name="T30" fmla="*/ 1 w 46"/>
                  <a:gd name="T31" fmla="*/ 62 h 79"/>
                  <a:gd name="T32" fmla="*/ 2 w 46"/>
                  <a:gd name="T33" fmla="*/ 55 h 79"/>
                  <a:gd name="T34" fmla="*/ 5 w 46"/>
                  <a:gd name="T35" fmla="*/ 43 h 79"/>
                  <a:gd name="T36" fmla="*/ 5 w 46"/>
                  <a:gd name="T37" fmla="*/ 34 h 79"/>
                  <a:gd name="T38" fmla="*/ 4 w 46"/>
                  <a:gd name="T39" fmla="*/ 29 h 79"/>
                  <a:gd name="T40" fmla="*/ 4 w 46"/>
                  <a:gd name="T41" fmla="*/ 27 h 79"/>
                  <a:gd name="T42" fmla="*/ 1 w 46"/>
                  <a:gd name="T43" fmla="*/ 23 h 79"/>
                  <a:gd name="T44" fmla="*/ 0 w 46"/>
                  <a:gd name="T45" fmla="*/ 17 h 79"/>
                  <a:gd name="T46" fmla="*/ 2 w 46"/>
                  <a:gd name="T47" fmla="*/ 12 h 79"/>
                  <a:gd name="T48" fmla="*/ 9 w 46"/>
                  <a:gd name="T49" fmla="*/ 6 h 79"/>
                  <a:gd name="T50" fmla="*/ 11 w 46"/>
                  <a:gd name="T51" fmla="*/ 5 h 79"/>
                  <a:gd name="T52" fmla="*/ 17 w 46"/>
                  <a:gd name="T53" fmla="*/ 1 h 79"/>
                  <a:gd name="T54" fmla="*/ 26 w 46"/>
                  <a:gd name="T5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79">
                    <a:moveTo>
                      <a:pt x="26" y="0"/>
                    </a:moveTo>
                    <a:lnTo>
                      <a:pt x="37" y="5"/>
                    </a:lnTo>
                    <a:lnTo>
                      <a:pt x="43" y="12"/>
                    </a:lnTo>
                    <a:lnTo>
                      <a:pt x="46" y="22"/>
                    </a:lnTo>
                    <a:lnTo>
                      <a:pt x="46" y="33"/>
                    </a:lnTo>
                    <a:lnTo>
                      <a:pt x="43" y="44"/>
                    </a:lnTo>
                    <a:lnTo>
                      <a:pt x="35" y="51"/>
                    </a:lnTo>
                    <a:lnTo>
                      <a:pt x="26" y="57"/>
                    </a:lnTo>
                    <a:lnTo>
                      <a:pt x="18" y="63"/>
                    </a:lnTo>
                    <a:lnTo>
                      <a:pt x="13" y="70"/>
                    </a:lnTo>
                    <a:lnTo>
                      <a:pt x="12" y="76"/>
                    </a:lnTo>
                    <a:lnTo>
                      <a:pt x="13" y="79"/>
                    </a:lnTo>
                    <a:lnTo>
                      <a:pt x="11" y="78"/>
                    </a:lnTo>
                    <a:lnTo>
                      <a:pt x="7" y="76"/>
                    </a:lnTo>
                    <a:lnTo>
                      <a:pt x="4" y="70"/>
                    </a:lnTo>
                    <a:lnTo>
                      <a:pt x="1" y="62"/>
                    </a:lnTo>
                    <a:lnTo>
                      <a:pt x="2" y="55"/>
                    </a:lnTo>
                    <a:lnTo>
                      <a:pt x="5" y="43"/>
                    </a:lnTo>
                    <a:lnTo>
                      <a:pt x="5" y="34"/>
                    </a:lnTo>
                    <a:lnTo>
                      <a:pt x="4" y="29"/>
                    </a:lnTo>
                    <a:lnTo>
                      <a:pt x="4" y="27"/>
                    </a:lnTo>
                    <a:lnTo>
                      <a:pt x="1" y="23"/>
                    </a:lnTo>
                    <a:lnTo>
                      <a:pt x="0" y="17"/>
                    </a:lnTo>
                    <a:lnTo>
                      <a:pt x="2" y="12"/>
                    </a:lnTo>
                    <a:lnTo>
                      <a:pt x="9" y="6"/>
                    </a:lnTo>
                    <a:lnTo>
                      <a:pt x="11" y="5"/>
                    </a:lnTo>
                    <a:lnTo>
                      <a:pt x="17"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Freeform 76">
                <a:extLst>
                  <a:ext uri="{FF2B5EF4-FFF2-40B4-BE49-F238E27FC236}">
                    <a16:creationId xmlns:a16="http://schemas.microsoft.com/office/drawing/2014/main" id="{AF8172C7-BC92-4BE1-99E7-E0C1940DCEE6}"/>
                  </a:ext>
                </a:extLst>
              </p:cNvPr>
              <p:cNvSpPr>
                <a:spLocks/>
              </p:cNvSpPr>
              <p:nvPr/>
            </p:nvSpPr>
            <p:spPr bwMode="auto">
              <a:xfrm>
                <a:off x="13431183" y="2995499"/>
                <a:ext cx="53997" cy="45860"/>
              </a:xfrm>
              <a:custGeom>
                <a:avLst/>
                <a:gdLst>
                  <a:gd name="T0" fmla="*/ 45 w 73"/>
                  <a:gd name="T1" fmla="*/ 0 h 62"/>
                  <a:gd name="T2" fmla="*/ 49 w 73"/>
                  <a:gd name="T3" fmla="*/ 0 h 62"/>
                  <a:gd name="T4" fmla="*/ 56 w 73"/>
                  <a:gd name="T5" fmla="*/ 0 h 62"/>
                  <a:gd name="T6" fmla="*/ 66 w 73"/>
                  <a:gd name="T7" fmla="*/ 1 h 62"/>
                  <a:gd name="T8" fmla="*/ 73 w 73"/>
                  <a:gd name="T9" fmla="*/ 3 h 62"/>
                  <a:gd name="T10" fmla="*/ 69 w 73"/>
                  <a:gd name="T11" fmla="*/ 6 h 62"/>
                  <a:gd name="T12" fmla="*/ 63 w 73"/>
                  <a:gd name="T13" fmla="*/ 9 h 62"/>
                  <a:gd name="T14" fmla="*/ 55 w 73"/>
                  <a:gd name="T15" fmla="*/ 14 h 62"/>
                  <a:gd name="T16" fmla="*/ 47 w 73"/>
                  <a:gd name="T17" fmla="*/ 20 h 62"/>
                  <a:gd name="T18" fmla="*/ 45 w 73"/>
                  <a:gd name="T19" fmla="*/ 28 h 62"/>
                  <a:gd name="T20" fmla="*/ 45 w 73"/>
                  <a:gd name="T21" fmla="*/ 35 h 62"/>
                  <a:gd name="T22" fmla="*/ 45 w 73"/>
                  <a:gd name="T23" fmla="*/ 44 h 62"/>
                  <a:gd name="T24" fmla="*/ 41 w 73"/>
                  <a:gd name="T25" fmla="*/ 51 h 62"/>
                  <a:gd name="T26" fmla="*/ 34 w 73"/>
                  <a:gd name="T27" fmla="*/ 57 h 62"/>
                  <a:gd name="T28" fmla="*/ 27 w 73"/>
                  <a:gd name="T29" fmla="*/ 61 h 62"/>
                  <a:gd name="T30" fmla="*/ 17 w 73"/>
                  <a:gd name="T31" fmla="*/ 62 h 62"/>
                  <a:gd name="T32" fmla="*/ 9 w 73"/>
                  <a:gd name="T33" fmla="*/ 60 h 62"/>
                  <a:gd name="T34" fmla="*/ 5 w 73"/>
                  <a:gd name="T35" fmla="*/ 53 h 62"/>
                  <a:gd name="T36" fmla="*/ 1 w 73"/>
                  <a:gd name="T37" fmla="*/ 46 h 62"/>
                  <a:gd name="T38" fmla="*/ 0 w 73"/>
                  <a:gd name="T39" fmla="*/ 40 h 62"/>
                  <a:gd name="T40" fmla="*/ 1 w 73"/>
                  <a:gd name="T41" fmla="*/ 31 h 62"/>
                  <a:gd name="T42" fmla="*/ 6 w 73"/>
                  <a:gd name="T43" fmla="*/ 20 h 62"/>
                  <a:gd name="T44" fmla="*/ 16 w 73"/>
                  <a:gd name="T45" fmla="*/ 9 h 62"/>
                  <a:gd name="T46" fmla="*/ 29 w 73"/>
                  <a:gd name="T47" fmla="*/ 2 h 62"/>
                  <a:gd name="T48" fmla="*/ 45 w 73"/>
                  <a:gd name="T4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62">
                    <a:moveTo>
                      <a:pt x="45" y="0"/>
                    </a:moveTo>
                    <a:lnTo>
                      <a:pt x="49" y="0"/>
                    </a:lnTo>
                    <a:lnTo>
                      <a:pt x="56" y="0"/>
                    </a:lnTo>
                    <a:lnTo>
                      <a:pt x="66" y="1"/>
                    </a:lnTo>
                    <a:lnTo>
                      <a:pt x="73" y="3"/>
                    </a:lnTo>
                    <a:lnTo>
                      <a:pt x="69" y="6"/>
                    </a:lnTo>
                    <a:lnTo>
                      <a:pt x="63" y="9"/>
                    </a:lnTo>
                    <a:lnTo>
                      <a:pt x="55" y="14"/>
                    </a:lnTo>
                    <a:lnTo>
                      <a:pt x="47" y="20"/>
                    </a:lnTo>
                    <a:lnTo>
                      <a:pt x="45" y="28"/>
                    </a:lnTo>
                    <a:lnTo>
                      <a:pt x="45" y="35"/>
                    </a:lnTo>
                    <a:lnTo>
                      <a:pt x="45" y="44"/>
                    </a:lnTo>
                    <a:lnTo>
                      <a:pt x="41" y="51"/>
                    </a:lnTo>
                    <a:lnTo>
                      <a:pt x="34" y="57"/>
                    </a:lnTo>
                    <a:lnTo>
                      <a:pt x="27" y="61"/>
                    </a:lnTo>
                    <a:lnTo>
                      <a:pt x="17" y="62"/>
                    </a:lnTo>
                    <a:lnTo>
                      <a:pt x="9" y="60"/>
                    </a:lnTo>
                    <a:lnTo>
                      <a:pt x="5" y="53"/>
                    </a:lnTo>
                    <a:lnTo>
                      <a:pt x="1" y="46"/>
                    </a:lnTo>
                    <a:lnTo>
                      <a:pt x="0" y="40"/>
                    </a:lnTo>
                    <a:lnTo>
                      <a:pt x="1" y="31"/>
                    </a:lnTo>
                    <a:lnTo>
                      <a:pt x="6" y="20"/>
                    </a:lnTo>
                    <a:lnTo>
                      <a:pt x="16" y="9"/>
                    </a:lnTo>
                    <a:lnTo>
                      <a:pt x="29" y="2"/>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Freeform 77">
                <a:extLst>
                  <a:ext uri="{FF2B5EF4-FFF2-40B4-BE49-F238E27FC236}">
                    <a16:creationId xmlns:a16="http://schemas.microsoft.com/office/drawing/2014/main" id="{316FD9DA-B9ED-4201-B3FE-2DAF82EA8568}"/>
                  </a:ext>
                </a:extLst>
              </p:cNvPr>
              <p:cNvSpPr>
                <a:spLocks/>
              </p:cNvSpPr>
              <p:nvPr/>
            </p:nvSpPr>
            <p:spPr bwMode="auto">
              <a:xfrm>
                <a:off x="13413431" y="3054673"/>
                <a:ext cx="62873" cy="39943"/>
              </a:xfrm>
              <a:custGeom>
                <a:avLst/>
                <a:gdLst>
                  <a:gd name="T0" fmla="*/ 55 w 85"/>
                  <a:gd name="T1" fmla="*/ 0 h 54"/>
                  <a:gd name="T2" fmla="*/ 66 w 85"/>
                  <a:gd name="T3" fmla="*/ 0 h 54"/>
                  <a:gd name="T4" fmla="*/ 75 w 85"/>
                  <a:gd name="T5" fmla="*/ 3 h 54"/>
                  <a:gd name="T6" fmla="*/ 80 w 85"/>
                  <a:gd name="T7" fmla="*/ 5 h 54"/>
                  <a:gd name="T8" fmla="*/ 81 w 85"/>
                  <a:gd name="T9" fmla="*/ 6 h 54"/>
                  <a:gd name="T10" fmla="*/ 85 w 85"/>
                  <a:gd name="T11" fmla="*/ 11 h 54"/>
                  <a:gd name="T12" fmla="*/ 85 w 85"/>
                  <a:gd name="T13" fmla="*/ 17 h 54"/>
                  <a:gd name="T14" fmla="*/ 84 w 85"/>
                  <a:gd name="T15" fmla="*/ 25 h 54"/>
                  <a:gd name="T16" fmla="*/ 77 w 85"/>
                  <a:gd name="T17" fmla="*/ 33 h 54"/>
                  <a:gd name="T18" fmla="*/ 68 w 85"/>
                  <a:gd name="T19" fmla="*/ 43 h 54"/>
                  <a:gd name="T20" fmla="*/ 55 w 85"/>
                  <a:gd name="T21" fmla="*/ 48 h 54"/>
                  <a:gd name="T22" fmla="*/ 44 w 85"/>
                  <a:gd name="T23" fmla="*/ 50 h 54"/>
                  <a:gd name="T24" fmla="*/ 33 w 85"/>
                  <a:gd name="T25" fmla="*/ 53 h 54"/>
                  <a:gd name="T26" fmla="*/ 24 w 85"/>
                  <a:gd name="T27" fmla="*/ 54 h 54"/>
                  <a:gd name="T28" fmla="*/ 13 w 85"/>
                  <a:gd name="T29" fmla="*/ 54 h 54"/>
                  <a:gd name="T30" fmla="*/ 4 w 85"/>
                  <a:gd name="T31" fmla="*/ 53 h 54"/>
                  <a:gd name="T32" fmla="*/ 0 w 85"/>
                  <a:gd name="T33" fmla="*/ 52 h 54"/>
                  <a:gd name="T34" fmla="*/ 3 w 85"/>
                  <a:gd name="T35" fmla="*/ 50 h 54"/>
                  <a:gd name="T36" fmla="*/ 8 w 85"/>
                  <a:gd name="T37" fmla="*/ 48 h 54"/>
                  <a:gd name="T38" fmla="*/ 10 w 85"/>
                  <a:gd name="T39" fmla="*/ 42 h 54"/>
                  <a:gd name="T40" fmla="*/ 13 w 85"/>
                  <a:gd name="T41" fmla="*/ 35 h 54"/>
                  <a:gd name="T42" fmla="*/ 15 w 85"/>
                  <a:gd name="T43" fmla="*/ 28 h 54"/>
                  <a:gd name="T44" fmla="*/ 16 w 85"/>
                  <a:gd name="T45" fmla="*/ 24 h 54"/>
                  <a:gd name="T46" fmla="*/ 20 w 85"/>
                  <a:gd name="T47" fmla="*/ 19 h 54"/>
                  <a:gd name="T48" fmla="*/ 25 w 85"/>
                  <a:gd name="T49" fmla="*/ 13 h 54"/>
                  <a:gd name="T50" fmla="*/ 32 w 85"/>
                  <a:gd name="T51" fmla="*/ 8 h 54"/>
                  <a:gd name="T52" fmla="*/ 44 w 85"/>
                  <a:gd name="T53" fmla="*/ 2 h 54"/>
                  <a:gd name="T54" fmla="*/ 55 w 8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54">
                    <a:moveTo>
                      <a:pt x="55" y="0"/>
                    </a:moveTo>
                    <a:lnTo>
                      <a:pt x="66" y="0"/>
                    </a:lnTo>
                    <a:lnTo>
                      <a:pt x="75" y="3"/>
                    </a:lnTo>
                    <a:lnTo>
                      <a:pt x="80" y="5"/>
                    </a:lnTo>
                    <a:lnTo>
                      <a:pt x="81" y="6"/>
                    </a:lnTo>
                    <a:lnTo>
                      <a:pt x="85" y="11"/>
                    </a:lnTo>
                    <a:lnTo>
                      <a:pt x="85" y="17"/>
                    </a:lnTo>
                    <a:lnTo>
                      <a:pt x="84" y="25"/>
                    </a:lnTo>
                    <a:lnTo>
                      <a:pt x="77" y="33"/>
                    </a:lnTo>
                    <a:lnTo>
                      <a:pt x="68" y="43"/>
                    </a:lnTo>
                    <a:lnTo>
                      <a:pt x="55" y="48"/>
                    </a:lnTo>
                    <a:lnTo>
                      <a:pt x="44" y="50"/>
                    </a:lnTo>
                    <a:lnTo>
                      <a:pt x="33" y="53"/>
                    </a:lnTo>
                    <a:lnTo>
                      <a:pt x="24" y="54"/>
                    </a:lnTo>
                    <a:lnTo>
                      <a:pt x="13" y="54"/>
                    </a:lnTo>
                    <a:lnTo>
                      <a:pt x="4" y="53"/>
                    </a:lnTo>
                    <a:lnTo>
                      <a:pt x="0" y="52"/>
                    </a:lnTo>
                    <a:lnTo>
                      <a:pt x="3" y="50"/>
                    </a:lnTo>
                    <a:lnTo>
                      <a:pt x="8" y="48"/>
                    </a:lnTo>
                    <a:lnTo>
                      <a:pt x="10" y="42"/>
                    </a:lnTo>
                    <a:lnTo>
                      <a:pt x="13" y="35"/>
                    </a:lnTo>
                    <a:lnTo>
                      <a:pt x="15" y="28"/>
                    </a:lnTo>
                    <a:lnTo>
                      <a:pt x="16" y="24"/>
                    </a:lnTo>
                    <a:lnTo>
                      <a:pt x="20" y="19"/>
                    </a:lnTo>
                    <a:lnTo>
                      <a:pt x="25" y="13"/>
                    </a:lnTo>
                    <a:lnTo>
                      <a:pt x="32" y="8"/>
                    </a:lnTo>
                    <a:lnTo>
                      <a:pt x="44" y="2"/>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Freeform 78">
                <a:extLst>
                  <a:ext uri="{FF2B5EF4-FFF2-40B4-BE49-F238E27FC236}">
                    <a16:creationId xmlns:a16="http://schemas.microsoft.com/office/drawing/2014/main" id="{0F114906-DE22-44FA-873A-473E4965B332}"/>
                  </a:ext>
                </a:extLst>
              </p:cNvPr>
              <p:cNvSpPr>
                <a:spLocks/>
              </p:cNvSpPr>
              <p:nvPr/>
            </p:nvSpPr>
            <p:spPr bwMode="auto">
              <a:xfrm>
                <a:off x="13464469" y="3050975"/>
                <a:ext cx="38463" cy="10356"/>
              </a:xfrm>
              <a:custGeom>
                <a:avLst/>
                <a:gdLst>
                  <a:gd name="T0" fmla="*/ 27 w 52"/>
                  <a:gd name="T1" fmla="*/ 0 h 14"/>
                  <a:gd name="T2" fmla="*/ 38 w 52"/>
                  <a:gd name="T3" fmla="*/ 4 h 14"/>
                  <a:gd name="T4" fmla="*/ 45 w 52"/>
                  <a:gd name="T5" fmla="*/ 8 h 14"/>
                  <a:gd name="T6" fmla="*/ 51 w 52"/>
                  <a:gd name="T7" fmla="*/ 10 h 14"/>
                  <a:gd name="T8" fmla="*/ 52 w 52"/>
                  <a:gd name="T9" fmla="*/ 11 h 14"/>
                  <a:gd name="T10" fmla="*/ 50 w 52"/>
                  <a:gd name="T11" fmla="*/ 10 h 14"/>
                  <a:gd name="T12" fmla="*/ 44 w 52"/>
                  <a:gd name="T13" fmla="*/ 9 h 14"/>
                  <a:gd name="T14" fmla="*/ 34 w 52"/>
                  <a:gd name="T15" fmla="*/ 8 h 14"/>
                  <a:gd name="T16" fmla="*/ 26 w 52"/>
                  <a:gd name="T17" fmla="*/ 7 h 14"/>
                  <a:gd name="T18" fmla="*/ 17 w 52"/>
                  <a:gd name="T19" fmla="*/ 9 h 14"/>
                  <a:gd name="T20" fmla="*/ 12 w 52"/>
                  <a:gd name="T21" fmla="*/ 11 h 14"/>
                  <a:gd name="T22" fmla="*/ 7 w 52"/>
                  <a:gd name="T23" fmla="*/ 13 h 14"/>
                  <a:gd name="T24" fmla="*/ 5 w 52"/>
                  <a:gd name="T25" fmla="*/ 14 h 14"/>
                  <a:gd name="T26" fmla="*/ 2 w 52"/>
                  <a:gd name="T27" fmla="*/ 14 h 14"/>
                  <a:gd name="T28" fmla="*/ 1 w 52"/>
                  <a:gd name="T29" fmla="*/ 14 h 14"/>
                  <a:gd name="T30" fmla="*/ 0 w 52"/>
                  <a:gd name="T31" fmla="*/ 14 h 14"/>
                  <a:gd name="T32" fmla="*/ 0 w 52"/>
                  <a:gd name="T33" fmla="*/ 14 h 14"/>
                  <a:gd name="T34" fmla="*/ 1 w 52"/>
                  <a:gd name="T35" fmla="*/ 11 h 14"/>
                  <a:gd name="T36" fmla="*/ 5 w 52"/>
                  <a:gd name="T37" fmla="*/ 8 h 14"/>
                  <a:gd name="T38" fmla="*/ 11 w 52"/>
                  <a:gd name="T39" fmla="*/ 4 h 14"/>
                  <a:gd name="T40" fmla="*/ 18 w 52"/>
                  <a:gd name="T41" fmla="*/ 2 h 14"/>
                  <a:gd name="T42" fmla="*/ 27 w 52"/>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14">
                    <a:moveTo>
                      <a:pt x="27" y="0"/>
                    </a:moveTo>
                    <a:lnTo>
                      <a:pt x="38" y="4"/>
                    </a:lnTo>
                    <a:lnTo>
                      <a:pt x="45" y="8"/>
                    </a:lnTo>
                    <a:lnTo>
                      <a:pt x="51" y="10"/>
                    </a:lnTo>
                    <a:lnTo>
                      <a:pt x="52" y="11"/>
                    </a:lnTo>
                    <a:lnTo>
                      <a:pt x="50" y="10"/>
                    </a:lnTo>
                    <a:lnTo>
                      <a:pt x="44" y="9"/>
                    </a:lnTo>
                    <a:lnTo>
                      <a:pt x="34" y="8"/>
                    </a:lnTo>
                    <a:lnTo>
                      <a:pt x="26" y="7"/>
                    </a:lnTo>
                    <a:lnTo>
                      <a:pt x="17" y="9"/>
                    </a:lnTo>
                    <a:lnTo>
                      <a:pt x="12" y="11"/>
                    </a:lnTo>
                    <a:lnTo>
                      <a:pt x="7" y="13"/>
                    </a:lnTo>
                    <a:lnTo>
                      <a:pt x="5" y="14"/>
                    </a:lnTo>
                    <a:lnTo>
                      <a:pt x="2" y="14"/>
                    </a:lnTo>
                    <a:lnTo>
                      <a:pt x="1" y="14"/>
                    </a:lnTo>
                    <a:lnTo>
                      <a:pt x="0" y="14"/>
                    </a:lnTo>
                    <a:lnTo>
                      <a:pt x="0" y="14"/>
                    </a:lnTo>
                    <a:lnTo>
                      <a:pt x="1" y="11"/>
                    </a:lnTo>
                    <a:lnTo>
                      <a:pt x="5" y="8"/>
                    </a:lnTo>
                    <a:lnTo>
                      <a:pt x="11" y="4"/>
                    </a:lnTo>
                    <a:lnTo>
                      <a:pt x="18"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79">
                <a:extLst>
                  <a:ext uri="{FF2B5EF4-FFF2-40B4-BE49-F238E27FC236}">
                    <a16:creationId xmlns:a16="http://schemas.microsoft.com/office/drawing/2014/main" id="{218258E4-BF2C-477A-A0ED-B240CF212A0C}"/>
                  </a:ext>
                </a:extLst>
              </p:cNvPr>
              <p:cNvSpPr>
                <a:spLocks/>
              </p:cNvSpPr>
              <p:nvPr/>
            </p:nvSpPr>
            <p:spPr bwMode="auto">
              <a:xfrm>
                <a:off x="13309136" y="3086480"/>
                <a:ext cx="53997" cy="51038"/>
              </a:xfrm>
              <a:custGeom>
                <a:avLst/>
                <a:gdLst>
                  <a:gd name="T0" fmla="*/ 49 w 73"/>
                  <a:gd name="T1" fmla="*/ 0 h 69"/>
                  <a:gd name="T2" fmla="*/ 60 w 73"/>
                  <a:gd name="T3" fmla="*/ 1 h 69"/>
                  <a:gd name="T4" fmla="*/ 69 w 73"/>
                  <a:gd name="T5" fmla="*/ 7 h 69"/>
                  <a:gd name="T6" fmla="*/ 72 w 73"/>
                  <a:gd name="T7" fmla="*/ 14 h 69"/>
                  <a:gd name="T8" fmla="*/ 73 w 73"/>
                  <a:gd name="T9" fmla="*/ 20 h 69"/>
                  <a:gd name="T10" fmla="*/ 73 w 73"/>
                  <a:gd name="T11" fmla="*/ 31 h 69"/>
                  <a:gd name="T12" fmla="*/ 72 w 73"/>
                  <a:gd name="T13" fmla="*/ 38 h 69"/>
                  <a:gd name="T14" fmla="*/ 67 w 73"/>
                  <a:gd name="T15" fmla="*/ 45 h 69"/>
                  <a:gd name="T16" fmla="*/ 61 w 73"/>
                  <a:gd name="T17" fmla="*/ 52 h 69"/>
                  <a:gd name="T18" fmla="*/ 52 w 73"/>
                  <a:gd name="T19" fmla="*/ 56 h 69"/>
                  <a:gd name="T20" fmla="*/ 40 w 73"/>
                  <a:gd name="T21" fmla="*/ 58 h 69"/>
                  <a:gd name="T22" fmla="*/ 28 w 73"/>
                  <a:gd name="T23" fmla="*/ 60 h 69"/>
                  <a:gd name="T24" fmla="*/ 17 w 73"/>
                  <a:gd name="T25" fmla="*/ 63 h 69"/>
                  <a:gd name="T26" fmla="*/ 7 w 73"/>
                  <a:gd name="T27" fmla="*/ 65 h 69"/>
                  <a:gd name="T28" fmla="*/ 2 w 73"/>
                  <a:gd name="T29" fmla="*/ 67 h 69"/>
                  <a:gd name="T30" fmla="*/ 0 w 73"/>
                  <a:gd name="T31" fmla="*/ 69 h 69"/>
                  <a:gd name="T32" fmla="*/ 0 w 73"/>
                  <a:gd name="T33" fmla="*/ 65 h 69"/>
                  <a:gd name="T34" fmla="*/ 2 w 73"/>
                  <a:gd name="T35" fmla="*/ 56 h 69"/>
                  <a:gd name="T36" fmla="*/ 6 w 73"/>
                  <a:gd name="T37" fmla="*/ 44 h 69"/>
                  <a:gd name="T38" fmla="*/ 12 w 73"/>
                  <a:gd name="T39" fmla="*/ 31 h 69"/>
                  <a:gd name="T40" fmla="*/ 19 w 73"/>
                  <a:gd name="T41" fmla="*/ 19 h 69"/>
                  <a:gd name="T42" fmla="*/ 29 w 73"/>
                  <a:gd name="T43" fmla="*/ 9 h 69"/>
                  <a:gd name="T44" fmla="*/ 39 w 73"/>
                  <a:gd name="T45" fmla="*/ 3 h 69"/>
                  <a:gd name="T46" fmla="*/ 49 w 73"/>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9">
                    <a:moveTo>
                      <a:pt x="49" y="0"/>
                    </a:moveTo>
                    <a:lnTo>
                      <a:pt x="60" y="1"/>
                    </a:lnTo>
                    <a:lnTo>
                      <a:pt x="69" y="7"/>
                    </a:lnTo>
                    <a:lnTo>
                      <a:pt x="72" y="14"/>
                    </a:lnTo>
                    <a:lnTo>
                      <a:pt x="73" y="20"/>
                    </a:lnTo>
                    <a:lnTo>
                      <a:pt x="73" y="31"/>
                    </a:lnTo>
                    <a:lnTo>
                      <a:pt x="72" y="38"/>
                    </a:lnTo>
                    <a:lnTo>
                      <a:pt x="67" y="45"/>
                    </a:lnTo>
                    <a:lnTo>
                      <a:pt x="61" y="52"/>
                    </a:lnTo>
                    <a:lnTo>
                      <a:pt x="52" y="56"/>
                    </a:lnTo>
                    <a:lnTo>
                      <a:pt x="40" y="58"/>
                    </a:lnTo>
                    <a:lnTo>
                      <a:pt x="28" y="60"/>
                    </a:lnTo>
                    <a:lnTo>
                      <a:pt x="17" y="63"/>
                    </a:lnTo>
                    <a:lnTo>
                      <a:pt x="7" y="65"/>
                    </a:lnTo>
                    <a:lnTo>
                      <a:pt x="2" y="67"/>
                    </a:lnTo>
                    <a:lnTo>
                      <a:pt x="0" y="69"/>
                    </a:lnTo>
                    <a:lnTo>
                      <a:pt x="0" y="65"/>
                    </a:lnTo>
                    <a:lnTo>
                      <a:pt x="2" y="56"/>
                    </a:lnTo>
                    <a:lnTo>
                      <a:pt x="6" y="44"/>
                    </a:lnTo>
                    <a:lnTo>
                      <a:pt x="12" y="31"/>
                    </a:lnTo>
                    <a:lnTo>
                      <a:pt x="19" y="19"/>
                    </a:lnTo>
                    <a:lnTo>
                      <a:pt x="29" y="9"/>
                    </a:lnTo>
                    <a:lnTo>
                      <a:pt x="39" y="3"/>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Freeform 80">
                <a:extLst>
                  <a:ext uri="{FF2B5EF4-FFF2-40B4-BE49-F238E27FC236}">
                    <a16:creationId xmlns:a16="http://schemas.microsoft.com/office/drawing/2014/main" id="{3BABA720-9B71-44FE-8304-93668094CB9C}"/>
                  </a:ext>
                </a:extLst>
              </p:cNvPr>
              <p:cNvSpPr>
                <a:spLocks/>
              </p:cNvSpPr>
              <p:nvPr/>
            </p:nvSpPr>
            <p:spPr bwMode="auto">
              <a:xfrm>
                <a:off x="13369790" y="3036181"/>
                <a:ext cx="28848" cy="47340"/>
              </a:xfrm>
              <a:custGeom>
                <a:avLst/>
                <a:gdLst>
                  <a:gd name="T0" fmla="*/ 24 w 39"/>
                  <a:gd name="T1" fmla="*/ 0 h 64"/>
                  <a:gd name="T2" fmla="*/ 24 w 39"/>
                  <a:gd name="T3" fmla="*/ 0 h 64"/>
                  <a:gd name="T4" fmla="*/ 25 w 39"/>
                  <a:gd name="T5" fmla="*/ 2 h 64"/>
                  <a:gd name="T6" fmla="*/ 26 w 39"/>
                  <a:gd name="T7" fmla="*/ 5 h 64"/>
                  <a:gd name="T8" fmla="*/ 29 w 39"/>
                  <a:gd name="T9" fmla="*/ 7 h 64"/>
                  <a:gd name="T10" fmla="*/ 30 w 39"/>
                  <a:gd name="T11" fmla="*/ 12 h 64"/>
                  <a:gd name="T12" fmla="*/ 31 w 39"/>
                  <a:gd name="T13" fmla="*/ 16 h 64"/>
                  <a:gd name="T14" fmla="*/ 33 w 39"/>
                  <a:gd name="T15" fmla="*/ 20 h 64"/>
                  <a:gd name="T16" fmla="*/ 36 w 39"/>
                  <a:gd name="T17" fmla="*/ 33 h 64"/>
                  <a:gd name="T18" fmla="*/ 39 w 39"/>
                  <a:gd name="T19" fmla="*/ 44 h 64"/>
                  <a:gd name="T20" fmla="*/ 37 w 39"/>
                  <a:gd name="T21" fmla="*/ 55 h 64"/>
                  <a:gd name="T22" fmla="*/ 34 w 39"/>
                  <a:gd name="T23" fmla="*/ 61 h 64"/>
                  <a:gd name="T24" fmla="*/ 29 w 39"/>
                  <a:gd name="T25" fmla="*/ 64 h 64"/>
                  <a:gd name="T26" fmla="*/ 22 w 39"/>
                  <a:gd name="T27" fmla="*/ 64 h 64"/>
                  <a:gd name="T28" fmla="*/ 12 w 39"/>
                  <a:gd name="T29" fmla="*/ 61 h 64"/>
                  <a:gd name="T30" fmla="*/ 11 w 39"/>
                  <a:gd name="T31" fmla="*/ 61 h 64"/>
                  <a:gd name="T32" fmla="*/ 8 w 39"/>
                  <a:gd name="T33" fmla="*/ 60 h 64"/>
                  <a:gd name="T34" fmla="*/ 4 w 39"/>
                  <a:gd name="T35" fmla="*/ 55 h 64"/>
                  <a:gd name="T36" fmla="*/ 1 w 39"/>
                  <a:gd name="T37" fmla="*/ 49 h 64"/>
                  <a:gd name="T38" fmla="*/ 0 w 39"/>
                  <a:gd name="T39" fmla="*/ 38 h 64"/>
                  <a:gd name="T40" fmla="*/ 2 w 39"/>
                  <a:gd name="T41" fmla="*/ 27 h 64"/>
                  <a:gd name="T42" fmla="*/ 8 w 39"/>
                  <a:gd name="T43" fmla="*/ 17 h 64"/>
                  <a:gd name="T44" fmla="*/ 14 w 39"/>
                  <a:gd name="T45" fmla="*/ 11 h 64"/>
                  <a:gd name="T46" fmla="*/ 20 w 39"/>
                  <a:gd name="T47" fmla="*/ 5 h 64"/>
                  <a:gd name="T48" fmla="*/ 23 w 39"/>
                  <a:gd name="T49" fmla="*/ 2 h 64"/>
                  <a:gd name="T50" fmla="*/ 24 w 39"/>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64">
                    <a:moveTo>
                      <a:pt x="24" y="0"/>
                    </a:moveTo>
                    <a:lnTo>
                      <a:pt x="24" y="0"/>
                    </a:lnTo>
                    <a:lnTo>
                      <a:pt x="25" y="2"/>
                    </a:lnTo>
                    <a:lnTo>
                      <a:pt x="26" y="5"/>
                    </a:lnTo>
                    <a:lnTo>
                      <a:pt x="29" y="7"/>
                    </a:lnTo>
                    <a:lnTo>
                      <a:pt x="30" y="12"/>
                    </a:lnTo>
                    <a:lnTo>
                      <a:pt x="31" y="16"/>
                    </a:lnTo>
                    <a:lnTo>
                      <a:pt x="33" y="20"/>
                    </a:lnTo>
                    <a:lnTo>
                      <a:pt x="36" y="33"/>
                    </a:lnTo>
                    <a:lnTo>
                      <a:pt x="39" y="44"/>
                    </a:lnTo>
                    <a:lnTo>
                      <a:pt x="37" y="55"/>
                    </a:lnTo>
                    <a:lnTo>
                      <a:pt x="34" y="61"/>
                    </a:lnTo>
                    <a:lnTo>
                      <a:pt x="29" y="64"/>
                    </a:lnTo>
                    <a:lnTo>
                      <a:pt x="22" y="64"/>
                    </a:lnTo>
                    <a:lnTo>
                      <a:pt x="12" y="61"/>
                    </a:lnTo>
                    <a:lnTo>
                      <a:pt x="11" y="61"/>
                    </a:lnTo>
                    <a:lnTo>
                      <a:pt x="8" y="60"/>
                    </a:lnTo>
                    <a:lnTo>
                      <a:pt x="4" y="55"/>
                    </a:lnTo>
                    <a:lnTo>
                      <a:pt x="1" y="49"/>
                    </a:lnTo>
                    <a:lnTo>
                      <a:pt x="0" y="38"/>
                    </a:lnTo>
                    <a:lnTo>
                      <a:pt x="2" y="27"/>
                    </a:lnTo>
                    <a:lnTo>
                      <a:pt x="8" y="17"/>
                    </a:lnTo>
                    <a:lnTo>
                      <a:pt x="14" y="11"/>
                    </a:lnTo>
                    <a:lnTo>
                      <a:pt x="20" y="5"/>
                    </a:lnTo>
                    <a:lnTo>
                      <a:pt x="23"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81">
                <a:extLst>
                  <a:ext uri="{FF2B5EF4-FFF2-40B4-BE49-F238E27FC236}">
                    <a16:creationId xmlns:a16="http://schemas.microsoft.com/office/drawing/2014/main" id="{1D2F990A-1FE3-426D-804B-C5BDC1A7C953}"/>
                  </a:ext>
                </a:extLst>
              </p:cNvPr>
              <p:cNvSpPr>
                <a:spLocks/>
              </p:cNvSpPr>
              <p:nvPr/>
            </p:nvSpPr>
            <p:spPr bwMode="auto">
              <a:xfrm>
                <a:off x="13286205" y="3180419"/>
                <a:ext cx="47340" cy="31067"/>
              </a:xfrm>
              <a:custGeom>
                <a:avLst/>
                <a:gdLst>
                  <a:gd name="T0" fmla="*/ 28 w 64"/>
                  <a:gd name="T1" fmla="*/ 0 h 42"/>
                  <a:gd name="T2" fmla="*/ 43 w 64"/>
                  <a:gd name="T3" fmla="*/ 3 h 42"/>
                  <a:gd name="T4" fmla="*/ 53 w 64"/>
                  <a:gd name="T5" fmla="*/ 5 h 42"/>
                  <a:gd name="T6" fmla="*/ 59 w 64"/>
                  <a:gd name="T7" fmla="*/ 11 h 42"/>
                  <a:gd name="T8" fmla="*/ 62 w 64"/>
                  <a:gd name="T9" fmla="*/ 19 h 42"/>
                  <a:gd name="T10" fmla="*/ 64 w 64"/>
                  <a:gd name="T11" fmla="*/ 25 h 42"/>
                  <a:gd name="T12" fmla="*/ 62 w 64"/>
                  <a:gd name="T13" fmla="*/ 30 h 42"/>
                  <a:gd name="T14" fmla="*/ 62 w 64"/>
                  <a:gd name="T15" fmla="*/ 32 h 42"/>
                  <a:gd name="T16" fmla="*/ 62 w 64"/>
                  <a:gd name="T17" fmla="*/ 35 h 42"/>
                  <a:gd name="T18" fmla="*/ 61 w 64"/>
                  <a:gd name="T19" fmla="*/ 37 h 42"/>
                  <a:gd name="T20" fmla="*/ 60 w 64"/>
                  <a:gd name="T21" fmla="*/ 39 h 42"/>
                  <a:gd name="T22" fmla="*/ 58 w 64"/>
                  <a:gd name="T23" fmla="*/ 41 h 42"/>
                  <a:gd name="T24" fmla="*/ 55 w 64"/>
                  <a:gd name="T25" fmla="*/ 42 h 42"/>
                  <a:gd name="T26" fmla="*/ 50 w 64"/>
                  <a:gd name="T27" fmla="*/ 42 h 42"/>
                  <a:gd name="T28" fmla="*/ 40 w 64"/>
                  <a:gd name="T29" fmla="*/ 42 h 42"/>
                  <a:gd name="T30" fmla="*/ 34 w 64"/>
                  <a:gd name="T31" fmla="*/ 39 h 42"/>
                  <a:gd name="T32" fmla="*/ 28 w 64"/>
                  <a:gd name="T33" fmla="*/ 36 h 42"/>
                  <a:gd name="T34" fmla="*/ 26 w 64"/>
                  <a:gd name="T35" fmla="*/ 35 h 42"/>
                  <a:gd name="T36" fmla="*/ 23 w 64"/>
                  <a:gd name="T37" fmla="*/ 32 h 42"/>
                  <a:gd name="T38" fmla="*/ 22 w 64"/>
                  <a:gd name="T39" fmla="*/ 30 h 42"/>
                  <a:gd name="T40" fmla="*/ 21 w 64"/>
                  <a:gd name="T41" fmla="*/ 26 h 42"/>
                  <a:gd name="T42" fmla="*/ 20 w 64"/>
                  <a:gd name="T43" fmla="*/ 22 h 42"/>
                  <a:gd name="T44" fmla="*/ 18 w 64"/>
                  <a:gd name="T45" fmla="*/ 20 h 42"/>
                  <a:gd name="T46" fmla="*/ 17 w 64"/>
                  <a:gd name="T47" fmla="*/ 17 h 42"/>
                  <a:gd name="T48" fmla="*/ 16 w 64"/>
                  <a:gd name="T49" fmla="*/ 15 h 42"/>
                  <a:gd name="T50" fmla="*/ 12 w 64"/>
                  <a:gd name="T51" fmla="*/ 14 h 42"/>
                  <a:gd name="T52" fmla="*/ 9 w 64"/>
                  <a:gd name="T53" fmla="*/ 11 h 42"/>
                  <a:gd name="T54" fmla="*/ 6 w 64"/>
                  <a:gd name="T55" fmla="*/ 10 h 42"/>
                  <a:gd name="T56" fmla="*/ 4 w 64"/>
                  <a:gd name="T57" fmla="*/ 8 h 42"/>
                  <a:gd name="T58" fmla="*/ 1 w 64"/>
                  <a:gd name="T59" fmla="*/ 8 h 42"/>
                  <a:gd name="T60" fmla="*/ 0 w 64"/>
                  <a:gd name="T61" fmla="*/ 6 h 42"/>
                  <a:gd name="T62" fmla="*/ 3 w 64"/>
                  <a:gd name="T63" fmla="*/ 6 h 42"/>
                  <a:gd name="T64" fmla="*/ 7 w 64"/>
                  <a:gd name="T65" fmla="*/ 4 h 42"/>
                  <a:gd name="T66" fmla="*/ 16 w 64"/>
                  <a:gd name="T67" fmla="*/ 2 h 42"/>
                  <a:gd name="T68" fmla="*/ 28 w 64"/>
                  <a:gd name="T6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2">
                    <a:moveTo>
                      <a:pt x="28" y="0"/>
                    </a:moveTo>
                    <a:lnTo>
                      <a:pt x="43" y="3"/>
                    </a:lnTo>
                    <a:lnTo>
                      <a:pt x="53" y="5"/>
                    </a:lnTo>
                    <a:lnTo>
                      <a:pt x="59" y="11"/>
                    </a:lnTo>
                    <a:lnTo>
                      <a:pt x="62" y="19"/>
                    </a:lnTo>
                    <a:lnTo>
                      <a:pt x="64" y="25"/>
                    </a:lnTo>
                    <a:lnTo>
                      <a:pt x="62" y="30"/>
                    </a:lnTo>
                    <a:lnTo>
                      <a:pt x="62" y="32"/>
                    </a:lnTo>
                    <a:lnTo>
                      <a:pt x="62" y="35"/>
                    </a:lnTo>
                    <a:lnTo>
                      <a:pt x="61" y="37"/>
                    </a:lnTo>
                    <a:lnTo>
                      <a:pt x="60" y="39"/>
                    </a:lnTo>
                    <a:lnTo>
                      <a:pt x="58" y="41"/>
                    </a:lnTo>
                    <a:lnTo>
                      <a:pt x="55" y="42"/>
                    </a:lnTo>
                    <a:lnTo>
                      <a:pt x="50" y="42"/>
                    </a:lnTo>
                    <a:lnTo>
                      <a:pt x="40" y="42"/>
                    </a:lnTo>
                    <a:lnTo>
                      <a:pt x="34" y="39"/>
                    </a:lnTo>
                    <a:lnTo>
                      <a:pt x="28" y="36"/>
                    </a:lnTo>
                    <a:lnTo>
                      <a:pt x="26" y="35"/>
                    </a:lnTo>
                    <a:lnTo>
                      <a:pt x="23" y="32"/>
                    </a:lnTo>
                    <a:lnTo>
                      <a:pt x="22" y="30"/>
                    </a:lnTo>
                    <a:lnTo>
                      <a:pt x="21" y="26"/>
                    </a:lnTo>
                    <a:lnTo>
                      <a:pt x="20" y="22"/>
                    </a:lnTo>
                    <a:lnTo>
                      <a:pt x="18" y="20"/>
                    </a:lnTo>
                    <a:lnTo>
                      <a:pt x="17" y="17"/>
                    </a:lnTo>
                    <a:lnTo>
                      <a:pt x="16" y="15"/>
                    </a:lnTo>
                    <a:lnTo>
                      <a:pt x="12" y="14"/>
                    </a:lnTo>
                    <a:lnTo>
                      <a:pt x="9" y="11"/>
                    </a:lnTo>
                    <a:lnTo>
                      <a:pt x="6" y="10"/>
                    </a:lnTo>
                    <a:lnTo>
                      <a:pt x="4" y="8"/>
                    </a:lnTo>
                    <a:lnTo>
                      <a:pt x="1" y="8"/>
                    </a:lnTo>
                    <a:lnTo>
                      <a:pt x="0" y="6"/>
                    </a:lnTo>
                    <a:lnTo>
                      <a:pt x="3" y="6"/>
                    </a:lnTo>
                    <a:lnTo>
                      <a:pt x="7" y="4"/>
                    </a:lnTo>
                    <a:lnTo>
                      <a:pt x="16" y="2"/>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82">
                <a:extLst>
                  <a:ext uri="{FF2B5EF4-FFF2-40B4-BE49-F238E27FC236}">
                    <a16:creationId xmlns:a16="http://schemas.microsoft.com/office/drawing/2014/main" id="{DC999AF5-9CD3-401C-AE98-C7484210290D}"/>
                  </a:ext>
                </a:extLst>
              </p:cNvPr>
              <p:cNvSpPr>
                <a:spLocks/>
              </p:cNvSpPr>
              <p:nvPr/>
            </p:nvSpPr>
            <p:spPr bwMode="auto">
              <a:xfrm>
                <a:off x="13449675" y="3108670"/>
                <a:ext cx="44381" cy="41422"/>
              </a:xfrm>
              <a:custGeom>
                <a:avLst/>
                <a:gdLst>
                  <a:gd name="T0" fmla="*/ 33 w 60"/>
                  <a:gd name="T1" fmla="*/ 0 h 56"/>
                  <a:gd name="T2" fmla="*/ 41 w 60"/>
                  <a:gd name="T3" fmla="*/ 1 h 56"/>
                  <a:gd name="T4" fmla="*/ 46 w 60"/>
                  <a:gd name="T5" fmla="*/ 2 h 56"/>
                  <a:gd name="T6" fmla="*/ 48 w 60"/>
                  <a:gd name="T7" fmla="*/ 3 h 56"/>
                  <a:gd name="T8" fmla="*/ 55 w 60"/>
                  <a:gd name="T9" fmla="*/ 12 h 56"/>
                  <a:gd name="T10" fmla="*/ 59 w 60"/>
                  <a:gd name="T11" fmla="*/ 20 h 56"/>
                  <a:gd name="T12" fmla="*/ 60 w 60"/>
                  <a:gd name="T13" fmla="*/ 29 h 56"/>
                  <a:gd name="T14" fmla="*/ 57 w 60"/>
                  <a:gd name="T15" fmla="*/ 36 h 56"/>
                  <a:gd name="T16" fmla="*/ 50 w 60"/>
                  <a:gd name="T17" fmla="*/ 44 h 56"/>
                  <a:gd name="T18" fmla="*/ 43 w 60"/>
                  <a:gd name="T19" fmla="*/ 46 h 56"/>
                  <a:gd name="T20" fmla="*/ 36 w 60"/>
                  <a:gd name="T21" fmla="*/ 46 h 56"/>
                  <a:gd name="T22" fmla="*/ 26 w 60"/>
                  <a:gd name="T23" fmla="*/ 47 h 56"/>
                  <a:gd name="T24" fmla="*/ 19 w 60"/>
                  <a:gd name="T25" fmla="*/ 48 h 56"/>
                  <a:gd name="T26" fmla="*/ 11 w 60"/>
                  <a:gd name="T27" fmla="*/ 51 h 56"/>
                  <a:gd name="T28" fmla="*/ 6 w 60"/>
                  <a:gd name="T29" fmla="*/ 53 h 56"/>
                  <a:gd name="T30" fmla="*/ 2 w 60"/>
                  <a:gd name="T31" fmla="*/ 56 h 56"/>
                  <a:gd name="T32" fmla="*/ 0 w 60"/>
                  <a:gd name="T33" fmla="*/ 55 h 56"/>
                  <a:gd name="T34" fmla="*/ 2 w 60"/>
                  <a:gd name="T35" fmla="*/ 51 h 56"/>
                  <a:gd name="T36" fmla="*/ 4 w 60"/>
                  <a:gd name="T37" fmla="*/ 42 h 56"/>
                  <a:gd name="T38" fmla="*/ 5 w 60"/>
                  <a:gd name="T39" fmla="*/ 33 h 56"/>
                  <a:gd name="T40" fmla="*/ 8 w 60"/>
                  <a:gd name="T41" fmla="*/ 22 h 56"/>
                  <a:gd name="T42" fmla="*/ 11 w 60"/>
                  <a:gd name="T43" fmla="*/ 9 h 56"/>
                  <a:gd name="T44" fmla="*/ 19 w 60"/>
                  <a:gd name="T45" fmla="*/ 3 h 56"/>
                  <a:gd name="T46" fmla="*/ 26 w 60"/>
                  <a:gd name="T47" fmla="*/ 1 h 56"/>
                  <a:gd name="T48" fmla="*/ 33 w 60"/>
                  <a:gd name="T4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6">
                    <a:moveTo>
                      <a:pt x="33" y="0"/>
                    </a:moveTo>
                    <a:lnTo>
                      <a:pt x="41" y="1"/>
                    </a:lnTo>
                    <a:lnTo>
                      <a:pt x="46" y="2"/>
                    </a:lnTo>
                    <a:lnTo>
                      <a:pt x="48" y="3"/>
                    </a:lnTo>
                    <a:lnTo>
                      <a:pt x="55" y="12"/>
                    </a:lnTo>
                    <a:lnTo>
                      <a:pt x="59" y="20"/>
                    </a:lnTo>
                    <a:lnTo>
                      <a:pt x="60" y="29"/>
                    </a:lnTo>
                    <a:lnTo>
                      <a:pt x="57" y="36"/>
                    </a:lnTo>
                    <a:lnTo>
                      <a:pt x="50" y="44"/>
                    </a:lnTo>
                    <a:lnTo>
                      <a:pt x="43" y="46"/>
                    </a:lnTo>
                    <a:lnTo>
                      <a:pt x="36" y="46"/>
                    </a:lnTo>
                    <a:lnTo>
                      <a:pt x="26" y="47"/>
                    </a:lnTo>
                    <a:lnTo>
                      <a:pt x="19" y="48"/>
                    </a:lnTo>
                    <a:lnTo>
                      <a:pt x="11" y="51"/>
                    </a:lnTo>
                    <a:lnTo>
                      <a:pt x="6" y="53"/>
                    </a:lnTo>
                    <a:lnTo>
                      <a:pt x="2" y="56"/>
                    </a:lnTo>
                    <a:lnTo>
                      <a:pt x="0" y="55"/>
                    </a:lnTo>
                    <a:lnTo>
                      <a:pt x="2" y="51"/>
                    </a:lnTo>
                    <a:lnTo>
                      <a:pt x="4" y="42"/>
                    </a:lnTo>
                    <a:lnTo>
                      <a:pt x="5" y="33"/>
                    </a:lnTo>
                    <a:lnTo>
                      <a:pt x="8" y="22"/>
                    </a:lnTo>
                    <a:lnTo>
                      <a:pt x="11" y="9"/>
                    </a:lnTo>
                    <a:lnTo>
                      <a:pt x="19" y="3"/>
                    </a:lnTo>
                    <a:lnTo>
                      <a:pt x="26"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83">
                <a:extLst>
                  <a:ext uri="{FF2B5EF4-FFF2-40B4-BE49-F238E27FC236}">
                    <a16:creationId xmlns:a16="http://schemas.microsoft.com/office/drawing/2014/main" id="{AAAF7B8A-D974-4F3A-AA0B-70EE6845D146}"/>
                  </a:ext>
                </a:extLst>
              </p:cNvPr>
              <p:cNvSpPr>
                <a:spLocks/>
              </p:cNvSpPr>
              <p:nvPr/>
            </p:nvSpPr>
            <p:spPr bwMode="auto">
              <a:xfrm>
                <a:off x="13333545" y="3227019"/>
                <a:ext cx="32546" cy="42902"/>
              </a:xfrm>
              <a:custGeom>
                <a:avLst/>
                <a:gdLst>
                  <a:gd name="T0" fmla="*/ 0 w 44"/>
                  <a:gd name="T1" fmla="*/ 0 h 58"/>
                  <a:gd name="T2" fmla="*/ 2 w 44"/>
                  <a:gd name="T3" fmla="*/ 1 h 58"/>
                  <a:gd name="T4" fmla="*/ 9 w 44"/>
                  <a:gd name="T5" fmla="*/ 6 h 58"/>
                  <a:gd name="T6" fmla="*/ 18 w 44"/>
                  <a:gd name="T7" fmla="*/ 8 h 58"/>
                  <a:gd name="T8" fmla="*/ 28 w 44"/>
                  <a:gd name="T9" fmla="*/ 12 h 58"/>
                  <a:gd name="T10" fmla="*/ 38 w 44"/>
                  <a:gd name="T11" fmla="*/ 18 h 58"/>
                  <a:gd name="T12" fmla="*/ 42 w 44"/>
                  <a:gd name="T13" fmla="*/ 25 h 58"/>
                  <a:gd name="T14" fmla="*/ 44 w 44"/>
                  <a:gd name="T15" fmla="*/ 34 h 58"/>
                  <a:gd name="T16" fmla="*/ 41 w 44"/>
                  <a:gd name="T17" fmla="*/ 42 h 58"/>
                  <a:gd name="T18" fmla="*/ 39 w 44"/>
                  <a:gd name="T19" fmla="*/ 49 h 58"/>
                  <a:gd name="T20" fmla="*/ 38 w 44"/>
                  <a:gd name="T21" fmla="*/ 51 h 58"/>
                  <a:gd name="T22" fmla="*/ 27 w 44"/>
                  <a:gd name="T23" fmla="*/ 58 h 58"/>
                  <a:gd name="T24" fmla="*/ 17 w 44"/>
                  <a:gd name="T25" fmla="*/ 58 h 58"/>
                  <a:gd name="T26" fmla="*/ 8 w 44"/>
                  <a:gd name="T27" fmla="*/ 53 h 58"/>
                  <a:gd name="T28" fmla="*/ 2 w 44"/>
                  <a:gd name="T29" fmla="*/ 47 h 58"/>
                  <a:gd name="T30" fmla="*/ 1 w 44"/>
                  <a:gd name="T31" fmla="*/ 40 h 58"/>
                  <a:gd name="T32" fmla="*/ 1 w 44"/>
                  <a:gd name="T33" fmla="*/ 33 h 58"/>
                  <a:gd name="T34" fmla="*/ 2 w 44"/>
                  <a:gd name="T35" fmla="*/ 24 h 58"/>
                  <a:gd name="T36" fmla="*/ 2 w 44"/>
                  <a:gd name="T37" fmla="*/ 17 h 58"/>
                  <a:gd name="T38" fmla="*/ 1 w 44"/>
                  <a:gd name="T39" fmla="*/ 9 h 58"/>
                  <a:gd name="T40" fmla="*/ 0 w 44"/>
                  <a:gd name="T41" fmla="*/ 3 h 58"/>
                  <a:gd name="T42" fmla="*/ 0 w 44"/>
                  <a:gd name="T4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8">
                    <a:moveTo>
                      <a:pt x="0" y="0"/>
                    </a:moveTo>
                    <a:lnTo>
                      <a:pt x="2" y="1"/>
                    </a:lnTo>
                    <a:lnTo>
                      <a:pt x="9" y="6"/>
                    </a:lnTo>
                    <a:lnTo>
                      <a:pt x="18" y="8"/>
                    </a:lnTo>
                    <a:lnTo>
                      <a:pt x="28" y="12"/>
                    </a:lnTo>
                    <a:lnTo>
                      <a:pt x="38" y="18"/>
                    </a:lnTo>
                    <a:lnTo>
                      <a:pt x="42" y="25"/>
                    </a:lnTo>
                    <a:lnTo>
                      <a:pt x="44" y="34"/>
                    </a:lnTo>
                    <a:lnTo>
                      <a:pt x="41" y="42"/>
                    </a:lnTo>
                    <a:lnTo>
                      <a:pt x="39" y="49"/>
                    </a:lnTo>
                    <a:lnTo>
                      <a:pt x="38" y="51"/>
                    </a:lnTo>
                    <a:lnTo>
                      <a:pt x="27" y="58"/>
                    </a:lnTo>
                    <a:lnTo>
                      <a:pt x="17" y="58"/>
                    </a:lnTo>
                    <a:lnTo>
                      <a:pt x="8" y="53"/>
                    </a:lnTo>
                    <a:lnTo>
                      <a:pt x="2" y="47"/>
                    </a:lnTo>
                    <a:lnTo>
                      <a:pt x="1" y="40"/>
                    </a:lnTo>
                    <a:lnTo>
                      <a:pt x="1" y="33"/>
                    </a:lnTo>
                    <a:lnTo>
                      <a:pt x="2" y="24"/>
                    </a:lnTo>
                    <a:lnTo>
                      <a:pt x="2" y="17"/>
                    </a:lnTo>
                    <a:lnTo>
                      <a:pt x="1" y="9"/>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84">
                <a:extLst>
                  <a:ext uri="{FF2B5EF4-FFF2-40B4-BE49-F238E27FC236}">
                    <a16:creationId xmlns:a16="http://schemas.microsoft.com/office/drawing/2014/main" id="{D4E835A0-BEF0-46E6-AED8-57BBCD43B336}"/>
                  </a:ext>
                </a:extLst>
              </p:cNvPr>
              <p:cNvSpPr>
                <a:spLocks/>
              </p:cNvSpPr>
              <p:nvPr/>
            </p:nvSpPr>
            <p:spPr bwMode="auto">
              <a:xfrm>
                <a:off x="13383843" y="3083521"/>
                <a:ext cx="33286" cy="63613"/>
              </a:xfrm>
              <a:custGeom>
                <a:avLst/>
                <a:gdLst>
                  <a:gd name="T0" fmla="*/ 31 w 45"/>
                  <a:gd name="T1" fmla="*/ 0 h 86"/>
                  <a:gd name="T2" fmla="*/ 29 w 45"/>
                  <a:gd name="T3" fmla="*/ 3 h 86"/>
                  <a:gd name="T4" fmla="*/ 27 w 45"/>
                  <a:gd name="T5" fmla="*/ 10 h 86"/>
                  <a:gd name="T6" fmla="*/ 26 w 45"/>
                  <a:gd name="T7" fmla="*/ 20 h 86"/>
                  <a:gd name="T8" fmla="*/ 27 w 45"/>
                  <a:gd name="T9" fmla="*/ 29 h 86"/>
                  <a:gd name="T10" fmla="*/ 31 w 45"/>
                  <a:gd name="T11" fmla="*/ 34 h 86"/>
                  <a:gd name="T12" fmla="*/ 37 w 45"/>
                  <a:gd name="T13" fmla="*/ 38 h 86"/>
                  <a:gd name="T14" fmla="*/ 42 w 45"/>
                  <a:gd name="T15" fmla="*/ 45 h 86"/>
                  <a:gd name="T16" fmla="*/ 45 w 45"/>
                  <a:gd name="T17" fmla="*/ 54 h 86"/>
                  <a:gd name="T18" fmla="*/ 45 w 45"/>
                  <a:gd name="T19" fmla="*/ 64 h 86"/>
                  <a:gd name="T20" fmla="*/ 43 w 45"/>
                  <a:gd name="T21" fmla="*/ 74 h 86"/>
                  <a:gd name="T22" fmla="*/ 38 w 45"/>
                  <a:gd name="T23" fmla="*/ 80 h 86"/>
                  <a:gd name="T24" fmla="*/ 34 w 45"/>
                  <a:gd name="T25" fmla="*/ 84 h 86"/>
                  <a:gd name="T26" fmla="*/ 33 w 45"/>
                  <a:gd name="T27" fmla="*/ 84 h 86"/>
                  <a:gd name="T28" fmla="*/ 31 w 45"/>
                  <a:gd name="T29" fmla="*/ 85 h 86"/>
                  <a:gd name="T30" fmla="*/ 28 w 45"/>
                  <a:gd name="T31" fmla="*/ 86 h 86"/>
                  <a:gd name="T32" fmla="*/ 25 w 45"/>
                  <a:gd name="T33" fmla="*/ 86 h 86"/>
                  <a:gd name="T34" fmla="*/ 21 w 45"/>
                  <a:gd name="T35" fmla="*/ 86 h 86"/>
                  <a:gd name="T36" fmla="*/ 18 w 45"/>
                  <a:gd name="T37" fmla="*/ 86 h 86"/>
                  <a:gd name="T38" fmla="*/ 18 w 45"/>
                  <a:gd name="T39" fmla="*/ 86 h 86"/>
                  <a:gd name="T40" fmla="*/ 17 w 45"/>
                  <a:gd name="T41" fmla="*/ 85 h 86"/>
                  <a:gd name="T42" fmla="*/ 16 w 45"/>
                  <a:gd name="T43" fmla="*/ 84 h 86"/>
                  <a:gd name="T44" fmla="*/ 14 w 45"/>
                  <a:gd name="T45" fmla="*/ 82 h 86"/>
                  <a:gd name="T46" fmla="*/ 11 w 45"/>
                  <a:gd name="T47" fmla="*/ 80 h 86"/>
                  <a:gd name="T48" fmla="*/ 7 w 45"/>
                  <a:gd name="T49" fmla="*/ 76 h 86"/>
                  <a:gd name="T50" fmla="*/ 4 w 45"/>
                  <a:gd name="T51" fmla="*/ 71 h 86"/>
                  <a:gd name="T52" fmla="*/ 0 w 45"/>
                  <a:gd name="T53" fmla="*/ 59 h 86"/>
                  <a:gd name="T54" fmla="*/ 0 w 45"/>
                  <a:gd name="T55" fmla="*/ 47 h 86"/>
                  <a:gd name="T56" fmla="*/ 3 w 45"/>
                  <a:gd name="T57" fmla="*/ 34 h 86"/>
                  <a:gd name="T58" fmla="*/ 7 w 45"/>
                  <a:gd name="T59" fmla="*/ 23 h 86"/>
                  <a:gd name="T60" fmla="*/ 15 w 45"/>
                  <a:gd name="T61" fmla="*/ 14 h 86"/>
                  <a:gd name="T62" fmla="*/ 22 w 45"/>
                  <a:gd name="T63" fmla="*/ 8 h 86"/>
                  <a:gd name="T64" fmla="*/ 28 w 45"/>
                  <a:gd name="T65" fmla="*/ 3 h 86"/>
                  <a:gd name="T66" fmla="*/ 31 w 45"/>
                  <a:gd name="T6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86">
                    <a:moveTo>
                      <a:pt x="31" y="0"/>
                    </a:moveTo>
                    <a:lnTo>
                      <a:pt x="29" y="3"/>
                    </a:lnTo>
                    <a:lnTo>
                      <a:pt x="27" y="10"/>
                    </a:lnTo>
                    <a:lnTo>
                      <a:pt x="26" y="20"/>
                    </a:lnTo>
                    <a:lnTo>
                      <a:pt x="27" y="29"/>
                    </a:lnTo>
                    <a:lnTo>
                      <a:pt x="31" y="34"/>
                    </a:lnTo>
                    <a:lnTo>
                      <a:pt x="37" y="38"/>
                    </a:lnTo>
                    <a:lnTo>
                      <a:pt x="42" y="45"/>
                    </a:lnTo>
                    <a:lnTo>
                      <a:pt x="45" y="54"/>
                    </a:lnTo>
                    <a:lnTo>
                      <a:pt x="45" y="64"/>
                    </a:lnTo>
                    <a:lnTo>
                      <a:pt x="43" y="74"/>
                    </a:lnTo>
                    <a:lnTo>
                      <a:pt x="38" y="80"/>
                    </a:lnTo>
                    <a:lnTo>
                      <a:pt x="34" y="84"/>
                    </a:lnTo>
                    <a:lnTo>
                      <a:pt x="33" y="84"/>
                    </a:lnTo>
                    <a:lnTo>
                      <a:pt x="31" y="85"/>
                    </a:lnTo>
                    <a:lnTo>
                      <a:pt x="28" y="86"/>
                    </a:lnTo>
                    <a:lnTo>
                      <a:pt x="25" y="86"/>
                    </a:lnTo>
                    <a:lnTo>
                      <a:pt x="21" y="86"/>
                    </a:lnTo>
                    <a:lnTo>
                      <a:pt x="18" y="86"/>
                    </a:lnTo>
                    <a:lnTo>
                      <a:pt x="18" y="86"/>
                    </a:lnTo>
                    <a:lnTo>
                      <a:pt x="17" y="85"/>
                    </a:lnTo>
                    <a:lnTo>
                      <a:pt x="16" y="84"/>
                    </a:lnTo>
                    <a:lnTo>
                      <a:pt x="14" y="82"/>
                    </a:lnTo>
                    <a:lnTo>
                      <a:pt x="11" y="80"/>
                    </a:lnTo>
                    <a:lnTo>
                      <a:pt x="7" y="76"/>
                    </a:lnTo>
                    <a:lnTo>
                      <a:pt x="4" y="71"/>
                    </a:lnTo>
                    <a:lnTo>
                      <a:pt x="0" y="59"/>
                    </a:lnTo>
                    <a:lnTo>
                      <a:pt x="0" y="47"/>
                    </a:lnTo>
                    <a:lnTo>
                      <a:pt x="3" y="34"/>
                    </a:lnTo>
                    <a:lnTo>
                      <a:pt x="7" y="23"/>
                    </a:lnTo>
                    <a:lnTo>
                      <a:pt x="15" y="14"/>
                    </a:lnTo>
                    <a:lnTo>
                      <a:pt x="22" y="8"/>
                    </a:lnTo>
                    <a:lnTo>
                      <a:pt x="28" y="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Freeform 85">
                <a:extLst>
                  <a:ext uri="{FF2B5EF4-FFF2-40B4-BE49-F238E27FC236}">
                    <a16:creationId xmlns:a16="http://schemas.microsoft.com/office/drawing/2014/main" id="{3D349F8E-112A-4B60-977B-7A6D3C37047C}"/>
                  </a:ext>
                </a:extLst>
              </p:cNvPr>
              <p:cNvSpPr>
                <a:spLocks/>
              </p:cNvSpPr>
              <p:nvPr/>
            </p:nvSpPr>
            <p:spPr bwMode="auto">
              <a:xfrm>
                <a:off x="13475564" y="3143435"/>
                <a:ext cx="51778" cy="32546"/>
              </a:xfrm>
              <a:custGeom>
                <a:avLst/>
                <a:gdLst>
                  <a:gd name="T0" fmla="*/ 41 w 70"/>
                  <a:gd name="T1" fmla="*/ 0 h 44"/>
                  <a:gd name="T2" fmla="*/ 51 w 70"/>
                  <a:gd name="T3" fmla="*/ 1 h 44"/>
                  <a:gd name="T4" fmla="*/ 59 w 70"/>
                  <a:gd name="T5" fmla="*/ 8 h 44"/>
                  <a:gd name="T6" fmla="*/ 64 w 70"/>
                  <a:gd name="T7" fmla="*/ 11 h 44"/>
                  <a:gd name="T8" fmla="*/ 67 w 70"/>
                  <a:gd name="T9" fmla="*/ 14 h 44"/>
                  <a:gd name="T10" fmla="*/ 69 w 70"/>
                  <a:gd name="T11" fmla="*/ 16 h 44"/>
                  <a:gd name="T12" fmla="*/ 69 w 70"/>
                  <a:gd name="T13" fmla="*/ 17 h 44"/>
                  <a:gd name="T14" fmla="*/ 70 w 70"/>
                  <a:gd name="T15" fmla="*/ 19 h 44"/>
                  <a:gd name="T16" fmla="*/ 70 w 70"/>
                  <a:gd name="T17" fmla="*/ 19 h 44"/>
                  <a:gd name="T18" fmla="*/ 69 w 70"/>
                  <a:gd name="T19" fmla="*/ 21 h 44"/>
                  <a:gd name="T20" fmla="*/ 68 w 70"/>
                  <a:gd name="T21" fmla="*/ 26 h 44"/>
                  <a:gd name="T22" fmla="*/ 63 w 70"/>
                  <a:gd name="T23" fmla="*/ 32 h 44"/>
                  <a:gd name="T24" fmla="*/ 57 w 70"/>
                  <a:gd name="T25" fmla="*/ 38 h 44"/>
                  <a:gd name="T26" fmla="*/ 47 w 70"/>
                  <a:gd name="T27" fmla="*/ 43 h 44"/>
                  <a:gd name="T28" fmla="*/ 34 w 70"/>
                  <a:gd name="T29" fmla="*/ 44 h 44"/>
                  <a:gd name="T30" fmla="*/ 22 w 70"/>
                  <a:gd name="T31" fmla="*/ 41 h 44"/>
                  <a:gd name="T32" fmla="*/ 12 w 70"/>
                  <a:gd name="T33" fmla="*/ 32 h 44"/>
                  <a:gd name="T34" fmla="*/ 6 w 70"/>
                  <a:gd name="T35" fmla="*/ 23 h 44"/>
                  <a:gd name="T36" fmla="*/ 1 w 70"/>
                  <a:gd name="T37" fmla="*/ 15 h 44"/>
                  <a:gd name="T38" fmla="*/ 0 w 70"/>
                  <a:gd name="T39" fmla="*/ 12 h 44"/>
                  <a:gd name="T40" fmla="*/ 1 w 70"/>
                  <a:gd name="T41" fmla="*/ 12 h 44"/>
                  <a:gd name="T42" fmla="*/ 3 w 70"/>
                  <a:gd name="T43" fmla="*/ 12 h 44"/>
                  <a:gd name="T44" fmla="*/ 7 w 70"/>
                  <a:gd name="T45" fmla="*/ 12 h 44"/>
                  <a:gd name="T46" fmla="*/ 9 w 70"/>
                  <a:gd name="T47" fmla="*/ 12 h 44"/>
                  <a:gd name="T48" fmla="*/ 13 w 70"/>
                  <a:gd name="T49" fmla="*/ 12 h 44"/>
                  <a:gd name="T50" fmla="*/ 15 w 70"/>
                  <a:gd name="T51" fmla="*/ 12 h 44"/>
                  <a:gd name="T52" fmla="*/ 19 w 70"/>
                  <a:gd name="T53" fmla="*/ 11 h 44"/>
                  <a:gd name="T54" fmla="*/ 22 w 70"/>
                  <a:gd name="T55" fmla="*/ 9 h 44"/>
                  <a:gd name="T56" fmla="*/ 24 w 70"/>
                  <a:gd name="T57" fmla="*/ 8 h 44"/>
                  <a:gd name="T58" fmla="*/ 26 w 70"/>
                  <a:gd name="T59" fmla="*/ 5 h 44"/>
                  <a:gd name="T60" fmla="*/ 29 w 70"/>
                  <a:gd name="T61" fmla="*/ 4 h 44"/>
                  <a:gd name="T62" fmla="*/ 30 w 70"/>
                  <a:gd name="T63" fmla="*/ 4 h 44"/>
                  <a:gd name="T64" fmla="*/ 41 w 70"/>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44">
                    <a:moveTo>
                      <a:pt x="41" y="0"/>
                    </a:moveTo>
                    <a:lnTo>
                      <a:pt x="51" y="1"/>
                    </a:lnTo>
                    <a:lnTo>
                      <a:pt x="59" y="8"/>
                    </a:lnTo>
                    <a:lnTo>
                      <a:pt x="64" y="11"/>
                    </a:lnTo>
                    <a:lnTo>
                      <a:pt x="67" y="14"/>
                    </a:lnTo>
                    <a:lnTo>
                      <a:pt x="69" y="16"/>
                    </a:lnTo>
                    <a:lnTo>
                      <a:pt x="69" y="17"/>
                    </a:lnTo>
                    <a:lnTo>
                      <a:pt x="70" y="19"/>
                    </a:lnTo>
                    <a:lnTo>
                      <a:pt x="70" y="19"/>
                    </a:lnTo>
                    <a:lnTo>
                      <a:pt x="69" y="21"/>
                    </a:lnTo>
                    <a:lnTo>
                      <a:pt x="68" y="26"/>
                    </a:lnTo>
                    <a:lnTo>
                      <a:pt x="63" y="32"/>
                    </a:lnTo>
                    <a:lnTo>
                      <a:pt x="57" y="38"/>
                    </a:lnTo>
                    <a:lnTo>
                      <a:pt x="47" y="43"/>
                    </a:lnTo>
                    <a:lnTo>
                      <a:pt x="34" y="44"/>
                    </a:lnTo>
                    <a:lnTo>
                      <a:pt x="22" y="41"/>
                    </a:lnTo>
                    <a:lnTo>
                      <a:pt x="12" y="32"/>
                    </a:lnTo>
                    <a:lnTo>
                      <a:pt x="6" y="23"/>
                    </a:lnTo>
                    <a:lnTo>
                      <a:pt x="1" y="15"/>
                    </a:lnTo>
                    <a:lnTo>
                      <a:pt x="0" y="12"/>
                    </a:lnTo>
                    <a:lnTo>
                      <a:pt x="1" y="12"/>
                    </a:lnTo>
                    <a:lnTo>
                      <a:pt x="3" y="12"/>
                    </a:lnTo>
                    <a:lnTo>
                      <a:pt x="7" y="12"/>
                    </a:lnTo>
                    <a:lnTo>
                      <a:pt x="9" y="12"/>
                    </a:lnTo>
                    <a:lnTo>
                      <a:pt x="13" y="12"/>
                    </a:lnTo>
                    <a:lnTo>
                      <a:pt x="15" y="12"/>
                    </a:lnTo>
                    <a:lnTo>
                      <a:pt x="19" y="11"/>
                    </a:lnTo>
                    <a:lnTo>
                      <a:pt x="22" y="9"/>
                    </a:lnTo>
                    <a:lnTo>
                      <a:pt x="24" y="8"/>
                    </a:lnTo>
                    <a:lnTo>
                      <a:pt x="26" y="5"/>
                    </a:lnTo>
                    <a:lnTo>
                      <a:pt x="29" y="4"/>
                    </a:lnTo>
                    <a:lnTo>
                      <a:pt x="30" y="4"/>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86">
                <a:extLst>
                  <a:ext uri="{FF2B5EF4-FFF2-40B4-BE49-F238E27FC236}">
                    <a16:creationId xmlns:a16="http://schemas.microsoft.com/office/drawing/2014/main" id="{D836329D-7704-485A-A19E-FCB871C216BC}"/>
                  </a:ext>
                </a:extLst>
              </p:cNvPr>
              <p:cNvSpPr>
                <a:spLocks/>
              </p:cNvSpPr>
              <p:nvPr/>
            </p:nvSpPr>
            <p:spPr bwMode="auto">
              <a:xfrm>
                <a:off x="13408992" y="3184118"/>
                <a:ext cx="39203" cy="53257"/>
              </a:xfrm>
              <a:custGeom>
                <a:avLst/>
                <a:gdLst>
                  <a:gd name="T0" fmla="*/ 27 w 53"/>
                  <a:gd name="T1" fmla="*/ 0 h 72"/>
                  <a:gd name="T2" fmla="*/ 36 w 53"/>
                  <a:gd name="T3" fmla="*/ 1 h 72"/>
                  <a:gd name="T4" fmla="*/ 46 w 53"/>
                  <a:gd name="T5" fmla="*/ 8 h 72"/>
                  <a:gd name="T6" fmla="*/ 47 w 53"/>
                  <a:gd name="T7" fmla="*/ 9 h 72"/>
                  <a:gd name="T8" fmla="*/ 50 w 53"/>
                  <a:gd name="T9" fmla="*/ 14 h 72"/>
                  <a:gd name="T10" fmla="*/ 53 w 53"/>
                  <a:gd name="T11" fmla="*/ 20 h 72"/>
                  <a:gd name="T12" fmla="*/ 53 w 53"/>
                  <a:gd name="T13" fmla="*/ 30 h 72"/>
                  <a:gd name="T14" fmla="*/ 50 w 53"/>
                  <a:gd name="T15" fmla="*/ 42 h 72"/>
                  <a:gd name="T16" fmla="*/ 42 w 53"/>
                  <a:gd name="T17" fmla="*/ 52 h 72"/>
                  <a:gd name="T18" fmla="*/ 33 w 53"/>
                  <a:gd name="T19" fmla="*/ 59 h 72"/>
                  <a:gd name="T20" fmla="*/ 22 w 53"/>
                  <a:gd name="T21" fmla="*/ 63 h 72"/>
                  <a:gd name="T22" fmla="*/ 14 w 53"/>
                  <a:gd name="T23" fmla="*/ 66 h 72"/>
                  <a:gd name="T24" fmla="*/ 6 w 53"/>
                  <a:gd name="T25" fmla="*/ 69 h 72"/>
                  <a:gd name="T26" fmla="*/ 2 w 53"/>
                  <a:gd name="T27" fmla="*/ 71 h 72"/>
                  <a:gd name="T28" fmla="*/ 0 w 53"/>
                  <a:gd name="T29" fmla="*/ 72 h 72"/>
                  <a:gd name="T30" fmla="*/ 0 w 53"/>
                  <a:gd name="T31" fmla="*/ 66 h 72"/>
                  <a:gd name="T32" fmla="*/ 0 w 53"/>
                  <a:gd name="T33" fmla="*/ 56 h 72"/>
                  <a:gd name="T34" fmla="*/ 2 w 53"/>
                  <a:gd name="T35" fmla="*/ 44 h 72"/>
                  <a:gd name="T36" fmla="*/ 3 w 53"/>
                  <a:gd name="T37" fmla="*/ 33 h 72"/>
                  <a:gd name="T38" fmla="*/ 3 w 53"/>
                  <a:gd name="T39" fmla="*/ 26 h 72"/>
                  <a:gd name="T40" fmla="*/ 5 w 53"/>
                  <a:gd name="T41" fmla="*/ 19 h 72"/>
                  <a:gd name="T42" fmla="*/ 10 w 53"/>
                  <a:gd name="T43" fmla="*/ 10 h 72"/>
                  <a:gd name="T44" fmla="*/ 19 w 53"/>
                  <a:gd name="T45" fmla="*/ 4 h 72"/>
                  <a:gd name="T46" fmla="*/ 27 w 53"/>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72">
                    <a:moveTo>
                      <a:pt x="27" y="0"/>
                    </a:moveTo>
                    <a:lnTo>
                      <a:pt x="36" y="1"/>
                    </a:lnTo>
                    <a:lnTo>
                      <a:pt x="46" y="8"/>
                    </a:lnTo>
                    <a:lnTo>
                      <a:pt x="47" y="9"/>
                    </a:lnTo>
                    <a:lnTo>
                      <a:pt x="50" y="14"/>
                    </a:lnTo>
                    <a:lnTo>
                      <a:pt x="53" y="20"/>
                    </a:lnTo>
                    <a:lnTo>
                      <a:pt x="53" y="30"/>
                    </a:lnTo>
                    <a:lnTo>
                      <a:pt x="50" y="42"/>
                    </a:lnTo>
                    <a:lnTo>
                      <a:pt x="42" y="52"/>
                    </a:lnTo>
                    <a:lnTo>
                      <a:pt x="33" y="59"/>
                    </a:lnTo>
                    <a:lnTo>
                      <a:pt x="22" y="63"/>
                    </a:lnTo>
                    <a:lnTo>
                      <a:pt x="14" y="66"/>
                    </a:lnTo>
                    <a:lnTo>
                      <a:pt x="6" y="69"/>
                    </a:lnTo>
                    <a:lnTo>
                      <a:pt x="2" y="71"/>
                    </a:lnTo>
                    <a:lnTo>
                      <a:pt x="0" y="72"/>
                    </a:lnTo>
                    <a:lnTo>
                      <a:pt x="0" y="66"/>
                    </a:lnTo>
                    <a:lnTo>
                      <a:pt x="0" y="56"/>
                    </a:lnTo>
                    <a:lnTo>
                      <a:pt x="2" y="44"/>
                    </a:lnTo>
                    <a:lnTo>
                      <a:pt x="3" y="33"/>
                    </a:lnTo>
                    <a:lnTo>
                      <a:pt x="3" y="26"/>
                    </a:lnTo>
                    <a:lnTo>
                      <a:pt x="5" y="19"/>
                    </a:lnTo>
                    <a:lnTo>
                      <a:pt x="10" y="10"/>
                    </a:lnTo>
                    <a:lnTo>
                      <a:pt x="19" y="4"/>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Freeform 87">
                <a:extLst>
                  <a:ext uri="{FF2B5EF4-FFF2-40B4-BE49-F238E27FC236}">
                    <a16:creationId xmlns:a16="http://schemas.microsoft.com/office/drawing/2014/main" id="{AD6357F6-25AA-42BA-A793-45BA1B4A212B}"/>
                  </a:ext>
                </a:extLst>
              </p:cNvPr>
              <p:cNvSpPr>
                <a:spLocks/>
              </p:cNvSpPr>
              <p:nvPr/>
            </p:nvSpPr>
            <p:spPr bwMode="auto">
              <a:xfrm>
                <a:off x="13363132" y="3187816"/>
                <a:ext cx="39203" cy="57695"/>
              </a:xfrm>
              <a:custGeom>
                <a:avLst/>
                <a:gdLst>
                  <a:gd name="T0" fmla="*/ 37 w 53"/>
                  <a:gd name="T1" fmla="*/ 0 h 78"/>
                  <a:gd name="T2" fmla="*/ 45 w 53"/>
                  <a:gd name="T3" fmla="*/ 4 h 78"/>
                  <a:gd name="T4" fmla="*/ 51 w 53"/>
                  <a:gd name="T5" fmla="*/ 10 h 78"/>
                  <a:gd name="T6" fmla="*/ 53 w 53"/>
                  <a:gd name="T7" fmla="*/ 20 h 78"/>
                  <a:gd name="T8" fmla="*/ 51 w 53"/>
                  <a:gd name="T9" fmla="*/ 29 h 78"/>
                  <a:gd name="T10" fmla="*/ 48 w 53"/>
                  <a:gd name="T11" fmla="*/ 37 h 78"/>
                  <a:gd name="T12" fmla="*/ 42 w 53"/>
                  <a:gd name="T13" fmla="*/ 44 h 78"/>
                  <a:gd name="T14" fmla="*/ 34 w 53"/>
                  <a:gd name="T15" fmla="*/ 51 h 78"/>
                  <a:gd name="T16" fmla="*/ 29 w 53"/>
                  <a:gd name="T17" fmla="*/ 59 h 78"/>
                  <a:gd name="T18" fmla="*/ 24 w 53"/>
                  <a:gd name="T19" fmla="*/ 66 h 78"/>
                  <a:gd name="T20" fmla="*/ 21 w 53"/>
                  <a:gd name="T21" fmla="*/ 72 h 78"/>
                  <a:gd name="T22" fmla="*/ 18 w 53"/>
                  <a:gd name="T23" fmla="*/ 77 h 78"/>
                  <a:gd name="T24" fmla="*/ 17 w 53"/>
                  <a:gd name="T25" fmla="*/ 78 h 78"/>
                  <a:gd name="T26" fmla="*/ 17 w 53"/>
                  <a:gd name="T27" fmla="*/ 76 h 78"/>
                  <a:gd name="T28" fmla="*/ 13 w 53"/>
                  <a:gd name="T29" fmla="*/ 66 h 78"/>
                  <a:gd name="T30" fmla="*/ 9 w 53"/>
                  <a:gd name="T31" fmla="*/ 58 h 78"/>
                  <a:gd name="T32" fmla="*/ 2 w 53"/>
                  <a:gd name="T33" fmla="*/ 47 h 78"/>
                  <a:gd name="T34" fmla="*/ 0 w 53"/>
                  <a:gd name="T35" fmla="*/ 33 h 78"/>
                  <a:gd name="T36" fmla="*/ 0 w 53"/>
                  <a:gd name="T37" fmla="*/ 23 h 78"/>
                  <a:gd name="T38" fmla="*/ 5 w 53"/>
                  <a:gd name="T39" fmla="*/ 16 h 78"/>
                  <a:gd name="T40" fmla="*/ 11 w 53"/>
                  <a:gd name="T41" fmla="*/ 10 h 78"/>
                  <a:gd name="T42" fmla="*/ 18 w 53"/>
                  <a:gd name="T43" fmla="*/ 5 h 78"/>
                  <a:gd name="T44" fmla="*/ 23 w 53"/>
                  <a:gd name="T45" fmla="*/ 3 h 78"/>
                  <a:gd name="T46" fmla="*/ 26 w 53"/>
                  <a:gd name="T47" fmla="*/ 1 h 78"/>
                  <a:gd name="T48" fmla="*/ 37 w 53"/>
                  <a:gd name="T4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78">
                    <a:moveTo>
                      <a:pt x="37" y="0"/>
                    </a:moveTo>
                    <a:lnTo>
                      <a:pt x="45" y="4"/>
                    </a:lnTo>
                    <a:lnTo>
                      <a:pt x="51" y="10"/>
                    </a:lnTo>
                    <a:lnTo>
                      <a:pt x="53" y="20"/>
                    </a:lnTo>
                    <a:lnTo>
                      <a:pt x="51" y="29"/>
                    </a:lnTo>
                    <a:lnTo>
                      <a:pt x="48" y="37"/>
                    </a:lnTo>
                    <a:lnTo>
                      <a:pt x="42" y="44"/>
                    </a:lnTo>
                    <a:lnTo>
                      <a:pt x="34" y="51"/>
                    </a:lnTo>
                    <a:lnTo>
                      <a:pt x="29" y="59"/>
                    </a:lnTo>
                    <a:lnTo>
                      <a:pt x="24" y="66"/>
                    </a:lnTo>
                    <a:lnTo>
                      <a:pt x="21" y="72"/>
                    </a:lnTo>
                    <a:lnTo>
                      <a:pt x="18" y="77"/>
                    </a:lnTo>
                    <a:lnTo>
                      <a:pt x="17" y="78"/>
                    </a:lnTo>
                    <a:lnTo>
                      <a:pt x="17" y="76"/>
                    </a:lnTo>
                    <a:lnTo>
                      <a:pt x="13" y="66"/>
                    </a:lnTo>
                    <a:lnTo>
                      <a:pt x="9" y="58"/>
                    </a:lnTo>
                    <a:lnTo>
                      <a:pt x="2" y="47"/>
                    </a:lnTo>
                    <a:lnTo>
                      <a:pt x="0" y="33"/>
                    </a:lnTo>
                    <a:lnTo>
                      <a:pt x="0" y="23"/>
                    </a:lnTo>
                    <a:lnTo>
                      <a:pt x="5" y="16"/>
                    </a:lnTo>
                    <a:lnTo>
                      <a:pt x="11" y="10"/>
                    </a:lnTo>
                    <a:lnTo>
                      <a:pt x="18" y="5"/>
                    </a:lnTo>
                    <a:lnTo>
                      <a:pt x="23" y="3"/>
                    </a:lnTo>
                    <a:lnTo>
                      <a:pt x="26"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88">
                <a:extLst>
                  <a:ext uri="{FF2B5EF4-FFF2-40B4-BE49-F238E27FC236}">
                    <a16:creationId xmlns:a16="http://schemas.microsoft.com/office/drawing/2014/main" id="{F68166F8-13DE-4F1D-AEA6-FA76B41156DB}"/>
                  </a:ext>
                </a:extLst>
              </p:cNvPr>
              <p:cNvSpPr>
                <a:spLocks/>
              </p:cNvSpPr>
              <p:nvPr/>
            </p:nvSpPr>
            <p:spPr bwMode="auto">
              <a:xfrm>
                <a:off x="13270672" y="3230718"/>
                <a:ext cx="43641" cy="45121"/>
              </a:xfrm>
              <a:custGeom>
                <a:avLst/>
                <a:gdLst>
                  <a:gd name="T0" fmla="*/ 33 w 59"/>
                  <a:gd name="T1" fmla="*/ 0 h 61"/>
                  <a:gd name="T2" fmla="*/ 39 w 59"/>
                  <a:gd name="T3" fmla="*/ 0 h 61"/>
                  <a:gd name="T4" fmla="*/ 43 w 59"/>
                  <a:gd name="T5" fmla="*/ 2 h 61"/>
                  <a:gd name="T6" fmla="*/ 46 w 59"/>
                  <a:gd name="T7" fmla="*/ 2 h 61"/>
                  <a:gd name="T8" fmla="*/ 53 w 59"/>
                  <a:gd name="T9" fmla="*/ 8 h 61"/>
                  <a:gd name="T10" fmla="*/ 58 w 59"/>
                  <a:gd name="T11" fmla="*/ 14 h 61"/>
                  <a:gd name="T12" fmla="*/ 59 w 59"/>
                  <a:gd name="T13" fmla="*/ 22 h 61"/>
                  <a:gd name="T14" fmla="*/ 55 w 59"/>
                  <a:gd name="T15" fmla="*/ 30 h 61"/>
                  <a:gd name="T16" fmla="*/ 49 w 59"/>
                  <a:gd name="T17" fmla="*/ 39 h 61"/>
                  <a:gd name="T18" fmla="*/ 42 w 59"/>
                  <a:gd name="T19" fmla="*/ 44 h 61"/>
                  <a:gd name="T20" fmla="*/ 35 w 59"/>
                  <a:gd name="T21" fmla="*/ 48 h 61"/>
                  <a:gd name="T22" fmla="*/ 24 w 59"/>
                  <a:gd name="T23" fmla="*/ 53 h 61"/>
                  <a:gd name="T24" fmla="*/ 16 w 59"/>
                  <a:gd name="T25" fmla="*/ 57 h 61"/>
                  <a:gd name="T26" fmla="*/ 9 w 59"/>
                  <a:gd name="T27" fmla="*/ 59 h 61"/>
                  <a:gd name="T28" fmla="*/ 4 w 59"/>
                  <a:gd name="T29" fmla="*/ 61 h 61"/>
                  <a:gd name="T30" fmla="*/ 0 w 59"/>
                  <a:gd name="T31" fmla="*/ 61 h 61"/>
                  <a:gd name="T32" fmla="*/ 0 w 59"/>
                  <a:gd name="T33" fmla="*/ 59 h 61"/>
                  <a:gd name="T34" fmla="*/ 3 w 59"/>
                  <a:gd name="T35" fmla="*/ 55 h 61"/>
                  <a:gd name="T36" fmla="*/ 3 w 59"/>
                  <a:gd name="T37" fmla="*/ 45 h 61"/>
                  <a:gd name="T38" fmla="*/ 4 w 59"/>
                  <a:gd name="T39" fmla="*/ 34 h 61"/>
                  <a:gd name="T40" fmla="*/ 8 w 59"/>
                  <a:gd name="T41" fmla="*/ 20 h 61"/>
                  <a:gd name="T42" fmla="*/ 15 w 59"/>
                  <a:gd name="T43" fmla="*/ 9 h 61"/>
                  <a:gd name="T44" fmla="*/ 25 w 59"/>
                  <a:gd name="T45" fmla="*/ 2 h 61"/>
                  <a:gd name="T46" fmla="*/ 33 w 59"/>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33" y="0"/>
                    </a:moveTo>
                    <a:lnTo>
                      <a:pt x="39" y="0"/>
                    </a:lnTo>
                    <a:lnTo>
                      <a:pt x="43" y="2"/>
                    </a:lnTo>
                    <a:lnTo>
                      <a:pt x="46" y="2"/>
                    </a:lnTo>
                    <a:lnTo>
                      <a:pt x="53" y="8"/>
                    </a:lnTo>
                    <a:lnTo>
                      <a:pt x="58" y="14"/>
                    </a:lnTo>
                    <a:lnTo>
                      <a:pt x="59" y="22"/>
                    </a:lnTo>
                    <a:lnTo>
                      <a:pt x="55" y="30"/>
                    </a:lnTo>
                    <a:lnTo>
                      <a:pt x="49" y="39"/>
                    </a:lnTo>
                    <a:lnTo>
                      <a:pt x="42" y="44"/>
                    </a:lnTo>
                    <a:lnTo>
                      <a:pt x="35" y="48"/>
                    </a:lnTo>
                    <a:lnTo>
                      <a:pt x="24" y="53"/>
                    </a:lnTo>
                    <a:lnTo>
                      <a:pt x="16" y="57"/>
                    </a:lnTo>
                    <a:lnTo>
                      <a:pt x="9" y="59"/>
                    </a:lnTo>
                    <a:lnTo>
                      <a:pt x="4" y="61"/>
                    </a:lnTo>
                    <a:lnTo>
                      <a:pt x="0" y="61"/>
                    </a:lnTo>
                    <a:lnTo>
                      <a:pt x="0" y="59"/>
                    </a:lnTo>
                    <a:lnTo>
                      <a:pt x="3" y="55"/>
                    </a:lnTo>
                    <a:lnTo>
                      <a:pt x="3" y="45"/>
                    </a:lnTo>
                    <a:lnTo>
                      <a:pt x="4" y="34"/>
                    </a:lnTo>
                    <a:lnTo>
                      <a:pt x="8" y="20"/>
                    </a:lnTo>
                    <a:lnTo>
                      <a:pt x="15" y="9"/>
                    </a:lnTo>
                    <a:lnTo>
                      <a:pt x="25" y="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89">
                <a:extLst>
                  <a:ext uri="{FF2B5EF4-FFF2-40B4-BE49-F238E27FC236}">
                    <a16:creationId xmlns:a16="http://schemas.microsoft.com/office/drawing/2014/main" id="{142E9B0D-071B-44CF-A1BA-101472D411A5}"/>
                  </a:ext>
                </a:extLst>
              </p:cNvPr>
              <p:cNvSpPr>
                <a:spLocks noEditPoints="1"/>
              </p:cNvSpPr>
              <p:nvPr/>
            </p:nvSpPr>
            <p:spPr bwMode="auto">
              <a:xfrm>
                <a:off x="13445237" y="3245511"/>
                <a:ext cx="36984" cy="38463"/>
              </a:xfrm>
              <a:custGeom>
                <a:avLst/>
                <a:gdLst>
                  <a:gd name="T0" fmla="*/ 3 w 50"/>
                  <a:gd name="T1" fmla="*/ 50 h 52"/>
                  <a:gd name="T2" fmla="*/ 3 w 50"/>
                  <a:gd name="T3" fmla="*/ 52 h 52"/>
                  <a:gd name="T4" fmla="*/ 1 w 50"/>
                  <a:gd name="T5" fmla="*/ 52 h 52"/>
                  <a:gd name="T6" fmla="*/ 1 w 50"/>
                  <a:gd name="T7" fmla="*/ 52 h 52"/>
                  <a:gd name="T8" fmla="*/ 0 w 50"/>
                  <a:gd name="T9" fmla="*/ 52 h 52"/>
                  <a:gd name="T10" fmla="*/ 3 w 50"/>
                  <a:gd name="T11" fmla="*/ 50 h 52"/>
                  <a:gd name="T12" fmla="*/ 31 w 50"/>
                  <a:gd name="T13" fmla="*/ 0 h 52"/>
                  <a:gd name="T14" fmla="*/ 39 w 50"/>
                  <a:gd name="T15" fmla="*/ 2 h 52"/>
                  <a:gd name="T16" fmla="*/ 44 w 50"/>
                  <a:gd name="T17" fmla="*/ 5 h 52"/>
                  <a:gd name="T18" fmla="*/ 49 w 50"/>
                  <a:gd name="T19" fmla="*/ 11 h 52"/>
                  <a:gd name="T20" fmla="*/ 50 w 50"/>
                  <a:gd name="T21" fmla="*/ 19 h 52"/>
                  <a:gd name="T22" fmla="*/ 47 w 50"/>
                  <a:gd name="T23" fmla="*/ 28 h 52"/>
                  <a:gd name="T24" fmla="*/ 44 w 50"/>
                  <a:gd name="T25" fmla="*/ 33 h 52"/>
                  <a:gd name="T26" fmla="*/ 42 w 50"/>
                  <a:gd name="T27" fmla="*/ 36 h 52"/>
                  <a:gd name="T28" fmla="*/ 39 w 50"/>
                  <a:gd name="T29" fmla="*/ 38 h 52"/>
                  <a:gd name="T30" fmla="*/ 36 w 50"/>
                  <a:gd name="T31" fmla="*/ 41 h 52"/>
                  <a:gd name="T32" fmla="*/ 34 w 50"/>
                  <a:gd name="T33" fmla="*/ 42 h 52"/>
                  <a:gd name="T34" fmla="*/ 32 w 50"/>
                  <a:gd name="T35" fmla="*/ 43 h 52"/>
                  <a:gd name="T36" fmla="*/ 27 w 50"/>
                  <a:gd name="T37" fmla="*/ 44 h 52"/>
                  <a:gd name="T38" fmla="*/ 20 w 50"/>
                  <a:gd name="T39" fmla="*/ 47 h 52"/>
                  <a:gd name="T40" fmla="*/ 11 w 50"/>
                  <a:gd name="T41" fmla="*/ 49 h 52"/>
                  <a:gd name="T42" fmla="*/ 4 w 50"/>
                  <a:gd name="T43" fmla="*/ 50 h 52"/>
                  <a:gd name="T44" fmla="*/ 3 w 50"/>
                  <a:gd name="T45" fmla="*/ 50 h 52"/>
                  <a:gd name="T46" fmla="*/ 4 w 50"/>
                  <a:gd name="T47" fmla="*/ 50 h 52"/>
                  <a:gd name="T48" fmla="*/ 5 w 50"/>
                  <a:gd name="T49" fmla="*/ 49 h 52"/>
                  <a:gd name="T50" fmla="*/ 8 w 50"/>
                  <a:gd name="T51" fmla="*/ 46 h 52"/>
                  <a:gd name="T52" fmla="*/ 9 w 50"/>
                  <a:gd name="T53" fmla="*/ 42 h 52"/>
                  <a:gd name="T54" fmla="*/ 11 w 50"/>
                  <a:gd name="T55" fmla="*/ 37 h 52"/>
                  <a:gd name="T56" fmla="*/ 12 w 50"/>
                  <a:gd name="T57" fmla="*/ 25 h 52"/>
                  <a:gd name="T58" fmla="*/ 14 w 50"/>
                  <a:gd name="T59" fmla="*/ 14 h 52"/>
                  <a:gd name="T60" fmla="*/ 16 w 50"/>
                  <a:gd name="T61" fmla="*/ 9 h 52"/>
                  <a:gd name="T62" fmla="*/ 22 w 50"/>
                  <a:gd name="T63" fmla="*/ 3 h 52"/>
                  <a:gd name="T64" fmla="*/ 31 w 50"/>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2">
                    <a:moveTo>
                      <a:pt x="3" y="50"/>
                    </a:moveTo>
                    <a:lnTo>
                      <a:pt x="3" y="52"/>
                    </a:lnTo>
                    <a:lnTo>
                      <a:pt x="1" y="52"/>
                    </a:lnTo>
                    <a:lnTo>
                      <a:pt x="1" y="52"/>
                    </a:lnTo>
                    <a:lnTo>
                      <a:pt x="0" y="52"/>
                    </a:lnTo>
                    <a:lnTo>
                      <a:pt x="3" y="50"/>
                    </a:lnTo>
                    <a:close/>
                    <a:moveTo>
                      <a:pt x="31" y="0"/>
                    </a:moveTo>
                    <a:lnTo>
                      <a:pt x="39" y="2"/>
                    </a:lnTo>
                    <a:lnTo>
                      <a:pt x="44" y="5"/>
                    </a:lnTo>
                    <a:lnTo>
                      <a:pt x="49" y="11"/>
                    </a:lnTo>
                    <a:lnTo>
                      <a:pt x="50" y="19"/>
                    </a:lnTo>
                    <a:lnTo>
                      <a:pt x="47" y="28"/>
                    </a:lnTo>
                    <a:lnTo>
                      <a:pt x="44" y="33"/>
                    </a:lnTo>
                    <a:lnTo>
                      <a:pt x="42" y="36"/>
                    </a:lnTo>
                    <a:lnTo>
                      <a:pt x="39" y="38"/>
                    </a:lnTo>
                    <a:lnTo>
                      <a:pt x="36" y="41"/>
                    </a:lnTo>
                    <a:lnTo>
                      <a:pt x="34" y="42"/>
                    </a:lnTo>
                    <a:lnTo>
                      <a:pt x="32" y="43"/>
                    </a:lnTo>
                    <a:lnTo>
                      <a:pt x="27" y="44"/>
                    </a:lnTo>
                    <a:lnTo>
                      <a:pt x="20" y="47"/>
                    </a:lnTo>
                    <a:lnTo>
                      <a:pt x="11" y="49"/>
                    </a:lnTo>
                    <a:lnTo>
                      <a:pt x="4" y="50"/>
                    </a:lnTo>
                    <a:lnTo>
                      <a:pt x="3" y="50"/>
                    </a:lnTo>
                    <a:lnTo>
                      <a:pt x="4" y="50"/>
                    </a:lnTo>
                    <a:lnTo>
                      <a:pt x="5" y="49"/>
                    </a:lnTo>
                    <a:lnTo>
                      <a:pt x="8" y="46"/>
                    </a:lnTo>
                    <a:lnTo>
                      <a:pt x="9" y="42"/>
                    </a:lnTo>
                    <a:lnTo>
                      <a:pt x="11" y="37"/>
                    </a:lnTo>
                    <a:lnTo>
                      <a:pt x="12" y="25"/>
                    </a:lnTo>
                    <a:lnTo>
                      <a:pt x="14" y="14"/>
                    </a:lnTo>
                    <a:lnTo>
                      <a:pt x="16" y="9"/>
                    </a:lnTo>
                    <a:lnTo>
                      <a:pt x="22" y="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90">
                <a:extLst>
                  <a:ext uri="{FF2B5EF4-FFF2-40B4-BE49-F238E27FC236}">
                    <a16:creationId xmlns:a16="http://schemas.microsoft.com/office/drawing/2014/main" id="{F633B43D-3E57-445F-8600-977E00D0C5C8}"/>
                  </a:ext>
                </a:extLst>
              </p:cNvPr>
              <p:cNvSpPr>
                <a:spLocks/>
              </p:cNvSpPr>
              <p:nvPr/>
            </p:nvSpPr>
            <p:spPr bwMode="auto">
              <a:xfrm>
                <a:off x="13470386" y="3235896"/>
                <a:ext cx="21451" cy="21451"/>
              </a:xfrm>
              <a:custGeom>
                <a:avLst/>
                <a:gdLst>
                  <a:gd name="T0" fmla="*/ 20 w 29"/>
                  <a:gd name="T1" fmla="*/ 0 h 29"/>
                  <a:gd name="T2" fmla="*/ 26 w 29"/>
                  <a:gd name="T3" fmla="*/ 1 h 29"/>
                  <a:gd name="T4" fmla="*/ 29 w 29"/>
                  <a:gd name="T5" fmla="*/ 1 h 29"/>
                  <a:gd name="T6" fmla="*/ 26 w 29"/>
                  <a:gd name="T7" fmla="*/ 1 h 29"/>
                  <a:gd name="T8" fmla="*/ 26 w 29"/>
                  <a:gd name="T9" fmla="*/ 1 h 29"/>
                  <a:gd name="T10" fmla="*/ 26 w 29"/>
                  <a:gd name="T11" fmla="*/ 2 h 29"/>
                  <a:gd name="T12" fmla="*/ 25 w 29"/>
                  <a:gd name="T13" fmla="*/ 2 h 29"/>
                  <a:gd name="T14" fmla="*/ 22 w 29"/>
                  <a:gd name="T15" fmla="*/ 2 h 29"/>
                  <a:gd name="T16" fmla="*/ 20 w 29"/>
                  <a:gd name="T17" fmla="*/ 4 h 29"/>
                  <a:gd name="T18" fmla="*/ 14 w 29"/>
                  <a:gd name="T19" fmla="*/ 7 h 29"/>
                  <a:gd name="T20" fmla="*/ 9 w 29"/>
                  <a:gd name="T21" fmla="*/ 13 h 29"/>
                  <a:gd name="T22" fmla="*/ 4 w 29"/>
                  <a:gd name="T23" fmla="*/ 21 h 29"/>
                  <a:gd name="T24" fmla="*/ 2 w 29"/>
                  <a:gd name="T25" fmla="*/ 27 h 29"/>
                  <a:gd name="T26" fmla="*/ 0 w 29"/>
                  <a:gd name="T27" fmla="*/ 29 h 29"/>
                  <a:gd name="T28" fmla="*/ 0 w 29"/>
                  <a:gd name="T29" fmla="*/ 27 h 29"/>
                  <a:gd name="T30" fmla="*/ 2 w 29"/>
                  <a:gd name="T31" fmla="*/ 19 h 29"/>
                  <a:gd name="T32" fmla="*/ 3 w 29"/>
                  <a:gd name="T33" fmla="*/ 11 h 29"/>
                  <a:gd name="T34" fmla="*/ 7 w 29"/>
                  <a:gd name="T35" fmla="*/ 4 h 29"/>
                  <a:gd name="T36" fmla="*/ 13 w 29"/>
                  <a:gd name="T37" fmla="*/ 0 h 29"/>
                  <a:gd name="T38" fmla="*/ 20 w 29"/>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9">
                    <a:moveTo>
                      <a:pt x="20" y="0"/>
                    </a:moveTo>
                    <a:lnTo>
                      <a:pt x="26" y="1"/>
                    </a:lnTo>
                    <a:lnTo>
                      <a:pt x="29" y="1"/>
                    </a:lnTo>
                    <a:lnTo>
                      <a:pt x="26" y="1"/>
                    </a:lnTo>
                    <a:lnTo>
                      <a:pt x="26" y="1"/>
                    </a:lnTo>
                    <a:lnTo>
                      <a:pt x="26" y="2"/>
                    </a:lnTo>
                    <a:lnTo>
                      <a:pt x="25" y="2"/>
                    </a:lnTo>
                    <a:lnTo>
                      <a:pt x="22" y="2"/>
                    </a:lnTo>
                    <a:lnTo>
                      <a:pt x="20" y="4"/>
                    </a:lnTo>
                    <a:lnTo>
                      <a:pt x="14" y="7"/>
                    </a:lnTo>
                    <a:lnTo>
                      <a:pt x="9" y="13"/>
                    </a:lnTo>
                    <a:lnTo>
                      <a:pt x="4" y="21"/>
                    </a:lnTo>
                    <a:lnTo>
                      <a:pt x="2" y="27"/>
                    </a:lnTo>
                    <a:lnTo>
                      <a:pt x="0" y="29"/>
                    </a:lnTo>
                    <a:lnTo>
                      <a:pt x="0" y="27"/>
                    </a:lnTo>
                    <a:lnTo>
                      <a:pt x="2" y="19"/>
                    </a:lnTo>
                    <a:lnTo>
                      <a:pt x="3" y="11"/>
                    </a:lnTo>
                    <a:lnTo>
                      <a:pt x="7" y="4"/>
                    </a:lnTo>
                    <a:lnTo>
                      <a:pt x="13"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Freeform 91">
                <a:extLst>
                  <a:ext uri="{FF2B5EF4-FFF2-40B4-BE49-F238E27FC236}">
                    <a16:creationId xmlns:a16="http://schemas.microsoft.com/office/drawing/2014/main" id="{F7EC0693-15C1-4DAA-B542-7A32C328CA53}"/>
                  </a:ext>
                </a:extLst>
              </p:cNvPr>
              <p:cNvSpPr>
                <a:spLocks/>
              </p:cNvSpPr>
              <p:nvPr/>
            </p:nvSpPr>
            <p:spPr bwMode="auto">
              <a:xfrm>
                <a:off x="13434882" y="3176721"/>
                <a:ext cx="20711" cy="21451"/>
              </a:xfrm>
              <a:custGeom>
                <a:avLst/>
                <a:gdLst>
                  <a:gd name="T0" fmla="*/ 19 w 28"/>
                  <a:gd name="T1" fmla="*/ 0 h 29"/>
                  <a:gd name="T2" fmla="*/ 25 w 28"/>
                  <a:gd name="T3" fmla="*/ 0 h 29"/>
                  <a:gd name="T4" fmla="*/ 28 w 28"/>
                  <a:gd name="T5" fmla="*/ 2 h 29"/>
                  <a:gd name="T6" fmla="*/ 25 w 28"/>
                  <a:gd name="T7" fmla="*/ 2 h 29"/>
                  <a:gd name="T8" fmla="*/ 25 w 28"/>
                  <a:gd name="T9" fmla="*/ 2 h 29"/>
                  <a:gd name="T10" fmla="*/ 25 w 28"/>
                  <a:gd name="T11" fmla="*/ 2 h 29"/>
                  <a:gd name="T12" fmla="*/ 24 w 28"/>
                  <a:gd name="T13" fmla="*/ 2 h 29"/>
                  <a:gd name="T14" fmla="*/ 22 w 28"/>
                  <a:gd name="T15" fmla="*/ 3 h 29"/>
                  <a:gd name="T16" fmla="*/ 19 w 28"/>
                  <a:gd name="T17" fmla="*/ 4 h 29"/>
                  <a:gd name="T18" fmla="*/ 13 w 28"/>
                  <a:gd name="T19" fmla="*/ 7 h 29"/>
                  <a:gd name="T20" fmla="*/ 8 w 28"/>
                  <a:gd name="T21" fmla="*/ 14 h 29"/>
                  <a:gd name="T22" fmla="*/ 3 w 28"/>
                  <a:gd name="T23" fmla="*/ 20 h 29"/>
                  <a:gd name="T24" fmla="*/ 1 w 28"/>
                  <a:gd name="T25" fmla="*/ 26 h 29"/>
                  <a:gd name="T26" fmla="*/ 0 w 28"/>
                  <a:gd name="T27" fmla="*/ 29 h 29"/>
                  <a:gd name="T28" fmla="*/ 0 w 28"/>
                  <a:gd name="T29" fmla="*/ 25 h 29"/>
                  <a:gd name="T30" fmla="*/ 1 w 28"/>
                  <a:gd name="T31" fmla="*/ 15 h 29"/>
                  <a:gd name="T32" fmla="*/ 6 w 28"/>
                  <a:gd name="T33" fmla="*/ 5 h 29"/>
                  <a:gd name="T34" fmla="*/ 12 w 28"/>
                  <a:gd name="T35" fmla="*/ 0 h 29"/>
                  <a:gd name="T36" fmla="*/ 19 w 28"/>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9">
                    <a:moveTo>
                      <a:pt x="19" y="0"/>
                    </a:moveTo>
                    <a:lnTo>
                      <a:pt x="25" y="0"/>
                    </a:lnTo>
                    <a:lnTo>
                      <a:pt x="28" y="2"/>
                    </a:lnTo>
                    <a:lnTo>
                      <a:pt x="25" y="2"/>
                    </a:lnTo>
                    <a:lnTo>
                      <a:pt x="25" y="2"/>
                    </a:lnTo>
                    <a:lnTo>
                      <a:pt x="25" y="2"/>
                    </a:lnTo>
                    <a:lnTo>
                      <a:pt x="24" y="2"/>
                    </a:lnTo>
                    <a:lnTo>
                      <a:pt x="22" y="3"/>
                    </a:lnTo>
                    <a:lnTo>
                      <a:pt x="19" y="4"/>
                    </a:lnTo>
                    <a:lnTo>
                      <a:pt x="13" y="7"/>
                    </a:lnTo>
                    <a:lnTo>
                      <a:pt x="8" y="14"/>
                    </a:lnTo>
                    <a:lnTo>
                      <a:pt x="3" y="20"/>
                    </a:lnTo>
                    <a:lnTo>
                      <a:pt x="1" y="26"/>
                    </a:lnTo>
                    <a:lnTo>
                      <a:pt x="0" y="29"/>
                    </a:lnTo>
                    <a:lnTo>
                      <a:pt x="0" y="25"/>
                    </a:lnTo>
                    <a:lnTo>
                      <a:pt x="1" y="15"/>
                    </a:lnTo>
                    <a:lnTo>
                      <a:pt x="6" y="5"/>
                    </a:lnTo>
                    <a:lnTo>
                      <a:pt x="12" y="0"/>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reeform 92">
                <a:extLst>
                  <a:ext uri="{FF2B5EF4-FFF2-40B4-BE49-F238E27FC236}">
                    <a16:creationId xmlns:a16="http://schemas.microsoft.com/office/drawing/2014/main" id="{7982D3BD-8EF0-4FB1-B7C0-D838980592F4}"/>
                  </a:ext>
                </a:extLst>
              </p:cNvPr>
              <p:cNvSpPr>
                <a:spLocks/>
              </p:cNvSpPr>
              <p:nvPr/>
            </p:nvSpPr>
            <p:spPr bwMode="auto">
              <a:xfrm>
                <a:off x="13380145" y="3175981"/>
                <a:ext cx="19972" cy="19972"/>
              </a:xfrm>
              <a:custGeom>
                <a:avLst/>
                <a:gdLst>
                  <a:gd name="T0" fmla="*/ 20 w 27"/>
                  <a:gd name="T1" fmla="*/ 0 h 27"/>
                  <a:gd name="T2" fmla="*/ 25 w 27"/>
                  <a:gd name="T3" fmla="*/ 0 h 27"/>
                  <a:gd name="T4" fmla="*/ 27 w 27"/>
                  <a:gd name="T5" fmla="*/ 0 h 27"/>
                  <a:gd name="T6" fmla="*/ 25 w 27"/>
                  <a:gd name="T7" fmla="*/ 3 h 27"/>
                  <a:gd name="T8" fmla="*/ 17 w 27"/>
                  <a:gd name="T9" fmla="*/ 3 h 27"/>
                  <a:gd name="T10" fmla="*/ 12 w 27"/>
                  <a:gd name="T11" fmla="*/ 6 h 27"/>
                  <a:gd name="T12" fmla="*/ 8 w 27"/>
                  <a:gd name="T13" fmla="*/ 12 h 27"/>
                  <a:gd name="T14" fmla="*/ 4 w 27"/>
                  <a:gd name="T15" fmla="*/ 20 h 27"/>
                  <a:gd name="T16" fmla="*/ 1 w 27"/>
                  <a:gd name="T17" fmla="*/ 25 h 27"/>
                  <a:gd name="T18" fmla="*/ 0 w 27"/>
                  <a:gd name="T19" fmla="*/ 27 h 27"/>
                  <a:gd name="T20" fmla="*/ 0 w 27"/>
                  <a:gd name="T21" fmla="*/ 23 h 27"/>
                  <a:gd name="T22" fmla="*/ 3 w 27"/>
                  <a:gd name="T23" fmla="*/ 15 h 27"/>
                  <a:gd name="T24" fmla="*/ 6 w 27"/>
                  <a:gd name="T25" fmla="*/ 5 h 27"/>
                  <a:gd name="T26" fmla="*/ 12 w 27"/>
                  <a:gd name="T27" fmla="*/ 0 h 27"/>
                  <a:gd name="T28" fmla="*/ 20 w 27"/>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20" y="0"/>
                    </a:moveTo>
                    <a:lnTo>
                      <a:pt x="25" y="0"/>
                    </a:lnTo>
                    <a:lnTo>
                      <a:pt x="27" y="0"/>
                    </a:lnTo>
                    <a:lnTo>
                      <a:pt x="25" y="3"/>
                    </a:lnTo>
                    <a:lnTo>
                      <a:pt x="17" y="3"/>
                    </a:lnTo>
                    <a:lnTo>
                      <a:pt x="12" y="6"/>
                    </a:lnTo>
                    <a:lnTo>
                      <a:pt x="8" y="12"/>
                    </a:lnTo>
                    <a:lnTo>
                      <a:pt x="4" y="20"/>
                    </a:lnTo>
                    <a:lnTo>
                      <a:pt x="1" y="25"/>
                    </a:lnTo>
                    <a:lnTo>
                      <a:pt x="0" y="27"/>
                    </a:lnTo>
                    <a:lnTo>
                      <a:pt x="0" y="23"/>
                    </a:lnTo>
                    <a:lnTo>
                      <a:pt x="3" y="15"/>
                    </a:lnTo>
                    <a:lnTo>
                      <a:pt x="6" y="5"/>
                    </a:lnTo>
                    <a:lnTo>
                      <a:pt x="12"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Freeform 93">
                <a:extLst>
                  <a:ext uri="{FF2B5EF4-FFF2-40B4-BE49-F238E27FC236}">
                    <a16:creationId xmlns:a16="http://schemas.microsoft.com/office/drawing/2014/main" id="{20F68CBA-53CA-489B-8BD7-0C188FE7FE0A}"/>
                  </a:ext>
                </a:extLst>
              </p:cNvPr>
              <p:cNvSpPr>
                <a:spLocks/>
              </p:cNvSpPr>
              <p:nvPr/>
            </p:nvSpPr>
            <p:spPr bwMode="auto">
              <a:xfrm>
                <a:off x="13475564" y="3104972"/>
                <a:ext cx="25889" cy="14794"/>
              </a:xfrm>
              <a:custGeom>
                <a:avLst/>
                <a:gdLst>
                  <a:gd name="T0" fmla="*/ 23 w 35"/>
                  <a:gd name="T1" fmla="*/ 0 h 20"/>
                  <a:gd name="T2" fmla="*/ 29 w 35"/>
                  <a:gd name="T3" fmla="*/ 2 h 20"/>
                  <a:gd name="T4" fmla="*/ 34 w 35"/>
                  <a:gd name="T5" fmla="*/ 5 h 20"/>
                  <a:gd name="T6" fmla="*/ 35 w 35"/>
                  <a:gd name="T7" fmla="*/ 6 h 20"/>
                  <a:gd name="T8" fmla="*/ 31 w 35"/>
                  <a:gd name="T9" fmla="*/ 6 h 20"/>
                  <a:gd name="T10" fmla="*/ 29 w 35"/>
                  <a:gd name="T11" fmla="*/ 6 h 20"/>
                  <a:gd name="T12" fmla="*/ 25 w 35"/>
                  <a:gd name="T13" fmla="*/ 6 h 20"/>
                  <a:gd name="T14" fmla="*/ 19 w 35"/>
                  <a:gd name="T15" fmla="*/ 7 h 20"/>
                  <a:gd name="T16" fmla="*/ 13 w 35"/>
                  <a:gd name="T17" fmla="*/ 11 h 20"/>
                  <a:gd name="T18" fmla="*/ 7 w 35"/>
                  <a:gd name="T19" fmla="*/ 14 h 20"/>
                  <a:gd name="T20" fmla="*/ 2 w 35"/>
                  <a:gd name="T21" fmla="*/ 19 h 20"/>
                  <a:gd name="T22" fmla="*/ 0 w 35"/>
                  <a:gd name="T23" fmla="*/ 20 h 20"/>
                  <a:gd name="T24" fmla="*/ 1 w 35"/>
                  <a:gd name="T25" fmla="*/ 20 h 20"/>
                  <a:gd name="T26" fmla="*/ 2 w 35"/>
                  <a:gd name="T27" fmla="*/ 18 h 20"/>
                  <a:gd name="T28" fmla="*/ 3 w 35"/>
                  <a:gd name="T29" fmla="*/ 16 h 20"/>
                  <a:gd name="T30" fmla="*/ 6 w 35"/>
                  <a:gd name="T31" fmla="*/ 12 h 20"/>
                  <a:gd name="T32" fmla="*/ 8 w 35"/>
                  <a:gd name="T33" fmla="*/ 8 h 20"/>
                  <a:gd name="T34" fmla="*/ 12 w 35"/>
                  <a:gd name="T35" fmla="*/ 5 h 20"/>
                  <a:gd name="T36" fmla="*/ 14 w 35"/>
                  <a:gd name="T37" fmla="*/ 2 h 20"/>
                  <a:gd name="T38" fmla="*/ 23 w 35"/>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0">
                    <a:moveTo>
                      <a:pt x="23" y="0"/>
                    </a:moveTo>
                    <a:lnTo>
                      <a:pt x="29" y="2"/>
                    </a:lnTo>
                    <a:lnTo>
                      <a:pt x="34" y="5"/>
                    </a:lnTo>
                    <a:lnTo>
                      <a:pt x="35" y="6"/>
                    </a:lnTo>
                    <a:lnTo>
                      <a:pt x="31" y="6"/>
                    </a:lnTo>
                    <a:lnTo>
                      <a:pt x="29" y="6"/>
                    </a:lnTo>
                    <a:lnTo>
                      <a:pt x="25" y="6"/>
                    </a:lnTo>
                    <a:lnTo>
                      <a:pt x="19" y="7"/>
                    </a:lnTo>
                    <a:lnTo>
                      <a:pt x="13" y="11"/>
                    </a:lnTo>
                    <a:lnTo>
                      <a:pt x="7" y="14"/>
                    </a:lnTo>
                    <a:lnTo>
                      <a:pt x="2" y="19"/>
                    </a:lnTo>
                    <a:lnTo>
                      <a:pt x="0" y="20"/>
                    </a:lnTo>
                    <a:lnTo>
                      <a:pt x="1" y="20"/>
                    </a:lnTo>
                    <a:lnTo>
                      <a:pt x="2" y="18"/>
                    </a:lnTo>
                    <a:lnTo>
                      <a:pt x="3" y="16"/>
                    </a:lnTo>
                    <a:lnTo>
                      <a:pt x="6" y="12"/>
                    </a:lnTo>
                    <a:lnTo>
                      <a:pt x="8" y="8"/>
                    </a:lnTo>
                    <a:lnTo>
                      <a:pt x="12" y="5"/>
                    </a:lnTo>
                    <a:lnTo>
                      <a:pt x="14" y="2"/>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Freeform 94">
                <a:extLst>
                  <a:ext uri="{FF2B5EF4-FFF2-40B4-BE49-F238E27FC236}">
                    <a16:creationId xmlns:a16="http://schemas.microsoft.com/office/drawing/2014/main" id="{9E99312C-34BD-44B1-A8A6-1E06AAD795F6}"/>
                  </a:ext>
                </a:extLst>
              </p:cNvPr>
              <p:cNvSpPr>
                <a:spLocks/>
              </p:cNvSpPr>
              <p:nvPr/>
            </p:nvSpPr>
            <p:spPr bwMode="auto">
              <a:xfrm>
                <a:off x="13537697" y="3105712"/>
                <a:ext cx="21451" cy="17013"/>
              </a:xfrm>
              <a:custGeom>
                <a:avLst/>
                <a:gdLst>
                  <a:gd name="T0" fmla="*/ 19 w 29"/>
                  <a:gd name="T1" fmla="*/ 0 h 23"/>
                  <a:gd name="T2" fmla="*/ 23 w 29"/>
                  <a:gd name="T3" fmla="*/ 1 h 23"/>
                  <a:gd name="T4" fmla="*/ 25 w 29"/>
                  <a:gd name="T5" fmla="*/ 2 h 23"/>
                  <a:gd name="T6" fmla="*/ 28 w 29"/>
                  <a:gd name="T7" fmla="*/ 4 h 23"/>
                  <a:gd name="T8" fmla="*/ 29 w 29"/>
                  <a:gd name="T9" fmla="*/ 5 h 23"/>
                  <a:gd name="T10" fmla="*/ 29 w 29"/>
                  <a:gd name="T11" fmla="*/ 5 h 23"/>
                  <a:gd name="T12" fmla="*/ 21 w 29"/>
                  <a:gd name="T13" fmla="*/ 5 h 23"/>
                  <a:gd name="T14" fmla="*/ 16 w 29"/>
                  <a:gd name="T15" fmla="*/ 7 h 23"/>
                  <a:gd name="T16" fmla="*/ 11 w 29"/>
                  <a:gd name="T17" fmla="*/ 11 h 23"/>
                  <a:gd name="T18" fmla="*/ 5 w 29"/>
                  <a:gd name="T19" fmla="*/ 17 h 23"/>
                  <a:gd name="T20" fmla="*/ 1 w 29"/>
                  <a:gd name="T21" fmla="*/ 22 h 23"/>
                  <a:gd name="T22" fmla="*/ 0 w 29"/>
                  <a:gd name="T23" fmla="*/ 23 h 23"/>
                  <a:gd name="T24" fmla="*/ 1 w 29"/>
                  <a:gd name="T25" fmla="*/ 21 h 23"/>
                  <a:gd name="T26" fmla="*/ 3 w 29"/>
                  <a:gd name="T27" fmla="*/ 16 h 23"/>
                  <a:gd name="T28" fmla="*/ 7 w 29"/>
                  <a:gd name="T29" fmla="*/ 8 h 23"/>
                  <a:gd name="T30" fmla="*/ 12 w 29"/>
                  <a:gd name="T31" fmla="*/ 2 h 23"/>
                  <a:gd name="T32" fmla="*/ 16 w 29"/>
                  <a:gd name="T33" fmla="*/ 1 h 23"/>
                  <a:gd name="T34" fmla="*/ 19 w 29"/>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3">
                    <a:moveTo>
                      <a:pt x="19" y="0"/>
                    </a:moveTo>
                    <a:lnTo>
                      <a:pt x="23" y="1"/>
                    </a:lnTo>
                    <a:lnTo>
                      <a:pt x="25" y="2"/>
                    </a:lnTo>
                    <a:lnTo>
                      <a:pt x="28" y="4"/>
                    </a:lnTo>
                    <a:lnTo>
                      <a:pt x="29" y="5"/>
                    </a:lnTo>
                    <a:lnTo>
                      <a:pt x="29" y="5"/>
                    </a:lnTo>
                    <a:lnTo>
                      <a:pt x="21" y="5"/>
                    </a:lnTo>
                    <a:lnTo>
                      <a:pt x="16" y="7"/>
                    </a:lnTo>
                    <a:lnTo>
                      <a:pt x="11" y="11"/>
                    </a:lnTo>
                    <a:lnTo>
                      <a:pt x="5" y="17"/>
                    </a:lnTo>
                    <a:lnTo>
                      <a:pt x="1" y="22"/>
                    </a:lnTo>
                    <a:lnTo>
                      <a:pt x="0" y="23"/>
                    </a:lnTo>
                    <a:lnTo>
                      <a:pt x="1" y="21"/>
                    </a:lnTo>
                    <a:lnTo>
                      <a:pt x="3" y="16"/>
                    </a:lnTo>
                    <a:lnTo>
                      <a:pt x="7" y="8"/>
                    </a:lnTo>
                    <a:lnTo>
                      <a:pt x="12" y="2"/>
                    </a:lnTo>
                    <a:lnTo>
                      <a:pt x="16"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Freeform 95">
                <a:extLst>
                  <a:ext uri="{FF2B5EF4-FFF2-40B4-BE49-F238E27FC236}">
                    <a16:creationId xmlns:a16="http://schemas.microsoft.com/office/drawing/2014/main" id="{918C0AE3-31AE-4390-B63C-807E08E379E3}"/>
                  </a:ext>
                </a:extLst>
              </p:cNvPr>
              <p:cNvSpPr>
                <a:spLocks/>
              </p:cNvSpPr>
              <p:nvPr/>
            </p:nvSpPr>
            <p:spPr bwMode="auto">
              <a:xfrm>
                <a:off x="13394199" y="3137518"/>
                <a:ext cx="13314" cy="25889"/>
              </a:xfrm>
              <a:custGeom>
                <a:avLst/>
                <a:gdLst>
                  <a:gd name="T0" fmla="*/ 12 w 18"/>
                  <a:gd name="T1" fmla="*/ 0 h 35"/>
                  <a:gd name="T2" fmla="*/ 13 w 18"/>
                  <a:gd name="T3" fmla="*/ 2 h 35"/>
                  <a:gd name="T4" fmla="*/ 15 w 18"/>
                  <a:gd name="T5" fmla="*/ 8 h 35"/>
                  <a:gd name="T6" fmla="*/ 18 w 18"/>
                  <a:gd name="T7" fmla="*/ 17 h 35"/>
                  <a:gd name="T8" fmla="*/ 18 w 18"/>
                  <a:gd name="T9" fmla="*/ 25 h 35"/>
                  <a:gd name="T10" fmla="*/ 15 w 18"/>
                  <a:gd name="T11" fmla="*/ 29 h 35"/>
                  <a:gd name="T12" fmla="*/ 13 w 18"/>
                  <a:gd name="T13" fmla="*/ 31 h 35"/>
                  <a:gd name="T14" fmla="*/ 11 w 18"/>
                  <a:gd name="T15" fmla="*/ 34 h 35"/>
                  <a:gd name="T16" fmla="*/ 8 w 18"/>
                  <a:gd name="T17" fmla="*/ 34 h 35"/>
                  <a:gd name="T18" fmla="*/ 6 w 18"/>
                  <a:gd name="T19" fmla="*/ 34 h 35"/>
                  <a:gd name="T20" fmla="*/ 3 w 18"/>
                  <a:gd name="T21" fmla="*/ 34 h 35"/>
                  <a:gd name="T22" fmla="*/ 1 w 18"/>
                  <a:gd name="T23" fmla="*/ 34 h 35"/>
                  <a:gd name="T24" fmla="*/ 0 w 18"/>
                  <a:gd name="T25" fmla="*/ 35 h 35"/>
                  <a:gd name="T26" fmla="*/ 0 w 18"/>
                  <a:gd name="T27" fmla="*/ 34 h 35"/>
                  <a:gd name="T28" fmla="*/ 1 w 18"/>
                  <a:gd name="T29" fmla="*/ 34 h 35"/>
                  <a:gd name="T30" fmla="*/ 3 w 18"/>
                  <a:gd name="T31" fmla="*/ 33 h 35"/>
                  <a:gd name="T32" fmla="*/ 6 w 18"/>
                  <a:gd name="T33" fmla="*/ 30 h 35"/>
                  <a:gd name="T34" fmla="*/ 7 w 18"/>
                  <a:gd name="T35" fmla="*/ 28 h 35"/>
                  <a:gd name="T36" fmla="*/ 9 w 18"/>
                  <a:gd name="T37" fmla="*/ 25 h 35"/>
                  <a:gd name="T38" fmla="*/ 13 w 18"/>
                  <a:gd name="T39" fmla="*/ 18 h 35"/>
                  <a:gd name="T40" fmla="*/ 13 w 18"/>
                  <a:gd name="T41" fmla="*/ 9 h 35"/>
                  <a:gd name="T42" fmla="*/ 12 w 18"/>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5">
                    <a:moveTo>
                      <a:pt x="12" y="0"/>
                    </a:moveTo>
                    <a:lnTo>
                      <a:pt x="13" y="2"/>
                    </a:lnTo>
                    <a:lnTo>
                      <a:pt x="15" y="8"/>
                    </a:lnTo>
                    <a:lnTo>
                      <a:pt x="18" y="17"/>
                    </a:lnTo>
                    <a:lnTo>
                      <a:pt x="18" y="25"/>
                    </a:lnTo>
                    <a:lnTo>
                      <a:pt x="15" y="29"/>
                    </a:lnTo>
                    <a:lnTo>
                      <a:pt x="13" y="31"/>
                    </a:lnTo>
                    <a:lnTo>
                      <a:pt x="11" y="34"/>
                    </a:lnTo>
                    <a:lnTo>
                      <a:pt x="8" y="34"/>
                    </a:lnTo>
                    <a:lnTo>
                      <a:pt x="6" y="34"/>
                    </a:lnTo>
                    <a:lnTo>
                      <a:pt x="3" y="34"/>
                    </a:lnTo>
                    <a:lnTo>
                      <a:pt x="1" y="34"/>
                    </a:lnTo>
                    <a:lnTo>
                      <a:pt x="0" y="35"/>
                    </a:lnTo>
                    <a:lnTo>
                      <a:pt x="0" y="34"/>
                    </a:lnTo>
                    <a:lnTo>
                      <a:pt x="1" y="34"/>
                    </a:lnTo>
                    <a:lnTo>
                      <a:pt x="3" y="33"/>
                    </a:lnTo>
                    <a:lnTo>
                      <a:pt x="6" y="30"/>
                    </a:lnTo>
                    <a:lnTo>
                      <a:pt x="7" y="28"/>
                    </a:lnTo>
                    <a:lnTo>
                      <a:pt x="9" y="25"/>
                    </a:lnTo>
                    <a:lnTo>
                      <a:pt x="13" y="18"/>
                    </a:lnTo>
                    <a:lnTo>
                      <a:pt x="13" y="9"/>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Freeform 96">
                <a:extLst>
                  <a:ext uri="{FF2B5EF4-FFF2-40B4-BE49-F238E27FC236}">
                    <a16:creationId xmlns:a16="http://schemas.microsoft.com/office/drawing/2014/main" id="{D9AE2C40-5400-4A51-8293-9F774A54710B}"/>
                  </a:ext>
                </a:extLst>
              </p:cNvPr>
              <p:cNvSpPr>
                <a:spLocks/>
              </p:cNvSpPr>
              <p:nvPr/>
            </p:nvSpPr>
            <p:spPr bwMode="auto">
              <a:xfrm>
                <a:off x="13354256" y="3260305"/>
                <a:ext cx="8876" cy="19232"/>
              </a:xfrm>
              <a:custGeom>
                <a:avLst/>
                <a:gdLst>
                  <a:gd name="T0" fmla="*/ 6 w 12"/>
                  <a:gd name="T1" fmla="*/ 0 h 26"/>
                  <a:gd name="T2" fmla="*/ 7 w 12"/>
                  <a:gd name="T3" fmla="*/ 0 h 26"/>
                  <a:gd name="T4" fmla="*/ 7 w 12"/>
                  <a:gd name="T5" fmla="*/ 2 h 26"/>
                  <a:gd name="T6" fmla="*/ 10 w 12"/>
                  <a:gd name="T7" fmla="*/ 4 h 26"/>
                  <a:gd name="T8" fmla="*/ 11 w 12"/>
                  <a:gd name="T9" fmla="*/ 7 h 26"/>
                  <a:gd name="T10" fmla="*/ 12 w 12"/>
                  <a:gd name="T11" fmla="*/ 11 h 26"/>
                  <a:gd name="T12" fmla="*/ 12 w 12"/>
                  <a:gd name="T13" fmla="*/ 15 h 26"/>
                  <a:gd name="T14" fmla="*/ 11 w 12"/>
                  <a:gd name="T15" fmla="*/ 18 h 26"/>
                  <a:gd name="T16" fmla="*/ 10 w 12"/>
                  <a:gd name="T17" fmla="*/ 22 h 26"/>
                  <a:gd name="T18" fmla="*/ 7 w 12"/>
                  <a:gd name="T19" fmla="*/ 24 h 26"/>
                  <a:gd name="T20" fmla="*/ 7 w 12"/>
                  <a:gd name="T21" fmla="*/ 26 h 26"/>
                  <a:gd name="T22" fmla="*/ 6 w 12"/>
                  <a:gd name="T23" fmla="*/ 26 h 26"/>
                  <a:gd name="T24" fmla="*/ 0 w 12"/>
                  <a:gd name="T25" fmla="*/ 26 h 26"/>
                  <a:gd name="T26" fmla="*/ 0 w 12"/>
                  <a:gd name="T27" fmla="*/ 26 h 26"/>
                  <a:gd name="T28" fmla="*/ 1 w 12"/>
                  <a:gd name="T29" fmla="*/ 24 h 26"/>
                  <a:gd name="T30" fmla="*/ 3 w 12"/>
                  <a:gd name="T31" fmla="*/ 22 h 26"/>
                  <a:gd name="T32" fmla="*/ 5 w 12"/>
                  <a:gd name="T33" fmla="*/ 19 h 26"/>
                  <a:gd name="T34" fmla="*/ 6 w 12"/>
                  <a:gd name="T35" fmla="*/ 16 h 26"/>
                  <a:gd name="T36" fmla="*/ 6 w 12"/>
                  <a:gd name="T37" fmla="*/ 13 h 26"/>
                  <a:gd name="T38" fmla="*/ 6 w 12"/>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6">
                    <a:moveTo>
                      <a:pt x="6" y="0"/>
                    </a:moveTo>
                    <a:lnTo>
                      <a:pt x="7" y="0"/>
                    </a:lnTo>
                    <a:lnTo>
                      <a:pt x="7" y="2"/>
                    </a:lnTo>
                    <a:lnTo>
                      <a:pt x="10" y="4"/>
                    </a:lnTo>
                    <a:lnTo>
                      <a:pt x="11" y="7"/>
                    </a:lnTo>
                    <a:lnTo>
                      <a:pt x="12" y="11"/>
                    </a:lnTo>
                    <a:lnTo>
                      <a:pt x="12" y="15"/>
                    </a:lnTo>
                    <a:lnTo>
                      <a:pt x="11" y="18"/>
                    </a:lnTo>
                    <a:lnTo>
                      <a:pt x="10" y="22"/>
                    </a:lnTo>
                    <a:lnTo>
                      <a:pt x="7" y="24"/>
                    </a:lnTo>
                    <a:lnTo>
                      <a:pt x="7" y="26"/>
                    </a:lnTo>
                    <a:lnTo>
                      <a:pt x="6" y="26"/>
                    </a:lnTo>
                    <a:lnTo>
                      <a:pt x="0" y="26"/>
                    </a:lnTo>
                    <a:lnTo>
                      <a:pt x="0" y="26"/>
                    </a:lnTo>
                    <a:lnTo>
                      <a:pt x="1" y="24"/>
                    </a:lnTo>
                    <a:lnTo>
                      <a:pt x="3" y="22"/>
                    </a:lnTo>
                    <a:lnTo>
                      <a:pt x="5" y="19"/>
                    </a:lnTo>
                    <a:lnTo>
                      <a:pt x="6" y="16"/>
                    </a:lnTo>
                    <a:lnTo>
                      <a:pt x="6" y="13"/>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5" name="Freeform 97">
                <a:extLst>
                  <a:ext uri="{FF2B5EF4-FFF2-40B4-BE49-F238E27FC236}">
                    <a16:creationId xmlns:a16="http://schemas.microsoft.com/office/drawing/2014/main" id="{3E370E1B-D6F2-444E-92EE-03DBDBA2DFAA}"/>
                  </a:ext>
                </a:extLst>
              </p:cNvPr>
              <p:cNvSpPr>
                <a:spLocks/>
              </p:cNvSpPr>
              <p:nvPr/>
            </p:nvSpPr>
            <p:spPr bwMode="auto">
              <a:xfrm>
                <a:off x="13444497" y="3036181"/>
                <a:ext cx="4438" cy="8137"/>
              </a:xfrm>
              <a:custGeom>
                <a:avLst/>
                <a:gdLst>
                  <a:gd name="T0" fmla="*/ 0 w 6"/>
                  <a:gd name="T1" fmla="*/ 0 h 11"/>
                  <a:gd name="T2" fmla="*/ 4 w 6"/>
                  <a:gd name="T3" fmla="*/ 0 h 11"/>
                  <a:gd name="T4" fmla="*/ 4 w 6"/>
                  <a:gd name="T5" fmla="*/ 1 h 11"/>
                  <a:gd name="T6" fmla="*/ 4 w 6"/>
                  <a:gd name="T7" fmla="*/ 3 h 11"/>
                  <a:gd name="T8" fmla="*/ 4 w 6"/>
                  <a:gd name="T9" fmla="*/ 6 h 11"/>
                  <a:gd name="T10" fmla="*/ 5 w 6"/>
                  <a:gd name="T11" fmla="*/ 8 h 11"/>
                  <a:gd name="T12" fmla="*/ 5 w 6"/>
                  <a:gd name="T13" fmla="*/ 11 h 11"/>
                  <a:gd name="T14" fmla="*/ 6 w 6"/>
                  <a:gd name="T15" fmla="*/ 11 h 11"/>
                  <a:gd name="T16" fmla="*/ 2 w 6"/>
                  <a:gd name="T17" fmla="*/ 11 h 11"/>
                  <a:gd name="T18" fmla="*/ 1 w 6"/>
                  <a:gd name="T19" fmla="*/ 11 h 11"/>
                  <a:gd name="T20" fmla="*/ 1 w 6"/>
                  <a:gd name="T21" fmla="*/ 11 h 11"/>
                  <a:gd name="T22" fmla="*/ 1 w 6"/>
                  <a:gd name="T23" fmla="*/ 6 h 11"/>
                  <a:gd name="T24" fmla="*/ 0 w 6"/>
                  <a:gd name="T25" fmla="*/ 2 h 11"/>
                  <a:gd name="T26" fmla="*/ 0 w 6"/>
                  <a:gd name="T27" fmla="*/ 1 h 11"/>
                  <a:gd name="T28" fmla="*/ 0 w 6"/>
                  <a:gd name="T29" fmla="*/ 0 h 11"/>
                  <a:gd name="T30" fmla="*/ 0 w 6"/>
                  <a:gd name="T31" fmla="*/ 0 h 11"/>
                  <a:gd name="T32" fmla="*/ 0 w 6"/>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1">
                    <a:moveTo>
                      <a:pt x="0" y="0"/>
                    </a:moveTo>
                    <a:lnTo>
                      <a:pt x="4" y="0"/>
                    </a:lnTo>
                    <a:lnTo>
                      <a:pt x="4" y="1"/>
                    </a:lnTo>
                    <a:lnTo>
                      <a:pt x="4" y="3"/>
                    </a:lnTo>
                    <a:lnTo>
                      <a:pt x="4" y="6"/>
                    </a:lnTo>
                    <a:lnTo>
                      <a:pt x="5" y="8"/>
                    </a:lnTo>
                    <a:lnTo>
                      <a:pt x="5" y="11"/>
                    </a:lnTo>
                    <a:lnTo>
                      <a:pt x="6" y="11"/>
                    </a:lnTo>
                    <a:lnTo>
                      <a:pt x="2" y="11"/>
                    </a:lnTo>
                    <a:lnTo>
                      <a:pt x="1" y="11"/>
                    </a:lnTo>
                    <a:lnTo>
                      <a:pt x="1" y="11"/>
                    </a:lnTo>
                    <a:lnTo>
                      <a:pt x="1" y="6"/>
                    </a:lnTo>
                    <a:lnTo>
                      <a:pt x="0" y="2"/>
                    </a:lnTo>
                    <a:lnTo>
                      <a:pt x="0" y="1"/>
                    </a:lnTo>
                    <a:lnTo>
                      <a:pt x="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Freeform 98">
                <a:extLst>
                  <a:ext uri="{FF2B5EF4-FFF2-40B4-BE49-F238E27FC236}">
                    <a16:creationId xmlns:a16="http://schemas.microsoft.com/office/drawing/2014/main" id="{71DFCB91-64DB-4E09-A707-9ACC11EF4A37}"/>
                  </a:ext>
                </a:extLst>
              </p:cNvPr>
              <p:cNvSpPr>
                <a:spLocks/>
              </p:cNvSpPr>
              <p:nvPr/>
            </p:nvSpPr>
            <p:spPr bwMode="auto">
              <a:xfrm>
                <a:off x="13518465" y="3153791"/>
                <a:ext cx="19972" cy="10356"/>
              </a:xfrm>
              <a:custGeom>
                <a:avLst/>
                <a:gdLst>
                  <a:gd name="T0" fmla="*/ 7 w 27"/>
                  <a:gd name="T1" fmla="*/ 0 h 14"/>
                  <a:gd name="T2" fmla="*/ 15 w 27"/>
                  <a:gd name="T3" fmla="*/ 0 h 14"/>
                  <a:gd name="T4" fmla="*/ 22 w 27"/>
                  <a:gd name="T5" fmla="*/ 3 h 14"/>
                  <a:gd name="T6" fmla="*/ 25 w 27"/>
                  <a:gd name="T7" fmla="*/ 6 h 14"/>
                  <a:gd name="T8" fmla="*/ 26 w 27"/>
                  <a:gd name="T9" fmla="*/ 8 h 14"/>
                  <a:gd name="T10" fmla="*/ 27 w 27"/>
                  <a:gd name="T11" fmla="*/ 11 h 14"/>
                  <a:gd name="T12" fmla="*/ 27 w 27"/>
                  <a:gd name="T13" fmla="*/ 12 h 14"/>
                  <a:gd name="T14" fmla="*/ 27 w 27"/>
                  <a:gd name="T15" fmla="*/ 13 h 14"/>
                  <a:gd name="T16" fmla="*/ 26 w 27"/>
                  <a:gd name="T17" fmla="*/ 14 h 14"/>
                  <a:gd name="T18" fmla="*/ 26 w 27"/>
                  <a:gd name="T19" fmla="*/ 14 h 14"/>
                  <a:gd name="T20" fmla="*/ 25 w 27"/>
                  <a:gd name="T21" fmla="*/ 13 h 14"/>
                  <a:gd name="T22" fmla="*/ 20 w 27"/>
                  <a:gd name="T23" fmla="*/ 11 h 14"/>
                  <a:gd name="T24" fmla="*/ 14 w 27"/>
                  <a:gd name="T25" fmla="*/ 7 h 14"/>
                  <a:gd name="T26" fmla="*/ 9 w 27"/>
                  <a:gd name="T27" fmla="*/ 5 h 14"/>
                  <a:gd name="T28" fmla="*/ 5 w 27"/>
                  <a:gd name="T29" fmla="*/ 3 h 14"/>
                  <a:gd name="T30" fmla="*/ 3 w 27"/>
                  <a:gd name="T31" fmla="*/ 5 h 14"/>
                  <a:gd name="T32" fmla="*/ 1 w 27"/>
                  <a:gd name="T33" fmla="*/ 3 h 14"/>
                  <a:gd name="T34" fmla="*/ 1 w 27"/>
                  <a:gd name="T35" fmla="*/ 3 h 14"/>
                  <a:gd name="T36" fmla="*/ 0 w 27"/>
                  <a:gd name="T37" fmla="*/ 2 h 14"/>
                  <a:gd name="T38" fmla="*/ 0 w 27"/>
                  <a:gd name="T39" fmla="*/ 2 h 14"/>
                  <a:gd name="T40" fmla="*/ 0 w 27"/>
                  <a:gd name="T41" fmla="*/ 1 h 14"/>
                  <a:gd name="T42" fmla="*/ 3 w 27"/>
                  <a:gd name="T43" fmla="*/ 1 h 14"/>
                  <a:gd name="T44" fmla="*/ 7 w 27"/>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4">
                    <a:moveTo>
                      <a:pt x="7" y="0"/>
                    </a:moveTo>
                    <a:lnTo>
                      <a:pt x="15" y="0"/>
                    </a:lnTo>
                    <a:lnTo>
                      <a:pt x="22" y="3"/>
                    </a:lnTo>
                    <a:lnTo>
                      <a:pt x="25" y="6"/>
                    </a:lnTo>
                    <a:lnTo>
                      <a:pt x="26" y="8"/>
                    </a:lnTo>
                    <a:lnTo>
                      <a:pt x="27" y="11"/>
                    </a:lnTo>
                    <a:lnTo>
                      <a:pt x="27" y="12"/>
                    </a:lnTo>
                    <a:lnTo>
                      <a:pt x="27" y="13"/>
                    </a:lnTo>
                    <a:lnTo>
                      <a:pt x="26" y="14"/>
                    </a:lnTo>
                    <a:lnTo>
                      <a:pt x="26" y="14"/>
                    </a:lnTo>
                    <a:lnTo>
                      <a:pt x="25" y="13"/>
                    </a:lnTo>
                    <a:lnTo>
                      <a:pt x="20" y="11"/>
                    </a:lnTo>
                    <a:lnTo>
                      <a:pt x="14" y="7"/>
                    </a:lnTo>
                    <a:lnTo>
                      <a:pt x="9" y="5"/>
                    </a:lnTo>
                    <a:lnTo>
                      <a:pt x="5" y="3"/>
                    </a:lnTo>
                    <a:lnTo>
                      <a:pt x="3" y="5"/>
                    </a:lnTo>
                    <a:lnTo>
                      <a:pt x="1" y="3"/>
                    </a:lnTo>
                    <a:lnTo>
                      <a:pt x="1" y="3"/>
                    </a:lnTo>
                    <a:lnTo>
                      <a:pt x="0" y="2"/>
                    </a:lnTo>
                    <a:lnTo>
                      <a:pt x="0" y="2"/>
                    </a:lnTo>
                    <a:lnTo>
                      <a:pt x="0" y="1"/>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Freeform 99">
                <a:extLst>
                  <a:ext uri="{FF2B5EF4-FFF2-40B4-BE49-F238E27FC236}">
                    <a16:creationId xmlns:a16="http://schemas.microsoft.com/office/drawing/2014/main" id="{277D92BE-DD50-46DC-B4AD-B5929EB8AACC}"/>
                  </a:ext>
                </a:extLst>
              </p:cNvPr>
              <p:cNvSpPr>
                <a:spLocks/>
              </p:cNvSpPr>
              <p:nvPr/>
            </p:nvSpPr>
            <p:spPr bwMode="auto">
              <a:xfrm>
                <a:off x="13534738" y="3073166"/>
                <a:ext cx="11095" cy="31807"/>
              </a:xfrm>
              <a:custGeom>
                <a:avLst/>
                <a:gdLst>
                  <a:gd name="T0" fmla="*/ 15 w 15"/>
                  <a:gd name="T1" fmla="*/ 0 h 43"/>
                  <a:gd name="T2" fmla="*/ 15 w 15"/>
                  <a:gd name="T3" fmla="*/ 3 h 43"/>
                  <a:gd name="T4" fmla="*/ 14 w 15"/>
                  <a:gd name="T5" fmla="*/ 10 h 43"/>
                  <a:gd name="T6" fmla="*/ 11 w 15"/>
                  <a:gd name="T7" fmla="*/ 19 h 43"/>
                  <a:gd name="T8" fmla="*/ 9 w 15"/>
                  <a:gd name="T9" fmla="*/ 29 h 43"/>
                  <a:gd name="T10" fmla="*/ 6 w 15"/>
                  <a:gd name="T11" fmla="*/ 38 h 43"/>
                  <a:gd name="T12" fmla="*/ 4 w 15"/>
                  <a:gd name="T13" fmla="*/ 43 h 43"/>
                  <a:gd name="T14" fmla="*/ 3 w 15"/>
                  <a:gd name="T15" fmla="*/ 43 h 43"/>
                  <a:gd name="T16" fmla="*/ 1 w 15"/>
                  <a:gd name="T17" fmla="*/ 43 h 43"/>
                  <a:gd name="T18" fmla="*/ 1 w 15"/>
                  <a:gd name="T19" fmla="*/ 41 h 43"/>
                  <a:gd name="T20" fmla="*/ 0 w 15"/>
                  <a:gd name="T21" fmla="*/ 40 h 43"/>
                  <a:gd name="T22" fmla="*/ 1 w 15"/>
                  <a:gd name="T23" fmla="*/ 39 h 43"/>
                  <a:gd name="T24" fmla="*/ 1 w 15"/>
                  <a:gd name="T25" fmla="*/ 37 h 43"/>
                  <a:gd name="T26" fmla="*/ 1 w 15"/>
                  <a:gd name="T27" fmla="*/ 35 h 43"/>
                  <a:gd name="T28" fmla="*/ 1 w 15"/>
                  <a:gd name="T29" fmla="*/ 34 h 43"/>
                  <a:gd name="T30" fmla="*/ 3 w 15"/>
                  <a:gd name="T31" fmla="*/ 34 h 43"/>
                  <a:gd name="T32" fmla="*/ 3 w 15"/>
                  <a:gd name="T33" fmla="*/ 32 h 43"/>
                  <a:gd name="T34" fmla="*/ 5 w 15"/>
                  <a:gd name="T35" fmla="*/ 24 h 43"/>
                  <a:gd name="T36" fmla="*/ 9 w 15"/>
                  <a:gd name="T37" fmla="*/ 16 h 43"/>
                  <a:gd name="T38" fmla="*/ 12 w 15"/>
                  <a:gd name="T39" fmla="*/ 7 h 43"/>
                  <a:gd name="T40" fmla="*/ 15 w 15"/>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43">
                    <a:moveTo>
                      <a:pt x="15" y="0"/>
                    </a:moveTo>
                    <a:lnTo>
                      <a:pt x="15" y="3"/>
                    </a:lnTo>
                    <a:lnTo>
                      <a:pt x="14" y="10"/>
                    </a:lnTo>
                    <a:lnTo>
                      <a:pt x="11" y="19"/>
                    </a:lnTo>
                    <a:lnTo>
                      <a:pt x="9" y="29"/>
                    </a:lnTo>
                    <a:lnTo>
                      <a:pt x="6" y="38"/>
                    </a:lnTo>
                    <a:lnTo>
                      <a:pt x="4" y="43"/>
                    </a:lnTo>
                    <a:lnTo>
                      <a:pt x="3" y="43"/>
                    </a:lnTo>
                    <a:lnTo>
                      <a:pt x="1" y="43"/>
                    </a:lnTo>
                    <a:lnTo>
                      <a:pt x="1" y="41"/>
                    </a:lnTo>
                    <a:lnTo>
                      <a:pt x="0" y="40"/>
                    </a:lnTo>
                    <a:lnTo>
                      <a:pt x="1" y="39"/>
                    </a:lnTo>
                    <a:lnTo>
                      <a:pt x="1" y="37"/>
                    </a:lnTo>
                    <a:lnTo>
                      <a:pt x="1" y="35"/>
                    </a:lnTo>
                    <a:lnTo>
                      <a:pt x="1" y="34"/>
                    </a:lnTo>
                    <a:lnTo>
                      <a:pt x="3" y="34"/>
                    </a:lnTo>
                    <a:lnTo>
                      <a:pt x="3" y="32"/>
                    </a:lnTo>
                    <a:lnTo>
                      <a:pt x="5" y="24"/>
                    </a:lnTo>
                    <a:lnTo>
                      <a:pt x="9" y="16"/>
                    </a:lnTo>
                    <a:lnTo>
                      <a:pt x="12" y="7"/>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100">
                <a:extLst>
                  <a:ext uri="{FF2B5EF4-FFF2-40B4-BE49-F238E27FC236}">
                    <a16:creationId xmlns:a16="http://schemas.microsoft.com/office/drawing/2014/main" id="{C025E22B-BAD1-409A-9E2F-86AC5FEEB5B2}"/>
                  </a:ext>
                </a:extLst>
              </p:cNvPr>
              <p:cNvSpPr>
                <a:spLocks/>
              </p:cNvSpPr>
              <p:nvPr/>
            </p:nvSpPr>
            <p:spPr bwMode="auto">
              <a:xfrm>
                <a:off x="13610926" y="3057632"/>
                <a:ext cx="25149" cy="8876"/>
              </a:xfrm>
              <a:custGeom>
                <a:avLst/>
                <a:gdLst>
                  <a:gd name="T0" fmla="*/ 13 w 34"/>
                  <a:gd name="T1" fmla="*/ 0 h 12"/>
                  <a:gd name="T2" fmla="*/ 17 w 34"/>
                  <a:gd name="T3" fmla="*/ 0 h 12"/>
                  <a:gd name="T4" fmla="*/ 21 w 34"/>
                  <a:gd name="T5" fmla="*/ 1 h 12"/>
                  <a:gd name="T6" fmla="*/ 24 w 34"/>
                  <a:gd name="T7" fmla="*/ 4 h 12"/>
                  <a:gd name="T8" fmla="*/ 27 w 34"/>
                  <a:gd name="T9" fmla="*/ 6 h 12"/>
                  <a:gd name="T10" fmla="*/ 30 w 34"/>
                  <a:gd name="T11" fmla="*/ 9 h 12"/>
                  <a:gd name="T12" fmla="*/ 32 w 34"/>
                  <a:gd name="T13" fmla="*/ 11 h 12"/>
                  <a:gd name="T14" fmla="*/ 34 w 34"/>
                  <a:gd name="T15" fmla="*/ 12 h 12"/>
                  <a:gd name="T16" fmla="*/ 34 w 34"/>
                  <a:gd name="T17" fmla="*/ 12 h 12"/>
                  <a:gd name="T18" fmla="*/ 32 w 34"/>
                  <a:gd name="T19" fmla="*/ 11 h 12"/>
                  <a:gd name="T20" fmla="*/ 24 w 34"/>
                  <a:gd name="T21" fmla="*/ 9 h 12"/>
                  <a:gd name="T22" fmla="*/ 18 w 34"/>
                  <a:gd name="T23" fmla="*/ 6 h 12"/>
                  <a:gd name="T24" fmla="*/ 12 w 34"/>
                  <a:gd name="T25" fmla="*/ 6 h 12"/>
                  <a:gd name="T26" fmla="*/ 10 w 34"/>
                  <a:gd name="T27" fmla="*/ 7 h 12"/>
                  <a:gd name="T28" fmla="*/ 6 w 34"/>
                  <a:gd name="T29" fmla="*/ 7 h 12"/>
                  <a:gd name="T30" fmla="*/ 2 w 34"/>
                  <a:gd name="T31" fmla="*/ 9 h 12"/>
                  <a:gd name="T32" fmla="*/ 0 w 34"/>
                  <a:gd name="T33" fmla="*/ 9 h 12"/>
                  <a:gd name="T34" fmla="*/ 0 w 34"/>
                  <a:gd name="T35" fmla="*/ 9 h 12"/>
                  <a:gd name="T36" fmla="*/ 0 w 34"/>
                  <a:gd name="T37" fmla="*/ 7 h 12"/>
                  <a:gd name="T38" fmla="*/ 1 w 34"/>
                  <a:gd name="T39" fmla="*/ 6 h 12"/>
                  <a:gd name="T40" fmla="*/ 3 w 34"/>
                  <a:gd name="T41" fmla="*/ 5 h 12"/>
                  <a:gd name="T42" fmla="*/ 6 w 34"/>
                  <a:gd name="T43" fmla="*/ 2 h 12"/>
                  <a:gd name="T44" fmla="*/ 10 w 34"/>
                  <a:gd name="T45" fmla="*/ 1 h 12"/>
                  <a:gd name="T46" fmla="*/ 13 w 34"/>
                  <a:gd name="T4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2">
                    <a:moveTo>
                      <a:pt x="13" y="0"/>
                    </a:moveTo>
                    <a:lnTo>
                      <a:pt x="17" y="0"/>
                    </a:lnTo>
                    <a:lnTo>
                      <a:pt x="21" y="1"/>
                    </a:lnTo>
                    <a:lnTo>
                      <a:pt x="24" y="4"/>
                    </a:lnTo>
                    <a:lnTo>
                      <a:pt x="27" y="6"/>
                    </a:lnTo>
                    <a:lnTo>
                      <a:pt x="30" y="9"/>
                    </a:lnTo>
                    <a:lnTo>
                      <a:pt x="32" y="11"/>
                    </a:lnTo>
                    <a:lnTo>
                      <a:pt x="34" y="12"/>
                    </a:lnTo>
                    <a:lnTo>
                      <a:pt x="34" y="12"/>
                    </a:lnTo>
                    <a:lnTo>
                      <a:pt x="32" y="11"/>
                    </a:lnTo>
                    <a:lnTo>
                      <a:pt x="24" y="9"/>
                    </a:lnTo>
                    <a:lnTo>
                      <a:pt x="18" y="6"/>
                    </a:lnTo>
                    <a:lnTo>
                      <a:pt x="12" y="6"/>
                    </a:lnTo>
                    <a:lnTo>
                      <a:pt x="10" y="7"/>
                    </a:lnTo>
                    <a:lnTo>
                      <a:pt x="6" y="7"/>
                    </a:lnTo>
                    <a:lnTo>
                      <a:pt x="2" y="9"/>
                    </a:lnTo>
                    <a:lnTo>
                      <a:pt x="0" y="9"/>
                    </a:lnTo>
                    <a:lnTo>
                      <a:pt x="0" y="9"/>
                    </a:lnTo>
                    <a:lnTo>
                      <a:pt x="0" y="7"/>
                    </a:lnTo>
                    <a:lnTo>
                      <a:pt x="1" y="6"/>
                    </a:lnTo>
                    <a:lnTo>
                      <a:pt x="3" y="5"/>
                    </a:lnTo>
                    <a:lnTo>
                      <a:pt x="6" y="2"/>
                    </a:lnTo>
                    <a:lnTo>
                      <a:pt x="10"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Freeform 101">
                <a:extLst>
                  <a:ext uri="{FF2B5EF4-FFF2-40B4-BE49-F238E27FC236}">
                    <a16:creationId xmlns:a16="http://schemas.microsoft.com/office/drawing/2014/main" id="{A71A1D0B-CE1C-4B0D-A456-0064721E0668}"/>
                  </a:ext>
                </a:extLst>
              </p:cNvPr>
              <p:cNvSpPr>
                <a:spLocks/>
              </p:cNvSpPr>
              <p:nvPr/>
            </p:nvSpPr>
            <p:spPr bwMode="auto">
              <a:xfrm>
                <a:off x="13325409" y="3138258"/>
                <a:ext cx="42902" cy="40683"/>
              </a:xfrm>
              <a:custGeom>
                <a:avLst/>
                <a:gdLst>
                  <a:gd name="T0" fmla="*/ 30 w 58"/>
                  <a:gd name="T1" fmla="*/ 0 h 55"/>
                  <a:gd name="T2" fmla="*/ 41 w 58"/>
                  <a:gd name="T3" fmla="*/ 1 h 55"/>
                  <a:gd name="T4" fmla="*/ 50 w 58"/>
                  <a:gd name="T5" fmla="*/ 2 h 55"/>
                  <a:gd name="T6" fmla="*/ 56 w 58"/>
                  <a:gd name="T7" fmla="*/ 5 h 55"/>
                  <a:gd name="T8" fmla="*/ 58 w 58"/>
                  <a:gd name="T9" fmla="*/ 5 h 55"/>
                  <a:gd name="T10" fmla="*/ 56 w 58"/>
                  <a:gd name="T11" fmla="*/ 5 h 55"/>
                  <a:gd name="T12" fmla="*/ 49 w 58"/>
                  <a:gd name="T13" fmla="*/ 5 h 55"/>
                  <a:gd name="T14" fmla="*/ 41 w 58"/>
                  <a:gd name="T15" fmla="*/ 7 h 55"/>
                  <a:gd name="T16" fmla="*/ 35 w 58"/>
                  <a:gd name="T17" fmla="*/ 13 h 55"/>
                  <a:gd name="T18" fmla="*/ 35 w 58"/>
                  <a:gd name="T19" fmla="*/ 18 h 55"/>
                  <a:gd name="T20" fmla="*/ 39 w 58"/>
                  <a:gd name="T21" fmla="*/ 24 h 55"/>
                  <a:gd name="T22" fmla="*/ 42 w 58"/>
                  <a:gd name="T23" fmla="*/ 33 h 55"/>
                  <a:gd name="T24" fmla="*/ 44 w 58"/>
                  <a:gd name="T25" fmla="*/ 43 h 55"/>
                  <a:gd name="T26" fmla="*/ 42 w 58"/>
                  <a:gd name="T27" fmla="*/ 48 h 55"/>
                  <a:gd name="T28" fmla="*/ 40 w 58"/>
                  <a:gd name="T29" fmla="*/ 50 h 55"/>
                  <a:gd name="T30" fmla="*/ 38 w 58"/>
                  <a:gd name="T31" fmla="*/ 52 h 55"/>
                  <a:gd name="T32" fmla="*/ 35 w 58"/>
                  <a:gd name="T33" fmla="*/ 54 h 55"/>
                  <a:gd name="T34" fmla="*/ 33 w 58"/>
                  <a:gd name="T35" fmla="*/ 55 h 55"/>
                  <a:gd name="T36" fmla="*/ 28 w 58"/>
                  <a:gd name="T37" fmla="*/ 55 h 55"/>
                  <a:gd name="T38" fmla="*/ 25 w 58"/>
                  <a:gd name="T39" fmla="*/ 55 h 55"/>
                  <a:gd name="T40" fmla="*/ 20 w 58"/>
                  <a:gd name="T41" fmla="*/ 52 h 55"/>
                  <a:gd name="T42" fmla="*/ 12 w 58"/>
                  <a:gd name="T43" fmla="*/ 49 h 55"/>
                  <a:gd name="T44" fmla="*/ 6 w 58"/>
                  <a:gd name="T45" fmla="*/ 43 h 55"/>
                  <a:gd name="T46" fmla="*/ 1 w 58"/>
                  <a:gd name="T47" fmla="*/ 34 h 55"/>
                  <a:gd name="T48" fmla="*/ 0 w 58"/>
                  <a:gd name="T49" fmla="*/ 23 h 55"/>
                  <a:gd name="T50" fmla="*/ 2 w 58"/>
                  <a:gd name="T51" fmla="*/ 13 h 55"/>
                  <a:gd name="T52" fmla="*/ 9 w 58"/>
                  <a:gd name="T53" fmla="*/ 6 h 55"/>
                  <a:gd name="T54" fmla="*/ 20 w 58"/>
                  <a:gd name="T55" fmla="*/ 1 h 55"/>
                  <a:gd name="T56" fmla="*/ 30 w 58"/>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5">
                    <a:moveTo>
                      <a:pt x="30" y="0"/>
                    </a:moveTo>
                    <a:lnTo>
                      <a:pt x="41" y="1"/>
                    </a:lnTo>
                    <a:lnTo>
                      <a:pt x="50" y="2"/>
                    </a:lnTo>
                    <a:lnTo>
                      <a:pt x="56" y="5"/>
                    </a:lnTo>
                    <a:lnTo>
                      <a:pt x="58" y="5"/>
                    </a:lnTo>
                    <a:lnTo>
                      <a:pt x="56" y="5"/>
                    </a:lnTo>
                    <a:lnTo>
                      <a:pt x="49" y="5"/>
                    </a:lnTo>
                    <a:lnTo>
                      <a:pt x="41" y="7"/>
                    </a:lnTo>
                    <a:lnTo>
                      <a:pt x="35" y="13"/>
                    </a:lnTo>
                    <a:lnTo>
                      <a:pt x="35" y="18"/>
                    </a:lnTo>
                    <a:lnTo>
                      <a:pt x="39" y="24"/>
                    </a:lnTo>
                    <a:lnTo>
                      <a:pt x="42" y="33"/>
                    </a:lnTo>
                    <a:lnTo>
                      <a:pt x="44" y="43"/>
                    </a:lnTo>
                    <a:lnTo>
                      <a:pt x="42" y="48"/>
                    </a:lnTo>
                    <a:lnTo>
                      <a:pt x="40" y="50"/>
                    </a:lnTo>
                    <a:lnTo>
                      <a:pt x="38" y="52"/>
                    </a:lnTo>
                    <a:lnTo>
                      <a:pt x="35" y="54"/>
                    </a:lnTo>
                    <a:lnTo>
                      <a:pt x="33" y="55"/>
                    </a:lnTo>
                    <a:lnTo>
                      <a:pt x="28" y="55"/>
                    </a:lnTo>
                    <a:lnTo>
                      <a:pt x="25" y="55"/>
                    </a:lnTo>
                    <a:lnTo>
                      <a:pt x="20" y="52"/>
                    </a:lnTo>
                    <a:lnTo>
                      <a:pt x="12" y="49"/>
                    </a:lnTo>
                    <a:lnTo>
                      <a:pt x="6" y="43"/>
                    </a:lnTo>
                    <a:lnTo>
                      <a:pt x="1" y="34"/>
                    </a:lnTo>
                    <a:lnTo>
                      <a:pt x="0" y="23"/>
                    </a:lnTo>
                    <a:lnTo>
                      <a:pt x="2" y="13"/>
                    </a:lnTo>
                    <a:lnTo>
                      <a:pt x="9" y="6"/>
                    </a:lnTo>
                    <a:lnTo>
                      <a:pt x="20"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Freeform 102">
                <a:extLst>
                  <a:ext uri="{FF2B5EF4-FFF2-40B4-BE49-F238E27FC236}">
                    <a16:creationId xmlns:a16="http://schemas.microsoft.com/office/drawing/2014/main" id="{72C0B7BD-3E81-4D92-AB60-4E27A00E12B1}"/>
                  </a:ext>
                </a:extLst>
              </p:cNvPr>
              <p:cNvSpPr>
                <a:spLocks/>
              </p:cNvSpPr>
              <p:nvPr/>
            </p:nvSpPr>
            <p:spPr bwMode="auto">
              <a:xfrm>
                <a:off x="13339462" y="3170064"/>
                <a:ext cx="39203" cy="14054"/>
              </a:xfrm>
              <a:custGeom>
                <a:avLst/>
                <a:gdLst>
                  <a:gd name="T0" fmla="*/ 9 w 53"/>
                  <a:gd name="T1" fmla="*/ 0 h 19"/>
                  <a:gd name="T2" fmla="*/ 10 w 53"/>
                  <a:gd name="T3" fmla="*/ 2 h 19"/>
                  <a:gd name="T4" fmla="*/ 15 w 53"/>
                  <a:gd name="T5" fmla="*/ 7 h 19"/>
                  <a:gd name="T6" fmla="*/ 21 w 53"/>
                  <a:gd name="T7" fmla="*/ 12 h 19"/>
                  <a:gd name="T8" fmla="*/ 32 w 53"/>
                  <a:gd name="T9" fmla="*/ 16 h 19"/>
                  <a:gd name="T10" fmla="*/ 45 w 53"/>
                  <a:gd name="T11" fmla="*/ 17 h 19"/>
                  <a:gd name="T12" fmla="*/ 49 w 53"/>
                  <a:gd name="T13" fmla="*/ 17 h 19"/>
                  <a:gd name="T14" fmla="*/ 53 w 53"/>
                  <a:gd name="T15" fmla="*/ 17 h 19"/>
                  <a:gd name="T16" fmla="*/ 53 w 53"/>
                  <a:gd name="T17" fmla="*/ 17 h 19"/>
                  <a:gd name="T18" fmla="*/ 53 w 53"/>
                  <a:gd name="T19" fmla="*/ 17 h 19"/>
                  <a:gd name="T20" fmla="*/ 52 w 53"/>
                  <a:gd name="T21" fmla="*/ 17 h 19"/>
                  <a:gd name="T22" fmla="*/ 48 w 53"/>
                  <a:gd name="T23" fmla="*/ 17 h 19"/>
                  <a:gd name="T24" fmla="*/ 45 w 53"/>
                  <a:gd name="T25" fmla="*/ 17 h 19"/>
                  <a:gd name="T26" fmla="*/ 42 w 53"/>
                  <a:gd name="T27" fmla="*/ 18 h 19"/>
                  <a:gd name="T28" fmla="*/ 38 w 53"/>
                  <a:gd name="T29" fmla="*/ 18 h 19"/>
                  <a:gd name="T30" fmla="*/ 34 w 53"/>
                  <a:gd name="T31" fmla="*/ 18 h 19"/>
                  <a:gd name="T32" fmla="*/ 31 w 53"/>
                  <a:gd name="T33" fmla="*/ 18 h 19"/>
                  <a:gd name="T34" fmla="*/ 28 w 53"/>
                  <a:gd name="T35" fmla="*/ 19 h 19"/>
                  <a:gd name="T36" fmla="*/ 27 w 53"/>
                  <a:gd name="T37" fmla="*/ 19 h 19"/>
                  <a:gd name="T38" fmla="*/ 26 w 53"/>
                  <a:gd name="T39" fmla="*/ 19 h 19"/>
                  <a:gd name="T40" fmla="*/ 14 w 53"/>
                  <a:gd name="T41" fmla="*/ 14 h 19"/>
                  <a:gd name="T42" fmla="*/ 6 w 53"/>
                  <a:gd name="T43" fmla="*/ 11 h 19"/>
                  <a:gd name="T44" fmla="*/ 3 w 53"/>
                  <a:gd name="T45" fmla="*/ 9 h 19"/>
                  <a:gd name="T46" fmla="*/ 0 w 53"/>
                  <a:gd name="T47" fmla="*/ 8 h 19"/>
                  <a:gd name="T48" fmla="*/ 0 w 53"/>
                  <a:gd name="T49" fmla="*/ 8 h 19"/>
                  <a:gd name="T50" fmla="*/ 9 w 53"/>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9">
                    <a:moveTo>
                      <a:pt x="9" y="0"/>
                    </a:moveTo>
                    <a:lnTo>
                      <a:pt x="10" y="2"/>
                    </a:lnTo>
                    <a:lnTo>
                      <a:pt x="15" y="7"/>
                    </a:lnTo>
                    <a:lnTo>
                      <a:pt x="21" y="12"/>
                    </a:lnTo>
                    <a:lnTo>
                      <a:pt x="32" y="16"/>
                    </a:lnTo>
                    <a:lnTo>
                      <a:pt x="45" y="17"/>
                    </a:lnTo>
                    <a:lnTo>
                      <a:pt x="49" y="17"/>
                    </a:lnTo>
                    <a:lnTo>
                      <a:pt x="53" y="17"/>
                    </a:lnTo>
                    <a:lnTo>
                      <a:pt x="53" y="17"/>
                    </a:lnTo>
                    <a:lnTo>
                      <a:pt x="53" y="17"/>
                    </a:lnTo>
                    <a:lnTo>
                      <a:pt x="52" y="17"/>
                    </a:lnTo>
                    <a:lnTo>
                      <a:pt x="48" y="17"/>
                    </a:lnTo>
                    <a:lnTo>
                      <a:pt x="45" y="17"/>
                    </a:lnTo>
                    <a:lnTo>
                      <a:pt x="42" y="18"/>
                    </a:lnTo>
                    <a:lnTo>
                      <a:pt x="38" y="18"/>
                    </a:lnTo>
                    <a:lnTo>
                      <a:pt x="34" y="18"/>
                    </a:lnTo>
                    <a:lnTo>
                      <a:pt x="31" y="18"/>
                    </a:lnTo>
                    <a:lnTo>
                      <a:pt x="28" y="19"/>
                    </a:lnTo>
                    <a:lnTo>
                      <a:pt x="27" y="19"/>
                    </a:lnTo>
                    <a:lnTo>
                      <a:pt x="26" y="19"/>
                    </a:lnTo>
                    <a:lnTo>
                      <a:pt x="14" y="14"/>
                    </a:lnTo>
                    <a:lnTo>
                      <a:pt x="6" y="11"/>
                    </a:lnTo>
                    <a:lnTo>
                      <a:pt x="3" y="9"/>
                    </a:lnTo>
                    <a:lnTo>
                      <a:pt x="0" y="8"/>
                    </a:lnTo>
                    <a:lnTo>
                      <a:pt x="0" y="8"/>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72" name="Freeform 105">
              <a:extLst>
                <a:ext uri="{FF2B5EF4-FFF2-40B4-BE49-F238E27FC236}">
                  <a16:creationId xmlns:a16="http://schemas.microsoft.com/office/drawing/2014/main" id="{AF552CED-9701-4BB8-9B30-4701372476C3}"/>
                </a:ext>
              </a:extLst>
            </p:cNvPr>
            <p:cNvSpPr>
              <a:spLocks noEditPoints="1"/>
            </p:cNvSpPr>
            <p:nvPr/>
          </p:nvSpPr>
          <p:spPr bwMode="auto">
            <a:xfrm>
              <a:off x="649330" y="5133917"/>
              <a:ext cx="538484" cy="539079"/>
            </a:xfrm>
            <a:custGeom>
              <a:avLst/>
              <a:gdLst>
                <a:gd name="T0" fmla="*/ 397 w 905"/>
                <a:gd name="T1" fmla="*/ 53 h 906"/>
                <a:gd name="T2" fmla="*/ 294 w 905"/>
                <a:gd name="T3" fmla="*/ 81 h 906"/>
                <a:gd name="T4" fmla="*/ 205 w 905"/>
                <a:gd name="T5" fmla="*/ 133 h 906"/>
                <a:gd name="T6" fmla="*/ 132 w 905"/>
                <a:gd name="T7" fmla="*/ 207 h 906"/>
                <a:gd name="T8" fmla="*/ 79 w 905"/>
                <a:gd name="T9" fmla="*/ 296 h 906"/>
                <a:gd name="T10" fmla="*/ 51 w 905"/>
                <a:gd name="T11" fmla="*/ 399 h 906"/>
                <a:gd name="T12" fmla="*/ 51 w 905"/>
                <a:gd name="T13" fmla="*/ 509 h 906"/>
                <a:gd name="T14" fmla="*/ 79 w 905"/>
                <a:gd name="T15" fmla="*/ 611 h 906"/>
                <a:gd name="T16" fmla="*/ 132 w 905"/>
                <a:gd name="T17" fmla="*/ 701 h 906"/>
                <a:gd name="T18" fmla="*/ 205 w 905"/>
                <a:gd name="T19" fmla="*/ 774 h 906"/>
                <a:gd name="T20" fmla="*/ 294 w 905"/>
                <a:gd name="T21" fmla="*/ 827 h 906"/>
                <a:gd name="T22" fmla="*/ 397 w 905"/>
                <a:gd name="T23" fmla="*/ 855 h 906"/>
                <a:gd name="T24" fmla="*/ 507 w 905"/>
                <a:gd name="T25" fmla="*/ 855 h 906"/>
                <a:gd name="T26" fmla="*/ 609 w 905"/>
                <a:gd name="T27" fmla="*/ 827 h 906"/>
                <a:gd name="T28" fmla="*/ 699 w 905"/>
                <a:gd name="T29" fmla="*/ 774 h 906"/>
                <a:gd name="T30" fmla="*/ 772 w 905"/>
                <a:gd name="T31" fmla="*/ 701 h 906"/>
                <a:gd name="T32" fmla="*/ 824 w 905"/>
                <a:gd name="T33" fmla="*/ 611 h 906"/>
                <a:gd name="T34" fmla="*/ 853 w 905"/>
                <a:gd name="T35" fmla="*/ 509 h 906"/>
                <a:gd name="T36" fmla="*/ 853 w 905"/>
                <a:gd name="T37" fmla="*/ 399 h 906"/>
                <a:gd name="T38" fmla="*/ 824 w 905"/>
                <a:gd name="T39" fmla="*/ 296 h 906"/>
                <a:gd name="T40" fmla="*/ 772 w 905"/>
                <a:gd name="T41" fmla="*/ 207 h 906"/>
                <a:gd name="T42" fmla="*/ 699 w 905"/>
                <a:gd name="T43" fmla="*/ 133 h 906"/>
                <a:gd name="T44" fmla="*/ 609 w 905"/>
                <a:gd name="T45" fmla="*/ 81 h 906"/>
                <a:gd name="T46" fmla="*/ 507 w 905"/>
                <a:gd name="T47" fmla="*/ 53 h 906"/>
                <a:gd name="T48" fmla="*/ 452 w 905"/>
                <a:gd name="T49" fmla="*/ 0 h 906"/>
                <a:gd name="T50" fmla="*/ 563 w 905"/>
                <a:gd name="T51" fmla="*/ 15 h 906"/>
                <a:gd name="T52" fmla="*/ 664 w 905"/>
                <a:gd name="T53" fmla="*/ 54 h 906"/>
                <a:gd name="T54" fmla="*/ 752 w 905"/>
                <a:gd name="T55" fmla="*/ 115 h 906"/>
                <a:gd name="T56" fmla="*/ 823 w 905"/>
                <a:gd name="T57" fmla="*/ 194 h 906"/>
                <a:gd name="T58" fmla="*/ 875 w 905"/>
                <a:gd name="T59" fmla="*/ 290 h 906"/>
                <a:gd name="T60" fmla="*/ 901 w 905"/>
                <a:gd name="T61" fmla="*/ 396 h 906"/>
                <a:gd name="T62" fmla="*/ 901 w 905"/>
                <a:gd name="T63" fmla="*/ 510 h 906"/>
                <a:gd name="T64" fmla="*/ 875 w 905"/>
                <a:gd name="T65" fmla="*/ 617 h 906"/>
                <a:gd name="T66" fmla="*/ 823 w 905"/>
                <a:gd name="T67" fmla="*/ 712 h 906"/>
                <a:gd name="T68" fmla="*/ 752 w 905"/>
                <a:gd name="T69" fmla="*/ 792 h 906"/>
                <a:gd name="T70" fmla="*/ 664 w 905"/>
                <a:gd name="T71" fmla="*/ 853 h 906"/>
                <a:gd name="T72" fmla="*/ 563 w 905"/>
                <a:gd name="T73" fmla="*/ 893 h 906"/>
                <a:gd name="T74" fmla="*/ 452 w 905"/>
                <a:gd name="T75" fmla="*/ 906 h 906"/>
                <a:gd name="T76" fmla="*/ 341 w 905"/>
                <a:gd name="T77" fmla="*/ 893 h 906"/>
                <a:gd name="T78" fmla="*/ 239 w 905"/>
                <a:gd name="T79" fmla="*/ 853 h 906"/>
                <a:gd name="T80" fmla="*/ 151 w 905"/>
                <a:gd name="T81" fmla="*/ 792 h 906"/>
                <a:gd name="T82" fmla="*/ 80 w 905"/>
                <a:gd name="T83" fmla="*/ 712 h 906"/>
                <a:gd name="T84" fmla="*/ 30 w 905"/>
                <a:gd name="T85" fmla="*/ 617 h 906"/>
                <a:gd name="T86" fmla="*/ 3 w 905"/>
                <a:gd name="T87" fmla="*/ 510 h 906"/>
                <a:gd name="T88" fmla="*/ 3 w 905"/>
                <a:gd name="T89" fmla="*/ 396 h 906"/>
                <a:gd name="T90" fmla="*/ 30 w 905"/>
                <a:gd name="T91" fmla="*/ 290 h 906"/>
                <a:gd name="T92" fmla="*/ 80 w 905"/>
                <a:gd name="T93" fmla="*/ 194 h 906"/>
                <a:gd name="T94" fmla="*/ 151 w 905"/>
                <a:gd name="T95" fmla="*/ 115 h 906"/>
                <a:gd name="T96" fmla="*/ 239 w 905"/>
                <a:gd name="T97" fmla="*/ 54 h 906"/>
                <a:gd name="T98" fmla="*/ 341 w 905"/>
                <a:gd name="T99" fmla="*/ 15 h 906"/>
                <a:gd name="T100" fmla="*/ 452 w 905"/>
                <a:gd name="T10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906">
                  <a:moveTo>
                    <a:pt x="452" y="49"/>
                  </a:moveTo>
                  <a:lnTo>
                    <a:pt x="397" y="53"/>
                  </a:lnTo>
                  <a:lnTo>
                    <a:pt x="344" y="62"/>
                  </a:lnTo>
                  <a:lnTo>
                    <a:pt x="294" y="81"/>
                  </a:lnTo>
                  <a:lnTo>
                    <a:pt x="248" y="104"/>
                  </a:lnTo>
                  <a:lnTo>
                    <a:pt x="205" y="133"/>
                  </a:lnTo>
                  <a:lnTo>
                    <a:pt x="166" y="168"/>
                  </a:lnTo>
                  <a:lnTo>
                    <a:pt x="132" y="207"/>
                  </a:lnTo>
                  <a:lnTo>
                    <a:pt x="102" y="250"/>
                  </a:lnTo>
                  <a:lnTo>
                    <a:pt x="79" y="296"/>
                  </a:lnTo>
                  <a:lnTo>
                    <a:pt x="62" y="346"/>
                  </a:lnTo>
                  <a:lnTo>
                    <a:pt x="51" y="399"/>
                  </a:lnTo>
                  <a:lnTo>
                    <a:pt x="47" y="454"/>
                  </a:lnTo>
                  <a:lnTo>
                    <a:pt x="51" y="509"/>
                  </a:lnTo>
                  <a:lnTo>
                    <a:pt x="62" y="561"/>
                  </a:lnTo>
                  <a:lnTo>
                    <a:pt x="79" y="611"/>
                  </a:lnTo>
                  <a:lnTo>
                    <a:pt x="102" y="658"/>
                  </a:lnTo>
                  <a:lnTo>
                    <a:pt x="132" y="701"/>
                  </a:lnTo>
                  <a:lnTo>
                    <a:pt x="166" y="740"/>
                  </a:lnTo>
                  <a:lnTo>
                    <a:pt x="205" y="774"/>
                  </a:lnTo>
                  <a:lnTo>
                    <a:pt x="248" y="803"/>
                  </a:lnTo>
                  <a:lnTo>
                    <a:pt x="294" y="827"/>
                  </a:lnTo>
                  <a:lnTo>
                    <a:pt x="344" y="844"/>
                  </a:lnTo>
                  <a:lnTo>
                    <a:pt x="397" y="855"/>
                  </a:lnTo>
                  <a:lnTo>
                    <a:pt x="452" y="858"/>
                  </a:lnTo>
                  <a:lnTo>
                    <a:pt x="507" y="855"/>
                  </a:lnTo>
                  <a:lnTo>
                    <a:pt x="559" y="844"/>
                  </a:lnTo>
                  <a:lnTo>
                    <a:pt x="609" y="827"/>
                  </a:lnTo>
                  <a:lnTo>
                    <a:pt x="656" y="803"/>
                  </a:lnTo>
                  <a:lnTo>
                    <a:pt x="699" y="774"/>
                  </a:lnTo>
                  <a:lnTo>
                    <a:pt x="738" y="740"/>
                  </a:lnTo>
                  <a:lnTo>
                    <a:pt x="772" y="701"/>
                  </a:lnTo>
                  <a:lnTo>
                    <a:pt x="801" y="658"/>
                  </a:lnTo>
                  <a:lnTo>
                    <a:pt x="824" y="611"/>
                  </a:lnTo>
                  <a:lnTo>
                    <a:pt x="843" y="561"/>
                  </a:lnTo>
                  <a:lnTo>
                    <a:pt x="853" y="509"/>
                  </a:lnTo>
                  <a:lnTo>
                    <a:pt x="856" y="454"/>
                  </a:lnTo>
                  <a:lnTo>
                    <a:pt x="853" y="399"/>
                  </a:lnTo>
                  <a:lnTo>
                    <a:pt x="843" y="346"/>
                  </a:lnTo>
                  <a:lnTo>
                    <a:pt x="824" y="296"/>
                  </a:lnTo>
                  <a:lnTo>
                    <a:pt x="801" y="250"/>
                  </a:lnTo>
                  <a:lnTo>
                    <a:pt x="772" y="207"/>
                  </a:lnTo>
                  <a:lnTo>
                    <a:pt x="738" y="168"/>
                  </a:lnTo>
                  <a:lnTo>
                    <a:pt x="699" y="133"/>
                  </a:lnTo>
                  <a:lnTo>
                    <a:pt x="656" y="104"/>
                  </a:lnTo>
                  <a:lnTo>
                    <a:pt x="609" y="81"/>
                  </a:lnTo>
                  <a:lnTo>
                    <a:pt x="559" y="62"/>
                  </a:lnTo>
                  <a:lnTo>
                    <a:pt x="507" y="53"/>
                  </a:lnTo>
                  <a:lnTo>
                    <a:pt x="452" y="49"/>
                  </a:lnTo>
                  <a:close/>
                  <a:moveTo>
                    <a:pt x="452" y="0"/>
                  </a:moveTo>
                  <a:lnTo>
                    <a:pt x="509" y="4"/>
                  </a:lnTo>
                  <a:lnTo>
                    <a:pt x="563" y="15"/>
                  </a:lnTo>
                  <a:lnTo>
                    <a:pt x="616" y="31"/>
                  </a:lnTo>
                  <a:lnTo>
                    <a:pt x="664" y="54"/>
                  </a:lnTo>
                  <a:lnTo>
                    <a:pt x="711" y="82"/>
                  </a:lnTo>
                  <a:lnTo>
                    <a:pt x="752" y="115"/>
                  </a:lnTo>
                  <a:lnTo>
                    <a:pt x="790" y="153"/>
                  </a:lnTo>
                  <a:lnTo>
                    <a:pt x="823" y="194"/>
                  </a:lnTo>
                  <a:lnTo>
                    <a:pt x="851" y="241"/>
                  </a:lnTo>
                  <a:lnTo>
                    <a:pt x="875" y="290"/>
                  </a:lnTo>
                  <a:lnTo>
                    <a:pt x="890" y="342"/>
                  </a:lnTo>
                  <a:lnTo>
                    <a:pt x="901" y="396"/>
                  </a:lnTo>
                  <a:lnTo>
                    <a:pt x="905" y="454"/>
                  </a:lnTo>
                  <a:lnTo>
                    <a:pt x="901" y="510"/>
                  </a:lnTo>
                  <a:lnTo>
                    <a:pt x="890" y="565"/>
                  </a:lnTo>
                  <a:lnTo>
                    <a:pt x="875" y="617"/>
                  </a:lnTo>
                  <a:lnTo>
                    <a:pt x="851" y="666"/>
                  </a:lnTo>
                  <a:lnTo>
                    <a:pt x="823" y="712"/>
                  </a:lnTo>
                  <a:lnTo>
                    <a:pt x="790" y="754"/>
                  </a:lnTo>
                  <a:lnTo>
                    <a:pt x="752" y="792"/>
                  </a:lnTo>
                  <a:lnTo>
                    <a:pt x="711" y="825"/>
                  </a:lnTo>
                  <a:lnTo>
                    <a:pt x="664" y="853"/>
                  </a:lnTo>
                  <a:lnTo>
                    <a:pt x="616" y="875"/>
                  </a:lnTo>
                  <a:lnTo>
                    <a:pt x="563" y="893"/>
                  </a:lnTo>
                  <a:lnTo>
                    <a:pt x="509" y="902"/>
                  </a:lnTo>
                  <a:lnTo>
                    <a:pt x="452" y="906"/>
                  </a:lnTo>
                  <a:lnTo>
                    <a:pt x="396" y="902"/>
                  </a:lnTo>
                  <a:lnTo>
                    <a:pt x="341" y="893"/>
                  </a:lnTo>
                  <a:lnTo>
                    <a:pt x="288" y="875"/>
                  </a:lnTo>
                  <a:lnTo>
                    <a:pt x="239" y="853"/>
                  </a:lnTo>
                  <a:lnTo>
                    <a:pt x="194" y="825"/>
                  </a:lnTo>
                  <a:lnTo>
                    <a:pt x="151" y="792"/>
                  </a:lnTo>
                  <a:lnTo>
                    <a:pt x="113" y="754"/>
                  </a:lnTo>
                  <a:lnTo>
                    <a:pt x="80" y="712"/>
                  </a:lnTo>
                  <a:lnTo>
                    <a:pt x="52" y="666"/>
                  </a:lnTo>
                  <a:lnTo>
                    <a:pt x="30" y="617"/>
                  </a:lnTo>
                  <a:lnTo>
                    <a:pt x="13" y="565"/>
                  </a:lnTo>
                  <a:lnTo>
                    <a:pt x="3" y="510"/>
                  </a:lnTo>
                  <a:lnTo>
                    <a:pt x="0" y="454"/>
                  </a:lnTo>
                  <a:lnTo>
                    <a:pt x="3" y="396"/>
                  </a:lnTo>
                  <a:lnTo>
                    <a:pt x="13" y="342"/>
                  </a:lnTo>
                  <a:lnTo>
                    <a:pt x="30" y="290"/>
                  </a:lnTo>
                  <a:lnTo>
                    <a:pt x="52" y="241"/>
                  </a:lnTo>
                  <a:lnTo>
                    <a:pt x="80" y="194"/>
                  </a:lnTo>
                  <a:lnTo>
                    <a:pt x="113" y="153"/>
                  </a:lnTo>
                  <a:lnTo>
                    <a:pt x="151" y="115"/>
                  </a:lnTo>
                  <a:lnTo>
                    <a:pt x="194" y="82"/>
                  </a:lnTo>
                  <a:lnTo>
                    <a:pt x="239" y="54"/>
                  </a:lnTo>
                  <a:lnTo>
                    <a:pt x="288" y="31"/>
                  </a:lnTo>
                  <a:lnTo>
                    <a:pt x="341" y="15"/>
                  </a:lnTo>
                  <a:lnTo>
                    <a:pt x="396" y="4"/>
                  </a:lnTo>
                  <a:lnTo>
                    <a:pt x="45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110">
              <a:extLst>
                <a:ext uri="{FF2B5EF4-FFF2-40B4-BE49-F238E27FC236}">
                  <a16:creationId xmlns:a16="http://schemas.microsoft.com/office/drawing/2014/main" id="{1D46CB37-181D-4ED7-9E09-65172AD0E30B}"/>
                </a:ext>
              </a:extLst>
            </p:cNvPr>
            <p:cNvSpPr>
              <a:spLocks/>
            </p:cNvSpPr>
            <p:nvPr/>
          </p:nvSpPr>
          <p:spPr bwMode="auto">
            <a:xfrm>
              <a:off x="741557" y="5539714"/>
              <a:ext cx="353436" cy="86872"/>
            </a:xfrm>
            <a:custGeom>
              <a:avLst/>
              <a:gdLst>
                <a:gd name="T0" fmla="*/ 0 w 594"/>
                <a:gd name="T1" fmla="*/ 0 h 146"/>
                <a:gd name="T2" fmla="*/ 594 w 594"/>
                <a:gd name="T3" fmla="*/ 0 h 146"/>
                <a:gd name="T4" fmla="*/ 562 w 594"/>
                <a:gd name="T5" fmla="*/ 36 h 146"/>
                <a:gd name="T6" fmla="*/ 527 w 594"/>
                <a:gd name="T7" fmla="*/ 68 h 146"/>
                <a:gd name="T8" fmla="*/ 486 w 594"/>
                <a:gd name="T9" fmla="*/ 94 h 146"/>
                <a:gd name="T10" fmla="*/ 443 w 594"/>
                <a:gd name="T11" fmla="*/ 116 h 146"/>
                <a:gd name="T12" fmla="*/ 397 w 594"/>
                <a:gd name="T13" fmla="*/ 132 h 146"/>
                <a:gd name="T14" fmla="*/ 348 w 594"/>
                <a:gd name="T15" fmla="*/ 142 h 146"/>
                <a:gd name="T16" fmla="*/ 298 w 594"/>
                <a:gd name="T17" fmla="*/ 146 h 146"/>
                <a:gd name="T18" fmla="*/ 247 w 594"/>
                <a:gd name="T19" fmla="*/ 142 h 146"/>
                <a:gd name="T20" fmla="*/ 198 w 594"/>
                <a:gd name="T21" fmla="*/ 132 h 146"/>
                <a:gd name="T22" fmla="*/ 151 w 594"/>
                <a:gd name="T23" fmla="*/ 116 h 146"/>
                <a:gd name="T24" fmla="*/ 109 w 594"/>
                <a:gd name="T25" fmla="*/ 94 h 146"/>
                <a:gd name="T26" fmla="*/ 68 w 594"/>
                <a:gd name="T27" fmla="*/ 68 h 146"/>
                <a:gd name="T28" fmla="*/ 32 w 594"/>
                <a:gd name="T29" fmla="*/ 36 h 146"/>
                <a:gd name="T30" fmla="*/ 0 w 594"/>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4" h="146">
                  <a:moveTo>
                    <a:pt x="0" y="0"/>
                  </a:moveTo>
                  <a:lnTo>
                    <a:pt x="594" y="0"/>
                  </a:lnTo>
                  <a:lnTo>
                    <a:pt x="562" y="36"/>
                  </a:lnTo>
                  <a:lnTo>
                    <a:pt x="527" y="68"/>
                  </a:lnTo>
                  <a:lnTo>
                    <a:pt x="486" y="94"/>
                  </a:lnTo>
                  <a:lnTo>
                    <a:pt x="443" y="116"/>
                  </a:lnTo>
                  <a:lnTo>
                    <a:pt x="397" y="132"/>
                  </a:lnTo>
                  <a:lnTo>
                    <a:pt x="348" y="142"/>
                  </a:lnTo>
                  <a:lnTo>
                    <a:pt x="298" y="146"/>
                  </a:lnTo>
                  <a:lnTo>
                    <a:pt x="247" y="142"/>
                  </a:lnTo>
                  <a:lnTo>
                    <a:pt x="198" y="132"/>
                  </a:lnTo>
                  <a:lnTo>
                    <a:pt x="151" y="116"/>
                  </a:lnTo>
                  <a:lnTo>
                    <a:pt x="109" y="94"/>
                  </a:lnTo>
                  <a:lnTo>
                    <a:pt x="68" y="68"/>
                  </a:lnTo>
                  <a:lnTo>
                    <a:pt x="32" y="36"/>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31" name="Group 330">
            <a:extLst>
              <a:ext uri="{FF2B5EF4-FFF2-40B4-BE49-F238E27FC236}">
                <a16:creationId xmlns:a16="http://schemas.microsoft.com/office/drawing/2014/main" id="{5F71D678-4288-45C4-9E98-AC968E6756FB}"/>
              </a:ext>
            </a:extLst>
          </p:cNvPr>
          <p:cNvGrpSpPr/>
          <p:nvPr/>
        </p:nvGrpSpPr>
        <p:grpSpPr>
          <a:xfrm>
            <a:off x="964273" y="3732895"/>
            <a:ext cx="569510" cy="548485"/>
            <a:chOff x="649330" y="2800635"/>
            <a:chExt cx="538484" cy="539079"/>
          </a:xfrm>
        </p:grpSpPr>
        <p:grpSp>
          <p:nvGrpSpPr>
            <p:cNvPr id="332" name="Group 331">
              <a:extLst>
                <a:ext uri="{FF2B5EF4-FFF2-40B4-BE49-F238E27FC236}">
                  <a16:creationId xmlns:a16="http://schemas.microsoft.com/office/drawing/2014/main" id="{8D23E264-AF8F-4131-9EED-1DD288C30971}"/>
                </a:ext>
              </a:extLst>
            </p:cNvPr>
            <p:cNvGrpSpPr/>
            <p:nvPr/>
          </p:nvGrpSpPr>
          <p:grpSpPr>
            <a:xfrm>
              <a:off x="649330" y="2800635"/>
              <a:ext cx="538484" cy="539079"/>
              <a:chOff x="5043166" y="1853809"/>
              <a:chExt cx="538484" cy="539079"/>
            </a:xfrm>
          </p:grpSpPr>
          <p:sp>
            <p:nvSpPr>
              <p:cNvPr id="334" name="Freeform 107">
                <a:extLst>
                  <a:ext uri="{FF2B5EF4-FFF2-40B4-BE49-F238E27FC236}">
                    <a16:creationId xmlns:a16="http://schemas.microsoft.com/office/drawing/2014/main" id="{6E6531AB-9853-40E0-8D5E-24F045DA2D15}"/>
                  </a:ext>
                </a:extLst>
              </p:cNvPr>
              <p:cNvSpPr>
                <a:spLocks/>
              </p:cNvSpPr>
              <p:nvPr/>
            </p:nvSpPr>
            <p:spPr bwMode="auto">
              <a:xfrm>
                <a:off x="5055661" y="1869874"/>
                <a:ext cx="507543" cy="507544"/>
              </a:xfrm>
              <a:custGeom>
                <a:avLst/>
                <a:gdLst>
                  <a:gd name="T0" fmla="*/ 426 w 853"/>
                  <a:gd name="T1" fmla="*/ 0 h 853"/>
                  <a:gd name="T2" fmla="*/ 480 w 853"/>
                  <a:gd name="T3" fmla="*/ 4 h 853"/>
                  <a:gd name="T4" fmla="*/ 531 w 853"/>
                  <a:gd name="T5" fmla="*/ 13 h 853"/>
                  <a:gd name="T6" fmla="*/ 580 w 853"/>
                  <a:gd name="T7" fmla="*/ 28 h 853"/>
                  <a:gd name="T8" fmla="*/ 627 w 853"/>
                  <a:gd name="T9" fmla="*/ 50 h 853"/>
                  <a:gd name="T10" fmla="*/ 671 w 853"/>
                  <a:gd name="T11" fmla="*/ 76 h 853"/>
                  <a:gd name="T12" fmla="*/ 710 w 853"/>
                  <a:gd name="T13" fmla="*/ 108 h 853"/>
                  <a:gd name="T14" fmla="*/ 745 w 853"/>
                  <a:gd name="T15" fmla="*/ 143 h 853"/>
                  <a:gd name="T16" fmla="*/ 777 w 853"/>
                  <a:gd name="T17" fmla="*/ 182 h 853"/>
                  <a:gd name="T18" fmla="*/ 803 w 853"/>
                  <a:gd name="T19" fmla="*/ 226 h 853"/>
                  <a:gd name="T20" fmla="*/ 824 w 853"/>
                  <a:gd name="T21" fmla="*/ 273 h 853"/>
                  <a:gd name="T22" fmla="*/ 840 w 853"/>
                  <a:gd name="T23" fmla="*/ 322 h 853"/>
                  <a:gd name="T24" fmla="*/ 850 w 853"/>
                  <a:gd name="T25" fmla="*/ 373 h 853"/>
                  <a:gd name="T26" fmla="*/ 853 w 853"/>
                  <a:gd name="T27" fmla="*/ 427 h 853"/>
                  <a:gd name="T28" fmla="*/ 850 w 853"/>
                  <a:gd name="T29" fmla="*/ 480 h 853"/>
                  <a:gd name="T30" fmla="*/ 840 w 853"/>
                  <a:gd name="T31" fmla="*/ 532 h 853"/>
                  <a:gd name="T32" fmla="*/ 824 w 853"/>
                  <a:gd name="T33" fmla="*/ 581 h 853"/>
                  <a:gd name="T34" fmla="*/ 803 w 853"/>
                  <a:gd name="T35" fmla="*/ 627 h 853"/>
                  <a:gd name="T36" fmla="*/ 777 w 853"/>
                  <a:gd name="T37" fmla="*/ 670 h 853"/>
                  <a:gd name="T38" fmla="*/ 745 w 853"/>
                  <a:gd name="T39" fmla="*/ 709 h 853"/>
                  <a:gd name="T40" fmla="*/ 710 w 853"/>
                  <a:gd name="T41" fmla="*/ 746 h 853"/>
                  <a:gd name="T42" fmla="*/ 671 w 853"/>
                  <a:gd name="T43" fmla="*/ 776 h 853"/>
                  <a:gd name="T44" fmla="*/ 627 w 853"/>
                  <a:gd name="T45" fmla="*/ 803 h 853"/>
                  <a:gd name="T46" fmla="*/ 580 w 853"/>
                  <a:gd name="T47" fmla="*/ 824 h 853"/>
                  <a:gd name="T48" fmla="*/ 531 w 853"/>
                  <a:gd name="T49" fmla="*/ 840 h 853"/>
                  <a:gd name="T50" fmla="*/ 480 w 853"/>
                  <a:gd name="T51" fmla="*/ 850 h 853"/>
                  <a:gd name="T52" fmla="*/ 426 w 853"/>
                  <a:gd name="T53" fmla="*/ 853 h 853"/>
                  <a:gd name="T54" fmla="*/ 372 w 853"/>
                  <a:gd name="T55" fmla="*/ 850 h 853"/>
                  <a:gd name="T56" fmla="*/ 321 w 853"/>
                  <a:gd name="T57" fmla="*/ 840 h 853"/>
                  <a:gd name="T58" fmla="*/ 272 w 853"/>
                  <a:gd name="T59" fmla="*/ 824 h 853"/>
                  <a:gd name="T60" fmla="*/ 226 w 853"/>
                  <a:gd name="T61" fmla="*/ 803 h 853"/>
                  <a:gd name="T62" fmla="*/ 182 w 853"/>
                  <a:gd name="T63" fmla="*/ 776 h 853"/>
                  <a:gd name="T64" fmla="*/ 143 w 853"/>
                  <a:gd name="T65" fmla="*/ 746 h 853"/>
                  <a:gd name="T66" fmla="*/ 107 w 853"/>
                  <a:gd name="T67" fmla="*/ 709 h 853"/>
                  <a:gd name="T68" fmla="*/ 76 w 853"/>
                  <a:gd name="T69" fmla="*/ 670 h 853"/>
                  <a:gd name="T70" fmla="*/ 50 w 853"/>
                  <a:gd name="T71" fmla="*/ 627 h 853"/>
                  <a:gd name="T72" fmla="*/ 28 w 853"/>
                  <a:gd name="T73" fmla="*/ 581 h 853"/>
                  <a:gd name="T74" fmla="*/ 12 w 853"/>
                  <a:gd name="T75" fmla="*/ 532 h 853"/>
                  <a:gd name="T76" fmla="*/ 2 w 853"/>
                  <a:gd name="T77" fmla="*/ 480 h 853"/>
                  <a:gd name="T78" fmla="*/ 0 w 853"/>
                  <a:gd name="T79" fmla="*/ 427 h 853"/>
                  <a:gd name="T80" fmla="*/ 2 w 853"/>
                  <a:gd name="T81" fmla="*/ 373 h 853"/>
                  <a:gd name="T82" fmla="*/ 12 w 853"/>
                  <a:gd name="T83" fmla="*/ 322 h 853"/>
                  <a:gd name="T84" fmla="*/ 28 w 853"/>
                  <a:gd name="T85" fmla="*/ 273 h 853"/>
                  <a:gd name="T86" fmla="*/ 50 w 853"/>
                  <a:gd name="T87" fmla="*/ 226 h 853"/>
                  <a:gd name="T88" fmla="*/ 76 w 853"/>
                  <a:gd name="T89" fmla="*/ 182 h 853"/>
                  <a:gd name="T90" fmla="*/ 107 w 853"/>
                  <a:gd name="T91" fmla="*/ 143 h 853"/>
                  <a:gd name="T92" fmla="*/ 143 w 853"/>
                  <a:gd name="T93" fmla="*/ 108 h 853"/>
                  <a:gd name="T94" fmla="*/ 182 w 853"/>
                  <a:gd name="T95" fmla="*/ 76 h 853"/>
                  <a:gd name="T96" fmla="*/ 226 w 853"/>
                  <a:gd name="T97" fmla="*/ 50 h 853"/>
                  <a:gd name="T98" fmla="*/ 272 w 853"/>
                  <a:gd name="T99" fmla="*/ 28 h 853"/>
                  <a:gd name="T100" fmla="*/ 321 w 853"/>
                  <a:gd name="T101" fmla="*/ 13 h 853"/>
                  <a:gd name="T102" fmla="*/ 372 w 853"/>
                  <a:gd name="T103" fmla="*/ 4 h 853"/>
                  <a:gd name="T104" fmla="*/ 426 w 853"/>
                  <a:gd name="T105"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3" h="853">
                    <a:moveTo>
                      <a:pt x="426" y="0"/>
                    </a:moveTo>
                    <a:lnTo>
                      <a:pt x="480" y="4"/>
                    </a:lnTo>
                    <a:lnTo>
                      <a:pt x="531" y="13"/>
                    </a:lnTo>
                    <a:lnTo>
                      <a:pt x="580" y="28"/>
                    </a:lnTo>
                    <a:lnTo>
                      <a:pt x="627" y="50"/>
                    </a:lnTo>
                    <a:lnTo>
                      <a:pt x="671" y="76"/>
                    </a:lnTo>
                    <a:lnTo>
                      <a:pt x="710" y="108"/>
                    </a:lnTo>
                    <a:lnTo>
                      <a:pt x="745" y="143"/>
                    </a:lnTo>
                    <a:lnTo>
                      <a:pt x="777" y="182"/>
                    </a:lnTo>
                    <a:lnTo>
                      <a:pt x="803" y="226"/>
                    </a:lnTo>
                    <a:lnTo>
                      <a:pt x="824" y="273"/>
                    </a:lnTo>
                    <a:lnTo>
                      <a:pt x="840" y="322"/>
                    </a:lnTo>
                    <a:lnTo>
                      <a:pt x="850" y="373"/>
                    </a:lnTo>
                    <a:lnTo>
                      <a:pt x="853" y="427"/>
                    </a:lnTo>
                    <a:lnTo>
                      <a:pt x="850" y="480"/>
                    </a:lnTo>
                    <a:lnTo>
                      <a:pt x="840" y="532"/>
                    </a:lnTo>
                    <a:lnTo>
                      <a:pt x="824" y="581"/>
                    </a:lnTo>
                    <a:lnTo>
                      <a:pt x="803" y="627"/>
                    </a:lnTo>
                    <a:lnTo>
                      <a:pt x="777" y="670"/>
                    </a:lnTo>
                    <a:lnTo>
                      <a:pt x="745" y="709"/>
                    </a:lnTo>
                    <a:lnTo>
                      <a:pt x="710" y="746"/>
                    </a:lnTo>
                    <a:lnTo>
                      <a:pt x="671" y="776"/>
                    </a:lnTo>
                    <a:lnTo>
                      <a:pt x="627" y="803"/>
                    </a:lnTo>
                    <a:lnTo>
                      <a:pt x="580" y="824"/>
                    </a:lnTo>
                    <a:lnTo>
                      <a:pt x="531" y="840"/>
                    </a:lnTo>
                    <a:lnTo>
                      <a:pt x="480" y="850"/>
                    </a:lnTo>
                    <a:lnTo>
                      <a:pt x="426" y="853"/>
                    </a:lnTo>
                    <a:lnTo>
                      <a:pt x="372" y="850"/>
                    </a:lnTo>
                    <a:lnTo>
                      <a:pt x="321" y="840"/>
                    </a:lnTo>
                    <a:lnTo>
                      <a:pt x="272" y="824"/>
                    </a:lnTo>
                    <a:lnTo>
                      <a:pt x="226" y="803"/>
                    </a:lnTo>
                    <a:lnTo>
                      <a:pt x="182" y="776"/>
                    </a:lnTo>
                    <a:lnTo>
                      <a:pt x="143" y="746"/>
                    </a:lnTo>
                    <a:lnTo>
                      <a:pt x="107" y="709"/>
                    </a:lnTo>
                    <a:lnTo>
                      <a:pt x="76" y="670"/>
                    </a:lnTo>
                    <a:lnTo>
                      <a:pt x="50" y="627"/>
                    </a:lnTo>
                    <a:lnTo>
                      <a:pt x="28" y="581"/>
                    </a:lnTo>
                    <a:lnTo>
                      <a:pt x="12" y="532"/>
                    </a:lnTo>
                    <a:lnTo>
                      <a:pt x="2" y="480"/>
                    </a:lnTo>
                    <a:lnTo>
                      <a:pt x="0" y="427"/>
                    </a:lnTo>
                    <a:lnTo>
                      <a:pt x="2" y="373"/>
                    </a:lnTo>
                    <a:lnTo>
                      <a:pt x="12" y="322"/>
                    </a:lnTo>
                    <a:lnTo>
                      <a:pt x="28" y="273"/>
                    </a:lnTo>
                    <a:lnTo>
                      <a:pt x="50" y="226"/>
                    </a:lnTo>
                    <a:lnTo>
                      <a:pt x="76" y="182"/>
                    </a:lnTo>
                    <a:lnTo>
                      <a:pt x="107" y="143"/>
                    </a:lnTo>
                    <a:lnTo>
                      <a:pt x="143" y="108"/>
                    </a:lnTo>
                    <a:lnTo>
                      <a:pt x="182" y="76"/>
                    </a:lnTo>
                    <a:lnTo>
                      <a:pt x="226" y="50"/>
                    </a:lnTo>
                    <a:lnTo>
                      <a:pt x="272" y="28"/>
                    </a:lnTo>
                    <a:lnTo>
                      <a:pt x="321" y="13"/>
                    </a:lnTo>
                    <a:lnTo>
                      <a:pt x="372" y="4"/>
                    </a:lnTo>
                    <a:lnTo>
                      <a:pt x="4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Freeform 108">
                <a:extLst>
                  <a:ext uri="{FF2B5EF4-FFF2-40B4-BE49-F238E27FC236}">
                    <a16:creationId xmlns:a16="http://schemas.microsoft.com/office/drawing/2014/main" id="{F7E79AAB-BC90-4A5C-BB6E-D309461F60B6}"/>
                  </a:ext>
                </a:extLst>
              </p:cNvPr>
              <p:cNvSpPr>
                <a:spLocks noEditPoints="1"/>
              </p:cNvSpPr>
              <p:nvPr/>
            </p:nvSpPr>
            <p:spPr bwMode="auto">
              <a:xfrm>
                <a:off x="5043166" y="1853809"/>
                <a:ext cx="538484" cy="539079"/>
              </a:xfrm>
              <a:custGeom>
                <a:avLst/>
                <a:gdLst>
                  <a:gd name="T0" fmla="*/ 398 w 905"/>
                  <a:gd name="T1" fmla="*/ 53 h 906"/>
                  <a:gd name="T2" fmla="*/ 296 w 905"/>
                  <a:gd name="T3" fmla="*/ 81 h 906"/>
                  <a:gd name="T4" fmla="*/ 205 w 905"/>
                  <a:gd name="T5" fmla="*/ 133 h 906"/>
                  <a:gd name="T6" fmla="*/ 132 w 905"/>
                  <a:gd name="T7" fmla="*/ 207 h 906"/>
                  <a:gd name="T8" fmla="*/ 79 w 905"/>
                  <a:gd name="T9" fmla="*/ 296 h 906"/>
                  <a:gd name="T10" fmla="*/ 51 w 905"/>
                  <a:gd name="T11" fmla="*/ 399 h 906"/>
                  <a:gd name="T12" fmla="*/ 51 w 905"/>
                  <a:gd name="T13" fmla="*/ 509 h 906"/>
                  <a:gd name="T14" fmla="*/ 79 w 905"/>
                  <a:gd name="T15" fmla="*/ 611 h 906"/>
                  <a:gd name="T16" fmla="*/ 132 w 905"/>
                  <a:gd name="T17" fmla="*/ 701 h 906"/>
                  <a:gd name="T18" fmla="*/ 205 w 905"/>
                  <a:gd name="T19" fmla="*/ 774 h 906"/>
                  <a:gd name="T20" fmla="*/ 296 w 905"/>
                  <a:gd name="T21" fmla="*/ 827 h 906"/>
                  <a:gd name="T22" fmla="*/ 398 w 905"/>
                  <a:gd name="T23" fmla="*/ 855 h 906"/>
                  <a:gd name="T24" fmla="*/ 507 w 905"/>
                  <a:gd name="T25" fmla="*/ 855 h 906"/>
                  <a:gd name="T26" fmla="*/ 610 w 905"/>
                  <a:gd name="T27" fmla="*/ 827 h 906"/>
                  <a:gd name="T28" fmla="*/ 700 w 905"/>
                  <a:gd name="T29" fmla="*/ 774 h 906"/>
                  <a:gd name="T30" fmla="*/ 773 w 905"/>
                  <a:gd name="T31" fmla="*/ 701 h 906"/>
                  <a:gd name="T32" fmla="*/ 826 w 905"/>
                  <a:gd name="T33" fmla="*/ 611 h 906"/>
                  <a:gd name="T34" fmla="*/ 854 w 905"/>
                  <a:gd name="T35" fmla="*/ 509 h 906"/>
                  <a:gd name="T36" fmla="*/ 854 w 905"/>
                  <a:gd name="T37" fmla="*/ 399 h 906"/>
                  <a:gd name="T38" fmla="*/ 826 w 905"/>
                  <a:gd name="T39" fmla="*/ 296 h 906"/>
                  <a:gd name="T40" fmla="*/ 773 w 905"/>
                  <a:gd name="T41" fmla="*/ 207 h 906"/>
                  <a:gd name="T42" fmla="*/ 700 w 905"/>
                  <a:gd name="T43" fmla="*/ 133 h 906"/>
                  <a:gd name="T44" fmla="*/ 610 w 905"/>
                  <a:gd name="T45" fmla="*/ 81 h 906"/>
                  <a:gd name="T46" fmla="*/ 507 w 905"/>
                  <a:gd name="T47" fmla="*/ 53 h 906"/>
                  <a:gd name="T48" fmla="*/ 452 w 905"/>
                  <a:gd name="T49" fmla="*/ 0 h 906"/>
                  <a:gd name="T50" fmla="*/ 564 w 905"/>
                  <a:gd name="T51" fmla="*/ 15 h 906"/>
                  <a:gd name="T52" fmla="*/ 665 w 905"/>
                  <a:gd name="T53" fmla="*/ 54 h 906"/>
                  <a:gd name="T54" fmla="*/ 753 w 905"/>
                  <a:gd name="T55" fmla="*/ 115 h 906"/>
                  <a:gd name="T56" fmla="*/ 824 w 905"/>
                  <a:gd name="T57" fmla="*/ 194 h 906"/>
                  <a:gd name="T58" fmla="*/ 875 w 905"/>
                  <a:gd name="T59" fmla="*/ 290 h 906"/>
                  <a:gd name="T60" fmla="*/ 902 w 905"/>
                  <a:gd name="T61" fmla="*/ 396 h 906"/>
                  <a:gd name="T62" fmla="*/ 902 w 905"/>
                  <a:gd name="T63" fmla="*/ 510 h 906"/>
                  <a:gd name="T64" fmla="*/ 875 w 905"/>
                  <a:gd name="T65" fmla="*/ 617 h 906"/>
                  <a:gd name="T66" fmla="*/ 824 w 905"/>
                  <a:gd name="T67" fmla="*/ 712 h 906"/>
                  <a:gd name="T68" fmla="*/ 753 w 905"/>
                  <a:gd name="T69" fmla="*/ 792 h 906"/>
                  <a:gd name="T70" fmla="*/ 665 w 905"/>
                  <a:gd name="T71" fmla="*/ 853 h 906"/>
                  <a:gd name="T72" fmla="*/ 564 w 905"/>
                  <a:gd name="T73" fmla="*/ 893 h 906"/>
                  <a:gd name="T74" fmla="*/ 452 w 905"/>
                  <a:gd name="T75" fmla="*/ 906 h 906"/>
                  <a:gd name="T76" fmla="*/ 341 w 905"/>
                  <a:gd name="T77" fmla="*/ 893 h 906"/>
                  <a:gd name="T78" fmla="*/ 239 w 905"/>
                  <a:gd name="T79" fmla="*/ 853 h 906"/>
                  <a:gd name="T80" fmla="*/ 153 w 905"/>
                  <a:gd name="T81" fmla="*/ 792 h 906"/>
                  <a:gd name="T82" fmla="*/ 81 w 905"/>
                  <a:gd name="T83" fmla="*/ 712 h 906"/>
                  <a:gd name="T84" fmla="*/ 31 w 905"/>
                  <a:gd name="T85" fmla="*/ 617 h 906"/>
                  <a:gd name="T86" fmla="*/ 4 w 905"/>
                  <a:gd name="T87" fmla="*/ 510 h 906"/>
                  <a:gd name="T88" fmla="*/ 4 w 905"/>
                  <a:gd name="T89" fmla="*/ 396 h 906"/>
                  <a:gd name="T90" fmla="*/ 31 w 905"/>
                  <a:gd name="T91" fmla="*/ 290 h 906"/>
                  <a:gd name="T92" fmla="*/ 81 w 905"/>
                  <a:gd name="T93" fmla="*/ 194 h 906"/>
                  <a:gd name="T94" fmla="*/ 153 w 905"/>
                  <a:gd name="T95" fmla="*/ 115 h 906"/>
                  <a:gd name="T96" fmla="*/ 239 w 905"/>
                  <a:gd name="T97" fmla="*/ 54 h 906"/>
                  <a:gd name="T98" fmla="*/ 341 w 905"/>
                  <a:gd name="T99" fmla="*/ 15 h 906"/>
                  <a:gd name="T100" fmla="*/ 452 w 905"/>
                  <a:gd name="T10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906">
                    <a:moveTo>
                      <a:pt x="452" y="49"/>
                    </a:moveTo>
                    <a:lnTo>
                      <a:pt x="398" y="53"/>
                    </a:lnTo>
                    <a:lnTo>
                      <a:pt x="346" y="62"/>
                    </a:lnTo>
                    <a:lnTo>
                      <a:pt x="296" y="81"/>
                    </a:lnTo>
                    <a:lnTo>
                      <a:pt x="248" y="104"/>
                    </a:lnTo>
                    <a:lnTo>
                      <a:pt x="205" y="133"/>
                    </a:lnTo>
                    <a:lnTo>
                      <a:pt x="166" y="168"/>
                    </a:lnTo>
                    <a:lnTo>
                      <a:pt x="132" y="207"/>
                    </a:lnTo>
                    <a:lnTo>
                      <a:pt x="104" y="250"/>
                    </a:lnTo>
                    <a:lnTo>
                      <a:pt x="79" y="296"/>
                    </a:lnTo>
                    <a:lnTo>
                      <a:pt x="62" y="346"/>
                    </a:lnTo>
                    <a:lnTo>
                      <a:pt x="51" y="399"/>
                    </a:lnTo>
                    <a:lnTo>
                      <a:pt x="48" y="454"/>
                    </a:lnTo>
                    <a:lnTo>
                      <a:pt x="51" y="509"/>
                    </a:lnTo>
                    <a:lnTo>
                      <a:pt x="62" y="561"/>
                    </a:lnTo>
                    <a:lnTo>
                      <a:pt x="79" y="611"/>
                    </a:lnTo>
                    <a:lnTo>
                      <a:pt x="104" y="658"/>
                    </a:lnTo>
                    <a:lnTo>
                      <a:pt x="132" y="701"/>
                    </a:lnTo>
                    <a:lnTo>
                      <a:pt x="166" y="740"/>
                    </a:lnTo>
                    <a:lnTo>
                      <a:pt x="205" y="774"/>
                    </a:lnTo>
                    <a:lnTo>
                      <a:pt x="248" y="803"/>
                    </a:lnTo>
                    <a:lnTo>
                      <a:pt x="296" y="827"/>
                    </a:lnTo>
                    <a:lnTo>
                      <a:pt x="346" y="844"/>
                    </a:lnTo>
                    <a:lnTo>
                      <a:pt x="398" y="855"/>
                    </a:lnTo>
                    <a:lnTo>
                      <a:pt x="452" y="858"/>
                    </a:lnTo>
                    <a:lnTo>
                      <a:pt x="507" y="855"/>
                    </a:lnTo>
                    <a:lnTo>
                      <a:pt x="560" y="844"/>
                    </a:lnTo>
                    <a:lnTo>
                      <a:pt x="610" y="827"/>
                    </a:lnTo>
                    <a:lnTo>
                      <a:pt x="656" y="803"/>
                    </a:lnTo>
                    <a:lnTo>
                      <a:pt x="700" y="774"/>
                    </a:lnTo>
                    <a:lnTo>
                      <a:pt x="738" y="740"/>
                    </a:lnTo>
                    <a:lnTo>
                      <a:pt x="773" y="701"/>
                    </a:lnTo>
                    <a:lnTo>
                      <a:pt x="802" y="658"/>
                    </a:lnTo>
                    <a:lnTo>
                      <a:pt x="826" y="611"/>
                    </a:lnTo>
                    <a:lnTo>
                      <a:pt x="843" y="561"/>
                    </a:lnTo>
                    <a:lnTo>
                      <a:pt x="854" y="509"/>
                    </a:lnTo>
                    <a:lnTo>
                      <a:pt x="858" y="454"/>
                    </a:lnTo>
                    <a:lnTo>
                      <a:pt x="854" y="399"/>
                    </a:lnTo>
                    <a:lnTo>
                      <a:pt x="843" y="346"/>
                    </a:lnTo>
                    <a:lnTo>
                      <a:pt x="826" y="296"/>
                    </a:lnTo>
                    <a:lnTo>
                      <a:pt x="802" y="250"/>
                    </a:lnTo>
                    <a:lnTo>
                      <a:pt x="773" y="207"/>
                    </a:lnTo>
                    <a:lnTo>
                      <a:pt x="738" y="168"/>
                    </a:lnTo>
                    <a:lnTo>
                      <a:pt x="700" y="133"/>
                    </a:lnTo>
                    <a:lnTo>
                      <a:pt x="656" y="104"/>
                    </a:lnTo>
                    <a:lnTo>
                      <a:pt x="610" y="81"/>
                    </a:lnTo>
                    <a:lnTo>
                      <a:pt x="560" y="62"/>
                    </a:lnTo>
                    <a:lnTo>
                      <a:pt x="507" y="53"/>
                    </a:lnTo>
                    <a:lnTo>
                      <a:pt x="452" y="49"/>
                    </a:lnTo>
                    <a:close/>
                    <a:moveTo>
                      <a:pt x="452" y="0"/>
                    </a:moveTo>
                    <a:lnTo>
                      <a:pt x="509" y="4"/>
                    </a:lnTo>
                    <a:lnTo>
                      <a:pt x="564" y="15"/>
                    </a:lnTo>
                    <a:lnTo>
                      <a:pt x="616" y="31"/>
                    </a:lnTo>
                    <a:lnTo>
                      <a:pt x="665" y="54"/>
                    </a:lnTo>
                    <a:lnTo>
                      <a:pt x="711" y="82"/>
                    </a:lnTo>
                    <a:lnTo>
                      <a:pt x="753" y="115"/>
                    </a:lnTo>
                    <a:lnTo>
                      <a:pt x="791" y="153"/>
                    </a:lnTo>
                    <a:lnTo>
                      <a:pt x="824" y="194"/>
                    </a:lnTo>
                    <a:lnTo>
                      <a:pt x="852" y="241"/>
                    </a:lnTo>
                    <a:lnTo>
                      <a:pt x="875" y="290"/>
                    </a:lnTo>
                    <a:lnTo>
                      <a:pt x="892" y="342"/>
                    </a:lnTo>
                    <a:lnTo>
                      <a:pt x="902" y="396"/>
                    </a:lnTo>
                    <a:lnTo>
                      <a:pt x="905" y="454"/>
                    </a:lnTo>
                    <a:lnTo>
                      <a:pt x="902" y="510"/>
                    </a:lnTo>
                    <a:lnTo>
                      <a:pt x="892" y="565"/>
                    </a:lnTo>
                    <a:lnTo>
                      <a:pt x="875" y="617"/>
                    </a:lnTo>
                    <a:lnTo>
                      <a:pt x="852" y="666"/>
                    </a:lnTo>
                    <a:lnTo>
                      <a:pt x="824" y="712"/>
                    </a:lnTo>
                    <a:lnTo>
                      <a:pt x="791" y="754"/>
                    </a:lnTo>
                    <a:lnTo>
                      <a:pt x="753" y="792"/>
                    </a:lnTo>
                    <a:lnTo>
                      <a:pt x="711" y="825"/>
                    </a:lnTo>
                    <a:lnTo>
                      <a:pt x="665" y="853"/>
                    </a:lnTo>
                    <a:lnTo>
                      <a:pt x="616" y="875"/>
                    </a:lnTo>
                    <a:lnTo>
                      <a:pt x="564" y="893"/>
                    </a:lnTo>
                    <a:lnTo>
                      <a:pt x="509" y="902"/>
                    </a:lnTo>
                    <a:lnTo>
                      <a:pt x="452" y="906"/>
                    </a:lnTo>
                    <a:lnTo>
                      <a:pt x="396" y="902"/>
                    </a:lnTo>
                    <a:lnTo>
                      <a:pt x="341" y="893"/>
                    </a:lnTo>
                    <a:lnTo>
                      <a:pt x="290" y="875"/>
                    </a:lnTo>
                    <a:lnTo>
                      <a:pt x="239" y="853"/>
                    </a:lnTo>
                    <a:lnTo>
                      <a:pt x="194" y="825"/>
                    </a:lnTo>
                    <a:lnTo>
                      <a:pt x="153" y="792"/>
                    </a:lnTo>
                    <a:lnTo>
                      <a:pt x="115" y="754"/>
                    </a:lnTo>
                    <a:lnTo>
                      <a:pt x="81" y="712"/>
                    </a:lnTo>
                    <a:lnTo>
                      <a:pt x="53" y="666"/>
                    </a:lnTo>
                    <a:lnTo>
                      <a:pt x="31" y="617"/>
                    </a:lnTo>
                    <a:lnTo>
                      <a:pt x="13" y="565"/>
                    </a:lnTo>
                    <a:lnTo>
                      <a:pt x="4" y="510"/>
                    </a:lnTo>
                    <a:lnTo>
                      <a:pt x="0" y="454"/>
                    </a:lnTo>
                    <a:lnTo>
                      <a:pt x="4" y="396"/>
                    </a:lnTo>
                    <a:lnTo>
                      <a:pt x="13" y="342"/>
                    </a:lnTo>
                    <a:lnTo>
                      <a:pt x="31" y="290"/>
                    </a:lnTo>
                    <a:lnTo>
                      <a:pt x="53" y="241"/>
                    </a:lnTo>
                    <a:lnTo>
                      <a:pt x="81" y="194"/>
                    </a:lnTo>
                    <a:lnTo>
                      <a:pt x="115" y="153"/>
                    </a:lnTo>
                    <a:lnTo>
                      <a:pt x="153" y="115"/>
                    </a:lnTo>
                    <a:lnTo>
                      <a:pt x="194" y="82"/>
                    </a:lnTo>
                    <a:lnTo>
                      <a:pt x="239" y="54"/>
                    </a:lnTo>
                    <a:lnTo>
                      <a:pt x="290" y="31"/>
                    </a:lnTo>
                    <a:lnTo>
                      <a:pt x="341" y="15"/>
                    </a:lnTo>
                    <a:lnTo>
                      <a:pt x="396" y="4"/>
                    </a:lnTo>
                    <a:lnTo>
                      <a:pt x="45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36" name="Group 335">
                <a:extLst>
                  <a:ext uri="{FF2B5EF4-FFF2-40B4-BE49-F238E27FC236}">
                    <a16:creationId xmlns:a16="http://schemas.microsoft.com/office/drawing/2014/main" id="{3A6348C5-A060-4E11-B576-E710BF59AB16}"/>
                  </a:ext>
                </a:extLst>
              </p:cNvPr>
              <p:cNvGrpSpPr/>
              <p:nvPr/>
            </p:nvGrpSpPr>
            <p:grpSpPr>
              <a:xfrm>
                <a:off x="5180018" y="2019817"/>
                <a:ext cx="207064" cy="235030"/>
                <a:chOff x="5180018" y="2019817"/>
                <a:chExt cx="207064" cy="235030"/>
              </a:xfrm>
            </p:grpSpPr>
            <p:sp>
              <p:nvSpPr>
                <p:cNvPr id="337" name="Freeform 111">
                  <a:extLst>
                    <a:ext uri="{FF2B5EF4-FFF2-40B4-BE49-F238E27FC236}">
                      <a16:creationId xmlns:a16="http://schemas.microsoft.com/office/drawing/2014/main" id="{DCD907C6-8094-492D-A755-CA7BE4448DA9}"/>
                    </a:ext>
                  </a:extLst>
                </p:cNvPr>
                <p:cNvSpPr>
                  <a:spLocks/>
                </p:cNvSpPr>
                <p:nvPr/>
              </p:nvSpPr>
              <p:spPr bwMode="auto">
                <a:xfrm>
                  <a:off x="5205009" y="2035287"/>
                  <a:ext cx="164818" cy="151133"/>
                </a:xfrm>
                <a:custGeom>
                  <a:avLst/>
                  <a:gdLst>
                    <a:gd name="T0" fmla="*/ 47 w 277"/>
                    <a:gd name="T1" fmla="*/ 2 h 254"/>
                    <a:gd name="T2" fmla="*/ 85 w 277"/>
                    <a:gd name="T3" fmla="*/ 11 h 254"/>
                    <a:gd name="T4" fmla="*/ 115 w 277"/>
                    <a:gd name="T5" fmla="*/ 15 h 254"/>
                    <a:gd name="T6" fmla="*/ 154 w 277"/>
                    <a:gd name="T7" fmla="*/ 18 h 254"/>
                    <a:gd name="T8" fmla="*/ 208 w 277"/>
                    <a:gd name="T9" fmla="*/ 24 h 254"/>
                    <a:gd name="T10" fmla="*/ 237 w 277"/>
                    <a:gd name="T11" fmla="*/ 35 h 254"/>
                    <a:gd name="T12" fmla="*/ 261 w 277"/>
                    <a:gd name="T13" fmla="*/ 70 h 254"/>
                    <a:gd name="T14" fmla="*/ 272 w 277"/>
                    <a:gd name="T15" fmla="*/ 96 h 254"/>
                    <a:gd name="T16" fmla="*/ 275 w 277"/>
                    <a:gd name="T17" fmla="*/ 121 h 254"/>
                    <a:gd name="T18" fmla="*/ 274 w 277"/>
                    <a:gd name="T19" fmla="*/ 135 h 254"/>
                    <a:gd name="T20" fmla="*/ 272 w 277"/>
                    <a:gd name="T21" fmla="*/ 171 h 254"/>
                    <a:gd name="T22" fmla="*/ 273 w 277"/>
                    <a:gd name="T23" fmla="*/ 200 h 254"/>
                    <a:gd name="T24" fmla="*/ 268 w 277"/>
                    <a:gd name="T25" fmla="*/ 207 h 254"/>
                    <a:gd name="T26" fmla="*/ 267 w 277"/>
                    <a:gd name="T27" fmla="*/ 207 h 254"/>
                    <a:gd name="T28" fmla="*/ 268 w 277"/>
                    <a:gd name="T29" fmla="*/ 223 h 254"/>
                    <a:gd name="T30" fmla="*/ 268 w 277"/>
                    <a:gd name="T31" fmla="*/ 233 h 254"/>
                    <a:gd name="T32" fmla="*/ 259 w 277"/>
                    <a:gd name="T33" fmla="*/ 234 h 254"/>
                    <a:gd name="T34" fmla="*/ 250 w 277"/>
                    <a:gd name="T35" fmla="*/ 227 h 254"/>
                    <a:gd name="T36" fmla="*/ 237 w 277"/>
                    <a:gd name="T37" fmla="*/ 194 h 254"/>
                    <a:gd name="T38" fmla="*/ 225 w 277"/>
                    <a:gd name="T39" fmla="*/ 160 h 254"/>
                    <a:gd name="T40" fmla="*/ 218 w 277"/>
                    <a:gd name="T41" fmla="*/ 141 h 254"/>
                    <a:gd name="T42" fmla="*/ 202 w 277"/>
                    <a:gd name="T43" fmla="*/ 112 h 254"/>
                    <a:gd name="T44" fmla="*/ 179 w 277"/>
                    <a:gd name="T45" fmla="*/ 107 h 254"/>
                    <a:gd name="T46" fmla="*/ 168 w 277"/>
                    <a:gd name="T47" fmla="*/ 124 h 254"/>
                    <a:gd name="T48" fmla="*/ 173 w 277"/>
                    <a:gd name="T49" fmla="*/ 152 h 254"/>
                    <a:gd name="T50" fmla="*/ 207 w 277"/>
                    <a:gd name="T51" fmla="*/ 174 h 254"/>
                    <a:gd name="T52" fmla="*/ 227 w 277"/>
                    <a:gd name="T53" fmla="*/ 201 h 254"/>
                    <a:gd name="T54" fmla="*/ 246 w 277"/>
                    <a:gd name="T55" fmla="*/ 232 h 254"/>
                    <a:gd name="T56" fmla="*/ 248 w 277"/>
                    <a:gd name="T57" fmla="*/ 240 h 254"/>
                    <a:gd name="T58" fmla="*/ 245 w 277"/>
                    <a:gd name="T59" fmla="*/ 249 h 254"/>
                    <a:gd name="T60" fmla="*/ 240 w 277"/>
                    <a:gd name="T61" fmla="*/ 254 h 254"/>
                    <a:gd name="T62" fmla="*/ 223 w 277"/>
                    <a:gd name="T63" fmla="*/ 244 h 254"/>
                    <a:gd name="T64" fmla="*/ 207 w 277"/>
                    <a:gd name="T65" fmla="*/ 227 h 254"/>
                    <a:gd name="T66" fmla="*/ 175 w 277"/>
                    <a:gd name="T67" fmla="*/ 204 h 254"/>
                    <a:gd name="T68" fmla="*/ 143 w 277"/>
                    <a:gd name="T69" fmla="*/ 179 h 254"/>
                    <a:gd name="T70" fmla="*/ 118 w 277"/>
                    <a:gd name="T71" fmla="*/ 165 h 254"/>
                    <a:gd name="T72" fmla="*/ 71 w 277"/>
                    <a:gd name="T73" fmla="*/ 140 h 254"/>
                    <a:gd name="T74" fmla="*/ 44 w 277"/>
                    <a:gd name="T75" fmla="*/ 123 h 254"/>
                    <a:gd name="T76" fmla="*/ 36 w 277"/>
                    <a:gd name="T77" fmla="*/ 107 h 254"/>
                    <a:gd name="T78" fmla="*/ 32 w 277"/>
                    <a:gd name="T79" fmla="*/ 106 h 254"/>
                    <a:gd name="T80" fmla="*/ 0 w 277"/>
                    <a:gd name="T81" fmla="*/ 96 h 254"/>
                    <a:gd name="T82" fmla="*/ 2 w 277"/>
                    <a:gd name="T83" fmla="*/ 94 h 254"/>
                    <a:gd name="T84" fmla="*/ 8 w 277"/>
                    <a:gd name="T85" fmla="*/ 75 h 254"/>
                    <a:gd name="T86" fmla="*/ 26 w 277"/>
                    <a:gd name="T87" fmla="*/ 2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54">
                      <a:moveTo>
                        <a:pt x="36" y="0"/>
                      </a:moveTo>
                      <a:lnTo>
                        <a:pt x="40" y="0"/>
                      </a:lnTo>
                      <a:lnTo>
                        <a:pt x="47" y="2"/>
                      </a:lnTo>
                      <a:lnTo>
                        <a:pt x="58" y="4"/>
                      </a:lnTo>
                      <a:lnTo>
                        <a:pt x="71" y="7"/>
                      </a:lnTo>
                      <a:lnTo>
                        <a:pt x="85" y="11"/>
                      </a:lnTo>
                      <a:lnTo>
                        <a:pt x="98" y="13"/>
                      </a:lnTo>
                      <a:lnTo>
                        <a:pt x="108" y="14"/>
                      </a:lnTo>
                      <a:lnTo>
                        <a:pt x="115" y="15"/>
                      </a:lnTo>
                      <a:lnTo>
                        <a:pt x="123" y="15"/>
                      </a:lnTo>
                      <a:lnTo>
                        <a:pt x="136" y="17"/>
                      </a:lnTo>
                      <a:lnTo>
                        <a:pt x="154" y="18"/>
                      </a:lnTo>
                      <a:lnTo>
                        <a:pt x="173" y="19"/>
                      </a:lnTo>
                      <a:lnTo>
                        <a:pt x="191" y="22"/>
                      </a:lnTo>
                      <a:lnTo>
                        <a:pt x="208" y="24"/>
                      </a:lnTo>
                      <a:lnTo>
                        <a:pt x="222" y="26"/>
                      </a:lnTo>
                      <a:lnTo>
                        <a:pt x="229" y="29"/>
                      </a:lnTo>
                      <a:lnTo>
                        <a:pt x="237" y="35"/>
                      </a:lnTo>
                      <a:lnTo>
                        <a:pt x="245" y="45"/>
                      </a:lnTo>
                      <a:lnTo>
                        <a:pt x="253" y="57"/>
                      </a:lnTo>
                      <a:lnTo>
                        <a:pt x="261" y="70"/>
                      </a:lnTo>
                      <a:lnTo>
                        <a:pt x="267" y="83"/>
                      </a:lnTo>
                      <a:lnTo>
                        <a:pt x="270" y="91"/>
                      </a:lnTo>
                      <a:lnTo>
                        <a:pt x="272" y="96"/>
                      </a:lnTo>
                      <a:lnTo>
                        <a:pt x="272" y="105"/>
                      </a:lnTo>
                      <a:lnTo>
                        <a:pt x="274" y="113"/>
                      </a:lnTo>
                      <a:lnTo>
                        <a:pt x="275" y="121"/>
                      </a:lnTo>
                      <a:lnTo>
                        <a:pt x="277" y="123"/>
                      </a:lnTo>
                      <a:lnTo>
                        <a:pt x="275" y="127"/>
                      </a:lnTo>
                      <a:lnTo>
                        <a:pt x="274" y="135"/>
                      </a:lnTo>
                      <a:lnTo>
                        <a:pt x="273" y="147"/>
                      </a:lnTo>
                      <a:lnTo>
                        <a:pt x="272" y="160"/>
                      </a:lnTo>
                      <a:lnTo>
                        <a:pt x="272" y="171"/>
                      </a:lnTo>
                      <a:lnTo>
                        <a:pt x="272" y="183"/>
                      </a:lnTo>
                      <a:lnTo>
                        <a:pt x="273" y="193"/>
                      </a:lnTo>
                      <a:lnTo>
                        <a:pt x="273" y="200"/>
                      </a:lnTo>
                      <a:lnTo>
                        <a:pt x="272" y="204"/>
                      </a:lnTo>
                      <a:lnTo>
                        <a:pt x="269" y="206"/>
                      </a:lnTo>
                      <a:lnTo>
                        <a:pt x="268" y="207"/>
                      </a:lnTo>
                      <a:lnTo>
                        <a:pt x="268" y="207"/>
                      </a:lnTo>
                      <a:lnTo>
                        <a:pt x="267" y="207"/>
                      </a:lnTo>
                      <a:lnTo>
                        <a:pt x="267" y="207"/>
                      </a:lnTo>
                      <a:lnTo>
                        <a:pt x="267" y="209"/>
                      </a:lnTo>
                      <a:lnTo>
                        <a:pt x="268" y="216"/>
                      </a:lnTo>
                      <a:lnTo>
                        <a:pt x="268" y="223"/>
                      </a:lnTo>
                      <a:lnTo>
                        <a:pt x="269" y="231"/>
                      </a:lnTo>
                      <a:lnTo>
                        <a:pt x="269" y="233"/>
                      </a:lnTo>
                      <a:lnTo>
                        <a:pt x="268" y="233"/>
                      </a:lnTo>
                      <a:lnTo>
                        <a:pt x="266" y="234"/>
                      </a:lnTo>
                      <a:lnTo>
                        <a:pt x="263" y="234"/>
                      </a:lnTo>
                      <a:lnTo>
                        <a:pt x="259" y="234"/>
                      </a:lnTo>
                      <a:lnTo>
                        <a:pt x="255" y="233"/>
                      </a:lnTo>
                      <a:lnTo>
                        <a:pt x="251" y="232"/>
                      </a:lnTo>
                      <a:lnTo>
                        <a:pt x="250" y="227"/>
                      </a:lnTo>
                      <a:lnTo>
                        <a:pt x="246" y="218"/>
                      </a:lnTo>
                      <a:lnTo>
                        <a:pt x="242" y="207"/>
                      </a:lnTo>
                      <a:lnTo>
                        <a:pt x="237" y="194"/>
                      </a:lnTo>
                      <a:lnTo>
                        <a:pt x="233" y="180"/>
                      </a:lnTo>
                      <a:lnTo>
                        <a:pt x="229" y="168"/>
                      </a:lnTo>
                      <a:lnTo>
                        <a:pt x="225" y="160"/>
                      </a:lnTo>
                      <a:lnTo>
                        <a:pt x="224" y="155"/>
                      </a:lnTo>
                      <a:lnTo>
                        <a:pt x="222" y="150"/>
                      </a:lnTo>
                      <a:lnTo>
                        <a:pt x="218" y="141"/>
                      </a:lnTo>
                      <a:lnTo>
                        <a:pt x="213" y="130"/>
                      </a:lnTo>
                      <a:lnTo>
                        <a:pt x="208" y="119"/>
                      </a:lnTo>
                      <a:lnTo>
                        <a:pt x="202" y="112"/>
                      </a:lnTo>
                      <a:lnTo>
                        <a:pt x="196" y="107"/>
                      </a:lnTo>
                      <a:lnTo>
                        <a:pt x="187" y="106"/>
                      </a:lnTo>
                      <a:lnTo>
                        <a:pt x="179" y="107"/>
                      </a:lnTo>
                      <a:lnTo>
                        <a:pt x="175" y="110"/>
                      </a:lnTo>
                      <a:lnTo>
                        <a:pt x="172" y="116"/>
                      </a:lnTo>
                      <a:lnTo>
                        <a:pt x="168" y="124"/>
                      </a:lnTo>
                      <a:lnTo>
                        <a:pt x="167" y="135"/>
                      </a:lnTo>
                      <a:lnTo>
                        <a:pt x="167" y="144"/>
                      </a:lnTo>
                      <a:lnTo>
                        <a:pt x="173" y="152"/>
                      </a:lnTo>
                      <a:lnTo>
                        <a:pt x="184" y="160"/>
                      </a:lnTo>
                      <a:lnTo>
                        <a:pt x="196" y="168"/>
                      </a:lnTo>
                      <a:lnTo>
                        <a:pt x="207" y="174"/>
                      </a:lnTo>
                      <a:lnTo>
                        <a:pt x="212" y="180"/>
                      </a:lnTo>
                      <a:lnTo>
                        <a:pt x="219" y="190"/>
                      </a:lnTo>
                      <a:lnTo>
                        <a:pt x="227" y="201"/>
                      </a:lnTo>
                      <a:lnTo>
                        <a:pt x="234" y="212"/>
                      </a:lnTo>
                      <a:lnTo>
                        <a:pt x="241" y="223"/>
                      </a:lnTo>
                      <a:lnTo>
                        <a:pt x="246" y="232"/>
                      </a:lnTo>
                      <a:lnTo>
                        <a:pt x="250" y="235"/>
                      </a:lnTo>
                      <a:lnTo>
                        <a:pt x="250" y="238"/>
                      </a:lnTo>
                      <a:lnTo>
                        <a:pt x="248" y="240"/>
                      </a:lnTo>
                      <a:lnTo>
                        <a:pt x="248" y="243"/>
                      </a:lnTo>
                      <a:lnTo>
                        <a:pt x="246" y="246"/>
                      </a:lnTo>
                      <a:lnTo>
                        <a:pt x="245" y="249"/>
                      </a:lnTo>
                      <a:lnTo>
                        <a:pt x="242" y="251"/>
                      </a:lnTo>
                      <a:lnTo>
                        <a:pt x="241" y="253"/>
                      </a:lnTo>
                      <a:lnTo>
                        <a:pt x="240" y="254"/>
                      </a:lnTo>
                      <a:lnTo>
                        <a:pt x="236" y="253"/>
                      </a:lnTo>
                      <a:lnTo>
                        <a:pt x="230" y="249"/>
                      </a:lnTo>
                      <a:lnTo>
                        <a:pt x="223" y="244"/>
                      </a:lnTo>
                      <a:lnTo>
                        <a:pt x="216" y="237"/>
                      </a:lnTo>
                      <a:lnTo>
                        <a:pt x="211" y="232"/>
                      </a:lnTo>
                      <a:lnTo>
                        <a:pt x="207" y="227"/>
                      </a:lnTo>
                      <a:lnTo>
                        <a:pt x="198" y="221"/>
                      </a:lnTo>
                      <a:lnTo>
                        <a:pt x="187" y="212"/>
                      </a:lnTo>
                      <a:lnTo>
                        <a:pt x="175" y="204"/>
                      </a:lnTo>
                      <a:lnTo>
                        <a:pt x="164" y="195"/>
                      </a:lnTo>
                      <a:lnTo>
                        <a:pt x="152" y="187"/>
                      </a:lnTo>
                      <a:lnTo>
                        <a:pt x="143" y="179"/>
                      </a:lnTo>
                      <a:lnTo>
                        <a:pt x="137" y="174"/>
                      </a:lnTo>
                      <a:lnTo>
                        <a:pt x="130" y="171"/>
                      </a:lnTo>
                      <a:lnTo>
                        <a:pt x="118" y="165"/>
                      </a:lnTo>
                      <a:lnTo>
                        <a:pt x="102" y="156"/>
                      </a:lnTo>
                      <a:lnTo>
                        <a:pt x="87" y="149"/>
                      </a:lnTo>
                      <a:lnTo>
                        <a:pt x="71" y="140"/>
                      </a:lnTo>
                      <a:lnTo>
                        <a:pt x="59" y="134"/>
                      </a:lnTo>
                      <a:lnTo>
                        <a:pt x="52" y="130"/>
                      </a:lnTo>
                      <a:lnTo>
                        <a:pt x="44" y="123"/>
                      </a:lnTo>
                      <a:lnTo>
                        <a:pt x="40" y="116"/>
                      </a:lnTo>
                      <a:lnTo>
                        <a:pt x="37" y="110"/>
                      </a:lnTo>
                      <a:lnTo>
                        <a:pt x="36" y="107"/>
                      </a:lnTo>
                      <a:lnTo>
                        <a:pt x="36" y="107"/>
                      </a:lnTo>
                      <a:lnTo>
                        <a:pt x="35" y="107"/>
                      </a:lnTo>
                      <a:lnTo>
                        <a:pt x="32" y="106"/>
                      </a:lnTo>
                      <a:lnTo>
                        <a:pt x="26" y="103"/>
                      </a:lnTo>
                      <a:lnTo>
                        <a:pt x="15" y="101"/>
                      </a:lnTo>
                      <a:lnTo>
                        <a:pt x="0" y="96"/>
                      </a:lnTo>
                      <a:lnTo>
                        <a:pt x="0" y="96"/>
                      </a:lnTo>
                      <a:lnTo>
                        <a:pt x="0" y="95"/>
                      </a:lnTo>
                      <a:lnTo>
                        <a:pt x="2" y="94"/>
                      </a:lnTo>
                      <a:lnTo>
                        <a:pt x="3" y="90"/>
                      </a:lnTo>
                      <a:lnTo>
                        <a:pt x="5" y="84"/>
                      </a:lnTo>
                      <a:lnTo>
                        <a:pt x="8" y="75"/>
                      </a:lnTo>
                      <a:lnTo>
                        <a:pt x="13" y="63"/>
                      </a:lnTo>
                      <a:lnTo>
                        <a:pt x="19" y="46"/>
                      </a:lnTo>
                      <a:lnTo>
                        <a:pt x="26" y="25"/>
                      </a:lnTo>
                      <a:lnTo>
                        <a:pt x="3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Freeform 112">
                  <a:extLst>
                    <a:ext uri="{FF2B5EF4-FFF2-40B4-BE49-F238E27FC236}">
                      <a16:creationId xmlns:a16="http://schemas.microsoft.com/office/drawing/2014/main" id="{6038A9C9-ED7D-44B7-A19A-03FDFD338D79}"/>
                    </a:ext>
                  </a:extLst>
                </p:cNvPr>
                <p:cNvSpPr>
                  <a:spLocks/>
                </p:cNvSpPr>
                <p:nvPr/>
              </p:nvSpPr>
              <p:spPr bwMode="auto">
                <a:xfrm>
                  <a:off x="5180018" y="2019817"/>
                  <a:ext cx="45816" cy="75566"/>
                </a:xfrm>
                <a:custGeom>
                  <a:avLst/>
                  <a:gdLst>
                    <a:gd name="T0" fmla="*/ 45 w 77"/>
                    <a:gd name="T1" fmla="*/ 0 h 127"/>
                    <a:gd name="T2" fmla="*/ 77 w 77"/>
                    <a:gd name="T3" fmla="*/ 15 h 127"/>
                    <a:gd name="T4" fmla="*/ 34 w 77"/>
                    <a:gd name="T5" fmla="*/ 127 h 127"/>
                    <a:gd name="T6" fmla="*/ 0 w 77"/>
                    <a:gd name="T7" fmla="*/ 118 h 127"/>
                    <a:gd name="T8" fmla="*/ 45 w 77"/>
                    <a:gd name="T9" fmla="*/ 0 h 127"/>
                  </a:gdLst>
                  <a:ahLst/>
                  <a:cxnLst>
                    <a:cxn ang="0">
                      <a:pos x="T0" y="T1"/>
                    </a:cxn>
                    <a:cxn ang="0">
                      <a:pos x="T2" y="T3"/>
                    </a:cxn>
                    <a:cxn ang="0">
                      <a:pos x="T4" y="T5"/>
                    </a:cxn>
                    <a:cxn ang="0">
                      <a:pos x="T6" y="T7"/>
                    </a:cxn>
                    <a:cxn ang="0">
                      <a:pos x="T8" y="T9"/>
                    </a:cxn>
                  </a:cxnLst>
                  <a:rect l="0" t="0" r="r" b="b"/>
                  <a:pathLst>
                    <a:path w="77" h="127">
                      <a:moveTo>
                        <a:pt x="45" y="0"/>
                      </a:moveTo>
                      <a:lnTo>
                        <a:pt x="77" y="15"/>
                      </a:lnTo>
                      <a:lnTo>
                        <a:pt x="34" y="127"/>
                      </a:lnTo>
                      <a:lnTo>
                        <a:pt x="0" y="118"/>
                      </a:lnTo>
                      <a:lnTo>
                        <a:pt x="45"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Freeform 113">
                  <a:extLst>
                    <a:ext uri="{FF2B5EF4-FFF2-40B4-BE49-F238E27FC236}">
                      <a16:creationId xmlns:a16="http://schemas.microsoft.com/office/drawing/2014/main" id="{C7DD4171-7B5D-44DD-B565-0771667FF4DE}"/>
                    </a:ext>
                  </a:extLst>
                </p:cNvPr>
                <p:cNvSpPr>
                  <a:spLocks/>
                </p:cNvSpPr>
                <p:nvPr/>
              </p:nvSpPr>
              <p:spPr bwMode="auto">
                <a:xfrm>
                  <a:off x="5321631" y="2220335"/>
                  <a:ext cx="10710" cy="21420"/>
                </a:xfrm>
                <a:custGeom>
                  <a:avLst/>
                  <a:gdLst>
                    <a:gd name="T0" fmla="*/ 9 w 18"/>
                    <a:gd name="T1" fmla="*/ 0 h 36"/>
                    <a:gd name="T2" fmla="*/ 12 w 18"/>
                    <a:gd name="T3" fmla="*/ 1 h 36"/>
                    <a:gd name="T4" fmla="*/ 15 w 18"/>
                    <a:gd name="T5" fmla="*/ 4 h 36"/>
                    <a:gd name="T6" fmla="*/ 17 w 18"/>
                    <a:gd name="T7" fmla="*/ 8 h 36"/>
                    <a:gd name="T8" fmla="*/ 18 w 18"/>
                    <a:gd name="T9" fmla="*/ 12 h 36"/>
                    <a:gd name="T10" fmla="*/ 18 w 18"/>
                    <a:gd name="T11" fmla="*/ 19 h 36"/>
                    <a:gd name="T12" fmla="*/ 18 w 18"/>
                    <a:gd name="T13" fmla="*/ 23 h 36"/>
                    <a:gd name="T14" fmla="*/ 17 w 18"/>
                    <a:gd name="T15" fmla="*/ 28 h 36"/>
                    <a:gd name="T16" fmla="*/ 15 w 18"/>
                    <a:gd name="T17" fmla="*/ 33 h 36"/>
                    <a:gd name="T18" fmla="*/ 12 w 18"/>
                    <a:gd name="T19" fmla="*/ 36 h 36"/>
                    <a:gd name="T20" fmla="*/ 9 w 18"/>
                    <a:gd name="T21" fmla="*/ 36 h 36"/>
                    <a:gd name="T22" fmla="*/ 6 w 18"/>
                    <a:gd name="T23" fmla="*/ 36 h 36"/>
                    <a:gd name="T24" fmla="*/ 4 w 18"/>
                    <a:gd name="T25" fmla="*/ 33 h 36"/>
                    <a:gd name="T26" fmla="*/ 1 w 18"/>
                    <a:gd name="T27" fmla="*/ 28 h 36"/>
                    <a:gd name="T28" fmla="*/ 0 w 18"/>
                    <a:gd name="T29" fmla="*/ 23 h 36"/>
                    <a:gd name="T30" fmla="*/ 0 w 18"/>
                    <a:gd name="T31" fmla="*/ 19 h 36"/>
                    <a:gd name="T32" fmla="*/ 0 w 18"/>
                    <a:gd name="T33" fmla="*/ 12 h 36"/>
                    <a:gd name="T34" fmla="*/ 1 w 18"/>
                    <a:gd name="T35" fmla="*/ 8 h 36"/>
                    <a:gd name="T36" fmla="*/ 4 w 18"/>
                    <a:gd name="T37" fmla="*/ 4 h 36"/>
                    <a:gd name="T38" fmla="*/ 6 w 18"/>
                    <a:gd name="T39" fmla="*/ 1 h 36"/>
                    <a:gd name="T40" fmla="*/ 9 w 18"/>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36">
                      <a:moveTo>
                        <a:pt x="9" y="0"/>
                      </a:moveTo>
                      <a:lnTo>
                        <a:pt x="12" y="1"/>
                      </a:lnTo>
                      <a:lnTo>
                        <a:pt x="15" y="4"/>
                      </a:lnTo>
                      <a:lnTo>
                        <a:pt x="17" y="8"/>
                      </a:lnTo>
                      <a:lnTo>
                        <a:pt x="18" y="12"/>
                      </a:lnTo>
                      <a:lnTo>
                        <a:pt x="18" y="19"/>
                      </a:lnTo>
                      <a:lnTo>
                        <a:pt x="18" y="23"/>
                      </a:lnTo>
                      <a:lnTo>
                        <a:pt x="17" y="28"/>
                      </a:lnTo>
                      <a:lnTo>
                        <a:pt x="15" y="33"/>
                      </a:lnTo>
                      <a:lnTo>
                        <a:pt x="12" y="36"/>
                      </a:lnTo>
                      <a:lnTo>
                        <a:pt x="9" y="36"/>
                      </a:lnTo>
                      <a:lnTo>
                        <a:pt x="6" y="36"/>
                      </a:lnTo>
                      <a:lnTo>
                        <a:pt x="4" y="33"/>
                      </a:lnTo>
                      <a:lnTo>
                        <a:pt x="1" y="28"/>
                      </a:lnTo>
                      <a:lnTo>
                        <a:pt x="0" y="23"/>
                      </a:lnTo>
                      <a:lnTo>
                        <a:pt x="0" y="19"/>
                      </a:lnTo>
                      <a:lnTo>
                        <a:pt x="0" y="12"/>
                      </a:lnTo>
                      <a:lnTo>
                        <a:pt x="1" y="8"/>
                      </a:lnTo>
                      <a:lnTo>
                        <a:pt x="4" y="4"/>
                      </a:lnTo>
                      <a:lnTo>
                        <a:pt x="6" y="1"/>
                      </a:lnTo>
                      <a:lnTo>
                        <a:pt x="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Freeform 114">
                  <a:extLst>
                    <a:ext uri="{FF2B5EF4-FFF2-40B4-BE49-F238E27FC236}">
                      <a16:creationId xmlns:a16="http://schemas.microsoft.com/office/drawing/2014/main" id="{22011680-3313-4A14-8A85-7E037FACA1BE}"/>
                    </a:ext>
                  </a:extLst>
                </p:cNvPr>
                <p:cNvSpPr>
                  <a:spLocks/>
                </p:cNvSpPr>
                <p:nvPr/>
              </p:nvSpPr>
              <p:spPr bwMode="auto">
                <a:xfrm>
                  <a:off x="5360306" y="2189395"/>
                  <a:ext cx="10115" cy="20826"/>
                </a:xfrm>
                <a:custGeom>
                  <a:avLst/>
                  <a:gdLst>
                    <a:gd name="T0" fmla="*/ 8 w 17"/>
                    <a:gd name="T1" fmla="*/ 0 h 35"/>
                    <a:gd name="T2" fmla="*/ 12 w 17"/>
                    <a:gd name="T3" fmla="*/ 0 h 35"/>
                    <a:gd name="T4" fmla="*/ 13 w 17"/>
                    <a:gd name="T5" fmla="*/ 2 h 35"/>
                    <a:gd name="T6" fmla="*/ 16 w 17"/>
                    <a:gd name="T7" fmla="*/ 7 h 35"/>
                    <a:gd name="T8" fmla="*/ 17 w 17"/>
                    <a:gd name="T9" fmla="*/ 12 h 35"/>
                    <a:gd name="T10" fmla="*/ 17 w 17"/>
                    <a:gd name="T11" fmla="*/ 17 h 35"/>
                    <a:gd name="T12" fmla="*/ 17 w 17"/>
                    <a:gd name="T13" fmla="*/ 23 h 35"/>
                    <a:gd name="T14" fmla="*/ 16 w 17"/>
                    <a:gd name="T15" fmla="*/ 28 h 35"/>
                    <a:gd name="T16" fmla="*/ 13 w 17"/>
                    <a:gd name="T17" fmla="*/ 31 h 35"/>
                    <a:gd name="T18" fmla="*/ 12 w 17"/>
                    <a:gd name="T19" fmla="*/ 34 h 35"/>
                    <a:gd name="T20" fmla="*/ 8 w 17"/>
                    <a:gd name="T21" fmla="*/ 35 h 35"/>
                    <a:gd name="T22" fmla="*/ 6 w 17"/>
                    <a:gd name="T23" fmla="*/ 34 h 35"/>
                    <a:gd name="T24" fmla="*/ 3 w 17"/>
                    <a:gd name="T25" fmla="*/ 31 h 35"/>
                    <a:gd name="T26" fmla="*/ 2 w 17"/>
                    <a:gd name="T27" fmla="*/ 28 h 35"/>
                    <a:gd name="T28" fmla="*/ 1 w 17"/>
                    <a:gd name="T29" fmla="*/ 23 h 35"/>
                    <a:gd name="T30" fmla="*/ 0 w 17"/>
                    <a:gd name="T31" fmla="*/ 17 h 35"/>
                    <a:gd name="T32" fmla="*/ 1 w 17"/>
                    <a:gd name="T33" fmla="*/ 12 h 35"/>
                    <a:gd name="T34" fmla="*/ 2 w 17"/>
                    <a:gd name="T35" fmla="*/ 7 h 35"/>
                    <a:gd name="T36" fmla="*/ 3 w 17"/>
                    <a:gd name="T37" fmla="*/ 2 h 35"/>
                    <a:gd name="T38" fmla="*/ 6 w 17"/>
                    <a:gd name="T39" fmla="*/ 0 h 35"/>
                    <a:gd name="T40" fmla="*/ 8 w 17"/>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5">
                      <a:moveTo>
                        <a:pt x="8" y="0"/>
                      </a:moveTo>
                      <a:lnTo>
                        <a:pt x="12" y="0"/>
                      </a:lnTo>
                      <a:lnTo>
                        <a:pt x="13" y="2"/>
                      </a:lnTo>
                      <a:lnTo>
                        <a:pt x="16" y="7"/>
                      </a:lnTo>
                      <a:lnTo>
                        <a:pt x="17" y="12"/>
                      </a:lnTo>
                      <a:lnTo>
                        <a:pt x="17" y="17"/>
                      </a:lnTo>
                      <a:lnTo>
                        <a:pt x="17" y="23"/>
                      </a:lnTo>
                      <a:lnTo>
                        <a:pt x="16" y="28"/>
                      </a:lnTo>
                      <a:lnTo>
                        <a:pt x="13" y="31"/>
                      </a:lnTo>
                      <a:lnTo>
                        <a:pt x="12" y="34"/>
                      </a:lnTo>
                      <a:lnTo>
                        <a:pt x="8" y="35"/>
                      </a:lnTo>
                      <a:lnTo>
                        <a:pt x="6" y="34"/>
                      </a:lnTo>
                      <a:lnTo>
                        <a:pt x="3" y="31"/>
                      </a:lnTo>
                      <a:lnTo>
                        <a:pt x="2" y="28"/>
                      </a:lnTo>
                      <a:lnTo>
                        <a:pt x="1" y="23"/>
                      </a:lnTo>
                      <a:lnTo>
                        <a:pt x="0" y="17"/>
                      </a:lnTo>
                      <a:lnTo>
                        <a:pt x="1" y="12"/>
                      </a:lnTo>
                      <a:lnTo>
                        <a:pt x="2" y="7"/>
                      </a:lnTo>
                      <a:lnTo>
                        <a:pt x="3" y="2"/>
                      </a:lnTo>
                      <a:lnTo>
                        <a:pt x="6" y="0"/>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Freeform 115">
                  <a:extLst>
                    <a:ext uri="{FF2B5EF4-FFF2-40B4-BE49-F238E27FC236}">
                      <a16:creationId xmlns:a16="http://schemas.microsoft.com/office/drawing/2014/main" id="{9415733B-212B-44D4-8B5D-544F7260F8E9}"/>
                    </a:ext>
                  </a:extLst>
                </p:cNvPr>
                <p:cNvSpPr>
                  <a:spLocks/>
                </p:cNvSpPr>
                <p:nvPr/>
              </p:nvSpPr>
              <p:spPr bwMode="auto">
                <a:xfrm>
                  <a:off x="5344241" y="2200105"/>
                  <a:ext cx="10115" cy="22610"/>
                </a:xfrm>
                <a:custGeom>
                  <a:avLst/>
                  <a:gdLst>
                    <a:gd name="T0" fmla="*/ 8 w 17"/>
                    <a:gd name="T1" fmla="*/ 0 h 38"/>
                    <a:gd name="T2" fmla="*/ 11 w 17"/>
                    <a:gd name="T3" fmla="*/ 1 h 38"/>
                    <a:gd name="T4" fmla="*/ 13 w 17"/>
                    <a:gd name="T5" fmla="*/ 4 h 38"/>
                    <a:gd name="T6" fmla="*/ 14 w 17"/>
                    <a:gd name="T7" fmla="*/ 9 h 38"/>
                    <a:gd name="T8" fmla="*/ 16 w 17"/>
                    <a:gd name="T9" fmla="*/ 13 h 38"/>
                    <a:gd name="T10" fmla="*/ 17 w 17"/>
                    <a:gd name="T11" fmla="*/ 20 h 38"/>
                    <a:gd name="T12" fmla="*/ 16 w 17"/>
                    <a:gd name="T13" fmla="*/ 26 h 38"/>
                    <a:gd name="T14" fmla="*/ 14 w 17"/>
                    <a:gd name="T15" fmla="*/ 31 h 38"/>
                    <a:gd name="T16" fmla="*/ 13 w 17"/>
                    <a:gd name="T17" fmla="*/ 34 h 38"/>
                    <a:gd name="T18" fmla="*/ 11 w 17"/>
                    <a:gd name="T19" fmla="*/ 38 h 38"/>
                    <a:gd name="T20" fmla="*/ 8 w 17"/>
                    <a:gd name="T21" fmla="*/ 38 h 38"/>
                    <a:gd name="T22" fmla="*/ 6 w 17"/>
                    <a:gd name="T23" fmla="*/ 38 h 38"/>
                    <a:gd name="T24" fmla="*/ 3 w 17"/>
                    <a:gd name="T25" fmla="*/ 34 h 38"/>
                    <a:gd name="T26" fmla="*/ 1 w 17"/>
                    <a:gd name="T27" fmla="*/ 31 h 38"/>
                    <a:gd name="T28" fmla="*/ 0 w 17"/>
                    <a:gd name="T29" fmla="*/ 26 h 38"/>
                    <a:gd name="T30" fmla="*/ 0 w 17"/>
                    <a:gd name="T31" fmla="*/ 20 h 38"/>
                    <a:gd name="T32" fmla="*/ 0 w 17"/>
                    <a:gd name="T33" fmla="*/ 13 h 38"/>
                    <a:gd name="T34" fmla="*/ 1 w 17"/>
                    <a:gd name="T35" fmla="*/ 9 h 38"/>
                    <a:gd name="T36" fmla="*/ 3 w 17"/>
                    <a:gd name="T37" fmla="*/ 4 h 38"/>
                    <a:gd name="T38" fmla="*/ 6 w 17"/>
                    <a:gd name="T39" fmla="*/ 1 h 38"/>
                    <a:gd name="T40" fmla="*/ 8 w 17"/>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8">
                      <a:moveTo>
                        <a:pt x="8" y="0"/>
                      </a:moveTo>
                      <a:lnTo>
                        <a:pt x="11" y="1"/>
                      </a:lnTo>
                      <a:lnTo>
                        <a:pt x="13" y="4"/>
                      </a:lnTo>
                      <a:lnTo>
                        <a:pt x="14" y="9"/>
                      </a:lnTo>
                      <a:lnTo>
                        <a:pt x="16" y="13"/>
                      </a:lnTo>
                      <a:lnTo>
                        <a:pt x="17" y="20"/>
                      </a:lnTo>
                      <a:lnTo>
                        <a:pt x="16" y="26"/>
                      </a:lnTo>
                      <a:lnTo>
                        <a:pt x="14" y="31"/>
                      </a:lnTo>
                      <a:lnTo>
                        <a:pt x="13" y="34"/>
                      </a:lnTo>
                      <a:lnTo>
                        <a:pt x="11" y="38"/>
                      </a:lnTo>
                      <a:lnTo>
                        <a:pt x="8" y="38"/>
                      </a:lnTo>
                      <a:lnTo>
                        <a:pt x="6" y="38"/>
                      </a:lnTo>
                      <a:lnTo>
                        <a:pt x="3" y="34"/>
                      </a:lnTo>
                      <a:lnTo>
                        <a:pt x="1" y="31"/>
                      </a:lnTo>
                      <a:lnTo>
                        <a:pt x="0" y="26"/>
                      </a:lnTo>
                      <a:lnTo>
                        <a:pt x="0" y="20"/>
                      </a:lnTo>
                      <a:lnTo>
                        <a:pt x="0" y="13"/>
                      </a:lnTo>
                      <a:lnTo>
                        <a:pt x="1" y="9"/>
                      </a:lnTo>
                      <a:lnTo>
                        <a:pt x="3" y="4"/>
                      </a:lnTo>
                      <a:lnTo>
                        <a:pt x="6" y="1"/>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2" name="Freeform 116">
                  <a:extLst>
                    <a:ext uri="{FF2B5EF4-FFF2-40B4-BE49-F238E27FC236}">
                      <a16:creationId xmlns:a16="http://schemas.microsoft.com/office/drawing/2014/main" id="{CB45FB6A-B9C9-469A-87A2-F6AC35AF4E83}"/>
                    </a:ext>
                  </a:extLst>
                </p:cNvPr>
                <p:cNvSpPr>
                  <a:spLocks/>
                </p:cNvSpPr>
                <p:nvPr/>
              </p:nvSpPr>
              <p:spPr bwMode="auto">
                <a:xfrm>
                  <a:off x="5376967" y="2212005"/>
                  <a:ext cx="10115" cy="20826"/>
                </a:xfrm>
                <a:custGeom>
                  <a:avLst/>
                  <a:gdLst>
                    <a:gd name="T0" fmla="*/ 8 w 17"/>
                    <a:gd name="T1" fmla="*/ 0 h 35"/>
                    <a:gd name="T2" fmla="*/ 11 w 17"/>
                    <a:gd name="T3" fmla="*/ 1 h 35"/>
                    <a:gd name="T4" fmla="*/ 13 w 17"/>
                    <a:gd name="T5" fmla="*/ 3 h 35"/>
                    <a:gd name="T6" fmla="*/ 16 w 17"/>
                    <a:gd name="T7" fmla="*/ 7 h 35"/>
                    <a:gd name="T8" fmla="*/ 17 w 17"/>
                    <a:gd name="T9" fmla="*/ 12 h 35"/>
                    <a:gd name="T10" fmla="*/ 17 w 17"/>
                    <a:gd name="T11" fmla="*/ 18 h 35"/>
                    <a:gd name="T12" fmla="*/ 17 w 17"/>
                    <a:gd name="T13" fmla="*/ 23 h 35"/>
                    <a:gd name="T14" fmla="*/ 16 w 17"/>
                    <a:gd name="T15" fmla="*/ 28 h 35"/>
                    <a:gd name="T16" fmla="*/ 13 w 17"/>
                    <a:gd name="T17" fmla="*/ 31 h 35"/>
                    <a:gd name="T18" fmla="*/ 11 w 17"/>
                    <a:gd name="T19" fmla="*/ 35 h 35"/>
                    <a:gd name="T20" fmla="*/ 8 w 17"/>
                    <a:gd name="T21" fmla="*/ 35 h 35"/>
                    <a:gd name="T22" fmla="*/ 6 w 17"/>
                    <a:gd name="T23" fmla="*/ 35 h 35"/>
                    <a:gd name="T24" fmla="*/ 3 w 17"/>
                    <a:gd name="T25" fmla="*/ 31 h 35"/>
                    <a:gd name="T26" fmla="*/ 1 w 17"/>
                    <a:gd name="T27" fmla="*/ 28 h 35"/>
                    <a:gd name="T28" fmla="*/ 0 w 17"/>
                    <a:gd name="T29" fmla="*/ 23 h 35"/>
                    <a:gd name="T30" fmla="*/ 0 w 17"/>
                    <a:gd name="T31" fmla="*/ 18 h 35"/>
                    <a:gd name="T32" fmla="*/ 0 w 17"/>
                    <a:gd name="T33" fmla="*/ 12 h 35"/>
                    <a:gd name="T34" fmla="*/ 1 w 17"/>
                    <a:gd name="T35" fmla="*/ 7 h 35"/>
                    <a:gd name="T36" fmla="*/ 3 w 17"/>
                    <a:gd name="T37" fmla="*/ 3 h 35"/>
                    <a:gd name="T38" fmla="*/ 6 w 17"/>
                    <a:gd name="T39" fmla="*/ 1 h 35"/>
                    <a:gd name="T40" fmla="*/ 8 w 17"/>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5">
                      <a:moveTo>
                        <a:pt x="8" y="0"/>
                      </a:moveTo>
                      <a:lnTo>
                        <a:pt x="11" y="1"/>
                      </a:lnTo>
                      <a:lnTo>
                        <a:pt x="13" y="3"/>
                      </a:lnTo>
                      <a:lnTo>
                        <a:pt x="16" y="7"/>
                      </a:lnTo>
                      <a:lnTo>
                        <a:pt x="17" y="12"/>
                      </a:lnTo>
                      <a:lnTo>
                        <a:pt x="17" y="18"/>
                      </a:lnTo>
                      <a:lnTo>
                        <a:pt x="17" y="23"/>
                      </a:lnTo>
                      <a:lnTo>
                        <a:pt x="16" y="28"/>
                      </a:lnTo>
                      <a:lnTo>
                        <a:pt x="13" y="31"/>
                      </a:lnTo>
                      <a:lnTo>
                        <a:pt x="11" y="35"/>
                      </a:lnTo>
                      <a:lnTo>
                        <a:pt x="8" y="35"/>
                      </a:lnTo>
                      <a:lnTo>
                        <a:pt x="6" y="35"/>
                      </a:lnTo>
                      <a:lnTo>
                        <a:pt x="3" y="31"/>
                      </a:lnTo>
                      <a:lnTo>
                        <a:pt x="1" y="28"/>
                      </a:lnTo>
                      <a:lnTo>
                        <a:pt x="0" y="23"/>
                      </a:lnTo>
                      <a:lnTo>
                        <a:pt x="0" y="18"/>
                      </a:lnTo>
                      <a:lnTo>
                        <a:pt x="0" y="12"/>
                      </a:lnTo>
                      <a:lnTo>
                        <a:pt x="1" y="7"/>
                      </a:lnTo>
                      <a:lnTo>
                        <a:pt x="3" y="3"/>
                      </a:lnTo>
                      <a:lnTo>
                        <a:pt x="6" y="1"/>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Freeform 117">
                  <a:extLst>
                    <a:ext uri="{FF2B5EF4-FFF2-40B4-BE49-F238E27FC236}">
                      <a16:creationId xmlns:a16="http://schemas.microsoft.com/office/drawing/2014/main" id="{6FE91CFA-BD92-47FB-9420-8131F6C6AE11}"/>
                    </a:ext>
                  </a:extLst>
                </p:cNvPr>
                <p:cNvSpPr>
                  <a:spLocks/>
                </p:cNvSpPr>
                <p:nvPr/>
              </p:nvSpPr>
              <p:spPr bwMode="auto">
                <a:xfrm>
                  <a:off x="5360306" y="2223905"/>
                  <a:ext cx="11305" cy="22016"/>
                </a:xfrm>
                <a:custGeom>
                  <a:avLst/>
                  <a:gdLst>
                    <a:gd name="T0" fmla="*/ 9 w 19"/>
                    <a:gd name="T1" fmla="*/ 0 h 37"/>
                    <a:gd name="T2" fmla="*/ 13 w 19"/>
                    <a:gd name="T3" fmla="*/ 2 h 37"/>
                    <a:gd name="T4" fmla="*/ 16 w 19"/>
                    <a:gd name="T5" fmla="*/ 4 h 37"/>
                    <a:gd name="T6" fmla="*/ 18 w 19"/>
                    <a:gd name="T7" fmla="*/ 8 h 37"/>
                    <a:gd name="T8" fmla="*/ 19 w 19"/>
                    <a:gd name="T9" fmla="*/ 13 h 37"/>
                    <a:gd name="T10" fmla="*/ 19 w 19"/>
                    <a:gd name="T11" fmla="*/ 19 h 37"/>
                    <a:gd name="T12" fmla="*/ 19 w 19"/>
                    <a:gd name="T13" fmla="*/ 25 h 37"/>
                    <a:gd name="T14" fmla="*/ 18 w 19"/>
                    <a:gd name="T15" fmla="*/ 30 h 37"/>
                    <a:gd name="T16" fmla="*/ 16 w 19"/>
                    <a:gd name="T17" fmla="*/ 33 h 37"/>
                    <a:gd name="T18" fmla="*/ 13 w 19"/>
                    <a:gd name="T19" fmla="*/ 36 h 37"/>
                    <a:gd name="T20" fmla="*/ 9 w 19"/>
                    <a:gd name="T21" fmla="*/ 37 h 37"/>
                    <a:gd name="T22" fmla="*/ 7 w 19"/>
                    <a:gd name="T23" fmla="*/ 36 h 37"/>
                    <a:gd name="T24" fmla="*/ 5 w 19"/>
                    <a:gd name="T25" fmla="*/ 33 h 37"/>
                    <a:gd name="T26" fmla="*/ 2 w 19"/>
                    <a:gd name="T27" fmla="*/ 30 h 37"/>
                    <a:gd name="T28" fmla="*/ 1 w 19"/>
                    <a:gd name="T29" fmla="*/ 25 h 37"/>
                    <a:gd name="T30" fmla="*/ 0 w 19"/>
                    <a:gd name="T31" fmla="*/ 19 h 37"/>
                    <a:gd name="T32" fmla="*/ 1 w 19"/>
                    <a:gd name="T33" fmla="*/ 13 h 37"/>
                    <a:gd name="T34" fmla="*/ 2 w 19"/>
                    <a:gd name="T35" fmla="*/ 8 h 37"/>
                    <a:gd name="T36" fmla="*/ 5 w 19"/>
                    <a:gd name="T37" fmla="*/ 4 h 37"/>
                    <a:gd name="T38" fmla="*/ 7 w 19"/>
                    <a:gd name="T39" fmla="*/ 2 h 37"/>
                    <a:gd name="T40" fmla="*/ 9 w 19"/>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7">
                      <a:moveTo>
                        <a:pt x="9" y="0"/>
                      </a:moveTo>
                      <a:lnTo>
                        <a:pt x="13" y="2"/>
                      </a:lnTo>
                      <a:lnTo>
                        <a:pt x="16" y="4"/>
                      </a:lnTo>
                      <a:lnTo>
                        <a:pt x="18" y="8"/>
                      </a:lnTo>
                      <a:lnTo>
                        <a:pt x="19" y="13"/>
                      </a:lnTo>
                      <a:lnTo>
                        <a:pt x="19" y="19"/>
                      </a:lnTo>
                      <a:lnTo>
                        <a:pt x="19" y="25"/>
                      </a:lnTo>
                      <a:lnTo>
                        <a:pt x="18" y="30"/>
                      </a:lnTo>
                      <a:lnTo>
                        <a:pt x="16" y="33"/>
                      </a:lnTo>
                      <a:lnTo>
                        <a:pt x="13" y="36"/>
                      </a:lnTo>
                      <a:lnTo>
                        <a:pt x="9" y="37"/>
                      </a:lnTo>
                      <a:lnTo>
                        <a:pt x="7" y="36"/>
                      </a:lnTo>
                      <a:lnTo>
                        <a:pt x="5" y="33"/>
                      </a:lnTo>
                      <a:lnTo>
                        <a:pt x="2" y="30"/>
                      </a:lnTo>
                      <a:lnTo>
                        <a:pt x="1" y="25"/>
                      </a:lnTo>
                      <a:lnTo>
                        <a:pt x="0" y="19"/>
                      </a:lnTo>
                      <a:lnTo>
                        <a:pt x="1" y="13"/>
                      </a:lnTo>
                      <a:lnTo>
                        <a:pt x="2" y="8"/>
                      </a:lnTo>
                      <a:lnTo>
                        <a:pt x="5" y="4"/>
                      </a:lnTo>
                      <a:lnTo>
                        <a:pt x="7" y="2"/>
                      </a:lnTo>
                      <a:lnTo>
                        <a:pt x="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4" name="Freeform 118">
                  <a:extLst>
                    <a:ext uri="{FF2B5EF4-FFF2-40B4-BE49-F238E27FC236}">
                      <a16:creationId xmlns:a16="http://schemas.microsoft.com/office/drawing/2014/main" id="{0594C799-A024-4ED5-8A7D-482F25D0DDE6}"/>
                    </a:ext>
                  </a:extLst>
                </p:cNvPr>
                <p:cNvSpPr>
                  <a:spLocks/>
                </p:cNvSpPr>
                <p:nvPr/>
              </p:nvSpPr>
              <p:spPr bwMode="auto">
                <a:xfrm>
                  <a:off x="5324011" y="2189395"/>
                  <a:ext cx="11305" cy="20826"/>
                </a:xfrm>
                <a:custGeom>
                  <a:avLst/>
                  <a:gdLst>
                    <a:gd name="T0" fmla="*/ 9 w 19"/>
                    <a:gd name="T1" fmla="*/ 0 h 35"/>
                    <a:gd name="T2" fmla="*/ 12 w 19"/>
                    <a:gd name="T3" fmla="*/ 0 h 35"/>
                    <a:gd name="T4" fmla="*/ 16 w 19"/>
                    <a:gd name="T5" fmla="*/ 2 h 35"/>
                    <a:gd name="T6" fmla="*/ 17 w 19"/>
                    <a:gd name="T7" fmla="*/ 7 h 35"/>
                    <a:gd name="T8" fmla="*/ 18 w 19"/>
                    <a:gd name="T9" fmla="*/ 12 h 35"/>
                    <a:gd name="T10" fmla="*/ 19 w 19"/>
                    <a:gd name="T11" fmla="*/ 17 h 35"/>
                    <a:gd name="T12" fmla="*/ 18 w 19"/>
                    <a:gd name="T13" fmla="*/ 23 h 35"/>
                    <a:gd name="T14" fmla="*/ 17 w 19"/>
                    <a:gd name="T15" fmla="*/ 28 h 35"/>
                    <a:gd name="T16" fmla="*/ 16 w 19"/>
                    <a:gd name="T17" fmla="*/ 31 h 35"/>
                    <a:gd name="T18" fmla="*/ 12 w 19"/>
                    <a:gd name="T19" fmla="*/ 34 h 35"/>
                    <a:gd name="T20" fmla="*/ 9 w 19"/>
                    <a:gd name="T21" fmla="*/ 35 h 35"/>
                    <a:gd name="T22" fmla="*/ 6 w 19"/>
                    <a:gd name="T23" fmla="*/ 34 h 35"/>
                    <a:gd name="T24" fmla="*/ 3 w 19"/>
                    <a:gd name="T25" fmla="*/ 31 h 35"/>
                    <a:gd name="T26" fmla="*/ 2 w 19"/>
                    <a:gd name="T27" fmla="*/ 28 h 35"/>
                    <a:gd name="T28" fmla="*/ 0 w 19"/>
                    <a:gd name="T29" fmla="*/ 23 h 35"/>
                    <a:gd name="T30" fmla="*/ 0 w 19"/>
                    <a:gd name="T31" fmla="*/ 17 h 35"/>
                    <a:gd name="T32" fmla="*/ 0 w 19"/>
                    <a:gd name="T33" fmla="*/ 12 h 35"/>
                    <a:gd name="T34" fmla="*/ 2 w 19"/>
                    <a:gd name="T35" fmla="*/ 7 h 35"/>
                    <a:gd name="T36" fmla="*/ 3 w 19"/>
                    <a:gd name="T37" fmla="*/ 2 h 35"/>
                    <a:gd name="T38" fmla="*/ 6 w 19"/>
                    <a:gd name="T39" fmla="*/ 0 h 35"/>
                    <a:gd name="T40" fmla="*/ 9 w 19"/>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9" y="0"/>
                      </a:moveTo>
                      <a:lnTo>
                        <a:pt x="12" y="0"/>
                      </a:lnTo>
                      <a:lnTo>
                        <a:pt x="16" y="2"/>
                      </a:lnTo>
                      <a:lnTo>
                        <a:pt x="17" y="7"/>
                      </a:lnTo>
                      <a:lnTo>
                        <a:pt x="18" y="12"/>
                      </a:lnTo>
                      <a:lnTo>
                        <a:pt x="19" y="17"/>
                      </a:lnTo>
                      <a:lnTo>
                        <a:pt x="18" y="23"/>
                      </a:lnTo>
                      <a:lnTo>
                        <a:pt x="17" y="28"/>
                      </a:lnTo>
                      <a:lnTo>
                        <a:pt x="16" y="31"/>
                      </a:lnTo>
                      <a:lnTo>
                        <a:pt x="12" y="34"/>
                      </a:lnTo>
                      <a:lnTo>
                        <a:pt x="9" y="35"/>
                      </a:lnTo>
                      <a:lnTo>
                        <a:pt x="6" y="34"/>
                      </a:lnTo>
                      <a:lnTo>
                        <a:pt x="3" y="31"/>
                      </a:lnTo>
                      <a:lnTo>
                        <a:pt x="2" y="28"/>
                      </a:lnTo>
                      <a:lnTo>
                        <a:pt x="0" y="23"/>
                      </a:lnTo>
                      <a:lnTo>
                        <a:pt x="0" y="17"/>
                      </a:lnTo>
                      <a:lnTo>
                        <a:pt x="0" y="12"/>
                      </a:lnTo>
                      <a:lnTo>
                        <a:pt x="2" y="7"/>
                      </a:lnTo>
                      <a:lnTo>
                        <a:pt x="3" y="2"/>
                      </a:lnTo>
                      <a:lnTo>
                        <a:pt x="6" y="0"/>
                      </a:lnTo>
                      <a:lnTo>
                        <a:pt x="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5" name="Freeform 119">
                  <a:extLst>
                    <a:ext uri="{FF2B5EF4-FFF2-40B4-BE49-F238E27FC236}">
                      <a16:creationId xmlns:a16="http://schemas.microsoft.com/office/drawing/2014/main" id="{372AC05E-4308-4C81-9967-495E68DBCA0E}"/>
                    </a:ext>
                  </a:extLst>
                </p:cNvPr>
                <p:cNvSpPr>
                  <a:spLocks/>
                </p:cNvSpPr>
                <p:nvPr/>
              </p:nvSpPr>
              <p:spPr bwMode="auto">
                <a:xfrm>
                  <a:off x="5337696" y="2232831"/>
                  <a:ext cx="10115" cy="22016"/>
                </a:xfrm>
                <a:custGeom>
                  <a:avLst/>
                  <a:gdLst>
                    <a:gd name="T0" fmla="*/ 8 w 17"/>
                    <a:gd name="T1" fmla="*/ 0 h 37"/>
                    <a:gd name="T2" fmla="*/ 11 w 17"/>
                    <a:gd name="T3" fmla="*/ 1 h 37"/>
                    <a:gd name="T4" fmla="*/ 13 w 17"/>
                    <a:gd name="T5" fmla="*/ 4 h 37"/>
                    <a:gd name="T6" fmla="*/ 16 w 17"/>
                    <a:gd name="T7" fmla="*/ 7 h 37"/>
                    <a:gd name="T8" fmla="*/ 17 w 17"/>
                    <a:gd name="T9" fmla="*/ 12 h 37"/>
                    <a:gd name="T10" fmla="*/ 17 w 17"/>
                    <a:gd name="T11" fmla="*/ 18 h 37"/>
                    <a:gd name="T12" fmla="*/ 17 w 17"/>
                    <a:gd name="T13" fmla="*/ 24 h 37"/>
                    <a:gd name="T14" fmla="*/ 16 w 17"/>
                    <a:gd name="T15" fmla="*/ 29 h 37"/>
                    <a:gd name="T16" fmla="*/ 13 w 17"/>
                    <a:gd name="T17" fmla="*/ 33 h 37"/>
                    <a:gd name="T18" fmla="*/ 11 w 17"/>
                    <a:gd name="T19" fmla="*/ 35 h 37"/>
                    <a:gd name="T20" fmla="*/ 8 w 17"/>
                    <a:gd name="T21" fmla="*/ 37 h 37"/>
                    <a:gd name="T22" fmla="*/ 6 w 17"/>
                    <a:gd name="T23" fmla="*/ 35 h 37"/>
                    <a:gd name="T24" fmla="*/ 4 w 17"/>
                    <a:gd name="T25" fmla="*/ 33 h 37"/>
                    <a:gd name="T26" fmla="*/ 2 w 17"/>
                    <a:gd name="T27" fmla="*/ 29 h 37"/>
                    <a:gd name="T28" fmla="*/ 1 w 17"/>
                    <a:gd name="T29" fmla="*/ 24 h 37"/>
                    <a:gd name="T30" fmla="*/ 0 w 17"/>
                    <a:gd name="T31" fmla="*/ 18 h 37"/>
                    <a:gd name="T32" fmla="*/ 1 w 17"/>
                    <a:gd name="T33" fmla="*/ 12 h 37"/>
                    <a:gd name="T34" fmla="*/ 2 w 17"/>
                    <a:gd name="T35" fmla="*/ 7 h 37"/>
                    <a:gd name="T36" fmla="*/ 4 w 17"/>
                    <a:gd name="T37" fmla="*/ 4 h 37"/>
                    <a:gd name="T38" fmla="*/ 6 w 17"/>
                    <a:gd name="T39" fmla="*/ 1 h 37"/>
                    <a:gd name="T40" fmla="*/ 8 w 17"/>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7">
                      <a:moveTo>
                        <a:pt x="8" y="0"/>
                      </a:moveTo>
                      <a:lnTo>
                        <a:pt x="11" y="1"/>
                      </a:lnTo>
                      <a:lnTo>
                        <a:pt x="13" y="4"/>
                      </a:lnTo>
                      <a:lnTo>
                        <a:pt x="16" y="7"/>
                      </a:lnTo>
                      <a:lnTo>
                        <a:pt x="17" y="12"/>
                      </a:lnTo>
                      <a:lnTo>
                        <a:pt x="17" y="18"/>
                      </a:lnTo>
                      <a:lnTo>
                        <a:pt x="17" y="24"/>
                      </a:lnTo>
                      <a:lnTo>
                        <a:pt x="16" y="29"/>
                      </a:lnTo>
                      <a:lnTo>
                        <a:pt x="13" y="33"/>
                      </a:lnTo>
                      <a:lnTo>
                        <a:pt x="11" y="35"/>
                      </a:lnTo>
                      <a:lnTo>
                        <a:pt x="8" y="37"/>
                      </a:lnTo>
                      <a:lnTo>
                        <a:pt x="6" y="35"/>
                      </a:lnTo>
                      <a:lnTo>
                        <a:pt x="4" y="33"/>
                      </a:lnTo>
                      <a:lnTo>
                        <a:pt x="2" y="29"/>
                      </a:lnTo>
                      <a:lnTo>
                        <a:pt x="1" y="24"/>
                      </a:lnTo>
                      <a:lnTo>
                        <a:pt x="0" y="18"/>
                      </a:lnTo>
                      <a:lnTo>
                        <a:pt x="1" y="12"/>
                      </a:lnTo>
                      <a:lnTo>
                        <a:pt x="2" y="7"/>
                      </a:lnTo>
                      <a:lnTo>
                        <a:pt x="4" y="4"/>
                      </a:lnTo>
                      <a:lnTo>
                        <a:pt x="6" y="1"/>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33" name="Freeform 109">
              <a:extLst>
                <a:ext uri="{FF2B5EF4-FFF2-40B4-BE49-F238E27FC236}">
                  <a16:creationId xmlns:a16="http://schemas.microsoft.com/office/drawing/2014/main" id="{AB7A8ABD-4ADF-4EA8-95C1-71F8DE4555AB}"/>
                </a:ext>
              </a:extLst>
            </p:cNvPr>
            <p:cNvSpPr>
              <a:spLocks/>
            </p:cNvSpPr>
            <p:nvPr/>
          </p:nvSpPr>
          <p:spPr bwMode="auto">
            <a:xfrm>
              <a:off x="733227" y="3199292"/>
              <a:ext cx="368311" cy="95797"/>
            </a:xfrm>
            <a:custGeom>
              <a:avLst/>
              <a:gdLst>
                <a:gd name="T0" fmla="*/ 26 w 619"/>
                <a:gd name="T1" fmla="*/ 0 h 161"/>
                <a:gd name="T2" fmla="*/ 39 w 619"/>
                <a:gd name="T3" fmla="*/ 0 h 161"/>
                <a:gd name="T4" fmla="*/ 169 w 619"/>
                <a:gd name="T5" fmla="*/ 0 h 161"/>
                <a:gd name="T6" fmla="*/ 212 w 619"/>
                <a:gd name="T7" fmla="*/ 0 h 161"/>
                <a:gd name="T8" fmla="*/ 261 w 619"/>
                <a:gd name="T9" fmla="*/ 0 h 161"/>
                <a:gd name="T10" fmla="*/ 316 w 619"/>
                <a:gd name="T11" fmla="*/ 0 h 161"/>
                <a:gd name="T12" fmla="*/ 379 w 619"/>
                <a:gd name="T13" fmla="*/ 0 h 161"/>
                <a:gd name="T14" fmla="*/ 450 w 619"/>
                <a:gd name="T15" fmla="*/ 0 h 161"/>
                <a:gd name="T16" fmla="*/ 619 w 619"/>
                <a:gd name="T17" fmla="*/ 0 h 161"/>
                <a:gd name="T18" fmla="*/ 591 w 619"/>
                <a:gd name="T19" fmla="*/ 34 h 161"/>
                <a:gd name="T20" fmla="*/ 560 w 619"/>
                <a:gd name="T21" fmla="*/ 66 h 161"/>
                <a:gd name="T22" fmla="*/ 525 w 619"/>
                <a:gd name="T23" fmla="*/ 93 h 161"/>
                <a:gd name="T24" fmla="*/ 487 w 619"/>
                <a:gd name="T25" fmla="*/ 117 h 161"/>
                <a:gd name="T26" fmla="*/ 445 w 619"/>
                <a:gd name="T27" fmla="*/ 136 h 161"/>
                <a:gd name="T28" fmla="*/ 403 w 619"/>
                <a:gd name="T29" fmla="*/ 150 h 161"/>
                <a:gd name="T30" fmla="*/ 356 w 619"/>
                <a:gd name="T31" fmla="*/ 159 h 161"/>
                <a:gd name="T32" fmla="*/ 309 w 619"/>
                <a:gd name="T33" fmla="*/ 161 h 161"/>
                <a:gd name="T34" fmla="*/ 262 w 619"/>
                <a:gd name="T35" fmla="*/ 159 h 161"/>
                <a:gd name="T36" fmla="*/ 216 w 619"/>
                <a:gd name="T37" fmla="*/ 150 h 161"/>
                <a:gd name="T38" fmla="*/ 173 w 619"/>
                <a:gd name="T39" fmla="*/ 136 h 161"/>
                <a:gd name="T40" fmla="*/ 131 w 619"/>
                <a:gd name="T41" fmla="*/ 117 h 161"/>
                <a:gd name="T42" fmla="*/ 94 w 619"/>
                <a:gd name="T43" fmla="*/ 93 h 161"/>
                <a:gd name="T44" fmla="*/ 58 w 619"/>
                <a:gd name="T45" fmla="*/ 66 h 161"/>
                <a:gd name="T46" fmla="*/ 26 w 619"/>
                <a:gd name="T47" fmla="*/ 34 h 161"/>
                <a:gd name="T48" fmla="*/ 0 w 619"/>
                <a:gd name="T49" fmla="*/ 0 h 161"/>
                <a:gd name="T50" fmla="*/ 2 w 619"/>
                <a:gd name="T51" fmla="*/ 0 h 161"/>
                <a:gd name="T52" fmla="*/ 4 w 619"/>
                <a:gd name="T53" fmla="*/ 0 h 161"/>
                <a:gd name="T54" fmla="*/ 9 w 619"/>
                <a:gd name="T55" fmla="*/ 0 h 161"/>
                <a:gd name="T56" fmla="*/ 17 w 619"/>
                <a:gd name="T57" fmla="*/ 0 h 161"/>
                <a:gd name="T58" fmla="*/ 26 w 619"/>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161">
                  <a:moveTo>
                    <a:pt x="26" y="0"/>
                  </a:moveTo>
                  <a:lnTo>
                    <a:pt x="39" y="0"/>
                  </a:lnTo>
                  <a:lnTo>
                    <a:pt x="169" y="0"/>
                  </a:lnTo>
                  <a:lnTo>
                    <a:pt x="212" y="0"/>
                  </a:lnTo>
                  <a:lnTo>
                    <a:pt x="261" y="0"/>
                  </a:lnTo>
                  <a:lnTo>
                    <a:pt x="316" y="0"/>
                  </a:lnTo>
                  <a:lnTo>
                    <a:pt x="379" y="0"/>
                  </a:lnTo>
                  <a:lnTo>
                    <a:pt x="450" y="0"/>
                  </a:lnTo>
                  <a:lnTo>
                    <a:pt x="619" y="0"/>
                  </a:lnTo>
                  <a:lnTo>
                    <a:pt x="591" y="34"/>
                  </a:lnTo>
                  <a:lnTo>
                    <a:pt x="560" y="66"/>
                  </a:lnTo>
                  <a:lnTo>
                    <a:pt x="525" y="93"/>
                  </a:lnTo>
                  <a:lnTo>
                    <a:pt x="487" y="117"/>
                  </a:lnTo>
                  <a:lnTo>
                    <a:pt x="445" y="136"/>
                  </a:lnTo>
                  <a:lnTo>
                    <a:pt x="403" y="150"/>
                  </a:lnTo>
                  <a:lnTo>
                    <a:pt x="356" y="159"/>
                  </a:lnTo>
                  <a:lnTo>
                    <a:pt x="309" y="161"/>
                  </a:lnTo>
                  <a:lnTo>
                    <a:pt x="262" y="159"/>
                  </a:lnTo>
                  <a:lnTo>
                    <a:pt x="216" y="150"/>
                  </a:lnTo>
                  <a:lnTo>
                    <a:pt x="173" y="136"/>
                  </a:lnTo>
                  <a:lnTo>
                    <a:pt x="131" y="117"/>
                  </a:lnTo>
                  <a:lnTo>
                    <a:pt x="94" y="93"/>
                  </a:lnTo>
                  <a:lnTo>
                    <a:pt x="58" y="66"/>
                  </a:lnTo>
                  <a:lnTo>
                    <a:pt x="26" y="34"/>
                  </a:lnTo>
                  <a:lnTo>
                    <a:pt x="0" y="0"/>
                  </a:lnTo>
                  <a:lnTo>
                    <a:pt x="2" y="0"/>
                  </a:lnTo>
                  <a:lnTo>
                    <a:pt x="4" y="0"/>
                  </a:lnTo>
                  <a:lnTo>
                    <a:pt x="9" y="0"/>
                  </a:lnTo>
                  <a:lnTo>
                    <a:pt x="17" y="0"/>
                  </a:lnTo>
                  <a:lnTo>
                    <a:pt x="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26658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8678"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8" name="TextBox 37"/>
          <p:cNvSpPr txBox="1"/>
          <p:nvPr/>
        </p:nvSpPr>
        <p:spPr>
          <a:xfrm>
            <a:off x="753233" y="1979012"/>
            <a:ext cx="6031665" cy="615553"/>
          </a:xfrm>
          <a:prstGeom prst="rect">
            <a:avLst/>
          </a:prstGeom>
          <a:noFill/>
        </p:spPr>
        <p:txBody>
          <a:bodyPr wrap="square" lIns="0" tIns="0" rIns="0" bIns="0"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FFFFFF"/>
                </a:solidFill>
                <a:effectLst/>
                <a:uLnTx/>
                <a:uFillTx/>
                <a:latin typeface="Georgia" panose="02040502050405020303" pitchFamily="18" charset="0"/>
              </a:rPr>
              <a:t>Global trends</a:t>
            </a:r>
          </a:p>
        </p:txBody>
      </p:sp>
      <p:sp>
        <p:nvSpPr>
          <p:cNvPr id="39" name="TextBox 38"/>
          <p:cNvSpPr txBox="1"/>
          <p:nvPr/>
        </p:nvSpPr>
        <p:spPr>
          <a:xfrm>
            <a:off x="852995" y="1486442"/>
            <a:ext cx="455254" cy="492443"/>
          </a:xfrm>
          <a:prstGeom prst="rect">
            <a:avLst/>
          </a:prstGeom>
          <a:noFill/>
        </p:spPr>
        <p:txBody>
          <a:bodyPr wrap="none" lIns="0" tIns="0" rIns="0" bIns="0" rtlCol="0">
            <a:spAutoFit/>
          </a:bodyPr>
          <a:lstStyle>
            <a:defPPr>
              <a:defRPr lang="en-US"/>
            </a:defPPr>
            <a:lvl1pPr algn="r">
              <a:defRPr sz="3200">
                <a:solidFill>
                  <a:schemeClr val="accent4">
                    <a:lumMod val="60000"/>
                    <a:lumOff val="40000"/>
                  </a:schemeClr>
                </a:solidFill>
                <a:latin typeface="Georgia" pitchFamily="18"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rial" panose="020B0604020202020204"/>
                <a:ea typeface="+mn-ea"/>
                <a:cs typeface="+mn-cs"/>
              </a:rPr>
              <a:t>05</a:t>
            </a:r>
          </a:p>
        </p:txBody>
      </p:sp>
      <p:sp>
        <p:nvSpPr>
          <p:cNvPr id="24" name="TextBox 23"/>
          <p:cNvSpPr txBox="1"/>
          <p:nvPr/>
        </p:nvSpPr>
        <p:spPr>
          <a:xfrm>
            <a:off x="523876" y="7252902"/>
            <a:ext cx="3404778" cy="138499"/>
          </a:xfrm>
          <a:prstGeom prst="rect">
            <a:avLst/>
          </a:prstGeom>
          <a:noFill/>
        </p:spPr>
        <p:txBody>
          <a:bodyPr vert="horz" wrap="non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Arial" pitchFamily="34" charset="0"/>
              </a:rPr>
              <a:t>PwC | CB Insights </a:t>
            </a:r>
            <a:r>
              <a:rPr kumimoji="0" lang="en-US" sz="900" b="0" i="0" u="none" strike="noStrike" kern="1200" cap="none" spc="0" normalizeH="0" baseline="0" noProof="0" dirty="0">
                <a:ln>
                  <a:noFill/>
                </a:ln>
                <a:solidFill>
                  <a:srgbClr val="FFFFFF"/>
                </a:solidFill>
                <a:effectLst/>
                <a:uLnTx/>
                <a:uFillTx/>
                <a:latin typeface="Arial" panose="020B0604020202020204"/>
                <a:ea typeface="+mn-ea"/>
                <a:cs typeface="Arial" pitchFamily="34" charset="0"/>
              </a:rPr>
              <a:t>MoneyTree™ Canada Report H2 and FY 2019</a:t>
            </a: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7492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149"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Slide Number Placeholder 1"/>
          <p:cNvSpPr>
            <a:spLocks noGrp="1"/>
          </p:cNvSpPr>
          <p:nvPr>
            <p:ph type="sldNum" sz="quarter" idx="4"/>
          </p:nvPr>
        </p:nvSpPr>
        <p:spPr/>
        <p:txBody>
          <a:bodyPr/>
          <a:lstStyle/>
          <a:p>
            <a:fld id="{FEBD7F86-1881-4698-8703-FB80B0800997}" type="slidenum">
              <a:rPr lang="en-US" smtClean="0"/>
              <a:pPr/>
              <a:t>58</a:t>
            </a:fld>
            <a:endParaRPr lang="en-US" dirty="0"/>
          </a:p>
        </p:txBody>
      </p:sp>
      <p:sp>
        <p:nvSpPr>
          <p:cNvPr id="46" name="Freeform 234"/>
          <p:cNvSpPr>
            <a:spLocks/>
          </p:cNvSpPr>
          <p:nvPr/>
        </p:nvSpPr>
        <p:spPr bwMode="auto">
          <a:xfrm>
            <a:off x="3035143" y="7933376"/>
            <a:ext cx="33670" cy="26369"/>
          </a:xfrm>
          <a:custGeom>
            <a:avLst/>
            <a:gdLst/>
            <a:ahLst/>
            <a:cxnLst>
              <a:cxn ang="0">
                <a:pos x="1" y="4"/>
              </a:cxn>
              <a:cxn ang="0">
                <a:pos x="6" y="2"/>
              </a:cxn>
              <a:cxn ang="0">
                <a:pos x="1" y="4"/>
              </a:cxn>
            </a:cxnLst>
            <a:rect l="0" t="0" r="r" b="b"/>
            <a:pathLst>
              <a:path w="9" h="7">
                <a:moveTo>
                  <a:pt x="1" y="4"/>
                </a:moveTo>
                <a:cubicBezTo>
                  <a:pt x="0" y="2"/>
                  <a:pt x="3" y="0"/>
                  <a:pt x="6" y="2"/>
                </a:cubicBezTo>
                <a:cubicBezTo>
                  <a:pt x="9" y="4"/>
                  <a:pt x="3" y="7"/>
                  <a:pt x="1" y="4"/>
                </a:cubicBezTo>
              </a:path>
            </a:pathLst>
          </a:custGeom>
          <a:solidFill>
            <a:srgbClr val="C0BAA7"/>
          </a:solidFill>
          <a:ln w="6350" cmpd="sng">
            <a:solidFill>
              <a:srgbClr val="FFFFFF"/>
            </a:solidFill>
            <a:round/>
            <a:headEnd/>
            <a:tailEnd/>
          </a:ln>
        </p:spPr>
        <p:txBody>
          <a:bodyPr anchor="t" anchorCtr="0"/>
          <a:lstStyle/>
          <a:p>
            <a:pPr>
              <a:spcAft>
                <a:spcPts val="900"/>
              </a:spcAft>
              <a:defRPr/>
            </a:pPr>
            <a:endParaRPr lang="en-GB" sz="600" kern="0" dirty="0">
              <a:solidFill>
                <a:sysClr val="windowText" lastClr="000000"/>
              </a:solidFill>
              <a:latin typeface="Georgia" pitchFamily="18" charset="0"/>
            </a:endParaRPr>
          </a:p>
        </p:txBody>
      </p:sp>
      <p:sp>
        <p:nvSpPr>
          <p:cNvPr id="319" name="TextBox 318"/>
          <p:cNvSpPr txBox="1"/>
          <p:nvPr/>
        </p:nvSpPr>
        <p:spPr>
          <a:xfrm>
            <a:off x="627787" y="507084"/>
            <a:ext cx="5685852" cy="400110"/>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4"/>
                </a:solidFill>
                <a:latin typeface="Georgia" panose="02040502050405020303" pitchFamily="18" charset="0"/>
              </a:rPr>
              <a:t>2019 global regional comparison </a:t>
            </a:r>
            <a:endParaRPr lang="en-US" sz="2600" dirty="0">
              <a:solidFill>
                <a:schemeClr val="accent4"/>
              </a:solidFill>
              <a:latin typeface="Georgia" panose="02040502050405020303" pitchFamily="18" charset="0"/>
            </a:endParaRPr>
          </a:p>
        </p:txBody>
      </p:sp>
      <p:sp>
        <p:nvSpPr>
          <p:cNvPr id="320" name="TextBox 319"/>
          <p:cNvSpPr txBox="1"/>
          <p:nvPr/>
        </p:nvSpPr>
        <p:spPr>
          <a:xfrm>
            <a:off x="4045944" y="7115618"/>
            <a:ext cx="5299574" cy="466794"/>
          </a:xfrm>
          <a:prstGeom prst="rect">
            <a:avLst/>
          </a:prstGeom>
          <a:noFill/>
        </p:spPr>
        <p:txBody>
          <a:bodyPr vert="horz" wrap="square" lIns="0" tIns="0" rIns="0" bIns="0" rtlCol="0" anchor="t" anchorCtr="0">
            <a:spAutoFit/>
          </a:bodyPr>
          <a:lstStyle/>
          <a:p>
            <a:pPr>
              <a:spcAft>
                <a:spcPts val="400"/>
              </a:spcAft>
            </a:pPr>
            <a:r>
              <a:rPr lang="en-US" sz="900" i="1" dirty="0">
                <a:solidFill>
                  <a:schemeClr val="bg1">
                    <a:lumMod val="50000"/>
                  </a:schemeClr>
                </a:solidFill>
                <a:cs typeface="Arial" pitchFamily="34" charset="0"/>
              </a:rPr>
              <a:t>*Note: Global and North American data in this section of the report includes equity financings to VC-backed companies only. See methodology slide for methodology in Canadian sections.</a:t>
            </a:r>
          </a:p>
          <a:p>
            <a:pPr>
              <a:spcAft>
                <a:spcPts val="400"/>
              </a:spcAft>
            </a:pPr>
            <a:r>
              <a:rPr lang="en-US" sz="900" i="1" dirty="0">
                <a:solidFill>
                  <a:schemeClr val="bg1">
                    <a:lumMod val="50000"/>
                  </a:schemeClr>
                </a:solidFill>
                <a:cs typeface="Arial" pitchFamily="34" charset="0"/>
              </a:rPr>
              <a:t>For more global data, see the full PwC &amp; CB Insights MoneyTree Report.</a:t>
            </a:r>
          </a:p>
        </p:txBody>
      </p:sp>
      <p:sp>
        <p:nvSpPr>
          <p:cNvPr id="318" name="Slide Number Placeholder 5"/>
          <p:cNvSpPr txBox="1">
            <a:spLocks/>
          </p:cNvSpPr>
          <p:nvPr/>
        </p:nvSpPr>
        <p:spPr>
          <a:xfrm>
            <a:off x="-199262" y="7086601"/>
            <a:ext cx="1632116"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sp>
        <p:nvSpPr>
          <p:cNvPr id="636" name="Freeform 232">
            <a:extLst>
              <a:ext uri="{FF2B5EF4-FFF2-40B4-BE49-F238E27FC236}">
                <a16:creationId xmlns:a16="http://schemas.microsoft.com/office/drawing/2014/main" id="{EE8639AB-8E96-4FF6-9EFD-004048230A3D}"/>
              </a:ext>
            </a:extLst>
          </p:cNvPr>
          <p:cNvSpPr>
            <a:spLocks noEditPoints="1"/>
          </p:cNvSpPr>
          <p:nvPr/>
        </p:nvSpPr>
        <p:spPr bwMode="auto">
          <a:xfrm>
            <a:off x="3087882" y="5023957"/>
            <a:ext cx="198476" cy="1131280"/>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solidFill>
            <a:srgbClr val="C0BAA7"/>
          </a:solidFill>
          <a:ln w="6350" cmpd="sng">
            <a:solidFill>
              <a:srgbClr val="FFFFFF"/>
            </a:solidFill>
            <a:round/>
            <a:headEnd/>
            <a:tailEnd/>
          </a:ln>
        </p:spPr>
        <p:txBody>
          <a:bodyPr anchor="t" anchorCtr="0"/>
          <a:lstStyle/>
          <a:p>
            <a:pPr defTabSz="741524">
              <a:spcAft>
                <a:spcPts val="656"/>
              </a:spcAft>
              <a:defRPr/>
            </a:pPr>
            <a:endParaRPr lang="en-GB" sz="436" kern="0" dirty="0">
              <a:solidFill>
                <a:sysClr val="windowText" lastClr="000000"/>
              </a:solidFill>
              <a:latin typeface="Georgia" pitchFamily="18" charset="0"/>
            </a:endParaRPr>
          </a:p>
        </p:txBody>
      </p:sp>
      <p:grpSp>
        <p:nvGrpSpPr>
          <p:cNvPr id="637" name="Group 636">
            <a:extLst>
              <a:ext uri="{FF2B5EF4-FFF2-40B4-BE49-F238E27FC236}">
                <a16:creationId xmlns:a16="http://schemas.microsoft.com/office/drawing/2014/main" id="{98805958-AB65-4CA5-A0A0-4CCB4BA7051C}"/>
              </a:ext>
            </a:extLst>
          </p:cNvPr>
          <p:cNvGrpSpPr/>
          <p:nvPr/>
        </p:nvGrpSpPr>
        <p:grpSpPr>
          <a:xfrm>
            <a:off x="627787" y="1729144"/>
            <a:ext cx="8543072" cy="4725801"/>
            <a:chOff x="783638" y="1165653"/>
            <a:chExt cx="9703854" cy="5123000"/>
          </a:xfrm>
        </p:grpSpPr>
        <p:sp>
          <p:nvSpPr>
            <p:cNvPr id="638" name="Freeform 5">
              <a:extLst>
                <a:ext uri="{FF2B5EF4-FFF2-40B4-BE49-F238E27FC236}">
                  <a16:creationId xmlns:a16="http://schemas.microsoft.com/office/drawing/2014/main" id="{89CA9214-233C-4AA5-BF82-DA98FC5528AE}"/>
                </a:ext>
              </a:extLst>
            </p:cNvPr>
            <p:cNvSpPr>
              <a:spLocks/>
            </p:cNvSpPr>
            <p:nvPr/>
          </p:nvSpPr>
          <p:spPr bwMode="auto">
            <a:xfrm>
              <a:off x="3328134" y="3020676"/>
              <a:ext cx="61461" cy="28359"/>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39" name="Freeform 6">
              <a:extLst>
                <a:ext uri="{FF2B5EF4-FFF2-40B4-BE49-F238E27FC236}">
                  <a16:creationId xmlns:a16="http://schemas.microsoft.com/office/drawing/2014/main" id="{50D0F593-B965-492D-89EB-42BC82E00FFB}"/>
                </a:ext>
              </a:extLst>
            </p:cNvPr>
            <p:cNvSpPr>
              <a:spLocks/>
            </p:cNvSpPr>
            <p:nvPr/>
          </p:nvSpPr>
          <p:spPr bwMode="auto">
            <a:xfrm>
              <a:off x="5927067" y="2593621"/>
              <a:ext cx="489934" cy="316955"/>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40" name="Freeform 7">
              <a:extLst>
                <a:ext uri="{FF2B5EF4-FFF2-40B4-BE49-F238E27FC236}">
                  <a16:creationId xmlns:a16="http://schemas.microsoft.com/office/drawing/2014/main" id="{0423F700-17C6-40DF-A911-4D3E35EA36B1}"/>
                </a:ext>
              </a:extLst>
            </p:cNvPr>
            <p:cNvSpPr>
              <a:spLocks/>
            </p:cNvSpPr>
            <p:nvPr/>
          </p:nvSpPr>
          <p:spPr bwMode="auto">
            <a:xfrm>
              <a:off x="4659209" y="2001414"/>
              <a:ext cx="307307" cy="151805"/>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41" name="Freeform 8">
              <a:extLst>
                <a:ext uri="{FF2B5EF4-FFF2-40B4-BE49-F238E27FC236}">
                  <a16:creationId xmlns:a16="http://schemas.microsoft.com/office/drawing/2014/main" id="{789060F7-B585-41ED-86E6-7C6C8E5A5AA1}"/>
                </a:ext>
              </a:extLst>
            </p:cNvPr>
            <p:cNvSpPr>
              <a:spLocks/>
            </p:cNvSpPr>
            <p:nvPr/>
          </p:nvSpPr>
          <p:spPr bwMode="auto">
            <a:xfrm>
              <a:off x="5042025" y="2480183"/>
              <a:ext cx="124679" cy="165151"/>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42" name="Freeform 9">
              <a:extLst>
                <a:ext uri="{FF2B5EF4-FFF2-40B4-BE49-F238E27FC236}">
                  <a16:creationId xmlns:a16="http://schemas.microsoft.com/office/drawing/2014/main" id="{81BF478C-8006-4CAE-91B5-D593DF856214}"/>
                </a:ext>
              </a:extLst>
            </p:cNvPr>
            <p:cNvSpPr>
              <a:spLocks/>
            </p:cNvSpPr>
            <p:nvPr/>
          </p:nvSpPr>
          <p:spPr bwMode="auto">
            <a:xfrm>
              <a:off x="7702419" y="2610303"/>
              <a:ext cx="874506" cy="400365"/>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43" name="Freeform 10">
              <a:extLst>
                <a:ext uri="{FF2B5EF4-FFF2-40B4-BE49-F238E27FC236}">
                  <a16:creationId xmlns:a16="http://schemas.microsoft.com/office/drawing/2014/main" id="{0C24C0AF-08F9-447F-AC57-F23589A66440}"/>
                </a:ext>
              </a:extLst>
            </p:cNvPr>
            <p:cNvSpPr>
              <a:spLocks/>
            </p:cNvSpPr>
            <p:nvPr/>
          </p:nvSpPr>
          <p:spPr bwMode="auto">
            <a:xfrm>
              <a:off x="7312579" y="2555252"/>
              <a:ext cx="1669990" cy="1186081"/>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44" name="Freeform 11">
              <a:extLst>
                <a:ext uri="{FF2B5EF4-FFF2-40B4-BE49-F238E27FC236}">
                  <a16:creationId xmlns:a16="http://schemas.microsoft.com/office/drawing/2014/main" id="{2A8C8715-1E0A-4873-828B-9C66381CD79C}"/>
                </a:ext>
              </a:extLst>
            </p:cNvPr>
            <p:cNvSpPr>
              <a:spLocks noEditPoints="1"/>
            </p:cNvSpPr>
            <p:nvPr/>
          </p:nvSpPr>
          <p:spPr bwMode="auto">
            <a:xfrm>
              <a:off x="9823710" y="5507942"/>
              <a:ext cx="333647" cy="443738"/>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45" name="Freeform 13">
              <a:extLst>
                <a:ext uri="{FF2B5EF4-FFF2-40B4-BE49-F238E27FC236}">
                  <a16:creationId xmlns:a16="http://schemas.microsoft.com/office/drawing/2014/main" id="{F77D5F4F-61E8-4E89-89BC-B29853159E07}"/>
                </a:ext>
              </a:extLst>
            </p:cNvPr>
            <p:cNvSpPr>
              <a:spLocks/>
            </p:cNvSpPr>
            <p:nvPr/>
          </p:nvSpPr>
          <p:spPr bwMode="auto">
            <a:xfrm>
              <a:off x="6496022" y="4753921"/>
              <a:ext cx="203700" cy="460419"/>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46" name="Freeform 14">
              <a:extLst>
                <a:ext uri="{FF2B5EF4-FFF2-40B4-BE49-F238E27FC236}">
                  <a16:creationId xmlns:a16="http://schemas.microsoft.com/office/drawing/2014/main" id="{72DFA8E7-305F-4FEE-817E-5FF1BAF23317}"/>
                </a:ext>
              </a:extLst>
            </p:cNvPr>
            <p:cNvSpPr>
              <a:spLocks/>
            </p:cNvSpPr>
            <p:nvPr/>
          </p:nvSpPr>
          <p:spPr bwMode="auto">
            <a:xfrm>
              <a:off x="2165638" y="3317614"/>
              <a:ext cx="825337" cy="605552"/>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solidFill>
              <a:srgbClr val="736B53"/>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47" name="Freeform 15">
              <a:extLst>
                <a:ext uri="{FF2B5EF4-FFF2-40B4-BE49-F238E27FC236}">
                  <a16:creationId xmlns:a16="http://schemas.microsoft.com/office/drawing/2014/main" id="{837932FC-570F-4231-A106-5022E46DD52B}"/>
                </a:ext>
              </a:extLst>
            </p:cNvPr>
            <p:cNvSpPr>
              <a:spLocks/>
            </p:cNvSpPr>
            <p:nvPr/>
          </p:nvSpPr>
          <p:spPr bwMode="auto">
            <a:xfrm>
              <a:off x="2922490" y="3793046"/>
              <a:ext cx="29852" cy="85077"/>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48" name="Freeform 16">
              <a:extLst>
                <a:ext uri="{FF2B5EF4-FFF2-40B4-BE49-F238E27FC236}">
                  <a16:creationId xmlns:a16="http://schemas.microsoft.com/office/drawing/2014/main" id="{9D4307B4-C8BD-408F-9018-4EE28D3E5FA4}"/>
                </a:ext>
              </a:extLst>
            </p:cNvPr>
            <p:cNvSpPr>
              <a:spLocks/>
            </p:cNvSpPr>
            <p:nvPr/>
          </p:nvSpPr>
          <p:spPr bwMode="auto">
            <a:xfrm>
              <a:off x="3444032" y="4683858"/>
              <a:ext cx="347696" cy="437065"/>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49" name="Freeform 17">
              <a:extLst>
                <a:ext uri="{FF2B5EF4-FFF2-40B4-BE49-F238E27FC236}">
                  <a16:creationId xmlns:a16="http://schemas.microsoft.com/office/drawing/2014/main" id="{B0C10653-781E-48C8-9BFB-060ECC23A035}"/>
                </a:ext>
              </a:extLst>
            </p:cNvPr>
            <p:cNvSpPr>
              <a:spLocks/>
            </p:cNvSpPr>
            <p:nvPr/>
          </p:nvSpPr>
          <p:spPr bwMode="auto">
            <a:xfrm>
              <a:off x="3640708" y="4994141"/>
              <a:ext cx="228284" cy="288596"/>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50" name="Freeform 18">
              <a:extLst>
                <a:ext uri="{FF2B5EF4-FFF2-40B4-BE49-F238E27FC236}">
                  <a16:creationId xmlns:a16="http://schemas.microsoft.com/office/drawing/2014/main" id="{B1A9EF2F-7C2C-43FF-8FB0-CF9E8DAA4053}"/>
                </a:ext>
              </a:extLst>
            </p:cNvPr>
            <p:cNvSpPr>
              <a:spLocks/>
            </p:cNvSpPr>
            <p:nvPr/>
          </p:nvSpPr>
          <p:spPr bwMode="auto">
            <a:xfrm>
              <a:off x="3746070" y="5352800"/>
              <a:ext cx="158043" cy="178496"/>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51" name="Freeform 19">
              <a:extLst>
                <a:ext uri="{FF2B5EF4-FFF2-40B4-BE49-F238E27FC236}">
                  <a16:creationId xmlns:a16="http://schemas.microsoft.com/office/drawing/2014/main" id="{6415C202-BCA7-4A88-BCE5-C7B3ABDF18D1}"/>
                </a:ext>
              </a:extLst>
            </p:cNvPr>
            <p:cNvSpPr>
              <a:spLocks/>
            </p:cNvSpPr>
            <p:nvPr/>
          </p:nvSpPr>
          <p:spPr bwMode="auto">
            <a:xfrm>
              <a:off x="3126190" y="4381916"/>
              <a:ext cx="351207" cy="585533"/>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52" name="Freeform 20">
              <a:extLst>
                <a:ext uri="{FF2B5EF4-FFF2-40B4-BE49-F238E27FC236}">
                  <a16:creationId xmlns:a16="http://schemas.microsoft.com/office/drawing/2014/main" id="{F223F034-2AC1-4129-A150-71064771A262}"/>
                </a:ext>
              </a:extLst>
            </p:cNvPr>
            <p:cNvSpPr>
              <a:spLocks/>
            </p:cNvSpPr>
            <p:nvPr/>
          </p:nvSpPr>
          <p:spPr bwMode="auto">
            <a:xfrm>
              <a:off x="3187651" y="3988224"/>
              <a:ext cx="337159" cy="530483"/>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53" name="Freeform 21">
              <a:extLst>
                <a:ext uri="{FF2B5EF4-FFF2-40B4-BE49-F238E27FC236}">
                  <a16:creationId xmlns:a16="http://schemas.microsoft.com/office/drawing/2014/main" id="{306F6706-BBA9-422D-84B6-CDED0F8BC602}"/>
                </a:ext>
              </a:extLst>
            </p:cNvPr>
            <p:cNvSpPr>
              <a:spLocks/>
            </p:cNvSpPr>
            <p:nvPr/>
          </p:nvSpPr>
          <p:spPr bwMode="auto">
            <a:xfrm>
              <a:off x="3345695" y="3984888"/>
              <a:ext cx="377548" cy="382015"/>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54" name="Freeform 22">
              <a:extLst>
                <a:ext uri="{FF2B5EF4-FFF2-40B4-BE49-F238E27FC236}">
                  <a16:creationId xmlns:a16="http://schemas.microsoft.com/office/drawing/2014/main" id="{AE3FEAF6-DFC0-4A6C-9654-4906E5491EFF}"/>
                </a:ext>
              </a:extLst>
            </p:cNvPr>
            <p:cNvSpPr>
              <a:spLocks/>
            </p:cNvSpPr>
            <p:nvPr/>
          </p:nvSpPr>
          <p:spPr bwMode="auto">
            <a:xfrm>
              <a:off x="3654757" y="4113338"/>
              <a:ext cx="149263" cy="240218"/>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55" name="Freeform 23">
              <a:extLst>
                <a:ext uri="{FF2B5EF4-FFF2-40B4-BE49-F238E27FC236}">
                  <a16:creationId xmlns:a16="http://schemas.microsoft.com/office/drawing/2014/main" id="{AEB3EFAF-54AB-4D8C-A72A-236D4F291B7B}"/>
                </a:ext>
              </a:extLst>
            </p:cNvPr>
            <p:cNvSpPr>
              <a:spLocks/>
            </p:cNvSpPr>
            <p:nvPr/>
          </p:nvSpPr>
          <p:spPr bwMode="auto">
            <a:xfrm>
              <a:off x="3760119" y="4191743"/>
              <a:ext cx="112387" cy="141796"/>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56" name="Freeform 24">
              <a:extLst>
                <a:ext uri="{FF2B5EF4-FFF2-40B4-BE49-F238E27FC236}">
                  <a16:creationId xmlns:a16="http://schemas.microsoft.com/office/drawing/2014/main" id="{CE9C813A-B0DA-426B-9045-0874028FA01C}"/>
                </a:ext>
              </a:extLst>
            </p:cNvPr>
            <p:cNvSpPr>
              <a:spLocks/>
            </p:cNvSpPr>
            <p:nvPr/>
          </p:nvSpPr>
          <p:spPr bwMode="auto">
            <a:xfrm>
              <a:off x="3858457" y="4205088"/>
              <a:ext cx="79021" cy="116773"/>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57" name="Freeform 25">
              <a:extLst>
                <a:ext uri="{FF2B5EF4-FFF2-40B4-BE49-F238E27FC236}">
                  <a16:creationId xmlns:a16="http://schemas.microsoft.com/office/drawing/2014/main" id="{9F17A818-73E2-46C6-B0BF-182280EBC500}"/>
                </a:ext>
              </a:extLst>
            </p:cNvPr>
            <p:cNvSpPr>
              <a:spLocks/>
            </p:cNvSpPr>
            <p:nvPr/>
          </p:nvSpPr>
          <p:spPr bwMode="auto">
            <a:xfrm>
              <a:off x="3008536" y="4026592"/>
              <a:ext cx="91314" cy="103428"/>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58" name="Freeform 26">
              <a:extLst>
                <a:ext uri="{FF2B5EF4-FFF2-40B4-BE49-F238E27FC236}">
                  <a16:creationId xmlns:a16="http://schemas.microsoft.com/office/drawing/2014/main" id="{A9CABA15-AEB3-4F7B-B9F6-071074AA0BEC}"/>
                </a:ext>
              </a:extLst>
            </p:cNvPr>
            <p:cNvSpPr>
              <a:spLocks/>
            </p:cNvSpPr>
            <p:nvPr/>
          </p:nvSpPr>
          <p:spPr bwMode="auto">
            <a:xfrm>
              <a:off x="2959367" y="3906483"/>
              <a:ext cx="122922" cy="143464"/>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59" name="Freeform 27">
              <a:extLst>
                <a:ext uri="{FF2B5EF4-FFF2-40B4-BE49-F238E27FC236}">
                  <a16:creationId xmlns:a16="http://schemas.microsoft.com/office/drawing/2014/main" id="{9C4977D3-61D1-498D-9F91-8BEDC053B4E5}"/>
                </a:ext>
              </a:extLst>
            </p:cNvPr>
            <p:cNvSpPr>
              <a:spLocks/>
            </p:cNvSpPr>
            <p:nvPr/>
          </p:nvSpPr>
          <p:spPr bwMode="auto">
            <a:xfrm>
              <a:off x="2911954" y="3874788"/>
              <a:ext cx="170336" cy="100091"/>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60" name="Freeform 28">
              <a:extLst>
                <a:ext uri="{FF2B5EF4-FFF2-40B4-BE49-F238E27FC236}">
                  <a16:creationId xmlns:a16="http://schemas.microsoft.com/office/drawing/2014/main" id="{6638D10E-5C62-4847-9BD9-0B0A8CA1A463}"/>
                </a:ext>
              </a:extLst>
            </p:cNvPr>
            <p:cNvSpPr>
              <a:spLocks/>
            </p:cNvSpPr>
            <p:nvPr/>
          </p:nvSpPr>
          <p:spPr bwMode="auto">
            <a:xfrm>
              <a:off x="2896149" y="3929837"/>
              <a:ext cx="66729" cy="38368"/>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61" name="Freeform 29">
              <a:extLst>
                <a:ext uri="{FF2B5EF4-FFF2-40B4-BE49-F238E27FC236}">
                  <a16:creationId xmlns:a16="http://schemas.microsoft.com/office/drawing/2014/main" id="{55C9DF23-81B5-4FCA-82ED-458A0D7D57E8}"/>
                </a:ext>
              </a:extLst>
            </p:cNvPr>
            <p:cNvSpPr>
              <a:spLocks/>
            </p:cNvSpPr>
            <p:nvPr/>
          </p:nvSpPr>
          <p:spPr bwMode="auto">
            <a:xfrm>
              <a:off x="2839956" y="3819737"/>
              <a:ext cx="103606" cy="130118"/>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62" name="Freeform 30">
              <a:extLst>
                <a:ext uri="{FF2B5EF4-FFF2-40B4-BE49-F238E27FC236}">
                  <a16:creationId xmlns:a16="http://schemas.microsoft.com/office/drawing/2014/main" id="{CE1654FE-E30A-4863-AE11-C0F0AC140668}"/>
                </a:ext>
              </a:extLst>
            </p:cNvPr>
            <p:cNvSpPr>
              <a:spLocks/>
            </p:cNvSpPr>
            <p:nvPr/>
          </p:nvSpPr>
          <p:spPr bwMode="auto">
            <a:xfrm>
              <a:off x="3136726" y="4340212"/>
              <a:ext cx="159799" cy="206855"/>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63" name="Freeform 31">
              <a:extLst>
                <a:ext uri="{FF2B5EF4-FFF2-40B4-BE49-F238E27FC236}">
                  <a16:creationId xmlns:a16="http://schemas.microsoft.com/office/drawing/2014/main" id="{3281B0FA-D83E-47E8-AC40-7D9D64DBF1BD}"/>
                </a:ext>
              </a:extLst>
            </p:cNvPr>
            <p:cNvSpPr>
              <a:spLocks/>
            </p:cNvSpPr>
            <p:nvPr/>
          </p:nvSpPr>
          <p:spPr bwMode="auto">
            <a:xfrm>
              <a:off x="2857517" y="4376912"/>
              <a:ext cx="21072" cy="45041"/>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64" name="Freeform 32">
              <a:extLst>
                <a:ext uri="{FF2B5EF4-FFF2-40B4-BE49-F238E27FC236}">
                  <a16:creationId xmlns:a16="http://schemas.microsoft.com/office/drawing/2014/main" id="{94847642-E1C2-4C40-A781-5E5E392AF935}"/>
                </a:ext>
              </a:extLst>
            </p:cNvPr>
            <p:cNvSpPr>
              <a:spLocks/>
            </p:cNvSpPr>
            <p:nvPr/>
          </p:nvSpPr>
          <p:spPr bwMode="auto">
            <a:xfrm>
              <a:off x="2882101" y="4395261"/>
              <a:ext cx="14048" cy="16682"/>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65" name="Freeform 33">
              <a:extLst>
                <a:ext uri="{FF2B5EF4-FFF2-40B4-BE49-F238E27FC236}">
                  <a16:creationId xmlns:a16="http://schemas.microsoft.com/office/drawing/2014/main" id="{2AB34089-DCF2-4768-B01B-70CEA72FF35F}"/>
                </a:ext>
              </a:extLst>
            </p:cNvPr>
            <p:cNvSpPr>
              <a:spLocks/>
            </p:cNvSpPr>
            <p:nvPr/>
          </p:nvSpPr>
          <p:spPr bwMode="auto">
            <a:xfrm>
              <a:off x="2904929" y="4405271"/>
              <a:ext cx="10537" cy="10009"/>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66" name="Freeform 34">
              <a:extLst>
                <a:ext uri="{FF2B5EF4-FFF2-40B4-BE49-F238E27FC236}">
                  <a16:creationId xmlns:a16="http://schemas.microsoft.com/office/drawing/2014/main" id="{F784655C-670D-4FBA-8478-780B39C7248A}"/>
                </a:ext>
              </a:extLst>
            </p:cNvPr>
            <p:cNvSpPr>
              <a:spLocks/>
            </p:cNvSpPr>
            <p:nvPr/>
          </p:nvSpPr>
          <p:spPr bwMode="auto">
            <a:xfrm>
              <a:off x="2878589" y="4385252"/>
              <a:ext cx="10537" cy="16682"/>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67" name="Freeform 35">
              <a:extLst>
                <a:ext uri="{FF2B5EF4-FFF2-40B4-BE49-F238E27FC236}">
                  <a16:creationId xmlns:a16="http://schemas.microsoft.com/office/drawing/2014/main" id="{34EF6876-FFC4-4548-B1A1-8F59735ACD9E}"/>
                </a:ext>
              </a:extLst>
            </p:cNvPr>
            <p:cNvSpPr>
              <a:spLocks/>
            </p:cNvSpPr>
            <p:nvPr/>
          </p:nvSpPr>
          <p:spPr bwMode="auto">
            <a:xfrm>
              <a:off x="2850492" y="4391926"/>
              <a:ext cx="17560" cy="10009"/>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68" name="Freeform 36">
              <a:extLst>
                <a:ext uri="{FF2B5EF4-FFF2-40B4-BE49-F238E27FC236}">
                  <a16:creationId xmlns:a16="http://schemas.microsoft.com/office/drawing/2014/main" id="{CE56F074-26D4-48B5-80CD-BF32CDFDB742}"/>
                </a:ext>
              </a:extLst>
            </p:cNvPr>
            <p:cNvSpPr>
              <a:spLocks/>
            </p:cNvSpPr>
            <p:nvPr/>
          </p:nvSpPr>
          <p:spPr bwMode="auto">
            <a:xfrm>
              <a:off x="2882101" y="4421953"/>
              <a:ext cx="10537" cy="10009"/>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69" name="Freeform 37">
              <a:extLst>
                <a:ext uri="{FF2B5EF4-FFF2-40B4-BE49-F238E27FC236}">
                  <a16:creationId xmlns:a16="http://schemas.microsoft.com/office/drawing/2014/main" id="{61ADF132-F6C6-4066-959D-653D239C3C87}"/>
                </a:ext>
              </a:extLst>
            </p:cNvPr>
            <p:cNvSpPr>
              <a:spLocks/>
            </p:cNvSpPr>
            <p:nvPr/>
          </p:nvSpPr>
          <p:spPr bwMode="auto">
            <a:xfrm>
              <a:off x="2882101" y="4373575"/>
              <a:ext cx="7024" cy="3337"/>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70" name="Freeform 38">
              <a:extLst>
                <a:ext uri="{FF2B5EF4-FFF2-40B4-BE49-F238E27FC236}">
                  <a16:creationId xmlns:a16="http://schemas.microsoft.com/office/drawing/2014/main" id="{14CB5109-9623-499E-83F4-D4D3ADEF1068}"/>
                </a:ext>
              </a:extLst>
            </p:cNvPr>
            <p:cNvSpPr>
              <a:spLocks/>
            </p:cNvSpPr>
            <p:nvPr/>
          </p:nvSpPr>
          <p:spPr bwMode="auto">
            <a:xfrm>
              <a:off x="3215748" y="3793046"/>
              <a:ext cx="61461" cy="30027"/>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71" name="Freeform 39">
              <a:extLst>
                <a:ext uri="{FF2B5EF4-FFF2-40B4-BE49-F238E27FC236}">
                  <a16:creationId xmlns:a16="http://schemas.microsoft.com/office/drawing/2014/main" id="{ADF53BD9-3E12-4873-BD70-8900DE5CC501}"/>
                </a:ext>
              </a:extLst>
            </p:cNvPr>
            <p:cNvSpPr>
              <a:spLocks/>
            </p:cNvSpPr>
            <p:nvPr/>
          </p:nvSpPr>
          <p:spPr bwMode="auto">
            <a:xfrm>
              <a:off x="3317598" y="3748005"/>
              <a:ext cx="82533" cy="71732"/>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72" name="Freeform 40">
              <a:extLst>
                <a:ext uri="{FF2B5EF4-FFF2-40B4-BE49-F238E27FC236}">
                  <a16:creationId xmlns:a16="http://schemas.microsoft.com/office/drawing/2014/main" id="{826729A5-1546-435E-9229-930DB61D2B37}"/>
                </a:ext>
              </a:extLst>
            </p:cNvPr>
            <p:cNvSpPr>
              <a:spLocks/>
            </p:cNvSpPr>
            <p:nvPr/>
          </p:nvSpPr>
          <p:spPr bwMode="auto">
            <a:xfrm>
              <a:off x="3386084" y="3741333"/>
              <a:ext cx="101850" cy="88414"/>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73" name="Freeform 41">
              <a:extLst>
                <a:ext uri="{FF2B5EF4-FFF2-40B4-BE49-F238E27FC236}">
                  <a16:creationId xmlns:a16="http://schemas.microsoft.com/office/drawing/2014/main" id="{C8AE72CF-E761-4804-81D8-F2C81EB10876}"/>
                </a:ext>
              </a:extLst>
            </p:cNvPr>
            <p:cNvSpPr>
              <a:spLocks/>
            </p:cNvSpPr>
            <p:nvPr/>
          </p:nvSpPr>
          <p:spPr bwMode="auto">
            <a:xfrm>
              <a:off x="7170340" y="3210849"/>
              <a:ext cx="797240" cy="935853"/>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74" name="Freeform 42">
              <a:extLst>
                <a:ext uri="{FF2B5EF4-FFF2-40B4-BE49-F238E27FC236}">
                  <a16:creationId xmlns:a16="http://schemas.microsoft.com/office/drawing/2014/main" id="{6237A8F9-EEB2-403E-93F4-170B96ABFDDD}"/>
                </a:ext>
              </a:extLst>
            </p:cNvPr>
            <p:cNvSpPr>
              <a:spLocks/>
            </p:cNvSpPr>
            <p:nvPr/>
          </p:nvSpPr>
          <p:spPr bwMode="auto">
            <a:xfrm>
              <a:off x="7486427" y="3396018"/>
              <a:ext cx="231797" cy="145132"/>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75" name="Freeform 43">
              <a:extLst>
                <a:ext uri="{FF2B5EF4-FFF2-40B4-BE49-F238E27FC236}">
                  <a16:creationId xmlns:a16="http://schemas.microsoft.com/office/drawing/2014/main" id="{C31856F3-C894-409D-9998-9AC1F472F806}"/>
                </a:ext>
              </a:extLst>
            </p:cNvPr>
            <p:cNvSpPr>
              <a:spLocks/>
            </p:cNvSpPr>
            <p:nvPr/>
          </p:nvSpPr>
          <p:spPr bwMode="auto">
            <a:xfrm>
              <a:off x="7721735" y="3467750"/>
              <a:ext cx="101850" cy="63391"/>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76" name="Freeform 44">
              <a:extLst>
                <a:ext uri="{FF2B5EF4-FFF2-40B4-BE49-F238E27FC236}">
                  <a16:creationId xmlns:a16="http://schemas.microsoft.com/office/drawing/2014/main" id="{C43081AE-C233-494E-8452-091361EB21E3}"/>
                </a:ext>
              </a:extLst>
            </p:cNvPr>
            <p:cNvSpPr>
              <a:spLocks/>
            </p:cNvSpPr>
            <p:nvPr/>
          </p:nvSpPr>
          <p:spPr bwMode="auto">
            <a:xfrm>
              <a:off x="7702419" y="3527805"/>
              <a:ext cx="131702" cy="205187"/>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77" name="Freeform 45">
              <a:extLst>
                <a:ext uri="{FF2B5EF4-FFF2-40B4-BE49-F238E27FC236}">
                  <a16:creationId xmlns:a16="http://schemas.microsoft.com/office/drawing/2014/main" id="{576A99D4-7DDC-48E3-A217-8B622FC56716}"/>
                </a:ext>
              </a:extLst>
            </p:cNvPr>
            <p:cNvSpPr>
              <a:spLocks/>
            </p:cNvSpPr>
            <p:nvPr/>
          </p:nvSpPr>
          <p:spPr bwMode="auto">
            <a:xfrm>
              <a:off x="6966640" y="3117431"/>
              <a:ext cx="388084" cy="330301"/>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78" name="Freeform 46">
              <a:extLst>
                <a:ext uri="{FF2B5EF4-FFF2-40B4-BE49-F238E27FC236}">
                  <a16:creationId xmlns:a16="http://schemas.microsoft.com/office/drawing/2014/main" id="{E8E78297-4105-45DC-8823-108643EA37B4}"/>
                </a:ext>
              </a:extLst>
            </p:cNvPr>
            <p:cNvSpPr>
              <a:spLocks/>
            </p:cNvSpPr>
            <p:nvPr/>
          </p:nvSpPr>
          <p:spPr bwMode="auto">
            <a:xfrm>
              <a:off x="6975420" y="3169145"/>
              <a:ext cx="456569" cy="458752"/>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79" name="Freeform 47">
              <a:extLst>
                <a:ext uri="{FF2B5EF4-FFF2-40B4-BE49-F238E27FC236}">
                  <a16:creationId xmlns:a16="http://schemas.microsoft.com/office/drawing/2014/main" id="{FD38D8E2-8A2A-4E30-9CF6-A5F53541E25A}"/>
                </a:ext>
              </a:extLst>
            </p:cNvPr>
            <p:cNvSpPr>
              <a:spLocks/>
            </p:cNvSpPr>
            <p:nvPr/>
          </p:nvSpPr>
          <p:spPr bwMode="auto">
            <a:xfrm>
              <a:off x="6518851" y="3069053"/>
              <a:ext cx="521542" cy="510465"/>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80" name="Freeform 48">
              <a:extLst>
                <a:ext uri="{FF2B5EF4-FFF2-40B4-BE49-F238E27FC236}">
                  <a16:creationId xmlns:a16="http://schemas.microsoft.com/office/drawing/2014/main" id="{AC982B94-2B7D-408D-8D05-C0D7CD2666E3}"/>
                </a:ext>
              </a:extLst>
            </p:cNvPr>
            <p:cNvSpPr>
              <a:spLocks/>
            </p:cNvSpPr>
            <p:nvPr/>
          </p:nvSpPr>
          <p:spPr bwMode="auto">
            <a:xfrm>
              <a:off x="6035941" y="2982308"/>
              <a:ext cx="503982" cy="231878"/>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81" name="Freeform 49">
              <a:extLst>
                <a:ext uri="{FF2B5EF4-FFF2-40B4-BE49-F238E27FC236}">
                  <a16:creationId xmlns:a16="http://schemas.microsoft.com/office/drawing/2014/main" id="{9AAAF920-F80A-48E0-BE6C-5C7E78EE8C23}"/>
                </a:ext>
              </a:extLst>
            </p:cNvPr>
            <p:cNvSpPr>
              <a:spLocks/>
            </p:cNvSpPr>
            <p:nvPr/>
          </p:nvSpPr>
          <p:spPr bwMode="auto">
            <a:xfrm>
              <a:off x="6743624" y="2962290"/>
              <a:ext cx="393352" cy="27858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82" name="Freeform 50">
              <a:extLst>
                <a:ext uri="{FF2B5EF4-FFF2-40B4-BE49-F238E27FC236}">
                  <a16:creationId xmlns:a16="http://schemas.microsoft.com/office/drawing/2014/main" id="{E10910DD-1EB6-40E7-9747-7A7320194968}"/>
                </a:ext>
              </a:extLst>
            </p:cNvPr>
            <p:cNvSpPr>
              <a:spLocks/>
            </p:cNvSpPr>
            <p:nvPr/>
          </p:nvSpPr>
          <p:spPr bwMode="auto">
            <a:xfrm>
              <a:off x="6840206" y="2862198"/>
              <a:ext cx="475886" cy="306946"/>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83" name="Freeform 51">
              <a:extLst>
                <a:ext uri="{FF2B5EF4-FFF2-40B4-BE49-F238E27FC236}">
                  <a16:creationId xmlns:a16="http://schemas.microsoft.com/office/drawing/2014/main" id="{FB326450-C1CB-4519-A1F5-96257FE8675F}"/>
                </a:ext>
              </a:extLst>
            </p:cNvPr>
            <p:cNvSpPr>
              <a:spLocks/>
            </p:cNvSpPr>
            <p:nvPr/>
          </p:nvSpPr>
          <p:spPr bwMode="auto">
            <a:xfrm>
              <a:off x="7203705" y="2948944"/>
              <a:ext cx="293258" cy="148469"/>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84" name="Freeform 52">
              <a:extLst>
                <a:ext uri="{FF2B5EF4-FFF2-40B4-BE49-F238E27FC236}">
                  <a16:creationId xmlns:a16="http://schemas.microsoft.com/office/drawing/2014/main" id="{E6734D4F-31CD-4695-BEFA-DB56ADECE85C}"/>
                </a:ext>
              </a:extLst>
            </p:cNvPr>
            <p:cNvSpPr>
              <a:spLocks/>
            </p:cNvSpPr>
            <p:nvPr/>
          </p:nvSpPr>
          <p:spPr bwMode="auto">
            <a:xfrm>
              <a:off x="7145756" y="3027349"/>
              <a:ext cx="217749" cy="161814"/>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85" name="Freeform 53">
              <a:extLst>
                <a:ext uri="{FF2B5EF4-FFF2-40B4-BE49-F238E27FC236}">
                  <a16:creationId xmlns:a16="http://schemas.microsoft.com/office/drawing/2014/main" id="{CC26BC07-4005-4E35-BACD-AD7E6AA58A77}"/>
                </a:ext>
              </a:extLst>
            </p:cNvPr>
            <p:cNvSpPr>
              <a:spLocks/>
            </p:cNvSpPr>
            <p:nvPr/>
          </p:nvSpPr>
          <p:spPr bwMode="auto">
            <a:xfrm>
              <a:off x="8569900" y="3567842"/>
              <a:ext cx="57949" cy="131787"/>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86" name="Freeform 54">
              <a:extLst>
                <a:ext uri="{FF2B5EF4-FFF2-40B4-BE49-F238E27FC236}">
                  <a16:creationId xmlns:a16="http://schemas.microsoft.com/office/drawing/2014/main" id="{47BD0540-11BC-4D49-914E-0A139DA7557D}"/>
                </a:ext>
              </a:extLst>
            </p:cNvPr>
            <p:cNvSpPr>
              <a:spLocks/>
            </p:cNvSpPr>
            <p:nvPr/>
          </p:nvSpPr>
          <p:spPr bwMode="auto">
            <a:xfrm>
              <a:off x="8692823" y="2958953"/>
              <a:ext cx="170336" cy="196846"/>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87" name="Freeform 55">
              <a:extLst>
                <a:ext uri="{FF2B5EF4-FFF2-40B4-BE49-F238E27FC236}">
                  <a16:creationId xmlns:a16="http://schemas.microsoft.com/office/drawing/2014/main" id="{05AE8432-F5F4-4295-AFF1-A04964F8A119}"/>
                </a:ext>
              </a:extLst>
            </p:cNvPr>
            <p:cNvSpPr>
              <a:spLocks/>
            </p:cNvSpPr>
            <p:nvPr/>
          </p:nvSpPr>
          <p:spPr bwMode="auto">
            <a:xfrm>
              <a:off x="8736724" y="3114094"/>
              <a:ext cx="96582" cy="155141"/>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88" name="Freeform 56">
              <a:extLst>
                <a:ext uri="{FF2B5EF4-FFF2-40B4-BE49-F238E27FC236}">
                  <a16:creationId xmlns:a16="http://schemas.microsoft.com/office/drawing/2014/main" id="{70821548-02DB-4211-9B62-0173BD204146}"/>
                </a:ext>
              </a:extLst>
            </p:cNvPr>
            <p:cNvSpPr>
              <a:spLocks/>
            </p:cNvSpPr>
            <p:nvPr/>
          </p:nvSpPr>
          <p:spPr bwMode="auto">
            <a:xfrm>
              <a:off x="8733211" y="3292590"/>
              <a:ext cx="31609" cy="18350"/>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89" name="Freeform 57">
              <a:extLst>
                <a:ext uri="{FF2B5EF4-FFF2-40B4-BE49-F238E27FC236}">
                  <a16:creationId xmlns:a16="http://schemas.microsoft.com/office/drawing/2014/main" id="{CEBDB25C-E5F0-4F22-9B00-60F365203176}"/>
                </a:ext>
              </a:extLst>
            </p:cNvPr>
            <p:cNvSpPr>
              <a:spLocks/>
            </p:cNvSpPr>
            <p:nvPr/>
          </p:nvSpPr>
          <p:spPr bwMode="auto">
            <a:xfrm>
              <a:off x="8822769" y="3252554"/>
              <a:ext cx="10537" cy="23355"/>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90" name="Freeform 58">
              <a:extLst>
                <a:ext uri="{FF2B5EF4-FFF2-40B4-BE49-F238E27FC236}">
                  <a16:creationId xmlns:a16="http://schemas.microsoft.com/office/drawing/2014/main" id="{47DD6216-0BEF-47FA-A89A-3C882E392EBF}"/>
                </a:ext>
              </a:extLst>
            </p:cNvPr>
            <p:cNvSpPr>
              <a:spLocks/>
            </p:cNvSpPr>
            <p:nvPr/>
          </p:nvSpPr>
          <p:spPr bwMode="auto">
            <a:xfrm>
              <a:off x="8733211" y="3259227"/>
              <a:ext cx="14048" cy="6673"/>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91" name="Freeform 59">
              <a:extLst>
                <a:ext uri="{FF2B5EF4-FFF2-40B4-BE49-F238E27FC236}">
                  <a16:creationId xmlns:a16="http://schemas.microsoft.com/office/drawing/2014/main" id="{4A5F8A73-25AB-4614-A76A-A45DB76D0204}"/>
                </a:ext>
              </a:extLst>
            </p:cNvPr>
            <p:cNvSpPr>
              <a:spLocks/>
            </p:cNvSpPr>
            <p:nvPr/>
          </p:nvSpPr>
          <p:spPr bwMode="auto">
            <a:xfrm>
              <a:off x="8733211" y="3244213"/>
              <a:ext cx="3512" cy="8341"/>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92" name="Freeform 60">
              <a:extLst>
                <a:ext uri="{FF2B5EF4-FFF2-40B4-BE49-F238E27FC236}">
                  <a16:creationId xmlns:a16="http://schemas.microsoft.com/office/drawing/2014/main" id="{D5E38A40-825E-4E0C-B457-9F10BAE1F0DE}"/>
                </a:ext>
              </a:extLst>
            </p:cNvPr>
            <p:cNvSpPr>
              <a:spLocks/>
            </p:cNvSpPr>
            <p:nvPr/>
          </p:nvSpPr>
          <p:spPr bwMode="auto">
            <a:xfrm>
              <a:off x="8743748" y="3189163"/>
              <a:ext cx="3512" cy="6673"/>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93" name="Freeform 61">
              <a:extLst>
                <a:ext uri="{FF2B5EF4-FFF2-40B4-BE49-F238E27FC236}">
                  <a16:creationId xmlns:a16="http://schemas.microsoft.com/office/drawing/2014/main" id="{F16FA353-0EAE-4838-999B-BC779C60DA5B}"/>
                </a:ext>
              </a:extLst>
            </p:cNvPr>
            <p:cNvSpPr>
              <a:spLocks/>
            </p:cNvSpPr>
            <p:nvPr/>
          </p:nvSpPr>
          <p:spPr bwMode="auto">
            <a:xfrm>
              <a:off x="8801697" y="3244213"/>
              <a:ext cx="10537" cy="8341"/>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94" name="Freeform 62">
              <a:extLst>
                <a:ext uri="{FF2B5EF4-FFF2-40B4-BE49-F238E27FC236}">
                  <a16:creationId xmlns:a16="http://schemas.microsoft.com/office/drawing/2014/main" id="{7645EEBD-E472-4554-9B2A-ABC7E818CDC1}"/>
                </a:ext>
              </a:extLst>
            </p:cNvPr>
            <p:cNvSpPr>
              <a:spLocks/>
            </p:cNvSpPr>
            <p:nvPr/>
          </p:nvSpPr>
          <p:spPr bwMode="auto">
            <a:xfrm>
              <a:off x="8784137" y="3244213"/>
              <a:ext cx="7024" cy="8341"/>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95" name="Freeform 63">
              <a:extLst>
                <a:ext uri="{FF2B5EF4-FFF2-40B4-BE49-F238E27FC236}">
                  <a16:creationId xmlns:a16="http://schemas.microsoft.com/office/drawing/2014/main" id="{56EBBAF1-E2A6-4055-802B-C5804E297B8F}"/>
                </a:ext>
              </a:extLst>
            </p:cNvPr>
            <p:cNvSpPr>
              <a:spLocks/>
            </p:cNvSpPr>
            <p:nvPr/>
          </p:nvSpPr>
          <p:spPr bwMode="auto">
            <a:xfrm>
              <a:off x="8747260" y="3269236"/>
              <a:ext cx="7024" cy="6673"/>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96" name="Freeform 64">
              <a:extLst>
                <a:ext uri="{FF2B5EF4-FFF2-40B4-BE49-F238E27FC236}">
                  <a16:creationId xmlns:a16="http://schemas.microsoft.com/office/drawing/2014/main" id="{92153A81-B72C-4CB9-BE74-0E6D0AF05041}"/>
                </a:ext>
              </a:extLst>
            </p:cNvPr>
            <p:cNvSpPr>
              <a:spLocks/>
            </p:cNvSpPr>
            <p:nvPr/>
          </p:nvSpPr>
          <p:spPr bwMode="auto">
            <a:xfrm>
              <a:off x="8743748" y="3144122"/>
              <a:ext cx="3512" cy="1167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97" name="Freeform 65">
              <a:extLst>
                <a:ext uri="{FF2B5EF4-FFF2-40B4-BE49-F238E27FC236}">
                  <a16:creationId xmlns:a16="http://schemas.microsoft.com/office/drawing/2014/main" id="{BD5D7022-09BF-43AA-90FB-059724772794}"/>
                </a:ext>
              </a:extLst>
            </p:cNvPr>
            <p:cNvSpPr>
              <a:spLocks/>
            </p:cNvSpPr>
            <p:nvPr/>
          </p:nvSpPr>
          <p:spPr bwMode="auto">
            <a:xfrm>
              <a:off x="8260838" y="3741333"/>
              <a:ext cx="66729" cy="68396"/>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98" name="Freeform 66">
              <a:extLst>
                <a:ext uri="{FF2B5EF4-FFF2-40B4-BE49-F238E27FC236}">
                  <a16:creationId xmlns:a16="http://schemas.microsoft.com/office/drawing/2014/main" id="{1453B66B-51E5-4C9A-85D7-95EBDBB8BE15}"/>
                </a:ext>
              </a:extLst>
            </p:cNvPr>
            <p:cNvSpPr>
              <a:spLocks/>
            </p:cNvSpPr>
            <p:nvPr/>
          </p:nvSpPr>
          <p:spPr bwMode="auto">
            <a:xfrm>
              <a:off x="7482915" y="4074970"/>
              <a:ext cx="61461" cy="130118"/>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699" name="Freeform 67">
              <a:extLst>
                <a:ext uri="{FF2B5EF4-FFF2-40B4-BE49-F238E27FC236}">
                  <a16:creationId xmlns:a16="http://schemas.microsoft.com/office/drawing/2014/main" id="{F760A7E7-2075-404F-B4FD-0695E70474AB}"/>
                </a:ext>
              </a:extLst>
            </p:cNvPr>
            <p:cNvSpPr>
              <a:spLocks/>
            </p:cNvSpPr>
            <p:nvPr/>
          </p:nvSpPr>
          <p:spPr bwMode="auto">
            <a:xfrm>
              <a:off x="7820074" y="3457741"/>
              <a:ext cx="245845" cy="617229"/>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00" name="Freeform 68">
              <a:extLst>
                <a:ext uri="{FF2B5EF4-FFF2-40B4-BE49-F238E27FC236}">
                  <a16:creationId xmlns:a16="http://schemas.microsoft.com/office/drawing/2014/main" id="{37364B6D-98BF-4AC7-806E-B9DD23A71921}"/>
                </a:ext>
              </a:extLst>
            </p:cNvPr>
            <p:cNvSpPr>
              <a:spLocks/>
            </p:cNvSpPr>
            <p:nvPr/>
          </p:nvSpPr>
          <p:spPr bwMode="auto">
            <a:xfrm>
              <a:off x="7960556" y="3732991"/>
              <a:ext cx="228284" cy="478769"/>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01" name="Freeform 69">
              <a:extLst>
                <a:ext uri="{FF2B5EF4-FFF2-40B4-BE49-F238E27FC236}">
                  <a16:creationId xmlns:a16="http://schemas.microsoft.com/office/drawing/2014/main" id="{C0F92BB4-9A57-4313-8D8F-6D5DB56836EF}"/>
                </a:ext>
              </a:extLst>
            </p:cNvPr>
            <p:cNvSpPr>
              <a:spLocks/>
            </p:cNvSpPr>
            <p:nvPr/>
          </p:nvSpPr>
          <p:spPr bwMode="auto">
            <a:xfrm>
              <a:off x="7830609" y="3954860"/>
              <a:ext cx="17560" cy="75069"/>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02" name="Freeform 70">
              <a:extLst>
                <a:ext uri="{FF2B5EF4-FFF2-40B4-BE49-F238E27FC236}">
                  <a16:creationId xmlns:a16="http://schemas.microsoft.com/office/drawing/2014/main" id="{7AB5298B-6811-4860-89D2-A698021619B0}"/>
                </a:ext>
              </a:extLst>
            </p:cNvPr>
            <p:cNvSpPr>
              <a:spLocks/>
            </p:cNvSpPr>
            <p:nvPr/>
          </p:nvSpPr>
          <p:spPr bwMode="auto">
            <a:xfrm>
              <a:off x="7823586" y="4039938"/>
              <a:ext cx="10537" cy="16682"/>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03" name="Freeform 71">
              <a:extLst>
                <a:ext uri="{FF2B5EF4-FFF2-40B4-BE49-F238E27FC236}">
                  <a16:creationId xmlns:a16="http://schemas.microsoft.com/office/drawing/2014/main" id="{00677C99-5B34-44B1-9DDF-01FA15DD2531}"/>
                </a:ext>
              </a:extLst>
            </p:cNvPr>
            <p:cNvSpPr>
              <a:spLocks/>
            </p:cNvSpPr>
            <p:nvPr/>
          </p:nvSpPr>
          <p:spPr bwMode="auto">
            <a:xfrm>
              <a:off x="7858706" y="4156711"/>
              <a:ext cx="14048" cy="18350"/>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04" name="Freeform 72">
              <a:extLst>
                <a:ext uri="{FF2B5EF4-FFF2-40B4-BE49-F238E27FC236}">
                  <a16:creationId xmlns:a16="http://schemas.microsoft.com/office/drawing/2014/main" id="{DDA0B698-B3CB-418E-B714-C0085B263F96}"/>
                </a:ext>
              </a:extLst>
            </p:cNvPr>
            <p:cNvSpPr>
              <a:spLocks/>
            </p:cNvSpPr>
            <p:nvPr/>
          </p:nvSpPr>
          <p:spPr bwMode="auto">
            <a:xfrm>
              <a:off x="7830609" y="4088315"/>
              <a:ext cx="10537" cy="13345"/>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05" name="Freeform 73">
              <a:extLst>
                <a:ext uri="{FF2B5EF4-FFF2-40B4-BE49-F238E27FC236}">
                  <a16:creationId xmlns:a16="http://schemas.microsoft.com/office/drawing/2014/main" id="{6B561FE8-2268-4EEF-A7D3-DEC73F36C0A6}"/>
                </a:ext>
              </a:extLst>
            </p:cNvPr>
            <p:cNvSpPr>
              <a:spLocks/>
            </p:cNvSpPr>
            <p:nvPr/>
          </p:nvSpPr>
          <p:spPr bwMode="auto">
            <a:xfrm>
              <a:off x="7851682" y="4130020"/>
              <a:ext cx="7024" cy="6673"/>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06" name="Freeform 74">
              <a:extLst>
                <a:ext uri="{FF2B5EF4-FFF2-40B4-BE49-F238E27FC236}">
                  <a16:creationId xmlns:a16="http://schemas.microsoft.com/office/drawing/2014/main" id="{B33DC6D1-B4EA-48DF-95EB-597E250CDFE4}"/>
                </a:ext>
              </a:extLst>
            </p:cNvPr>
            <p:cNvSpPr>
              <a:spLocks/>
            </p:cNvSpPr>
            <p:nvPr/>
          </p:nvSpPr>
          <p:spPr bwMode="auto">
            <a:xfrm>
              <a:off x="8090503" y="3631232"/>
              <a:ext cx="200188" cy="492115"/>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07" name="Freeform 75">
              <a:extLst>
                <a:ext uri="{FF2B5EF4-FFF2-40B4-BE49-F238E27FC236}">
                  <a16:creationId xmlns:a16="http://schemas.microsoft.com/office/drawing/2014/main" id="{05D8CB29-6785-4B61-8988-D7151AA3BD77}"/>
                </a:ext>
              </a:extLst>
            </p:cNvPr>
            <p:cNvSpPr>
              <a:spLocks/>
            </p:cNvSpPr>
            <p:nvPr/>
          </p:nvSpPr>
          <p:spPr bwMode="auto">
            <a:xfrm>
              <a:off x="8039578" y="3667932"/>
              <a:ext cx="203700" cy="281924"/>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08" name="Freeform 76">
              <a:extLst>
                <a:ext uri="{FF2B5EF4-FFF2-40B4-BE49-F238E27FC236}">
                  <a16:creationId xmlns:a16="http://schemas.microsoft.com/office/drawing/2014/main" id="{9D06330C-E28F-4AAE-BA38-006D7C851B49}"/>
                </a:ext>
              </a:extLst>
            </p:cNvPr>
            <p:cNvSpPr>
              <a:spLocks/>
            </p:cNvSpPr>
            <p:nvPr/>
          </p:nvSpPr>
          <p:spPr bwMode="auto">
            <a:xfrm>
              <a:off x="8090503" y="3919829"/>
              <a:ext cx="149263" cy="136791"/>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09" name="Freeform 77">
              <a:extLst>
                <a:ext uri="{FF2B5EF4-FFF2-40B4-BE49-F238E27FC236}">
                  <a16:creationId xmlns:a16="http://schemas.microsoft.com/office/drawing/2014/main" id="{9332A9EE-8617-4790-A285-05E76E67928D}"/>
                </a:ext>
              </a:extLst>
            </p:cNvPr>
            <p:cNvSpPr>
              <a:spLocks/>
            </p:cNvSpPr>
            <p:nvPr/>
          </p:nvSpPr>
          <p:spPr bwMode="auto">
            <a:xfrm>
              <a:off x="6267738" y="3337632"/>
              <a:ext cx="565443" cy="550501"/>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10" name="Freeform 78">
              <a:extLst>
                <a:ext uri="{FF2B5EF4-FFF2-40B4-BE49-F238E27FC236}">
                  <a16:creationId xmlns:a16="http://schemas.microsoft.com/office/drawing/2014/main" id="{32FF57EA-F471-4D91-9002-1B8A60A9C45D}"/>
                </a:ext>
              </a:extLst>
            </p:cNvPr>
            <p:cNvSpPr>
              <a:spLocks/>
            </p:cNvSpPr>
            <p:nvPr/>
          </p:nvSpPr>
          <p:spPr bwMode="auto">
            <a:xfrm>
              <a:off x="6376612" y="3159135"/>
              <a:ext cx="265161" cy="288596"/>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11" name="Freeform 79">
              <a:extLst>
                <a:ext uri="{FF2B5EF4-FFF2-40B4-BE49-F238E27FC236}">
                  <a16:creationId xmlns:a16="http://schemas.microsoft.com/office/drawing/2014/main" id="{221AD4FF-9AF4-4A6E-AFE3-48986C584293}"/>
                </a:ext>
              </a:extLst>
            </p:cNvPr>
            <p:cNvSpPr>
              <a:spLocks/>
            </p:cNvSpPr>
            <p:nvPr/>
          </p:nvSpPr>
          <p:spPr bwMode="auto">
            <a:xfrm>
              <a:off x="6590848" y="3412700"/>
              <a:ext cx="47413" cy="55050"/>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12" name="Freeform 80">
              <a:extLst>
                <a:ext uri="{FF2B5EF4-FFF2-40B4-BE49-F238E27FC236}">
                  <a16:creationId xmlns:a16="http://schemas.microsoft.com/office/drawing/2014/main" id="{D10ECAB3-4DDA-4E6B-AE20-7EB298A2A139}"/>
                </a:ext>
              </a:extLst>
            </p:cNvPr>
            <p:cNvSpPr>
              <a:spLocks/>
            </p:cNvSpPr>
            <p:nvPr/>
          </p:nvSpPr>
          <p:spPr bwMode="auto">
            <a:xfrm>
              <a:off x="6731331" y="3576182"/>
              <a:ext cx="217749" cy="27858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13" name="Freeform 81">
              <a:extLst>
                <a:ext uri="{FF2B5EF4-FFF2-40B4-BE49-F238E27FC236}">
                  <a16:creationId xmlns:a16="http://schemas.microsoft.com/office/drawing/2014/main" id="{C89F9076-CE7E-4D73-BCAA-1FD48933A835}"/>
                </a:ext>
              </a:extLst>
            </p:cNvPr>
            <p:cNvSpPr>
              <a:spLocks/>
            </p:cNvSpPr>
            <p:nvPr/>
          </p:nvSpPr>
          <p:spPr bwMode="auto">
            <a:xfrm>
              <a:off x="6474950" y="3778033"/>
              <a:ext cx="293258" cy="210191"/>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14" name="Freeform 82">
              <a:extLst>
                <a:ext uri="{FF2B5EF4-FFF2-40B4-BE49-F238E27FC236}">
                  <a16:creationId xmlns:a16="http://schemas.microsoft.com/office/drawing/2014/main" id="{18A256F3-064F-40A1-A6A7-B55486EB1930}"/>
                </a:ext>
              </a:extLst>
            </p:cNvPr>
            <p:cNvSpPr>
              <a:spLocks/>
            </p:cNvSpPr>
            <p:nvPr/>
          </p:nvSpPr>
          <p:spPr bwMode="auto">
            <a:xfrm>
              <a:off x="5572348" y="3307604"/>
              <a:ext cx="442521" cy="453746"/>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15" name="Freeform 83">
              <a:extLst>
                <a:ext uri="{FF2B5EF4-FFF2-40B4-BE49-F238E27FC236}">
                  <a16:creationId xmlns:a16="http://schemas.microsoft.com/office/drawing/2014/main" id="{A307206B-A7AE-4FDC-B468-EABF1F6F7692}"/>
                </a:ext>
              </a:extLst>
            </p:cNvPr>
            <p:cNvSpPr>
              <a:spLocks/>
            </p:cNvSpPr>
            <p:nvPr/>
          </p:nvSpPr>
          <p:spPr bwMode="auto">
            <a:xfrm>
              <a:off x="5916530" y="3647914"/>
              <a:ext cx="456569" cy="633911"/>
            </a:xfrm>
            <a:custGeom>
              <a:avLst/>
              <a:gdLst/>
              <a:ahLst/>
              <a:cxnLst>
                <a:cxn ang="0">
                  <a:pos x="47" y="179"/>
                </a:cxn>
                <a:cxn ang="0">
                  <a:pos x="55" y="185"/>
                </a:cxn>
                <a:cxn ang="0">
                  <a:pos x="61" y="183"/>
                </a:cxn>
                <a:cxn ang="0">
                  <a:pos x="67" y="186"/>
                </a:cxn>
                <a:cxn ang="0">
                  <a:pos x="73" y="194"/>
                </a:cxn>
                <a:cxn ang="0">
                  <a:pos x="79" y="191"/>
                </a:cxn>
                <a:cxn ang="0">
                  <a:pos x="82" y="193"/>
                </a:cxn>
                <a:cxn ang="0">
                  <a:pos x="91" y="189"/>
                </a:cxn>
                <a:cxn ang="0">
                  <a:pos x="93" y="191"/>
                </a:cxn>
                <a:cxn ang="0">
                  <a:pos x="97" y="186"/>
                </a:cxn>
                <a:cxn ang="0">
                  <a:pos x="103" y="180"/>
                </a:cxn>
                <a:cxn ang="0">
                  <a:pos x="110" y="180"/>
                </a:cxn>
                <a:cxn ang="0">
                  <a:pos x="113" y="183"/>
                </a:cxn>
                <a:cxn ang="0">
                  <a:pos x="111" y="175"/>
                </a:cxn>
                <a:cxn ang="0">
                  <a:pos x="105" y="166"/>
                </a:cxn>
                <a:cxn ang="0">
                  <a:pos x="99" y="157"/>
                </a:cxn>
                <a:cxn ang="0">
                  <a:pos x="91" y="149"/>
                </a:cxn>
                <a:cxn ang="0">
                  <a:pos x="96" y="146"/>
                </a:cxn>
                <a:cxn ang="0">
                  <a:pos x="100" y="130"/>
                </a:cxn>
                <a:cxn ang="0">
                  <a:pos x="100" y="123"/>
                </a:cxn>
                <a:cxn ang="0">
                  <a:pos x="105" y="123"/>
                </a:cxn>
                <a:cxn ang="0">
                  <a:pos x="108" y="110"/>
                </a:cxn>
                <a:cxn ang="0">
                  <a:pos x="116" y="102"/>
                </a:cxn>
                <a:cxn ang="0">
                  <a:pos x="119" y="87"/>
                </a:cxn>
                <a:cxn ang="0">
                  <a:pos x="117" y="79"/>
                </a:cxn>
                <a:cxn ang="0">
                  <a:pos x="122" y="62"/>
                </a:cxn>
                <a:cxn ang="0">
                  <a:pos x="126" y="57"/>
                </a:cxn>
                <a:cxn ang="0">
                  <a:pos x="134" y="49"/>
                </a:cxn>
                <a:cxn ang="0">
                  <a:pos x="131" y="48"/>
                </a:cxn>
                <a:cxn ang="0">
                  <a:pos x="126" y="43"/>
                </a:cxn>
                <a:cxn ang="0">
                  <a:pos x="123" y="28"/>
                </a:cxn>
                <a:cxn ang="0">
                  <a:pos x="123" y="20"/>
                </a:cxn>
                <a:cxn ang="0">
                  <a:pos x="122" y="10"/>
                </a:cxn>
                <a:cxn ang="0">
                  <a:pos x="119" y="7"/>
                </a:cxn>
                <a:cxn ang="0">
                  <a:pos x="114" y="3"/>
                </a:cxn>
                <a:cxn ang="0">
                  <a:pos x="111" y="0"/>
                </a:cxn>
                <a:cxn ang="0">
                  <a:pos x="105" y="4"/>
                </a:cxn>
                <a:cxn ang="0">
                  <a:pos x="99" y="10"/>
                </a:cxn>
                <a:cxn ang="0">
                  <a:pos x="91" y="10"/>
                </a:cxn>
                <a:cxn ang="0">
                  <a:pos x="77" y="10"/>
                </a:cxn>
                <a:cxn ang="0">
                  <a:pos x="77" y="9"/>
                </a:cxn>
                <a:cxn ang="0">
                  <a:pos x="76" y="10"/>
                </a:cxn>
                <a:cxn ang="0">
                  <a:pos x="27" y="10"/>
                </a:cxn>
                <a:cxn ang="0">
                  <a:pos x="27" y="31"/>
                </a:cxn>
                <a:cxn ang="0">
                  <a:pos x="18" y="31"/>
                </a:cxn>
                <a:cxn ang="0">
                  <a:pos x="18" y="35"/>
                </a:cxn>
                <a:cxn ang="0">
                  <a:pos x="18" y="71"/>
                </a:cxn>
                <a:cxn ang="0">
                  <a:pos x="16" y="73"/>
                </a:cxn>
                <a:cxn ang="0">
                  <a:pos x="10" y="77"/>
                </a:cxn>
                <a:cxn ang="0">
                  <a:pos x="9" y="82"/>
                </a:cxn>
                <a:cxn ang="0">
                  <a:pos x="6" y="87"/>
                </a:cxn>
                <a:cxn ang="0">
                  <a:pos x="4" y="95"/>
                </a:cxn>
                <a:cxn ang="0">
                  <a:pos x="1" y="104"/>
                </a:cxn>
                <a:cxn ang="0">
                  <a:pos x="6" y="105"/>
                </a:cxn>
                <a:cxn ang="0">
                  <a:pos x="7" y="113"/>
                </a:cxn>
                <a:cxn ang="0">
                  <a:pos x="10" y="121"/>
                </a:cxn>
                <a:cxn ang="0">
                  <a:pos x="15" y="137"/>
                </a:cxn>
                <a:cxn ang="0">
                  <a:pos x="19" y="144"/>
                </a:cxn>
                <a:cxn ang="0">
                  <a:pos x="27" y="149"/>
                </a:cxn>
                <a:cxn ang="0">
                  <a:pos x="32" y="157"/>
                </a:cxn>
                <a:cxn ang="0">
                  <a:pos x="38" y="165"/>
                </a:cxn>
                <a:cxn ang="0">
                  <a:pos x="42" y="171"/>
                </a:cxn>
                <a:cxn ang="0">
                  <a:pos x="47" y="179"/>
                </a:cxn>
              </a:cxnLst>
              <a:rect l="0" t="0" r="r" b="b"/>
              <a:pathLst>
                <a:path w="134" h="196">
                  <a:moveTo>
                    <a:pt x="47" y="179"/>
                  </a:moveTo>
                  <a:cubicBezTo>
                    <a:pt x="50" y="183"/>
                    <a:pt x="53" y="188"/>
                    <a:pt x="55" y="185"/>
                  </a:cubicBezTo>
                  <a:cubicBezTo>
                    <a:pt x="58" y="182"/>
                    <a:pt x="59" y="188"/>
                    <a:pt x="61" y="183"/>
                  </a:cubicBezTo>
                  <a:cubicBezTo>
                    <a:pt x="64" y="180"/>
                    <a:pt x="65" y="182"/>
                    <a:pt x="67" y="186"/>
                  </a:cubicBezTo>
                  <a:cubicBezTo>
                    <a:pt x="70" y="191"/>
                    <a:pt x="70" y="188"/>
                    <a:pt x="73" y="194"/>
                  </a:cubicBezTo>
                  <a:cubicBezTo>
                    <a:pt x="76" y="186"/>
                    <a:pt x="77" y="194"/>
                    <a:pt x="79" y="191"/>
                  </a:cubicBezTo>
                  <a:cubicBezTo>
                    <a:pt x="81" y="189"/>
                    <a:pt x="81" y="191"/>
                    <a:pt x="82" y="193"/>
                  </a:cubicBezTo>
                  <a:cubicBezTo>
                    <a:pt x="84" y="196"/>
                    <a:pt x="87" y="189"/>
                    <a:pt x="91" y="189"/>
                  </a:cubicBezTo>
                  <a:cubicBezTo>
                    <a:pt x="93" y="191"/>
                    <a:pt x="90" y="191"/>
                    <a:pt x="93" y="191"/>
                  </a:cubicBezTo>
                  <a:cubicBezTo>
                    <a:pt x="96" y="191"/>
                    <a:pt x="96" y="189"/>
                    <a:pt x="97" y="186"/>
                  </a:cubicBezTo>
                  <a:cubicBezTo>
                    <a:pt x="99" y="185"/>
                    <a:pt x="100" y="182"/>
                    <a:pt x="103" y="180"/>
                  </a:cubicBezTo>
                  <a:cubicBezTo>
                    <a:pt x="106" y="180"/>
                    <a:pt x="110" y="179"/>
                    <a:pt x="110" y="180"/>
                  </a:cubicBezTo>
                  <a:cubicBezTo>
                    <a:pt x="108" y="183"/>
                    <a:pt x="111" y="183"/>
                    <a:pt x="113" y="183"/>
                  </a:cubicBezTo>
                  <a:cubicBezTo>
                    <a:pt x="111" y="177"/>
                    <a:pt x="114" y="175"/>
                    <a:pt x="111" y="175"/>
                  </a:cubicBezTo>
                  <a:cubicBezTo>
                    <a:pt x="106" y="174"/>
                    <a:pt x="106" y="174"/>
                    <a:pt x="105" y="166"/>
                  </a:cubicBezTo>
                  <a:cubicBezTo>
                    <a:pt x="103" y="158"/>
                    <a:pt x="102" y="161"/>
                    <a:pt x="99" y="157"/>
                  </a:cubicBezTo>
                  <a:cubicBezTo>
                    <a:pt x="96" y="151"/>
                    <a:pt x="87" y="152"/>
                    <a:pt x="91" y="149"/>
                  </a:cubicBezTo>
                  <a:cubicBezTo>
                    <a:pt x="93" y="147"/>
                    <a:pt x="88" y="143"/>
                    <a:pt x="96" y="146"/>
                  </a:cubicBezTo>
                  <a:cubicBezTo>
                    <a:pt x="102" y="147"/>
                    <a:pt x="97" y="137"/>
                    <a:pt x="100" y="130"/>
                  </a:cubicBezTo>
                  <a:cubicBezTo>
                    <a:pt x="102" y="126"/>
                    <a:pt x="99" y="127"/>
                    <a:pt x="100" y="123"/>
                  </a:cubicBezTo>
                  <a:cubicBezTo>
                    <a:pt x="103" y="118"/>
                    <a:pt x="103" y="124"/>
                    <a:pt x="105" y="123"/>
                  </a:cubicBezTo>
                  <a:cubicBezTo>
                    <a:pt x="106" y="121"/>
                    <a:pt x="105" y="113"/>
                    <a:pt x="108" y="110"/>
                  </a:cubicBezTo>
                  <a:cubicBezTo>
                    <a:pt x="111" y="109"/>
                    <a:pt x="110" y="102"/>
                    <a:pt x="116" y="102"/>
                  </a:cubicBezTo>
                  <a:cubicBezTo>
                    <a:pt x="114" y="98"/>
                    <a:pt x="117" y="96"/>
                    <a:pt x="119" y="87"/>
                  </a:cubicBezTo>
                  <a:cubicBezTo>
                    <a:pt x="119" y="84"/>
                    <a:pt x="116" y="81"/>
                    <a:pt x="117" y="79"/>
                  </a:cubicBezTo>
                  <a:cubicBezTo>
                    <a:pt x="119" y="76"/>
                    <a:pt x="122" y="71"/>
                    <a:pt x="122" y="62"/>
                  </a:cubicBezTo>
                  <a:cubicBezTo>
                    <a:pt x="120" y="56"/>
                    <a:pt x="123" y="63"/>
                    <a:pt x="126" y="57"/>
                  </a:cubicBezTo>
                  <a:cubicBezTo>
                    <a:pt x="128" y="54"/>
                    <a:pt x="131" y="59"/>
                    <a:pt x="134" y="49"/>
                  </a:cubicBezTo>
                  <a:cubicBezTo>
                    <a:pt x="134" y="48"/>
                    <a:pt x="132" y="46"/>
                    <a:pt x="131" y="48"/>
                  </a:cubicBezTo>
                  <a:cubicBezTo>
                    <a:pt x="129" y="48"/>
                    <a:pt x="129" y="43"/>
                    <a:pt x="126" y="43"/>
                  </a:cubicBezTo>
                  <a:cubicBezTo>
                    <a:pt x="125" y="45"/>
                    <a:pt x="122" y="29"/>
                    <a:pt x="123" y="28"/>
                  </a:cubicBezTo>
                  <a:cubicBezTo>
                    <a:pt x="125" y="23"/>
                    <a:pt x="120" y="20"/>
                    <a:pt x="123" y="20"/>
                  </a:cubicBezTo>
                  <a:cubicBezTo>
                    <a:pt x="126" y="21"/>
                    <a:pt x="122" y="18"/>
                    <a:pt x="122" y="10"/>
                  </a:cubicBezTo>
                  <a:cubicBezTo>
                    <a:pt x="120" y="9"/>
                    <a:pt x="120" y="7"/>
                    <a:pt x="119" y="7"/>
                  </a:cubicBezTo>
                  <a:cubicBezTo>
                    <a:pt x="116" y="7"/>
                    <a:pt x="117" y="3"/>
                    <a:pt x="114" y="3"/>
                  </a:cubicBezTo>
                  <a:cubicBezTo>
                    <a:pt x="113" y="3"/>
                    <a:pt x="111" y="1"/>
                    <a:pt x="111" y="0"/>
                  </a:cubicBezTo>
                  <a:cubicBezTo>
                    <a:pt x="108" y="4"/>
                    <a:pt x="106" y="0"/>
                    <a:pt x="105" y="4"/>
                  </a:cubicBezTo>
                  <a:cubicBezTo>
                    <a:pt x="103" y="9"/>
                    <a:pt x="100" y="7"/>
                    <a:pt x="99" y="10"/>
                  </a:cubicBezTo>
                  <a:cubicBezTo>
                    <a:pt x="97" y="14"/>
                    <a:pt x="94" y="15"/>
                    <a:pt x="91" y="10"/>
                  </a:cubicBezTo>
                  <a:cubicBezTo>
                    <a:pt x="77" y="10"/>
                    <a:pt x="77" y="10"/>
                    <a:pt x="77" y="10"/>
                  </a:cubicBezTo>
                  <a:cubicBezTo>
                    <a:pt x="77" y="9"/>
                    <a:pt x="77" y="9"/>
                    <a:pt x="77" y="9"/>
                  </a:cubicBezTo>
                  <a:cubicBezTo>
                    <a:pt x="76" y="10"/>
                    <a:pt x="76" y="10"/>
                    <a:pt x="76" y="10"/>
                  </a:cubicBezTo>
                  <a:cubicBezTo>
                    <a:pt x="27" y="10"/>
                    <a:pt x="27" y="10"/>
                    <a:pt x="27" y="10"/>
                  </a:cubicBezTo>
                  <a:cubicBezTo>
                    <a:pt x="27" y="31"/>
                    <a:pt x="27" y="31"/>
                    <a:pt x="27" y="31"/>
                  </a:cubicBezTo>
                  <a:cubicBezTo>
                    <a:pt x="18" y="31"/>
                    <a:pt x="18" y="31"/>
                    <a:pt x="18" y="31"/>
                  </a:cubicBezTo>
                  <a:cubicBezTo>
                    <a:pt x="18" y="35"/>
                    <a:pt x="18" y="35"/>
                    <a:pt x="18" y="35"/>
                  </a:cubicBezTo>
                  <a:cubicBezTo>
                    <a:pt x="18" y="71"/>
                    <a:pt x="18" y="71"/>
                    <a:pt x="18" y="71"/>
                  </a:cubicBezTo>
                  <a:cubicBezTo>
                    <a:pt x="18" y="71"/>
                    <a:pt x="21" y="74"/>
                    <a:pt x="16" y="73"/>
                  </a:cubicBezTo>
                  <a:cubicBezTo>
                    <a:pt x="13" y="73"/>
                    <a:pt x="10" y="73"/>
                    <a:pt x="10" y="77"/>
                  </a:cubicBezTo>
                  <a:cubicBezTo>
                    <a:pt x="10" y="82"/>
                    <a:pt x="7" y="79"/>
                    <a:pt x="9" y="82"/>
                  </a:cubicBezTo>
                  <a:cubicBezTo>
                    <a:pt x="9" y="87"/>
                    <a:pt x="4" y="82"/>
                    <a:pt x="6" y="87"/>
                  </a:cubicBezTo>
                  <a:cubicBezTo>
                    <a:pt x="9" y="91"/>
                    <a:pt x="1" y="90"/>
                    <a:pt x="4" y="95"/>
                  </a:cubicBezTo>
                  <a:cubicBezTo>
                    <a:pt x="7" y="99"/>
                    <a:pt x="0" y="99"/>
                    <a:pt x="1" y="104"/>
                  </a:cubicBezTo>
                  <a:cubicBezTo>
                    <a:pt x="3" y="105"/>
                    <a:pt x="6" y="101"/>
                    <a:pt x="6" y="105"/>
                  </a:cubicBezTo>
                  <a:cubicBezTo>
                    <a:pt x="6" y="110"/>
                    <a:pt x="7" y="109"/>
                    <a:pt x="7" y="113"/>
                  </a:cubicBezTo>
                  <a:cubicBezTo>
                    <a:pt x="7" y="118"/>
                    <a:pt x="12" y="115"/>
                    <a:pt x="10" y="121"/>
                  </a:cubicBezTo>
                  <a:cubicBezTo>
                    <a:pt x="13" y="126"/>
                    <a:pt x="18" y="130"/>
                    <a:pt x="15" y="137"/>
                  </a:cubicBezTo>
                  <a:cubicBezTo>
                    <a:pt x="13" y="147"/>
                    <a:pt x="23" y="141"/>
                    <a:pt x="19" y="144"/>
                  </a:cubicBezTo>
                  <a:cubicBezTo>
                    <a:pt x="18" y="149"/>
                    <a:pt x="24" y="146"/>
                    <a:pt x="27" y="149"/>
                  </a:cubicBezTo>
                  <a:cubicBezTo>
                    <a:pt x="30" y="154"/>
                    <a:pt x="26" y="152"/>
                    <a:pt x="32" y="157"/>
                  </a:cubicBezTo>
                  <a:cubicBezTo>
                    <a:pt x="36" y="161"/>
                    <a:pt x="38" y="161"/>
                    <a:pt x="38" y="165"/>
                  </a:cubicBezTo>
                  <a:cubicBezTo>
                    <a:pt x="36" y="168"/>
                    <a:pt x="38" y="168"/>
                    <a:pt x="42" y="171"/>
                  </a:cubicBezTo>
                  <a:cubicBezTo>
                    <a:pt x="45" y="171"/>
                    <a:pt x="44" y="175"/>
                    <a:pt x="47" y="179"/>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16" name="Freeform 84">
              <a:extLst>
                <a:ext uri="{FF2B5EF4-FFF2-40B4-BE49-F238E27FC236}">
                  <a16:creationId xmlns:a16="http://schemas.microsoft.com/office/drawing/2014/main" id="{F1747308-9B5A-43E8-B5E9-274AE786ECD5}"/>
                </a:ext>
              </a:extLst>
            </p:cNvPr>
            <p:cNvSpPr>
              <a:spLocks/>
            </p:cNvSpPr>
            <p:nvPr/>
          </p:nvSpPr>
          <p:spPr bwMode="auto">
            <a:xfrm>
              <a:off x="6202765" y="3220859"/>
              <a:ext cx="64973" cy="38368"/>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17" name="Freeform 85">
              <a:extLst>
                <a:ext uri="{FF2B5EF4-FFF2-40B4-BE49-F238E27FC236}">
                  <a16:creationId xmlns:a16="http://schemas.microsoft.com/office/drawing/2014/main" id="{ADBAB985-B17D-4080-ADD2-353C18D57F6D}"/>
                </a:ext>
              </a:extLst>
            </p:cNvPr>
            <p:cNvSpPr>
              <a:spLocks/>
            </p:cNvSpPr>
            <p:nvPr/>
          </p:nvSpPr>
          <p:spPr bwMode="auto">
            <a:xfrm>
              <a:off x="5716342" y="3204177"/>
              <a:ext cx="8780" cy="10009"/>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solidFill>
              <a:srgbClr val="E65242"/>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18" name="Freeform 86">
              <a:extLst>
                <a:ext uri="{FF2B5EF4-FFF2-40B4-BE49-F238E27FC236}">
                  <a16:creationId xmlns:a16="http://schemas.microsoft.com/office/drawing/2014/main" id="{5BE9E895-96C1-4963-8B47-B1F39AF44F86}"/>
                </a:ext>
              </a:extLst>
            </p:cNvPr>
            <p:cNvSpPr>
              <a:spLocks/>
            </p:cNvSpPr>
            <p:nvPr/>
          </p:nvSpPr>
          <p:spPr bwMode="auto">
            <a:xfrm>
              <a:off x="5099974" y="3162472"/>
              <a:ext cx="558419" cy="622233"/>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19" name="Freeform 87">
              <a:extLst>
                <a:ext uri="{FF2B5EF4-FFF2-40B4-BE49-F238E27FC236}">
                  <a16:creationId xmlns:a16="http://schemas.microsoft.com/office/drawing/2014/main" id="{840B9B66-E566-40C3-8429-DE19B6E1A141}"/>
                </a:ext>
              </a:extLst>
            </p:cNvPr>
            <p:cNvSpPr>
              <a:spLocks/>
            </p:cNvSpPr>
            <p:nvPr/>
          </p:nvSpPr>
          <p:spPr bwMode="auto">
            <a:xfrm>
              <a:off x="5531959" y="3159135"/>
              <a:ext cx="119410" cy="246891"/>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20" name="Freeform 88">
              <a:extLst>
                <a:ext uri="{FF2B5EF4-FFF2-40B4-BE49-F238E27FC236}">
                  <a16:creationId xmlns:a16="http://schemas.microsoft.com/office/drawing/2014/main" id="{ECBDB8D5-B5A9-49DB-A0EB-C48482EA53C5}"/>
                </a:ext>
              </a:extLst>
            </p:cNvPr>
            <p:cNvSpPr>
              <a:spLocks/>
            </p:cNvSpPr>
            <p:nvPr/>
          </p:nvSpPr>
          <p:spPr bwMode="auto">
            <a:xfrm>
              <a:off x="5995552" y="3354314"/>
              <a:ext cx="309062" cy="345314"/>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21" name="Freeform 89">
              <a:extLst>
                <a:ext uri="{FF2B5EF4-FFF2-40B4-BE49-F238E27FC236}">
                  <a16:creationId xmlns:a16="http://schemas.microsoft.com/office/drawing/2014/main" id="{EE2A06DD-0CDF-4F14-B1DA-1EF6E28281E0}"/>
                </a:ext>
              </a:extLst>
            </p:cNvPr>
            <p:cNvSpPr>
              <a:spLocks/>
            </p:cNvSpPr>
            <p:nvPr/>
          </p:nvSpPr>
          <p:spPr bwMode="auto">
            <a:xfrm>
              <a:off x="6294078" y="3159135"/>
              <a:ext cx="180872" cy="175159"/>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22" name="Freeform 90">
              <a:extLst>
                <a:ext uri="{FF2B5EF4-FFF2-40B4-BE49-F238E27FC236}">
                  <a16:creationId xmlns:a16="http://schemas.microsoft.com/office/drawing/2014/main" id="{40F3CC4F-A101-4549-920B-EAB71ECB85DF}"/>
                </a:ext>
              </a:extLst>
            </p:cNvPr>
            <p:cNvSpPr>
              <a:spLocks/>
            </p:cNvSpPr>
            <p:nvPr/>
          </p:nvSpPr>
          <p:spPr bwMode="auto">
            <a:xfrm>
              <a:off x="6278274" y="3252554"/>
              <a:ext cx="40389" cy="55050"/>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23" name="Freeform 91">
              <a:extLst>
                <a:ext uri="{FF2B5EF4-FFF2-40B4-BE49-F238E27FC236}">
                  <a16:creationId xmlns:a16="http://schemas.microsoft.com/office/drawing/2014/main" id="{A2E5988D-104C-4168-8D1C-067AFCF03DEC}"/>
                </a:ext>
              </a:extLst>
            </p:cNvPr>
            <p:cNvSpPr>
              <a:spLocks/>
            </p:cNvSpPr>
            <p:nvPr/>
          </p:nvSpPr>
          <p:spPr bwMode="auto">
            <a:xfrm>
              <a:off x="6274761" y="3299263"/>
              <a:ext cx="119410" cy="141796"/>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24" name="Freeform 92">
              <a:extLst>
                <a:ext uri="{FF2B5EF4-FFF2-40B4-BE49-F238E27FC236}">
                  <a16:creationId xmlns:a16="http://schemas.microsoft.com/office/drawing/2014/main" id="{A4629AD1-7125-45FA-A6E8-936E82493F7E}"/>
                </a:ext>
              </a:extLst>
            </p:cNvPr>
            <p:cNvSpPr>
              <a:spLocks/>
            </p:cNvSpPr>
            <p:nvPr/>
          </p:nvSpPr>
          <p:spPr bwMode="auto">
            <a:xfrm>
              <a:off x="6441585" y="3998233"/>
              <a:ext cx="289746" cy="438733"/>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25" name="Freeform 93">
              <a:extLst>
                <a:ext uri="{FF2B5EF4-FFF2-40B4-BE49-F238E27FC236}">
                  <a16:creationId xmlns:a16="http://schemas.microsoft.com/office/drawing/2014/main" id="{6D970E25-6D73-41A1-AF01-157762EA6374}"/>
                </a:ext>
              </a:extLst>
            </p:cNvPr>
            <p:cNvSpPr>
              <a:spLocks/>
            </p:cNvSpPr>
            <p:nvPr/>
          </p:nvSpPr>
          <p:spPr bwMode="auto">
            <a:xfrm>
              <a:off x="6213300" y="3903147"/>
              <a:ext cx="417937" cy="378678"/>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26" name="Freeform 94">
              <a:extLst>
                <a:ext uri="{FF2B5EF4-FFF2-40B4-BE49-F238E27FC236}">
                  <a16:creationId xmlns:a16="http://schemas.microsoft.com/office/drawing/2014/main" id="{43FE891A-1438-47A0-8A1A-F54311583861}"/>
                </a:ext>
              </a:extLst>
            </p:cNvPr>
            <p:cNvSpPr>
              <a:spLocks/>
            </p:cNvSpPr>
            <p:nvPr/>
          </p:nvSpPr>
          <p:spPr bwMode="auto">
            <a:xfrm>
              <a:off x="6308127" y="3809728"/>
              <a:ext cx="187896" cy="188505"/>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27" name="Freeform 95">
              <a:extLst>
                <a:ext uri="{FF2B5EF4-FFF2-40B4-BE49-F238E27FC236}">
                  <a16:creationId xmlns:a16="http://schemas.microsoft.com/office/drawing/2014/main" id="{56D85A0B-E1DF-4594-ACF3-B1DA46D05AE9}"/>
                </a:ext>
              </a:extLst>
            </p:cNvPr>
            <p:cNvSpPr>
              <a:spLocks/>
            </p:cNvSpPr>
            <p:nvPr/>
          </p:nvSpPr>
          <p:spPr bwMode="auto">
            <a:xfrm>
              <a:off x="6460901" y="3978215"/>
              <a:ext cx="49169" cy="68396"/>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28" name="Freeform 96">
              <a:extLst>
                <a:ext uri="{FF2B5EF4-FFF2-40B4-BE49-F238E27FC236}">
                  <a16:creationId xmlns:a16="http://schemas.microsoft.com/office/drawing/2014/main" id="{ADD5B3BC-CCB3-4A8B-B122-2B1B2CECF344}"/>
                </a:ext>
              </a:extLst>
            </p:cNvPr>
            <p:cNvSpPr>
              <a:spLocks/>
            </p:cNvSpPr>
            <p:nvPr/>
          </p:nvSpPr>
          <p:spPr bwMode="auto">
            <a:xfrm>
              <a:off x="5661906" y="4205088"/>
              <a:ext cx="526811" cy="623901"/>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29" name="Freeform 97">
              <a:extLst>
                <a:ext uri="{FF2B5EF4-FFF2-40B4-BE49-F238E27FC236}">
                  <a16:creationId xmlns:a16="http://schemas.microsoft.com/office/drawing/2014/main" id="{EDB23B0A-E4F7-449A-BE7A-B7CA8C1D93FC}"/>
                </a:ext>
              </a:extLst>
            </p:cNvPr>
            <p:cNvSpPr>
              <a:spLocks/>
            </p:cNvSpPr>
            <p:nvPr/>
          </p:nvSpPr>
          <p:spPr bwMode="auto">
            <a:xfrm>
              <a:off x="6243154" y="4223438"/>
              <a:ext cx="221260" cy="308614"/>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30" name="Freeform 98">
              <a:extLst>
                <a:ext uri="{FF2B5EF4-FFF2-40B4-BE49-F238E27FC236}">
                  <a16:creationId xmlns:a16="http://schemas.microsoft.com/office/drawing/2014/main" id="{C516C738-959B-43BB-8178-4442B506974E}"/>
                </a:ext>
              </a:extLst>
            </p:cNvPr>
            <p:cNvSpPr>
              <a:spLocks/>
            </p:cNvSpPr>
            <p:nvPr/>
          </p:nvSpPr>
          <p:spPr bwMode="auto">
            <a:xfrm>
              <a:off x="6134279" y="4250129"/>
              <a:ext cx="143994" cy="181832"/>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31" name="Freeform 99">
              <a:extLst>
                <a:ext uri="{FF2B5EF4-FFF2-40B4-BE49-F238E27FC236}">
                  <a16:creationId xmlns:a16="http://schemas.microsoft.com/office/drawing/2014/main" id="{647CE227-FB4C-40D1-8FC0-3246EB7D80E8}"/>
                </a:ext>
              </a:extLst>
            </p:cNvPr>
            <p:cNvSpPr>
              <a:spLocks/>
            </p:cNvSpPr>
            <p:nvPr/>
          </p:nvSpPr>
          <p:spPr bwMode="auto">
            <a:xfrm>
              <a:off x="5640833" y="4567085"/>
              <a:ext cx="347696" cy="398697"/>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32" name="Freeform 100">
              <a:extLst>
                <a:ext uri="{FF2B5EF4-FFF2-40B4-BE49-F238E27FC236}">
                  <a16:creationId xmlns:a16="http://schemas.microsoft.com/office/drawing/2014/main" id="{2BF747FB-DB47-4983-9524-D55FDCB335D2}"/>
                </a:ext>
              </a:extLst>
            </p:cNvPr>
            <p:cNvSpPr>
              <a:spLocks/>
            </p:cNvSpPr>
            <p:nvPr/>
          </p:nvSpPr>
          <p:spPr bwMode="auto">
            <a:xfrm>
              <a:off x="5927067" y="4642153"/>
              <a:ext cx="316087" cy="325296"/>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33" name="Freeform 101">
              <a:extLst>
                <a:ext uri="{FF2B5EF4-FFF2-40B4-BE49-F238E27FC236}">
                  <a16:creationId xmlns:a16="http://schemas.microsoft.com/office/drawing/2014/main" id="{491DA4F8-2E94-4384-B3F3-ADC0CBCA7791}"/>
                </a:ext>
              </a:extLst>
            </p:cNvPr>
            <p:cNvSpPr>
              <a:spLocks/>
            </p:cNvSpPr>
            <p:nvPr/>
          </p:nvSpPr>
          <p:spPr bwMode="auto">
            <a:xfrm>
              <a:off x="6144815" y="4718889"/>
              <a:ext cx="296770" cy="527146"/>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34" name="Freeform 102">
              <a:extLst>
                <a:ext uri="{FF2B5EF4-FFF2-40B4-BE49-F238E27FC236}">
                  <a16:creationId xmlns:a16="http://schemas.microsoft.com/office/drawing/2014/main" id="{8326A3E2-F515-4B16-B1A8-A888A79B4263}"/>
                </a:ext>
              </a:extLst>
            </p:cNvPr>
            <p:cNvSpPr>
              <a:spLocks/>
            </p:cNvSpPr>
            <p:nvPr/>
          </p:nvSpPr>
          <p:spPr bwMode="auto">
            <a:xfrm>
              <a:off x="5640833" y="4915735"/>
              <a:ext cx="374036" cy="405369"/>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35" name="Freeform 103">
              <a:extLst>
                <a:ext uri="{FF2B5EF4-FFF2-40B4-BE49-F238E27FC236}">
                  <a16:creationId xmlns:a16="http://schemas.microsoft.com/office/drawing/2014/main" id="{32CDA147-D8C6-4CD3-AA3F-8D41DC7F57B6}"/>
                </a:ext>
              </a:extLst>
            </p:cNvPr>
            <p:cNvSpPr>
              <a:spLocks/>
            </p:cNvSpPr>
            <p:nvPr/>
          </p:nvSpPr>
          <p:spPr bwMode="auto">
            <a:xfrm>
              <a:off x="5876141" y="4949099"/>
              <a:ext cx="247601" cy="306946"/>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36" name="Freeform 104">
              <a:extLst>
                <a:ext uri="{FF2B5EF4-FFF2-40B4-BE49-F238E27FC236}">
                  <a16:creationId xmlns:a16="http://schemas.microsoft.com/office/drawing/2014/main" id="{133F4BC2-C58A-4B3F-9238-B1951867C2CD}"/>
                </a:ext>
              </a:extLst>
            </p:cNvPr>
            <p:cNvSpPr>
              <a:spLocks/>
            </p:cNvSpPr>
            <p:nvPr/>
          </p:nvSpPr>
          <p:spPr bwMode="auto">
            <a:xfrm>
              <a:off x="6014868" y="4877368"/>
              <a:ext cx="217749" cy="223537"/>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37" name="Freeform 105">
              <a:extLst>
                <a:ext uri="{FF2B5EF4-FFF2-40B4-BE49-F238E27FC236}">
                  <a16:creationId xmlns:a16="http://schemas.microsoft.com/office/drawing/2014/main" id="{1B8106BB-FF68-49BF-8499-39CD9A69E2AF}"/>
                </a:ext>
              </a:extLst>
            </p:cNvPr>
            <p:cNvSpPr>
              <a:spLocks/>
            </p:cNvSpPr>
            <p:nvPr/>
          </p:nvSpPr>
          <p:spPr bwMode="auto">
            <a:xfrm>
              <a:off x="5777804" y="5090895"/>
              <a:ext cx="446033" cy="430392"/>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38" name="Freeform 106">
              <a:extLst>
                <a:ext uri="{FF2B5EF4-FFF2-40B4-BE49-F238E27FC236}">
                  <a16:creationId xmlns:a16="http://schemas.microsoft.com/office/drawing/2014/main" id="{626BD5F2-46D5-440A-AC3E-D1F3246577BD}"/>
                </a:ext>
              </a:extLst>
            </p:cNvPr>
            <p:cNvSpPr>
              <a:spLocks/>
            </p:cNvSpPr>
            <p:nvPr/>
          </p:nvSpPr>
          <p:spPr bwMode="auto">
            <a:xfrm>
              <a:off x="6057014" y="5294414"/>
              <a:ext cx="77266" cy="88414"/>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39" name="Freeform 107">
              <a:extLst>
                <a:ext uri="{FF2B5EF4-FFF2-40B4-BE49-F238E27FC236}">
                  <a16:creationId xmlns:a16="http://schemas.microsoft.com/office/drawing/2014/main" id="{884F1541-DF8D-45A5-AFAF-BC8F6750EF89}"/>
                </a:ext>
              </a:extLst>
            </p:cNvPr>
            <p:cNvSpPr>
              <a:spLocks/>
            </p:cNvSpPr>
            <p:nvPr/>
          </p:nvSpPr>
          <p:spPr bwMode="auto">
            <a:xfrm>
              <a:off x="6162376" y="5204332"/>
              <a:ext cx="40389" cy="61723"/>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40" name="Freeform 108">
              <a:extLst>
                <a:ext uri="{FF2B5EF4-FFF2-40B4-BE49-F238E27FC236}">
                  <a16:creationId xmlns:a16="http://schemas.microsoft.com/office/drawing/2014/main" id="{35593E06-E958-4280-A168-CACBB944C1ED}"/>
                </a:ext>
              </a:extLst>
            </p:cNvPr>
            <p:cNvSpPr>
              <a:spLocks/>
            </p:cNvSpPr>
            <p:nvPr/>
          </p:nvSpPr>
          <p:spPr bwMode="auto">
            <a:xfrm>
              <a:off x="6213300" y="4683858"/>
              <a:ext cx="94826" cy="251896"/>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41" name="Freeform 109">
              <a:extLst>
                <a:ext uri="{FF2B5EF4-FFF2-40B4-BE49-F238E27FC236}">
                  <a16:creationId xmlns:a16="http://schemas.microsoft.com/office/drawing/2014/main" id="{101F9A62-0F64-4E7E-B76F-6EC5014444D5}"/>
                </a:ext>
              </a:extLst>
            </p:cNvPr>
            <p:cNvSpPr>
              <a:spLocks/>
            </p:cNvSpPr>
            <p:nvPr/>
          </p:nvSpPr>
          <p:spPr bwMode="auto">
            <a:xfrm>
              <a:off x="5688246" y="3631232"/>
              <a:ext cx="300282" cy="518806"/>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42" name="Freeform 110">
              <a:extLst>
                <a:ext uri="{FF2B5EF4-FFF2-40B4-BE49-F238E27FC236}">
                  <a16:creationId xmlns:a16="http://schemas.microsoft.com/office/drawing/2014/main" id="{603888F6-86AE-4436-8B8C-7E08359F27B2}"/>
                </a:ext>
              </a:extLst>
            </p:cNvPr>
            <p:cNvSpPr>
              <a:spLocks/>
            </p:cNvSpPr>
            <p:nvPr/>
          </p:nvSpPr>
          <p:spPr bwMode="auto">
            <a:xfrm>
              <a:off x="5333527" y="3631232"/>
              <a:ext cx="440765" cy="382015"/>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43" name="Freeform 111">
              <a:extLst>
                <a:ext uri="{FF2B5EF4-FFF2-40B4-BE49-F238E27FC236}">
                  <a16:creationId xmlns:a16="http://schemas.microsoft.com/office/drawing/2014/main" id="{0ADE0B0A-319F-4899-8EA4-BB40AAE9B640}"/>
                </a:ext>
              </a:extLst>
            </p:cNvPr>
            <p:cNvSpPr>
              <a:spLocks/>
            </p:cNvSpPr>
            <p:nvPr/>
          </p:nvSpPr>
          <p:spPr bwMode="auto">
            <a:xfrm>
              <a:off x="4996368" y="3579518"/>
              <a:ext cx="453057" cy="495452"/>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44" name="Freeform 112">
              <a:extLst>
                <a:ext uri="{FF2B5EF4-FFF2-40B4-BE49-F238E27FC236}">
                  <a16:creationId xmlns:a16="http://schemas.microsoft.com/office/drawing/2014/main" id="{DA6A6FDB-B2C0-438B-AC3F-AB3E41CAFB1D}"/>
                </a:ext>
              </a:extLst>
            </p:cNvPr>
            <p:cNvSpPr>
              <a:spLocks/>
            </p:cNvSpPr>
            <p:nvPr/>
          </p:nvSpPr>
          <p:spPr bwMode="auto">
            <a:xfrm>
              <a:off x="4868177" y="3506118"/>
              <a:ext cx="337159" cy="413710"/>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45" name="Freeform 113">
              <a:extLst>
                <a:ext uri="{FF2B5EF4-FFF2-40B4-BE49-F238E27FC236}">
                  <a16:creationId xmlns:a16="http://schemas.microsoft.com/office/drawing/2014/main" id="{1A90D5B7-BFD3-4949-9B06-E0B1999DDDB3}"/>
                </a:ext>
              </a:extLst>
            </p:cNvPr>
            <p:cNvSpPr>
              <a:spLocks/>
            </p:cNvSpPr>
            <p:nvPr/>
          </p:nvSpPr>
          <p:spPr bwMode="auto">
            <a:xfrm>
              <a:off x="5409036" y="3939847"/>
              <a:ext cx="326622" cy="310283"/>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46" name="Freeform 114">
              <a:extLst>
                <a:ext uri="{FF2B5EF4-FFF2-40B4-BE49-F238E27FC236}">
                  <a16:creationId xmlns:a16="http://schemas.microsoft.com/office/drawing/2014/main" id="{B733CC96-8AAB-44B5-8343-84200C190FD3}"/>
                </a:ext>
              </a:extLst>
            </p:cNvPr>
            <p:cNvSpPr>
              <a:spLocks/>
            </p:cNvSpPr>
            <p:nvPr/>
          </p:nvSpPr>
          <p:spPr bwMode="auto">
            <a:xfrm>
              <a:off x="5719855" y="4036602"/>
              <a:ext cx="356476" cy="27858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47" name="Freeform 115">
              <a:extLst>
                <a:ext uri="{FF2B5EF4-FFF2-40B4-BE49-F238E27FC236}">
                  <a16:creationId xmlns:a16="http://schemas.microsoft.com/office/drawing/2014/main" id="{DD880150-9D74-4A6E-AED8-989901A65161}"/>
                </a:ext>
              </a:extLst>
            </p:cNvPr>
            <p:cNvSpPr>
              <a:spLocks/>
            </p:cNvSpPr>
            <p:nvPr/>
          </p:nvSpPr>
          <p:spPr bwMode="auto">
            <a:xfrm>
              <a:off x="5561811" y="3968206"/>
              <a:ext cx="212480" cy="365332"/>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48" name="Freeform 116">
              <a:extLst>
                <a:ext uri="{FF2B5EF4-FFF2-40B4-BE49-F238E27FC236}">
                  <a16:creationId xmlns:a16="http://schemas.microsoft.com/office/drawing/2014/main" id="{D79B9A22-66AB-4EE8-847D-DA1103C174B8}"/>
                </a:ext>
              </a:extLst>
            </p:cNvPr>
            <p:cNvSpPr>
              <a:spLocks/>
            </p:cNvSpPr>
            <p:nvPr/>
          </p:nvSpPr>
          <p:spPr bwMode="auto">
            <a:xfrm>
              <a:off x="5658394" y="4522044"/>
              <a:ext cx="29852" cy="45041"/>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49" name="Freeform 117">
              <a:extLst>
                <a:ext uri="{FF2B5EF4-FFF2-40B4-BE49-F238E27FC236}">
                  <a16:creationId xmlns:a16="http://schemas.microsoft.com/office/drawing/2014/main" id="{1F0D0AC4-1CA8-4456-A8DF-5288A96EE5A1}"/>
                </a:ext>
              </a:extLst>
            </p:cNvPr>
            <p:cNvSpPr>
              <a:spLocks/>
            </p:cNvSpPr>
            <p:nvPr/>
          </p:nvSpPr>
          <p:spPr bwMode="auto">
            <a:xfrm>
              <a:off x="5630297" y="4266812"/>
              <a:ext cx="207212" cy="280255"/>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50" name="Freeform 118">
              <a:extLst>
                <a:ext uri="{FF2B5EF4-FFF2-40B4-BE49-F238E27FC236}">
                  <a16:creationId xmlns:a16="http://schemas.microsoft.com/office/drawing/2014/main" id="{5A3A9DC5-DEC0-4FEE-A3ED-746DF9BA7E96}"/>
                </a:ext>
              </a:extLst>
            </p:cNvPr>
            <p:cNvSpPr>
              <a:spLocks/>
            </p:cNvSpPr>
            <p:nvPr/>
          </p:nvSpPr>
          <p:spPr bwMode="auto">
            <a:xfrm>
              <a:off x="5561811" y="4311852"/>
              <a:ext cx="163311" cy="196846"/>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51" name="Freeform 119">
              <a:extLst>
                <a:ext uri="{FF2B5EF4-FFF2-40B4-BE49-F238E27FC236}">
                  <a16:creationId xmlns:a16="http://schemas.microsoft.com/office/drawing/2014/main" id="{6D83851B-BBAD-49A3-8399-A29FE2B974EC}"/>
                </a:ext>
              </a:extLst>
            </p:cNvPr>
            <p:cNvSpPr>
              <a:spLocks/>
            </p:cNvSpPr>
            <p:nvPr/>
          </p:nvSpPr>
          <p:spPr bwMode="auto">
            <a:xfrm>
              <a:off x="5582884" y="4311852"/>
              <a:ext cx="54437" cy="45041"/>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52" name="Freeform 120">
              <a:extLst>
                <a:ext uri="{FF2B5EF4-FFF2-40B4-BE49-F238E27FC236}">
                  <a16:creationId xmlns:a16="http://schemas.microsoft.com/office/drawing/2014/main" id="{536411FF-2E8A-4C8B-8BDE-C279C509A30E}"/>
                </a:ext>
              </a:extLst>
            </p:cNvPr>
            <p:cNvSpPr>
              <a:spLocks/>
            </p:cNvSpPr>
            <p:nvPr/>
          </p:nvSpPr>
          <p:spPr bwMode="auto">
            <a:xfrm>
              <a:off x="5553031" y="4266812"/>
              <a:ext cx="19317" cy="18350"/>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53" name="Freeform 121">
              <a:extLst>
                <a:ext uri="{FF2B5EF4-FFF2-40B4-BE49-F238E27FC236}">
                  <a16:creationId xmlns:a16="http://schemas.microsoft.com/office/drawing/2014/main" id="{F9C723D8-9F52-4506-9E57-E2BFF4ADA1C3}"/>
                </a:ext>
              </a:extLst>
            </p:cNvPr>
            <p:cNvSpPr>
              <a:spLocks/>
            </p:cNvSpPr>
            <p:nvPr/>
          </p:nvSpPr>
          <p:spPr bwMode="auto">
            <a:xfrm>
              <a:off x="5500350" y="4373575"/>
              <a:ext cx="17560" cy="1167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54" name="Freeform 122">
              <a:extLst>
                <a:ext uri="{FF2B5EF4-FFF2-40B4-BE49-F238E27FC236}">
                  <a16:creationId xmlns:a16="http://schemas.microsoft.com/office/drawing/2014/main" id="{5D859EFA-800F-49F8-86C7-D7AC3A5C9365}"/>
                </a:ext>
              </a:extLst>
            </p:cNvPr>
            <p:cNvSpPr>
              <a:spLocks/>
            </p:cNvSpPr>
            <p:nvPr/>
          </p:nvSpPr>
          <p:spPr bwMode="auto">
            <a:xfrm>
              <a:off x="6104426" y="4415279"/>
              <a:ext cx="61461" cy="61723"/>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55" name="Freeform 123">
              <a:extLst>
                <a:ext uri="{FF2B5EF4-FFF2-40B4-BE49-F238E27FC236}">
                  <a16:creationId xmlns:a16="http://schemas.microsoft.com/office/drawing/2014/main" id="{8AED3CF7-CB6B-48B0-AD7F-B194E18C2E96}"/>
                </a:ext>
              </a:extLst>
            </p:cNvPr>
            <p:cNvSpPr>
              <a:spLocks/>
            </p:cNvSpPr>
            <p:nvPr/>
          </p:nvSpPr>
          <p:spPr bwMode="auto">
            <a:xfrm>
              <a:off x="6114963" y="4456985"/>
              <a:ext cx="63218" cy="71732"/>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56" name="Freeform 124">
              <a:extLst>
                <a:ext uri="{FF2B5EF4-FFF2-40B4-BE49-F238E27FC236}">
                  <a16:creationId xmlns:a16="http://schemas.microsoft.com/office/drawing/2014/main" id="{E8B0DEA0-6136-421D-9FC5-B9F22EB1BE97}"/>
                </a:ext>
              </a:extLst>
            </p:cNvPr>
            <p:cNvSpPr>
              <a:spLocks/>
            </p:cNvSpPr>
            <p:nvPr/>
          </p:nvSpPr>
          <p:spPr bwMode="auto">
            <a:xfrm>
              <a:off x="5180751" y="3896474"/>
              <a:ext cx="217749" cy="191841"/>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57" name="Freeform 125">
              <a:extLst>
                <a:ext uri="{FF2B5EF4-FFF2-40B4-BE49-F238E27FC236}">
                  <a16:creationId xmlns:a16="http://schemas.microsoft.com/office/drawing/2014/main" id="{C6B006D9-6150-4438-9DC6-F025CFBE3D1E}"/>
                </a:ext>
              </a:extLst>
            </p:cNvPr>
            <p:cNvSpPr>
              <a:spLocks/>
            </p:cNvSpPr>
            <p:nvPr/>
          </p:nvSpPr>
          <p:spPr bwMode="auto">
            <a:xfrm>
              <a:off x="5351087" y="3984888"/>
              <a:ext cx="94826" cy="200183"/>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58" name="Freeform 126">
              <a:extLst>
                <a:ext uri="{FF2B5EF4-FFF2-40B4-BE49-F238E27FC236}">
                  <a16:creationId xmlns:a16="http://schemas.microsoft.com/office/drawing/2014/main" id="{896214E7-565E-4D76-A573-A8D700CCE30F}"/>
                </a:ext>
              </a:extLst>
            </p:cNvPr>
            <p:cNvSpPr>
              <a:spLocks/>
            </p:cNvSpPr>
            <p:nvPr/>
          </p:nvSpPr>
          <p:spPr bwMode="auto">
            <a:xfrm>
              <a:off x="5099974" y="4036602"/>
              <a:ext cx="172091" cy="210191"/>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59" name="Freeform 127">
              <a:extLst>
                <a:ext uri="{FF2B5EF4-FFF2-40B4-BE49-F238E27FC236}">
                  <a16:creationId xmlns:a16="http://schemas.microsoft.com/office/drawing/2014/main" id="{10AC3309-6300-43B7-AB55-59319E792C76}"/>
                </a:ext>
              </a:extLst>
            </p:cNvPr>
            <p:cNvSpPr>
              <a:spLocks/>
            </p:cNvSpPr>
            <p:nvPr/>
          </p:nvSpPr>
          <p:spPr bwMode="auto">
            <a:xfrm>
              <a:off x="5242213" y="4029929"/>
              <a:ext cx="126434" cy="210191"/>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60" name="Freeform 128">
              <a:extLst>
                <a:ext uri="{FF2B5EF4-FFF2-40B4-BE49-F238E27FC236}">
                  <a16:creationId xmlns:a16="http://schemas.microsoft.com/office/drawing/2014/main" id="{9BED8653-C511-41E9-AEFC-1A43DAAE6FDD}"/>
                </a:ext>
              </a:extLst>
            </p:cNvPr>
            <p:cNvSpPr>
              <a:spLocks/>
            </p:cNvSpPr>
            <p:nvPr/>
          </p:nvSpPr>
          <p:spPr bwMode="auto">
            <a:xfrm>
              <a:off x="5330015" y="4029929"/>
              <a:ext cx="52681" cy="161814"/>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61" name="Freeform 129">
              <a:extLst>
                <a:ext uri="{FF2B5EF4-FFF2-40B4-BE49-F238E27FC236}">
                  <a16:creationId xmlns:a16="http://schemas.microsoft.com/office/drawing/2014/main" id="{3C9FAB91-42C2-4107-B91D-3B8521D67A99}"/>
                </a:ext>
              </a:extLst>
            </p:cNvPr>
            <p:cNvSpPr>
              <a:spLocks/>
            </p:cNvSpPr>
            <p:nvPr/>
          </p:nvSpPr>
          <p:spPr bwMode="auto">
            <a:xfrm>
              <a:off x="4977051" y="3210849"/>
              <a:ext cx="333647" cy="281924"/>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62" name="Freeform 130">
              <a:extLst>
                <a:ext uri="{FF2B5EF4-FFF2-40B4-BE49-F238E27FC236}">
                  <a16:creationId xmlns:a16="http://schemas.microsoft.com/office/drawing/2014/main" id="{0CA35C82-4E07-446B-A63A-9B0555C1CE36}"/>
                </a:ext>
              </a:extLst>
            </p:cNvPr>
            <p:cNvSpPr>
              <a:spLocks/>
            </p:cNvSpPr>
            <p:nvPr/>
          </p:nvSpPr>
          <p:spPr bwMode="auto">
            <a:xfrm>
              <a:off x="4868177" y="3492773"/>
              <a:ext cx="231797" cy="230210"/>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63" name="Freeform 131">
              <a:extLst>
                <a:ext uri="{FF2B5EF4-FFF2-40B4-BE49-F238E27FC236}">
                  <a16:creationId xmlns:a16="http://schemas.microsoft.com/office/drawing/2014/main" id="{6671D63A-A87F-4F4F-AD68-EF2E5B17BAE0}"/>
                </a:ext>
              </a:extLst>
            </p:cNvPr>
            <p:cNvSpPr>
              <a:spLocks/>
            </p:cNvSpPr>
            <p:nvPr/>
          </p:nvSpPr>
          <p:spPr bwMode="auto">
            <a:xfrm>
              <a:off x="4898030" y="3476091"/>
              <a:ext cx="21072" cy="16682"/>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64" name="Freeform 132">
              <a:extLst>
                <a:ext uri="{FF2B5EF4-FFF2-40B4-BE49-F238E27FC236}">
                  <a16:creationId xmlns:a16="http://schemas.microsoft.com/office/drawing/2014/main" id="{6AD720E2-48C9-4F09-832A-7C04EA998BE2}"/>
                </a:ext>
              </a:extLst>
            </p:cNvPr>
            <p:cNvSpPr>
              <a:spLocks/>
            </p:cNvSpPr>
            <p:nvPr/>
          </p:nvSpPr>
          <p:spPr bwMode="auto">
            <a:xfrm>
              <a:off x="4934907" y="3457741"/>
              <a:ext cx="28097" cy="25023"/>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65" name="Freeform 133">
              <a:extLst>
                <a:ext uri="{FF2B5EF4-FFF2-40B4-BE49-F238E27FC236}">
                  <a16:creationId xmlns:a16="http://schemas.microsoft.com/office/drawing/2014/main" id="{6A4C81F4-1BAB-4AC1-971F-E8826FE241D1}"/>
                </a:ext>
              </a:extLst>
            </p:cNvPr>
            <p:cNvSpPr>
              <a:spLocks/>
            </p:cNvSpPr>
            <p:nvPr/>
          </p:nvSpPr>
          <p:spPr bwMode="auto">
            <a:xfrm>
              <a:off x="4955979" y="3441059"/>
              <a:ext cx="10537" cy="16682"/>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66" name="Freeform 134">
              <a:extLst>
                <a:ext uri="{FF2B5EF4-FFF2-40B4-BE49-F238E27FC236}">
                  <a16:creationId xmlns:a16="http://schemas.microsoft.com/office/drawing/2014/main" id="{6E8601BE-E651-47F1-8F72-8CC0C35FA116}"/>
                </a:ext>
              </a:extLst>
            </p:cNvPr>
            <p:cNvSpPr>
              <a:spLocks/>
            </p:cNvSpPr>
            <p:nvPr/>
          </p:nvSpPr>
          <p:spPr bwMode="auto">
            <a:xfrm>
              <a:off x="4868177" y="3461077"/>
              <a:ext cx="26340" cy="25023"/>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67" name="Freeform 135">
              <a:extLst>
                <a:ext uri="{FF2B5EF4-FFF2-40B4-BE49-F238E27FC236}">
                  <a16:creationId xmlns:a16="http://schemas.microsoft.com/office/drawing/2014/main" id="{AF324F2F-542C-4DD7-8EAF-FD9BBDF5C7F4}"/>
                </a:ext>
              </a:extLst>
            </p:cNvPr>
            <p:cNvSpPr>
              <a:spLocks/>
            </p:cNvSpPr>
            <p:nvPr/>
          </p:nvSpPr>
          <p:spPr bwMode="auto">
            <a:xfrm>
              <a:off x="4843592" y="3451068"/>
              <a:ext cx="10537" cy="18350"/>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68" name="Freeform 136">
              <a:extLst>
                <a:ext uri="{FF2B5EF4-FFF2-40B4-BE49-F238E27FC236}">
                  <a16:creationId xmlns:a16="http://schemas.microsoft.com/office/drawing/2014/main" id="{62022E9D-5C63-43CD-9416-C04F7BA227E7}"/>
                </a:ext>
              </a:extLst>
            </p:cNvPr>
            <p:cNvSpPr>
              <a:spLocks/>
            </p:cNvSpPr>
            <p:nvPr/>
          </p:nvSpPr>
          <p:spPr bwMode="auto">
            <a:xfrm>
              <a:off x="4857641" y="3476091"/>
              <a:ext cx="10537" cy="6673"/>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69" name="Freeform 137">
              <a:extLst>
                <a:ext uri="{FF2B5EF4-FFF2-40B4-BE49-F238E27FC236}">
                  <a16:creationId xmlns:a16="http://schemas.microsoft.com/office/drawing/2014/main" id="{0EEDC01B-8262-4798-95E4-6EBB196B8F99}"/>
                </a:ext>
              </a:extLst>
            </p:cNvPr>
            <p:cNvSpPr>
              <a:spLocks/>
            </p:cNvSpPr>
            <p:nvPr/>
          </p:nvSpPr>
          <p:spPr bwMode="auto">
            <a:xfrm>
              <a:off x="4836569" y="3486100"/>
              <a:ext cx="10537" cy="10009"/>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70" name="Freeform 138">
              <a:extLst>
                <a:ext uri="{FF2B5EF4-FFF2-40B4-BE49-F238E27FC236}">
                  <a16:creationId xmlns:a16="http://schemas.microsoft.com/office/drawing/2014/main" id="{793034B7-5412-419B-A2CD-19AF8DE0D618}"/>
                </a:ext>
              </a:extLst>
            </p:cNvPr>
            <p:cNvSpPr>
              <a:spLocks/>
            </p:cNvSpPr>
            <p:nvPr/>
          </p:nvSpPr>
          <p:spPr bwMode="auto">
            <a:xfrm>
              <a:off x="5024465" y="4113338"/>
              <a:ext cx="108874" cy="136791"/>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71" name="Freeform 139">
              <a:extLst>
                <a:ext uri="{FF2B5EF4-FFF2-40B4-BE49-F238E27FC236}">
                  <a16:creationId xmlns:a16="http://schemas.microsoft.com/office/drawing/2014/main" id="{8468A6C2-5927-4266-B5D9-1E99AB3997B1}"/>
                </a:ext>
              </a:extLst>
            </p:cNvPr>
            <p:cNvSpPr>
              <a:spLocks/>
            </p:cNvSpPr>
            <p:nvPr/>
          </p:nvSpPr>
          <p:spPr bwMode="auto">
            <a:xfrm>
              <a:off x="4973539" y="4064961"/>
              <a:ext cx="80778" cy="100091"/>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72" name="Freeform 140">
              <a:extLst>
                <a:ext uri="{FF2B5EF4-FFF2-40B4-BE49-F238E27FC236}">
                  <a16:creationId xmlns:a16="http://schemas.microsoft.com/office/drawing/2014/main" id="{113FEEAE-8ED3-45E1-BB83-E1E163D40918}"/>
                </a:ext>
              </a:extLst>
            </p:cNvPr>
            <p:cNvSpPr>
              <a:spLocks/>
            </p:cNvSpPr>
            <p:nvPr/>
          </p:nvSpPr>
          <p:spPr bwMode="auto">
            <a:xfrm>
              <a:off x="4857641" y="3854770"/>
              <a:ext cx="173848" cy="140128"/>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73" name="Freeform 141">
              <a:extLst>
                <a:ext uri="{FF2B5EF4-FFF2-40B4-BE49-F238E27FC236}">
                  <a16:creationId xmlns:a16="http://schemas.microsoft.com/office/drawing/2014/main" id="{2F95E9E9-38C9-4167-A712-3FAC75CEF60F}"/>
                </a:ext>
              </a:extLst>
            </p:cNvPr>
            <p:cNvSpPr>
              <a:spLocks/>
            </p:cNvSpPr>
            <p:nvPr/>
          </p:nvSpPr>
          <p:spPr bwMode="auto">
            <a:xfrm>
              <a:off x="4875201" y="3946519"/>
              <a:ext cx="87802" cy="28359"/>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74" name="Freeform 142">
              <a:extLst>
                <a:ext uri="{FF2B5EF4-FFF2-40B4-BE49-F238E27FC236}">
                  <a16:creationId xmlns:a16="http://schemas.microsoft.com/office/drawing/2014/main" id="{71D1A1D5-06AA-47E3-956F-82972CA0296E}"/>
                </a:ext>
              </a:extLst>
            </p:cNvPr>
            <p:cNvSpPr>
              <a:spLocks/>
            </p:cNvSpPr>
            <p:nvPr/>
          </p:nvSpPr>
          <p:spPr bwMode="auto">
            <a:xfrm>
              <a:off x="4926127" y="3984888"/>
              <a:ext cx="203700" cy="180164"/>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75" name="Freeform 143">
              <a:extLst>
                <a:ext uri="{FF2B5EF4-FFF2-40B4-BE49-F238E27FC236}">
                  <a16:creationId xmlns:a16="http://schemas.microsoft.com/office/drawing/2014/main" id="{7CE3B0FD-15AC-4ED3-836A-2BE360DA3864}"/>
                </a:ext>
              </a:extLst>
            </p:cNvPr>
            <p:cNvSpPr>
              <a:spLocks/>
            </p:cNvSpPr>
            <p:nvPr/>
          </p:nvSpPr>
          <p:spPr bwMode="auto">
            <a:xfrm>
              <a:off x="4883981" y="3978215"/>
              <a:ext cx="82533" cy="61723"/>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76" name="Freeform 144">
              <a:extLst>
                <a:ext uri="{FF2B5EF4-FFF2-40B4-BE49-F238E27FC236}">
                  <a16:creationId xmlns:a16="http://schemas.microsoft.com/office/drawing/2014/main" id="{D1BC6197-3790-4CC7-BAE2-1D2EA0C3B2C3}"/>
                </a:ext>
              </a:extLst>
            </p:cNvPr>
            <p:cNvSpPr>
              <a:spLocks/>
            </p:cNvSpPr>
            <p:nvPr/>
          </p:nvSpPr>
          <p:spPr bwMode="auto">
            <a:xfrm>
              <a:off x="4894518" y="4003237"/>
              <a:ext cx="3512" cy="10009"/>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77" name="Freeform 145">
              <a:extLst>
                <a:ext uri="{FF2B5EF4-FFF2-40B4-BE49-F238E27FC236}">
                  <a16:creationId xmlns:a16="http://schemas.microsoft.com/office/drawing/2014/main" id="{DF38EE4D-B52B-4F3A-AAE9-14664C878563}"/>
                </a:ext>
              </a:extLst>
            </p:cNvPr>
            <p:cNvSpPr>
              <a:spLocks/>
            </p:cNvSpPr>
            <p:nvPr/>
          </p:nvSpPr>
          <p:spPr bwMode="auto">
            <a:xfrm>
              <a:off x="4894518" y="4013247"/>
              <a:ext cx="10537" cy="13345"/>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78" name="Freeform 146">
              <a:extLst>
                <a:ext uri="{FF2B5EF4-FFF2-40B4-BE49-F238E27FC236}">
                  <a16:creationId xmlns:a16="http://schemas.microsoft.com/office/drawing/2014/main" id="{A61930A9-65B6-4C9C-A7B5-C0593FFA9DC9}"/>
                </a:ext>
              </a:extLst>
            </p:cNvPr>
            <p:cNvSpPr>
              <a:spLocks/>
            </p:cNvSpPr>
            <p:nvPr/>
          </p:nvSpPr>
          <p:spPr bwMode="auto">
            <a:xfrm>
              <a:off x="4894518" y="4029929"/>
              <a:ext cx="3512" cy="10009"/>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79" name="Freeform 147">
              <a:extLst>
                <a:ext uri="{FF2B5EF4-FFF2-40B4-BE49-F238E27FC236}">
                  <a16:creationId xmlns:a16="http://schemas.microsoft.com/office/drawing/2014/main" id="{394253B3-6909-4125-84C8-132598B55D2C}"/>
                </a:ext>
              </a:extLst>
            </p:cNvPr>
            <p:cNvSpPr>
              <a:spLocks/>
            </p:cNvSpPr>
            <p:nvPr/>
          </p:nvSpPr>
          <p:spPr bwMode="auto">
            <a:xfrm>
              <a:off x="4898030" y="4029929"/>
              <a:ext cx="7024" cy="6673"/>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80" name="Freeform 148">
              <a:extLst>
                <a:ext uri="{FF2B5EF4-FFF2-40B4-BE49-F238E27FC236}">
                  <a16:creationId xmlns:a16="http://schemas.microsoft.com/office/drawing/2014/main" id="{70F0E4D6-076B-4B69-9E39-D756B8245BFE}"/>
                </a:ext>
              </a:extLst>
            </p:cNvPr>
            <p:cNvSpPr>
              <a:spLocks/>
            </p:cNvSpPr>
            <p:nvPr/>
          </p:nvSpPr>
          <p:spPr bwMode="auto">
            <a:xfrm>
              <a:off x="4905054" y="4026592"/>
              <a:ext cx="3512" cy="3337"/>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81" name="Freeform 149">
              <a:extLst>
                <a:ext uri="{FF2B5EF4-FFF2-40B4-BE49-F238E27FC236}">
                  <a16:creationId xmlns:a16="http://schemas.microsoft.com/office/drawing/2014/main" id="{933E5096-54DB-41A4-9500-31B620635B3B}"/>
                </a:ext>
              </a:extLst>
            </p:cNvPr>
            <p:cNvSpPr>
              <a:spLocks/>
            </p:cNvSpPr>
            <p:nvPr/>
          </p:nvSpPr>
          <p:spPr bwMode="auto">
            <a:xfrm>
              <a:off x="4887494" y="4013247"/>
              <a:ext cx="7024" cy="6673"/>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82" name="Freeform 150">
              <a:extLst>
                <a:ext uri="{FF2B5EF4-FFF2-40B4-BE49-F238E27FC236}">
                  <a16:creationId xmlns:a16="http://schemas.microsoft.com/office/drawing/2014/main" id="{192C01B6-7728-4E49-AE88-2DA3388D1687}"/>
                </a:ext>
              </a:extLst>
            </p:cNvPr>
            <p:cNvSpPr>
              <a:spLocks/>
            </p:cNvSpPr>
            <p:nvPr/>
          </p:nvSpPr>
          <p:spPr bwMode="auto">
            <a:xfrm>
              <a:off x="4908566" y="4013247"/>
              <a:ext cx="7024" cy="6673"/>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83" name="Freeform 151">
              <a:extLst>
                <a:ext uri="{FF2B5EF4-FFF2-40B4-BE49-F238E27FC236}">
                  <a16:creationId xmlns:a16="http://schemas.microsoft.com/office/drawing/2014/main" id="{C629292B-BF5F-4ADE-B18F-2514D5CE093A}"/>
                </a:ext>
              </a:extLst>
            </p:cNvPr>
            <p:cNvSpPr>
              <a:spLocks/>
            </p:cNvSpPr>
            <p:nvPr/>
          </p:nvSpPr>
          <p:spPr bwMode="auto">
            <a:xfrm>
              <a:off x="4687306" y="3894806"/>
              <a:ext cx="17560" cy="18350"/>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84" name="Freeform 152">
              <a:extLst>
                <a:ext uri="{FF2B5EF4-FFF2-40B4-BE49-F238E27FC236}">
                  <a16:creationId xmlns:a16="http://schemas.microsoft.com/office/drawing/2014/main" id="{DE9CA344-A125-46B6-A29C-F9A48D660CC8}"/>
                </a:ext>
              </a:extLst>
            </p:cNvPr>
            <p:cNvSpPr>
              <a:spLocks/>
            </p:cNvSpPr>
            <p:nvPr/>
          </p:nvSpPr>
          <p:spPr bwMode="auto">
            <a:xfrm>
              <a:off x="4706622" y="3868115"/>
              <a:ext cx="17560" cy="10009"/>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85" name="Freeform 153">
              <a:extLst>
                <a:ext uri="{FF2B5EF4-FFF2-40B4-BE49-F238E27FC236}">
                  <a16:creationId xmlns:a16="http://schemas.microsoft.com/office/drawing/2014/main" id="{C2AD2796-A824-47C1-B80C-D20EFE417602}"/>
                </a:ext>
              </a:extLst>
            </p:cNvPr>
            <p:cNvSpPr>
              <a:spLocks/>
            </p:cNvSpPr>
            <p:nvPr/>
          </p:nvSpPr>
          <p:spPr bwMode="auto">
            <a:xfrm>
              <a:off x="4646917" y="3839756"/>
              <a:ext cx="12292" cy="15014"/>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86" name="Freeform 154">
              <a:extLst>
                <a:ext uri="{FF2B5EF4-FFF2-40B4-BE49-F238E27FC236}">
                  <a16:creationId xmlns:a16="http://schemas.microsoft.com/office/drawing/2014/main" id="{CAF268BF-EB42-4C7B-B8F7-FA3DF23896B6}"/>
                </a:ext>
              </a:extLst>
            </p:cNvPr>
            <p:cNvSpPr>
              <a:spLocks/>
            </p:cNvSpPr>
            <p:nvPr/>
          </p:nvSpPr>
          <p:spPr bwMode="auto">
            <a:xfrm>
              <a:off x="4669745" y="3854770"/>
              <a:ext cx="14048" cy="10009"/>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87" name="Freeform 155">
              <a:extLst>
                <a:ext uri="{FF2B5EF4-FFF2-40B4-BE49-F238E27FC236}">
                  <a16:creationId xmlns:a16="http://schemas.microsoft.com/office/drawing/2014/main" id="{3DE4E53C-29B7-4E9C-AB98-6F31C0999E6B}"/>
                </a:ext>
              </a:extLst>
            </p:cNvPr>
            <p:cNvSpPr>
              <a:spLocks/>
            </p:cNvSpPr>
            <p:nvPr/>
          </p:nvSpPr>
          <p:spPr bwMode="auto">
            <a:xfrm>
              <a:off x="4666234" y="3906483"/>
              <a:ext cx="10537" cy="13345"/>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88" name="Freeform 156">
              <a:extLst>
                <a:ext uri="{FF2B5EF4-FFF2-40B4-BE49-F238E27FC236}">
                  <a16:creationId xmlns:a16="http://schemas.microsoft.com/office/drawing/2014/main" id="{8CECB7E3-EB22-49AA-89F9-A97A663B9699}"/>
                </a:ext>
              </a:extLst>
            </p:cNvPr>
            <p:cNvSpPr>
              <a:spLocks/>
            </p:cNvSpPr>
            <p:nvPr/>
          </p:nvSpPr>
          <p:spPr bwMode="auto">
            <a:xfrm>
              <a:off x="4697841" y="3896474"/>
              <a:ext cx="8780" cy="6673"/>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89" name="Freeform 157">
              <a:extLst>
                <a:ext uri="{FF2B5EF4-FFF2-40B4-BE49-F238E27FC236}">
                  <a16:creationId xmlns:a16="http://schemas.microsoft.com/office/drawing/2014/main" id="{78C1DE69-60F6-4CE3-8DEA-8D23519C502F}"/>
                </a:ext>
              </a:extLst>
            </p:cNvPr>
            <p:cNvSpPr>
              <a:spLocks/>
            </p:cNvSpPr>
            <p:nvPr/>
          </p:nvSpPr>
          <p:spPr bwMode="auto">
            <a:xfrm>
              <a:off x="3716218" y="6123502"/>
              <a:ext cx="57949" cy="48377"/>
            </a:xfrm>
            <a:custGeom>
              <a:avLst/>
              <a:gdLst/>
              <a:ahLst/>
              <a:cxnLst>
                <a:cxn ang="0">
                  <a:pos x="2" y="14"/>
                </a:cxn>
                <a:cxn ang="0">
                  <a:pos x="0" y="10"/>
                </a:cxn>
                <a:cxn ang="0">
                  <a:pos x="2" y="7"/>
                </a:cxn>
                <a:cxn ang="0">
                  <a:pos x="5" y="6"/>
                </a:cxn>
                <a:cxn ang="0">
                  <a:pos x="5" y="4"/>
                </a:cxn>
                <a:cxn ang="0">
                  <a:pos x="5" y="3"/>
                </a:cxn>
                <a:cxn ang="0">
                  <a:pos x="6" y="1"/>
                </a:cxn>
                <a:cxn ang="0">
                  <a:pos x="10" y="1"/>
                </a:cxn>
                <a:cxn ang="0">
                  <a:pos x="11" y="3"/>
                </a:cxn>
                <a:cxn ang="0">
                  <a:pos x="11" y="4"/>
                </a:cxn>
                <a:cxn ang="0">
                  <a:pos x="13" y="3"/>
                </a:cxn>
                <a:cxn ang="0">
                  <a:pos x="16" y="3"/>
                </a:cxn>
                <a:cxn ang="0">
                  <a:pos x="16" y="4"/>
                </a:cxn>
                <a:cxn ang="0">
                  <a:pos x="14" y="6"/>
                </a:cxn>
                <a:cxn ang="0">
                  <a:pos x="11" y="7"/>
                </a:cxn>
                <a:cxn ang="0">
                  <a:pos x="8" y="9"/>
                </a:cxn>
                <a:cxn ang="0">
                  <a:pos x="8" y="10"/>
                </a:cxn>
                <a:cxn ang="0">
                  <a:pos x="6" y="10"/>
                </a:cxn>
                <a:cxn ang="0">
                  <a:pos x="5" y="12"/>
                </a:cxn>
                <a:cxn ang="0">
                  <a:pos x="2" y="14"/>
                </a:cxn>
              </a:cxnLst>
              <a:rect l="0" t="0" r="r" b="b"/>
              <a:pathLst>
                <a:path w="17" h="15">
                  <a:moveTo>
                    <a:pt x="2" y="14"/>
                  </a:moveTo>
                  <a:cubicBezTo>
                    <a:pt x="0" y="12"/>
                    <a:pt x="0" y="10"/>
                    <a:pt x="0" y="10"/>
                  </a:cubicBezTo>
                  <a:cubicBezTo>
                    <a:pt x="2" y="10"/>
                    <a:pt x="0" y="9"/>
                    <a:pt x="2" y="7"/>
                  </a:cubicBezTo>
                  <a:cubicBezTo>
                    <a:pt x="5" y="6"/>
                    <a:pt x="3" y="6"/>
                    <a:pt x="5" y="6"/>
                  </a:cubicBezTo>
                  <a:cubicBezTo>
                    <a:pt x="6" y="6"/>
                    <a:pt x="6" y="6"/>
                    <a:pt x="5" y="4"/>
                  </a:cubicBezTo>
                  <a:cubicBezTo>
                    <a:pt x="5" y="4"/>
                    <a:pt x="6" y="4"/>
                    <a:pt x="5" y="3"/>
                  </a:cubicBezTo>
                  <a:cubicBezTo>
                    <a:pt x="5" y="3"/>
                    <a:pt x="8" y="3"/>
                    <a:pt x="6" y="1"/>
                  </a:cubicBezTo>
                  <a:cubicBezTo>
                    <a:pt x="6"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7" y="6"/>
                    <a:pt x="16" y="6"/>
                    <a:pt x="14" y="6"/>
                  </a:cubicBezTo>
                  <a:cubicBezTo>
                    <a:pt x="11" y="7"/>
                    <a:pt x="14" y="9"/>
                    <a:pt x="11" y="7"/>
                  </a:cubicBezTo>
                  <a:cubicBezTo>
                    <a:pt x="6" y="7"/>
                    <a:pt x="5" y="7"/>
                    <a:pt x="8" y="9"/>
                  </a:cubicBezTo>
                  <a:cubicBezTo>
                    <a:pt x="10" y="9"/>
                    <a:pt x="10" y="12"/>
                    <a:pt x="8" y="10"/>
                  </a:cubicBezTo>
                  <a:cubicBezTo>
                    <a:pt x="6" y="9"/>
                    <a:pt x="8" y="12"/>
                    <a:pt x="6" y="10"/>
                  </a:cubicBezTo>
                  <a:cubicBezTo>
                    <a:pt x="3" y="9"/>
                    <a:pt x="6" y="14"/>
                    <a:pt x="5" y="12"/>
                  </a:cubicBezTo>
                  <a:cubicBezTo>
                    <a:pt x="0" y="10"/>
                    <a:pt x="5" y="15"/>
                    <a:pt x="2" y="14"/>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90" name="Freeform 158">
              <a:extLst>
                <a:ext uri="{FF2B5EF4-FFF2-40B4-BE49-F238E27FC236}">
                  <a16:creationId xmlns:a16="http://schemas.microsoft.com/office/drawing/2014/main" id="{3F919FD2-C9C0-4876-93C8-21182AF4B0B2}"/>
                </a:ext>
              </a:extLst>
            </p:cNvPr>
            <p:cNvSpPr>
              <a:spLocks/>
            </p:cNvSpPr>
            <p:nvPr/>
          </p:nvSpPr>
          <p:spPr bwMode="auto">
            <a:xfrm>
              <a:off x="3682854" y="6126839"/>
              <a:ext cx="50925" cy="35032"/>
            </a:xfrm>
            <a:custGeom>
              <a:avLst/>
              <a:gdLst/>
              <a:ahLst/>
              <a:cxnLst>
                <a:cxn ang="0">
                  <a:pos x="3" y="11"/>
                </a:cxn>
                <a:cxn ang="0">
                  <a:pos x="1" y="10"/>
                </a:cxn>
                <a:cxn ang="0">
                  <a:pos x="1" y="8"/>
                </a:cxn>
                <a:cxn ang="0">
                  <a:pos x="4" y="8"/>
                </a:cxn>
                <a:cxn ang="0">
                  <a:pos x="6" y="6"/>
                </a:cxn>
                <a:cxn ang="0">
                  <a:pos x="4" y="5"/>
                </a:cxn>
                <a:cxn ang="0">
                  <a:pos x="4" y="5"/>
                </a:cxn>
                <a:cxn ang="0">
                  <a:pos x="4" y="3"/>
                </a:cxn>
                <a:cxn ang="0">
                  <a:pos x="4" y="2"/>
                </a:cxn>
                <a:cxn ang="0">
                  <a:pos x="9" y="2"/>
                </a:cxn>
                <a:cxn ang="0">
                  <a:pos x="10" y="2"/>
                </a:cxn>
                <a:cxn ang="0">
                  <a:pos x="13" y="0"/>
                </a:cxn>
                <a:cxn ang="0">
                  <a:pos x="13" y="3"/>
                </a:cxn>
                <a:cxn ang="0">
                  <a:pos x="10" y="6"/>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6"/>
                    <a:pt x="6" y="6"/>
                    <a:pt x="6" y="6"/>
                  </a:cubicBezTo>
                  <a:cubicBezTo>
                    <a:pt x="7" y="5"/>
                    <a:pt x="6" y="5"/>
                    <a:pt x="4" y="5"/>
                  </a:cubicBezTo>
                  <a:cubicBezTo>
                    <a:pt x="3" y="6"/>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6"/>
                  </a:cubicBezTo>
                  <a:cubicBezTo>
                    <a:pt x="9" y="8"/>
                    <a:pt x="9" y="8"/>
                    <a:pt x="7" y="8"/>
                  </a:cubicBezTo>
                  <a:cubicBezTo>
                    <a:pt x="6" y="8"/>
                    <a:pt x="6" y="10"/>
                    <a:pt x="6" y="10"/>
                  </a:cubicBezTo>
                  <a:cubicBezTo>
                    <a:pt x="4" y="11"/>
                    <a:pt x="4" y="10"/>
                    <a:pt x="4" y="11"/>
                  </a:cubicBezTo>
                  <a:cubicBezTo>
                    <a:pt x="4" y="11"/>
                    <a:pt x="4" y="11"/>
                    <a:pt x="3" y="1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91" name="Freeform 159">
              <a:extLst>
                <a:ext uri="{FF2B5EF4-FFF2-40B4-BE49-F238E27FC236}">
                  <a16:creationId xmlns:a16="http://schemas.microsoft.com/office/drawing/2014/main" id="{CDD71E0A-8331-4BD3-8EFF-C794E84A042D}"/>
                </a:ext>
              </a:extLst>
            </p:cNvPr>
            <p:cNvSpPr>
              <a:spLocks/>
            </p:cNvSpPr>
            <p:nvPr/>
          </p:nvSpPr>
          <p:spPr bwMode="auto">
            <a:xfrm>
              <a:off x="6053501" y="2752098"/>
              <a:ext cx="98338" cy="113437"/>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92" name="Freeform 160">
              <a:extLst>
                <a:ext uri="{FF2B5EF4-FFF2-40B4-BE49-F238E27FC236}">
                  <a16:creationId xmlns:a16="http://schemas.microsoft.com/office/drawing/2014/main" id="{E7549D8D-A7B7-4386-AF69-B5E8FD45D430}"/>
                </a:ext>
              </a:extLst>
            </p:cNvPr>
            <p:cNvSpPr>
              <a:spLocks/>
            </p:cNvSpPr>
            <p:nvPr/>
          </p:nvSpPr>
          <p:spPr bwMode="auto">
            <a:xfrm>
              <a:off x="5883166" y="2762107"/>
              <a:ext cx="251113" cy="173491"/>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93" name="Freeform 161">
              <a:extLst>
                <a:ext uri="{FF2B5EF4-FFF2-40B4-BE49-F238E27FC236}">
                  <a16:creationId xmlns:a16="http://schemas.microsoft.com/office/drawing/2014/main" id="{AC1323ED-4EED-4E99-89D9-15DC4372D61C}"/>
                </a:ext>
              </a:extLst>
            </p:cNvPr>
            <p:cNvSpPr>
              <a:spLocks/>
            </p:cNvSpPr>
            <p:nvPr/>
          </p:nvSpPr>
          <p:spPr bwMode="auto">
            <a:xfrm>
              <a:off x="6035941" y="2987312"/>
              <a:ext cx="84290" cy="81741"/>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94" name="Freeform 162">
              <a:extLst>
                <a:ext uri="{FF2B5EF4-FFF2-40B4-BE49-F238E27FC236}">
                  <a16:creationId xmlns:a16="http://schemas.microsoft.com/office/drawing/2014/main" id="{9BCDEA77-0E6B-4D68-B2D4-96AAD53E3768}"/>
                </a:ext>
              </a:extLst>
            </p:cNvPr>
            <p:cNvSpPr>
              <a:spLocks/>
            </p:cNvSpPr>
            <p:nvPr/>
          </p:nvSpPr>
          <p:spPr bwMode="auto">
            <a:xfrm>
              <a:off x="5963944" y="2305024"/>
              <a:ext cx="136971" cy="93418"/>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95" name="Freeform 163">
              <a:extLst>
                <a:ext uri="{FF2B5EF4-FFF2-40B4-BE49-F238E27FC236}">
                  <a16:creationId xmlns:a16="http://schemas.microsoft.com/office/drawing/2014/main" id="{2876780C-DC47-4B7E-988E-EB3642182B53}"/>
                </a:ext>
              </a:extLst>
            </p:cNvPr>
            <p:cNvSpPr>
              <a:spLocks/>
            </p:cNvSpPr>
            <p:nvPr/>
          </p:nvSpPr>
          <p:spPr bwMode="auto">
            <a:xfrm>
              <a:off x="5895458" y="2366747"/>
              <a:ext cx="205457" cy="103428"/>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96" name="Freeform 164">
              <a:extLst>
                <a:ext uri="{FF2B5EF4-FFF2-40B4-BE49-F238E27FC236}">
                  <a16:creationId xmlns:a16="http://schemas.microsoft.com/office/drawing/2014/main" id="{90DC065A-3FEA-450F-9159-59BD30AD189B}"/>
                </a:ext>
              </a:extLst>
            </p:cNvPr>
            <p:cNvSpPr>
              <a:spLocks/>
            </p:cNvSpPr>
            <p:nvPr/>
          </p:nvSpPr>
          <p:spPr bwMode="auto">
            <a:xfrm>
              <a:off x="5895458" y="2438479"/>
              <a:ext cx="161556" cy="113437"/>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97" name="Freeform 165">
              <a:extLst>
                <a:ext uri="{FF2B5EF4-FFF2-40B4-BE49-F238E27FC236}">
                  <a16:creationId xmlns:a16="http://schemas.microsoft.com/office/drawing/2014/main" id="{B60C81C1-1F71-4A36-85DA-9FE2ACBA91B1}"/>
                </a:ext>
              </a:extLst>
            </p:cNvPr>
            <p:cNvSpPr>
              <a:spLocks/>
            </p:cNvSpPr>
            <p:nvPr/>
          </p:nvSpPr>
          <p:spPr bwMode="auto">
            <a:xfrm>
              <a:off x="5948139" y="2448489"/>
              <a:ext cx="275698" cy="203518"/>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98" name="Freeform 166">
              <a:extLst>
                <a:ext uri="{FF2B5EF4-FFF2-40B4-BE49-F238E27FC236}">
                  <a16:creationId xmlns:a16="http://schemas.microsoft.com/office/drawing/2014/main" id="{87FEAC25-0025-4671-B87A-370C51575410}"/>
                </a:ext>
              </a:extLst>
            </p:cNvPr>
            <p:cNvSpPr>
              <a:spLocks/>
            </p:cNvSpPr>
            <p:nvPr/>
          </p:nvSpPr>
          <p:spPr bwMode="auto">
            <a:xfrm>
              <a:off x="5705806" y="2505206"/>
              <a:ext cx="289746" cy="230210"/>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799" name="Freeform 167">
              <a:extLst>
                <a:ext uri="{FF2B5EF4-FFF2-40B4-BE49-F238E27FC236}">
                  <a16:creationId xmlns:a16="http://schemas.microsoft.com/office/drawing/2014/main" id="{806665C9-5DAD-4207-BB63-D6D0DE3198A6}"/>
                </a:ext>
              </a:extLst>
            </p:cNvPr>
            <p:cNvSpPr>
              <a:spLocks/>
            </p:cNvSpPr>
            <p:nvPr/>
          </p:nvSpPr>
          <p:spPr bwMode="auto">
            <a:xfrm>
              <a:off x="5194800" y="2655344"/>
              <a:ext cx="363499" cy="326965"/>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00" name="Freeform 168">
              <a:extLst>
                <a:ext uri="{FF2B5EF4-FFF2-40B4-BE49-F238E27FC236}">
                  <a16:creationId xmlns:a16="http://schemas.microsoft.com/office/drawing/2014/main" id="{38EBDBCC-D03C-4A55-A2A2-E1F35E72A90A}"/>
                </a:ext>
              </a:extLst>
            </p:cNvPr>
            <p:cNvSpPr>
              <a:spLocks/>
            </p:cNvSpPr>
            <p:nvPr/>
          </p:nvSpPr>
          <p:spPr bwMode="auto">
            <a:xfrm>
              <a:off x="5064855" y="2987313"/>
              <a:ext cx="108874" cy="191841"/>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01" name="Freeform 169">
              <a:extLst>
                <a:ext uri="{FF2B5EF4-FFF2-40B4-BE49-F238E27FC236}">
                  <a16:creationId xmlns:a16="http://schemas.microsoft.com/office/drawing/2014/main" id="{369977EB-267F-449D-AF25-3FEB18AC3299}"/>
                </a:ext>
              </a:extLst>
            </p:cNvPr>
            <p:cNvSpPr>
              <a:spLocks/>
            </p:cNvSpPr>
            <p:nvPr/>
          </p:nvSpPr>
          <p:spPr bwMode="auto">
            <a:xfrm>
              <a:off x="5561811" y="2958953"/>
              <a:ext cx="28097" cy="58386"/>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02" name="Freeform 170">
              <a:extLst>
                <a:ext uri="{FF2B5EF4-FFF2-40B4-BE49-F238E27FC236}">
                  <a16:creationId xmlns:a16="http://schemas.microsoft.com/office/drawing/2014/main" id="{E00153A4-A48E-4D43-A56B-1C81CD4FA4FA}"/>
                </a:ext>
              </a:extLst>
            </p:cNvPr>
            <p:cNvSpPr>
              <a:spLocks noEditPoints="1"/>
            </p:cNvSpPr>
            <p:nvPr/>
          </p:nvSpPr>
          <p:spPr bwMode="auto">
            <a:xfrm>
              <a:off x="5500350" y="2807149"/>
              <a:ext cx="335403" cy="382015"/>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03" name="Freeform 171">
              <a:extLst>
                <a:ext uri="{FF2B5EF4-FFF2-40B4-BE49-F238E27FC236}">
                  <a16:creationId xmlns:a16="http://schemas.microsoft.com/office/drawing/2014/main" id="{A9105E0D-C141-4C96-A057-6F32C3CCB726}"/>
                </a:ext>
              </a:extLst>
            </p:cNvPr>
            <p:cNvSpPr>
              <a:spLocks/>
            </p:cNvSpPr>
            <p:nvPr/>
          </p:nvSpPr>
          <p:spPr bwMode="auto">
            <a:xfrm>
              <a:off x="5488058" y="2773784"/>
              <a:ext cx="128191" cy="81741"/>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04" name="Freeform 172">
              <a:extLst>
                <a:ext uri="{FF2B5EF4-FFF2-40B4-BE49-F238E27FC236}">
                  <a16:creationId xmlns:a16="http://schemas.microsoft.com/office/drawing/2014/main" id="{D7B7A3E8-60F3-481B-B0A9-4CAF39F581AB}"/>
                </a:ext>
              </a:extLst>
            </p:cNvPr>
            <p:cNvSpPr>
              <a:spLocks/>
            </p:cNvSpPr>
            <p:nvPr/>
          </p:nvSpPr>
          <p:spPr bwMode="auto">
            <a:xfrm>
              <a:off x="5579371" y="2725407"/>
              <a:ext cx="217749" cy="110100"/>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05" name="Freeform 173">
              <a:extLst>
                <a:ext uri="{FF2B5EF4-FFF2-40B4-BE49-F238E27FC236}">
                  <a16:creationId xmlns:a16="http://schemas.microsoft.com/office/drawing/2014/main" id="{2476AD32-6113-4317-A13D-1CE7C3C38BB6}"/>
                </a:ext>
              </a:extLst>
            </p:cNvPr>
            <p:cNvSpPr>
              <a:spLocks/>
            </p:cNvSpPr>
            <p:nvPr/>
          </p:nvSpPr>
          <p:spPr bwMode="auto">
            <a:xfrm>
              <a:off x="5658394" y="2652007"/>
              <a:ext cx="179116" cy="100091"/>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06" name="Freeform 174">
              <a:extLst>
                <a:ext uri="{FF2B5EF4-FFF2-40B4-BE49-F238E27FC236}">
                  <a16:creationId xmlns:a16="http://schemas.microsoft.com/office/drawing/2014/main" id="{88CBD739-02B2-47DE-A440-67BB44E122B1}"/>
                </a:ext>
              </a:extLst>
            </p:cNvPr>
            <p:cNvSpPr>
              <a:spLocks/>
            </p:cNvSpPr>
            <p:nvPr/>
          </p:nvSpPr>
          <p:spPr bwMode="auto">
            <a:xfrm>
              <a:off x="5934091" y="2910576"/>
              <a:ext cx="170336" cy="116773"/>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07" name="Freeform 175">
              <a:extLst>
                <a:ext uri="{FF2B5EF4-FFF2-40B4-BE49-F238E27FC236}">
                  <a16:creationId xmlns:a16="http://schemas.microsoft.com/office/drawing/2014/main" id="{01ED87F5-BE30-47AE-8C46-DDED80F8009A}"/>
                </a:ext>
              </a:extLst>
            </p:cNvPr>
            <p:cNvSpPr>
              <a:spLocks/>
            </p:cNvSpPr>
            <p:nvPr/>
          </p:nvSpPr>
          <p:spPr bwMode="auto">
            <a:xfrm>
              <a:off x="5837509" y="2842180"/>
              <a:ext cx="119410" cy="155141"/>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08" name="Freeform 176">
              <a:extLst>
                <a:ext uri="{FF2B5EF4-FFF2-40B4-BE49-F238E27FC236}">
                  <a16:creationId xmlns:a16="http://schemas.microsoft.com/office/drawing/2014/main" id="{B2EBE6E3-2C35-4778-8182-E73CE96E7006}"/>
                </a:ext>
              </a:extLst>
            </p:cNvPr>
            <p:cNvSpPr>
              <a:spLocks/>
            </p:cNvSpPr>
            <p:nvPr/>
          </p:nvSpPr>
          <p:spPr bwMode="auto">
            <a:xfrm>
              <a:off x="5883166" y="2978972"/>
              <a:ext cx="70241" cy="58386"/>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09" name="Freeform 177">
              <a:extLst>
                <a:ext uri="{FF2B5EF4-FFF2-40B4-BE49-F238E27FC236}">
                  <a16:creationId xmlns:a16="http://schemas.microsoft.com/office/drawing/2014/main" id="{5483C617-E915-4F19-A002-32545C983804}"/>
                </a:ext>
              </a:extLst>
            </p:cNvPr>
            <p:cNvSpPr>
              <a:spLocks/>
            </p:cNvSpPr>
            <p:nvPr/>
          </p:nvSpPr>
          <p:spPr bwMode="auto">
            <a:xfrm>
              <a:off x="5851557" y="2962290"/>
              <a:ext cx="47413" cy="116773"/>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10" name="Freeform 178">
              <a:extLst>
                <a:ext uri="{FF2B5EF4-FFF2-40B4-BE49-F238E27FC236}">
                  <a16:creationId xmlns:a16="http://schemas.microsoft.com/office/drawing/2014/main" id="{FED98686-D079-4429-853B-C308B998857E}"/>
                </a:ext>
              </a:extLst>
            </p:cNvPr>
            <p:cNvSpPr>
              <a:spLocks/>
            </p:cNvSpPr>
            <p:nvPr/>
          </p:nvSpPr>
          <p:spPr bwMode="auto">
            <a:xfrm>
              <a:off x="5767268" y="2745425"/>
              <a:ext cx="180872" cy="110100"/>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11" name="Freeform 179">
              <a:extLst>
                <a:ext uri="{FF2B5EF4-FFF2-40B4-BE49-F238E27FC236}">
                  <a16:creationId xmlns:a16="http://schemas.microsoft.com/office/drawing/2014/main" id="{CA3D0B04-0FFC-4ECC-B645-F03082CBECEE}"/>
                </a:ext>
              </a:extLst>
            </p:cNvPr>
            <p:cNvSpPr>
              <a:spLocks/>
            </p:cNvSpPr>
            <p:nvPr/>
          </p:nvSpPr>
          <p:spPr bwMode="auto">
            <a:xfrm>
              <a:off x="5783071" y="2703721"/>
              <a:ext cx="161556" cy="80073"/>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12" name="Freeform 180">
              <a:extLst>
                <a:ext uri="{FF2B5EF4-FFF2-40B4-BE49-F238E27FC236}">
                  <a16:creationId xmlns:a16="http://schemas.microsoft.com/office/drawing/2014/main" id="{F5018853-38DE-47DD-9BA9-D8F5B6CE433A}"/>
                </a:ext>
              </a:extLst>
            </p:cNvPr>
            <p:cNvSpPr>
              <a:spLocks/>
            </p:cNvSpPr>
            <p:nvPr/>
          </p:nvSpPr>
          <p:spPr bwMode="auto">
            <a:xfrm>
              <a:off x="5695270" y="2810485"/>
              <a:ext cx="82533" cy="61723"/>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13" name="Freeform 181">
              <a:extLst>
                <a:ext uri="{FF2B5EF4-FFF2-40B4-BE49-F238E27FC236}">
                  <a16:creationId xmlns:a16="http://schemas.microsoft.com/office/drawing/2014/main" id="{1A912585-384E-4F64-8F10-6EF08416CF31}"/>
                </a:ext>
              </a:extLst>
            </p:cNvPr>
            <p:cNvSpPr>
              <a:spLocks/>
            </p:cNvSpPr>
            <p:nvPr/>
          </p:nvSpPr>
          <p:spPr bwMode="auto">
            <a:xfrm>
              <a:off x="5695270" y="2825498"/>
              <a:ext cx="166823" cy="156810"/>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14" name="Freeform 182">
              <a:extLst>
                <a:ext uri="{FF2B5EF4-FFF2-40B4-BE49-F238E27FC236}">
                  <a16:creationId xmlns:a16="http://schemas.microsoft.com/office/drawing/2014/main" id="{5CC9E140-C5D8-4C72-970C-FFDE9B2BC19E}"/>
                </a:ext>
              </a:extLst>
            </p:cNvPr>
            <p:cNvSpPr>
              <a:spLocks/>
            </p:cNvSpPr>
            <p:nvPr/>
          </p:nvSpPr>
          <p:spPr bwMode="auto">
            <a:xfrm>
              <a:off x="5749707" y="2865535"/>
              <a:ext cx="115899" cy="106764"/>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15" name="Freeform 183">
              <a:extLst>
                <a:ext uri="{FF2B5EF4-FFF2-40B4-BE49-F238E27FC236}">
                  <a16:creationId xmlns:a16="http://schemas.microsoft.com/office/drawing/2014/main" id="{AF70FB84-06A3-4C8B-859C-7B3B9161F34C}"/>
                </a:ext>
              </a:extLst>
            </p:cNvPr>
            <p:cNvSpPr>
              <a:spLocks/>
            </p:cNvSpPr>
            <p:nvPr/>
          </p:nvSpPr>
          <p:spPr bwMode="auto">
            <a:xfrm>
              <a:off x="5825217" y="2932262"/>
              <a:ext cx="57950" cy="65058"/>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16" name="Freeform 184">
              <a:extLst>
                <a:ext uri="{FF2B5EF4-FFF2-40B4-BE49-F238E27FC236}">
                  <a16:creationId xmlns:a16="http://schemas.microsoft.com/office/drawing/2014/main" id="{D05B4245-90A1-4A1C-9C15-7C3829D31590}"/>
                </a:ext>
              </a:extLst>
            </p:cNvPr>
            <p:cNvSpPr>
              <a:spLocks noEditPoints="1"/>
            </p:cNvSpPr>
            <p:nvPr/>
          </p:nvSpPr>
          <p:spPr bwMode="auto">
            <a:xfrm>
              <a:off x="5549519" y="2383429"/>
              <a:ext cx="196676" cy="135123"/>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17" name="Freeform 185">
              <a:extLst>
                <a:ext uri="{FF2B5EF4-FFF2-40B4-BE49-F238E27FC236}">
                  <a16:creationId xmlns:a16="http://schemas.microsoft.com/office/drawing/2014/main" id="{88E00CBA-7709-4A80-8CDA-9749138B9827}"/>
                </a:ext>
              </a:extLst>
            </p:cNvPr>
            <p:cNvSpPr>
              <a:spLocks noEditPoints="1"/>
            </p:cNvSpPr>
            <p:nvPr/>
          </p:nvSpPr>
          <p:spPr bwMode="auto">
            <a:xfrm>
              <a:off x="5488058" y="2500202"/>
              <a:ext cx="251113" cy="296937"/>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18" name="Freeform 186">
              <a:extLst>
                <a:ext uri="{FF2B5EF4-FFF2-40B4-BE49-F238E27FC236}">
                  <a16:creationId xmlns:a16="http://schemas.microsoft.com/office/drawing/2014/main" id="{B2E00448-A8F9-4FC3-9099-0AAC541FB78E}"/>
                </a:ext>
              </a:extLst>
            </p:cNvPr>
            <p:cNvSpPr>
              <a:spLocks/>
            </p:cNvSpPr>
            <p:nvPr/>
          </p:nvSpPr>
          <p:spPr bwMode="auto">
            <a:xfrm>
              <a:off x="5426597" y="2560257"/>
              <a:ext cx="101850" cy="103428"/>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19" name="Freeform 187">
              <a:extLst>
                <a:ext uri="{FF2B5EF4-FFF2-40B4-BE49-F238E27FC236}">
                  <a16:creationId xmlns:a16="http://schemas.microsoft.com/office/drawing/2014/main" id="{62A08582-EC65-4391-A712-E4B7F7595454}"/>
                </a:ext>
              </a:extLst>
            </p:cNvPr>
            <p:cNvSpPr>
              <a:spLocks/>
            </p:cNvSpPr>
            <p:nvPr/>
          </p:nvSpPr>
          <p:spPr bwMode="auto">
            <a:xfrm>
              <a:off x="5398500" y="2635325"/>
              <a:ext cx="115899" cy="81741"/>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20" name="Freeform 188">
              <a:extLst>
                <a:ext uri="{FF2B5EF4-FFF2-40B4-BE49-F238E27FC236}">
                  <a16:creationId xmlns:a16="http://schemas.microsoft.com/office/drawing/2014/main" id="{8850079E-5619-4AE6-83CB-50D820FEEF78}"/>
                </a:ext>
              </a:extLst>
            </p:cNvPr>
            <p:cNvSpPr>
              <a:spLocks/>
            </p:cNvSpPr>
            <p:nvPr/>
          </p:nvSpPr>
          <p:spPr bwMode="auto">
            <a:xfrm>
              <a:off x="5481034" y="2683703"/>
              <a:ext cx="33364" cy="33364"/>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21" name="Freeform 189">
              <a:extLst>
                <a:ext uri="{FF2B5EF4-FFF2-40B4-BE49-F238E27FC236}">
                  <a16:creationId xmlns:a16="http://schemas.microsoft.com/office/drawing/2014/main" id="{E995CA42-460E-4168-AEE8-603A1B906283}"/>
                </a:ext>
              </a:extLst>
            </p:cNvPr>
            <p:cNvSpPr>
              <a:spLocks/>
            </p:cNvSpPr>
            <p:nvPr/>
          </p:nvSpPr>
          <p:spPr bwMode="auto">
            <a:xfrm>
              <a:off x="5916530" y="2346729"/>
              <a:ext cx="47413" cy="30027"/>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22" name="Freeform 190">
              <a:extLst>
                <a:ext uri="{FF2B5EF4-FFF2-40B4-BE49-F238E27FC236}">
                  <a16:creationId xmlns:a16="http://schemas.microsoft.com/office/drawing/2014/main" id="{6F31EC2C-40EC-4A1F-82B8-8F50FDAE06B3}"/>
                </a:ext>
              </a:extLst>
            </p:cNvPr>
            <p:cNvSpPr>
              <a:spLocks/>
            </p:cNvSpPr>
            <p:nvPr/>
          </p:nvSpPr>
          <p:spPr bwMode="auto">
            <a:xfrm>
              <a:off x="5927067" y="2328379"/>
              <a:ext cx="29852" cy="18350"/>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23" name="Freeform 191">
              <a:extLst>
                <a:ext uri="{FF2B5EF4-FFF2-40B4-BE49-F238E27FC236}">
                  <a16:creationId xmlns:a16="http://schemas.microsoft.com/office/drawing/2014/main" id="{EBD069F0-2A29-47AB-B615-BB1E0E5EA6B8}"/>
                </a:ext>
              </a:extLst>
            </p:cNvPr>
            <p:cNvSpPr>
              <a:spLocks/>
            </p:cNvSpPr>
            <p:nvPr/>
          </p:nvSpPr>
          <p:spPr bwMode="auto">
            <a:xfrm>
              <a:off x="5953407" y="2343393"/>
              <a:ext cx="10537" cy="13345"/>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24" name="Freeform 192">
              <a:extLst>
                <a:ext uri="{FF2B5EF4-FFF2-40B4-BE49-F238E27FC236}">
                  <a16:creationId xmlns:a16="http://schemas.microsoft.com/office/drawing/2014/main" id="{2B415A7D-6990-4602-9921-B7F91A5303BB}"/>
                </a:ext>
              </a:extLst>
            </p:cNvPr>
            <p:cNvSpPr>
              <a:spLocks/>
            </p:cNvSpPr>
            <p:nvPr/>
          </p:nvSpPr>
          <p:spPr bwMode="auto">
            <a:xfrm>
              <a:off x="5953407" y="2335052"/>
              <a:ext cx="10537" cy="3337"/>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25" name="Freeform 193">
              <a:extLst>
                <a:ext uri="{FF2B5EF4-FFF2-40B4-BE49-F238E27FC236}">
                  <a16:creationId xmlns:a16="http://schemas.microsoft.com/office/drawing/2014/main" id="{256D910A-1CA2-42D9-8C7A-DDAD6F390350}"/>
                </a:ext>
              </a:extLst>
            </p:cNvPr>
            <p:cNvSpPr>
              <a:spLocks noEditPoints="1"/>
            </p:cNvSpPr>
            <p:nvPr/>
          </p:nvSpPr>
          <p:spPr bwMode="auto">
            <a:xfrm>
              <a:off x="5630297" y="1891314"/>
              <a:ext cx="354719" cy="598879"/>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26" name="Freeform 194">
              <a:extLst>
                <a:ext uri="{FF2B5EF4-FFF2-40B4-BE49-F238E27FC236}">
                  <a16:creationId xmlns:a16="http://schemas.microsoft.com/office/drawing/2014/main" id="{EEE1399F-3970-490E-A730-16518F2F038F}"/>
                </a:ext>
              </a:extLst>
            </p:cNvPr>
            <p:cNvSpPr>
              <a:spLocks/>
            </p:cNvSpPr>
            <p:nvPr/>
          </p:nvSpPr>
          <p:spPr bwMode="auto">
            <a:xfrm>
              <a:off x="6550459" y="2990649"/>
              <a:ext cx="142239" cy="136791"/>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27" name="Freeform 195">
              <a:extLst>
                <a:ext uri="{FF2B5EF4-FFF2-40B4-BE49-F238E27FC236}">
                  <a16:creationId xmlns:a16="http://schemas.microsoft.com/office/drawing/2014/main" id="{9D091B81-ABA6-48F4-BE21-C9FF51DFF00D}"/>
                </a:ext>
              </a:extLst>
            </p:cNvPr>
            <p:cNvSpPr>
              <a:spLocks/>
            </p:cNvSpPr>
            <p:nvPr/>
          </p:nvSpPr>
          <p:spPr bwMode="auto">
            <a:xfrm>
              <a:off x="6539924" y="3072390"/>
              <a:ext cx="40389" cy="35032"/>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solidFill>
              <a:srgbClr val="6023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28" name="Freeform 196">
              <a:extLst>
                <a:ext uri="{FF2B5EF4-FFF2-40B4-BE49-F238E27FC236}">
                  <a16:creationId xmlns:a16="http://schemas.microsoft.com/office/drawing/2014/main" id="{BD9560BA-0165-4023-A090-094A3E7F5C48}"/>
                </a:ext>
              </a:extLst>
            </p:cNvPr>
            <p:cNvSpPr>
              <a:spLocks/>
            </p:cNvSpPr>
            <p:nvPr/>
          </p:nvSpPr>
          <p:spPr bwMode="auto">
            <a:xfrm>
              <a:off x="6503047" y="3017339"/>
              <a:ext cx="87802" cy="90082"/>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29" name="Freeform 197">
              <a:extLst>
                <a:ext uri="{FF2B5EF4-FFF2-40B4-BE49-F238E27FC236}">
                  <a16:creationId xmlns:a16="http://schemas.microsoft.com/office/drawing/2014/main" id="{B5BEE631-7D38-4FA7-BA34-E80D06BBF070}"/>
                </a:ext>
              </a:extLst>
            </p:cNvPr>
            <p:cNvSpPr>
              <a:spLocks/>
            </p:cNvSpPr>
            <p:nvPr/>
          </p:nvSpPr>
          <p:spPr bwMode="auto">
            <a:xfrm>
              <a:off x="6406465" y="2935599"/>
              <a:ext cx="191408" cy="95087"/>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30" name="Freeform 198">
              <a:extLst>
                <a:ext uri="{FF2B5EF4-FFF2-40B4-BE49-F238E27FC236}">
                  <a16:creationId xmlns:a16="http://schemas.microsoft.com/office/drawing/2014/main" id="{9115D217-0404-4DE9-91FD-45BA941F36A5}"/>
                </a:ext>
              </a:extLst>
            </p:cNvPr>
            <p:cNvSpPr>
              <a:spLocks/>
            </p:cNvSpPr>
            <p:nvPr/>
          </p:nvSpPr>
          <p:spPr bwMode="auto">
            <a:xfrm>
              <a:off x="6573288" y="2470175"/>
              <a:ext cx="1118594" cy="578860"/>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31" name="Freeform 199">
              <a:extLst>
                <a:ext uri="{FF2B5EF4-FFF2-40B4-BE49-F238E27FC236}">
                  <a16:creationId xmlns:a16="http://schemas.microsoft.com/office/drawing/2014/main" id="{BFF426C3-E804-452F-BE85-05CD20967F32}"/>
                </a:ext>
              </a:extLst>
            </p:cNvPr>
            <p:cNvSpPr>
              <a:spLocks noEditPoints="1"/>
            </p:cNvSpPr>
            <p:nvPr/>
          </p:nvSpPr>
          <p:spPr bwMode="auto">
            <a:xfrm>
              <a:off x="5862094" y="1839600"/>
              <a:ext cx="326622" cy="465424"/>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32" name="Freeform 200">
              <a:extLst>
                <a:ext uri="{FF2B5EF4-FFF2-40B4-BE49-F238E27FC236}">
                  <a16:creationId xmlns:a16="http://schemas.microsoft.com/office/drawing/2014/main" id="{35FAB70C-6B5E-4891-888E-D84ABB289D3E}"/>
                </a:ext>
              </a:extLst>
            </p:cNvPr>
            <p:cNvSpPr>
              <a:spLocks noEditPoints="1"/>
            </p:cNvSpPr>
            <p:nvPr/>
          </p:nvSpPr>
          <p:spPr bwMode="auto">
            <a:xfrm>
              <a:off x="5456449" y="1302444"/>
              <a:ext cx="721731" cy="1074312"/>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33" name="Freeform 201">
              <a:extLst>
                <a:ext uri="{FF2B5EF4-FFF2-40B4-BE49-F238E27FC236}">
                  <a16:creationId xmlns:a16="http://schemas.microsoft.com/office/drawing/2014/main" id="{611ED890-0E6A-4C74-9B4B-F5A95AF47E8A}"/>
                </a:ext>
              </a:extLst>
            </p:cNvPr>
            <p:cNvSpPr>
              <a:spLocks noEditPoints="1"/>
            </p:cNvSpPr>
            <p:nvPr/>
          </p:nvSpPr>
          <p:spPr bwMode="auto">
            <a:xfrm>
              <a:off x="5101730" y="2256647"/>
              <a:ext cx="280966" cy="437065"/>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34" name="Freeform 202">
              <a:extLst>
                <a:ext uri="{FF2B5EF4-FFF2-40B4-BE49-F238E27FC236}">
                  <a16:creationId xmlns:a16="http://schemas.microsoft.com/office/drawing/2014/main" id="{AB718733-6EC8-4CC9-B3C7-AE792E24522D}"/>
                </a:ext>
              </a:extLst>
            </p:cNvPr>
            <p:cNvSpPr>
              <a:spLocks/>
            </p:cNvSpPr>
            <p:nvPr/>
          </p:nvSpPr>
          <p:spPr bwMode="auto">
            <a:xfrm>
              <a:off x="5129827" y="2198261"/>
              <a:ext cx="14048" cy="10009"/>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35" name="Freeform 203">
              <a:extLst>
                <a:ext uri="{FF2B5EF4-FFF2-40B4-BE49-F238E27FC236}">
                  <a16:creationId xmlns:a16="http://schemas.microsoft.com/office/drawing/2014/main" id="{DF4C8F9F-987B-4684-8266-766DCA4F4204}"/>
                </a:ext>
              </a:extLst>
            </p:cNvPr>
            <p:cNvSpPr>
              <a:spLocks/>
            </p:cNvSpPr>
            <p:nvPr/>
          </p:nvSpPr>
          <p:spPr bwMode="auto">
            <a:xfrm>
              <a:off x="5147387" y="2208269"/>
              <a:ext cx="7024" cy="10009"/>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36" name="Freeform 204">
              <a:extLst>
                <a:ext uri="{FF2B5EF4-FFF2-40B4-BE49-F238E27FC236}">
                  <a16:creationId xmlns:a16="http://schemas.microsoft.com/office/drawing/2014/main" id="{241B2CB0-CAB1-45CB-AD27-9B4255BDEF77}"/>
                </a:ext>
              </a:extLst>
            </p:cNvPr>
            <p:cNvSpPr>
              <a:spLocks/>
            </p:cNvSpPr>
            <p:nvPr/>
          </p:nvSpPr>
          <p:spPr bwMode="auto">
            <a:xfrm>
              <a:off x="5143875" y="2224951"/>
              <a:ext cx="10537" cy="1167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37" name="Freeform 205">
              <a:extLst>
                <a:ext uri="{FF2B5EF4-FFF2-40B4-BE49-F238E27FC236}">
                  <a16:creationId xmlns:a16="http://schemas.microsoft.com/office/drawing/2014/main" id="{2FA8EB68-8671-4282-86C9-61D6CCF29795}"/>
                </a:ext>
              </a:extLst>
            </p:cNvPr>
            <p:cNvSpPr>
              <a:spLocks/>
            </p:cNvSpPr>
            <p:nvPr/>
          </p:nvSpPr>
          <p:spPr bwMode="auto">
            <a:xfrm>
              <a:off x="5140363" y="2191588"/>
              <a:ext cx="14048" cy="20018"/>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38" name="Freeform 206">
              <a:extLst>
                <a:ext uri="{FF2B5EF4-FFF2-40B4-BE49-F238E27FC236}">
                  <a16:creationId xmlns:a16="http://schemas.microsoft.com/office/drawing/2014/main" id="{927DE3A9-9EF7-4205-8970-A110231E205E}"/>
                </a:ext>
              </a:extLst>
            </p:cNvPr>
            <p:cNvSpPr>
              <a:spLocks/>
            </p:cNvSpPr>
            <p:nvPr/>
          </p:nvSpPr>
          <p:spPr bwMode="auto">
            <a:xfrm>
              <a:off x="5143875" y="2191588"/>
              <a:ext cx="14048" cy="10009"/>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39" name="Freeform 207">
              <a:extLst>
                <a:ext uri="{FF2B5EF4-FFF2-40B4-BE49-F238E27FC236}">
                  <a16:creationId xmlns:a16="http://schemas.microsoft.com/office/drawing/2014/main" id="{8F7498F1-EE78-4AB2-BA63-E1D49DFBAA92}"/>
                </a:ext>
              </a:extLst>
            </p:cNvPr>
            <p:cNvSpPr>
              <a:spLocks/>
            </p:cNvSpPr>
            <p:nvPr/>
          </p:nvSpPr>
          <p:spPr bwMode="auto">
            <a:xfrm>
              <a:off x="5154412" y="2188251"/>
              <a:ext cx="8780" cy="10009"/>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40" name="Freeform 208">
              <a:extLst>
                <a:ext uri="{FF2B5EF4-FFF2-40B4-BE49-F238E27FC236}">
                  <a16:creationId xmlns:a16="http://schemas.microsoft.com/office/drawing/2014/main" id="{EE28FA7B-46AF-44E3-803F-72FD0619F473}"/>
                </a:ext>
              </a:extLst>
            </p:cNvPr>
            <p:cNvSpPr>
              <a:spLocks/>
            </p:cNvSpPr>
            <p:nvPr/>
          </p:nvSpPr>
          <p:spPr bwMode="auto">
            <a:xfrm>
              <a:off x="5154412" y="2188251"/>
              <a:ext cx="3512" cy="10009"/>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41" name="Freeform 209">
              <a:extLst>
                <a:ext uri="{FF2B5EF4-FFF2-40B4-BE49-F238E27FC236}">
                  <a16:creationId xmlns:a16="http://schemas.microsoft.com/office/drawing/2014/main" id="{A9C61033-1F68-430F-9323-396FA897EF44}"/>
                </a:ext>
              </a:extLst>
            </p:cNvPr>
            <p:cNvSpPr>
              <a:spLocks noEditPoints="1"/>
            </p:cNvSpPr>
            <p:nvPr/>
          </p:nvSpPr>
          <p:spPr bwMode="auto">
            <a:xfrm>
              <a:off x="5075389" y="2927258"/>
              <a:ext cx="374036" cy="283591"/>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42" name="Freeform 210">
              <a:extLst>
                <a:ext uri="{FF2B5EF4-FFF2-40B4-BE49-F238E27FC236}">
                  <a16:creationId xmlns:a16="http://schemas.microsoft.com/office/drawing/2014/main" id="{CBABE17E-9568-4073-A8D6-748C8CB95138}"/>
                </a:ext>
              </a:extLst>
            </p:cNvPr>
            <p:cNvSpPr>
              <a:spLocks noEditPoints="1"/>
            </p:cNvSpPr>
            <p:nvPr/>
          </p:nvSpPr>
          <p:spPr bwMode="auto">
            <a:xfrm>
              <a:off x="8494392" y="3788042"/>
              <a:ext cx="263406" cy="475433"/>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43" name="Freeform 211">
              <a:extLst>
                <a:ext uri="{FF2B5EF4-FFF2-40B4-BE49-F238E27FC236}">
                  <a16:creationId xmlns:a16="http://schemas.microsoft.com/office/drawing/2014/main" id="{2A13F0F9-5415-4DB7-88CF-24349D502AB9}"/>
                </a:ext>
              </a:extLst>
            </p:cNvPr>
            <p:cNvSpPr>
              <a:spLocks/>
            </p:cNvSpPr>
            <p:nvPr/>
          </p:nvSpPr>
          <p:spPr bwMode="auto">
            <a:xfrm>
              <a:off x="10102920" y="4939090"/>
              <a:ext cx="61461" cy="28359"/>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44" name="Freeform 212">
              <a:extLst>
                <a:ext uri="{FF2B5EF4-FFF2-40B4-BE49-F238E27FC236}">
                  <a16:creationId xmlns:a16="http://schemas.microsoft.com/office/drawing/2014/main" id="{F336C754-EA6B-4E6C-A6F9-B85A3614F9AF}"/>
                </a:ext>
              </a:extLst>
            </p:cNvPr>
            <p:cNvSpPr>
              <a:spLocks/>
            </p:cNvSpPr>
            <p:nvPr/>
          </p:nvSpPr>
          <p:spPr bwMode="auto">
            <a:xfrm>
              <a:off x="10146821" y="4894049"/>
              <a:ext cx="54437" cy="35032"/>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45" name="Freeform 213">
              <a:extLst>
                <a:ext uri="{FF2B5EF4-FFF2-40B4-BE49-F238E27FC236}">
                  <a16:creationId xmlns:a16="http://schemas.microsoft.com/office/drawing/2014/main" id="{9FBCB806-929E-4AB3-AEE8-E4B2A49D37EE}"/>
                </a:ext>
              </a:extLst>
            </p:cNvPr>
            <p:cNvSpPr>
              <a:spLocks/>
            </p:cNvSpPr>
            <p:nvPr/>
          </p:nvSpPr>
          <p:spPr bwMode="auto">
            <a:xfrm>
              <a:off x="8287180" y="4165052"/>
              <a:ext cx="268673" cy="201851"/>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46" name="Freeform 214">
              <a:extLst>
                <a:ext uri="{FF2B5EF4-FFF2-40B4-BE49-F238E27FC236}">
                  <a16:creationId xmlns:a16="http://schemas.microsoft.com/office/drawing/2014/main" id="{4E133809-669B-4889-9113-13EBFC94D7E0}"/>
                </a:ext>
              </a:extLst>
            </p:cNvPr>
            <p:cNvSpPr>
              <a:spLocks/>
            </p:cNvSpPr>
            <p:nvPr/>
          </p:nvSpPr>
          <p:spPr bwMode="auto">
            <a:xfrm>
              <a:off x="8410102" y="4223438"/>
              <a:ext cx="33364" cy="40037"/>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47" name="Freeform 215">
              <a:extLst>
                <a:ext uri="{FF2B5EF4-FFF2-40B4-BE49-F238E27FC236}">
                  <a16:creationId xmlns:a16="http://schemas.microsoft.com/office/drawing/2014/main" id="{E3A9B0E0-3188-4F32-BFE2-C9AF5EF74473}"/>
                </a:ext>
              </a:extLst>
            </p:cNvPr>
            <p:cNvSpPr>
              <a:spLocks/>
            </p:cNvSpPr>
            <p:nvPr/>
          </p:nvSpPr>
          <p:spPr bwMode="auto">
            <a:xfrm>
              <a:off x="8438198" y="4230111"/>
              <a:ext cx="8780" cy="26691"/>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48" name="Freeform 216">
              <a:extLst>
                <a:ext uri="{FF2B5EF4-FFF2-40B4-BE49-F238E27FC236}">
                  <a16:creationId xmlns:a16="http://schemas.microsoft.com/office/drawing/2014/main" id="{88D3FDDE-4424-4C38-AFDA-6A6B3EDC0340}"/>
                </a:ext>
              </a:extLst>
            </p:cNvPr>
            <p:cNvSpPr>
              <a:spLocks noEditPoints="1"/>
            </p:cNvSpPr>
            <p:nvPr/>
          </p:nvSpPr>
          <p:spPr bwMode="auto">
            <a:xfrm>
              <a:off x="9117784" y="4428625"/>
              <a:ext cx="430229" cy="325296"/>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49" name="Freeform 217">
              <a:extLst>
                <a:ext uri="{FF2B5EF4-FFF2-40B4-BE49-F238E27FC236}">
                  <a16:creationId xmlns:a16="http://schemas.microsoft.com/office/drawing/2014/main" id="{8AC65860-FB59-4560-AB4F-C7EE79049A7A}"/>
                </a:ext>
              </a:extLst>
            </p:cNvPr>
            <p:cNvSpPr>
              <a:spLocks noEditPoints="1"/>
            </p:cNvSpPr>
            <p:nvPr/>
          </p:nvSpPr>
          <p:spPr bwMode="auto">
            <a:xfrm>
              <a:off x="9537476" y="4592107"/>
              <a:ext cx="180872" cy="171824"/>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50" name="Freeform 218">
              <a:extLst>
                <a:ext uri="{FF2B5EF4-FFF2-40B4-BE49-F238E27FC236}">
                  <a16:creationId xmlns:a16="http://schemas.microsoft.com/office/drawing/2014/main" id="{8694DE88-9A04-4B2C-BF94-5CB9EDF25D38}"/>
                </a:ext>
              </a:extLst>
            </p:cNvPr>
            <p:cNvSpPr>
              <a:spLocks noEditPoints="1"/>
            </p:cNvSpPr>
            <p:nvPr/>
          </p:nvSpPr>
          <p:spPr bwMode="auto">
            <a:xfrm>
              <a:off x="9827223" y="4849008"/>
              <a:ext cx="84290" cy="168487"/>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51" name="Freeform 219">
              <a:extLst>
                <a:ext uri="{FF2B5EF4-FFF2-40B4-BE49-F238E27FC236}">
                  <a16:creationId xmlns:a16="http://schemas.microsoft.com/office/drawing/2014/main" id="{3F25C18F-C90B-486E-B7A3-A30E462476C4}"/>
                </a:ext>
              </a:extLst>
            </p:cNvPr>
            <p:cNvSpPr>
              <a:spLocks noEditPoints="1"/>
            </p:cNvSpPr>
            <p:nvPr/>
          </p:nvSpPr>
          <p:spPr bwMode="auto">
            <a:xfrm>
              <a:off x="9751713" y="5029172"/>
              <a:ext cx="129947" cy="75069"/>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52" name="Freeform 220">
              <a:extLst>
                <a:ext uri="{FF2B5EF4-FFF2-40B4-BE49-F238E27FC236}">
                  <a16:creationId xmlns:a16="http://schemas.microsoft.com/office/drawing/2014/main" id="{36A8173D-5356-4144-94B5-FE4822C19837}"/>
                </a:ext>
              </a:extLst>
            </p:cNvPr>
            <p:cNvSpPr>
              <a:spLocks/>
            </p:cNvSpPr>
            <p:nvPr/>
          </p:nvSpPr>
          <p:spPr bwMode="auto">
            <a:xfrm>
              <a:off x="8039578" y="4168388"/>
              <a:ext cx="112387" cy="185169"/>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53" name="Freeform 221">
              <a:extLst>
                <a:ext uri="{FF2B5EF4-FFF2-40B4-BE49-F238E27FC236}">
                  <a16:creationId xmlns:a16="http://schemas.microsoft.com/office/drawing/2014/main" id="{0C93280A-BDEC-4C14-948B-AABB14B86ADD}"/>
                </a:ext>
              </a:extLst>
            </p:cNvPr>
            <p:cNvSpPr>
              <a:spLocks/>
            </p:cNvSpPr>
            <p:nvPr/>
          </p:nvSpPr>
          <p:spPr bwMode="auto">
            <a:xfrm>
              <a:off x="8130892" y="4340212"/>
              <a:ext cx="10537" cy="13345"/>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54" name="Freeform 222">
              <a:extLst>
                <a:ext uri="{FF2B5EF4-FFF2-40B4-BE49-F238E27FC236}">
                  <a16:creationId xmlns:a16="http://schemas.microsoft.com/office/drawing/2014/main" id="{287D250C-E4A4-4EED-B090-2676458C57BD}"/>
                </a:ext>
              </a:extLst>
            </p:cNvPr>
            <p:cNvSpPr>
              <a:spLocks noEditPoints="1"/>
            </p:cNvSpPr>
            <p:nvPr/>
          </p:nvSpPr>
          <p:spPr bwMode="auto">
            <a:xfrm>
              <a:off x="7899095" y="4201752"/>
              <a:ext cx="1218689" cy="530483"/>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55" name="Freeform 223">
              <a:extLst>
                <a:ext uri="{FF2B5EF4-FFF2-40B4-BE49-F238E27FC236}">
                  <a16:creationId xmlns:a16="http://schemas.microsoft.com/office/drawing/2014/main" id="{ED3064E6-B112-45AB-B848-A801B5371CAF}"/>
                </a:ext>
              </a:extLst>
            </p:cNvPr>
            <p:cNvSpPr>
              <a:spLocks/>
            </p:cNvSpPr>
            <p:nvPr/>
          </p:nvSpPr>
          <p:spPr bwMode="auto">
            <a:xfrm>
              <a:off x="6699723" y="3541150"/>
              <a:ext cx="24584" cy="55050"/>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56" name="Freeform 224">
              <a:extLst>
                <a:ext uri="{FF2B5EF4-FFF2-40B4-BE49-F238E27FC236}">
                  <a16:creationId xmlns:a16="http://schemas.microsoft.com/office/drawing/2014/main" id="{5ED5B5A3-9D39-4281-B964-F32B1917F703}"/>
                </a:ext>
              </a:extLst>
            </p:cNvPr>
            <p:cNvSpPr>
              <a:spLocks/>
            </p:cNvSpPr>
            <p:nvPr/>
          </p:nvSpPr>
          <p:spPr bwMode="auto">
            <a:xfrm>
              <a:off x="6847230" y="3537814"/>
              <a:ext cx="12292" cy="23355"/>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57" name="Freeform 225">
              <a:extLst>
                <a:ext uri="{FF2B5EF4-FFF2-40B4-BE49-F238E27FC236}">
                  <a16:creationId xmlns:a16="http://schemas.microsoft.com/office/drawing/2014/main" id="{D24F853F-444B-43C3-B488-4F8E0562EE21}"/>
                </a:ext>
              </a:extLst>
            </p:cNvPr>
            <p:cNvSpPr>
              <a:spLocks/>
            </p:cNvSpPr>
            <p:nvPr/>
          </p:nvSpPr>
          <p:spPr bwMode="auto">
            <a:xfrm>
              <a:off x="6710259" y="3547822"/>
              <a:ext cx="145751" cy="123446"/>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58" name="Freeform 226">
              <a:extLst>
                <a:ext uri="{FF2B5EF4-FFF2-40B4-BE49-F238E27FC236}">
                  <a16:creationId xmlns:a16="http://schemas.microsoft.com/office/drawing/2014/main" id="{D78FE234-5665-4E73-A31A-9B5863AEA6C1}"/>
                </a:ext>
              </a:extLst>
            </p:cNvPr>
            <p:cNvSpPr>
              <a:spLocks/>
            </p:cNvSpPr>
            <p:nvPr/>
          </p:nvSpPr>
          <p:spPr bwMode="auto">
            <a:xfrm>
              <a:off x="6822645" y="3512791"/>
              <a:ext cx="33364" cy="18350"/>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59" name="Freeform 227">
              <a:extLst>
                <a:ext uri="{FF2B5EF4-FFF2-40B4-BE49-F238E27FC236}">
                  <a16:creationId xmlns:a16="http://schemas.microsoft.com/office/drawing/2014/main" id="{AFFBFE77-2DEC-4741-905F-97C199E42580}"/>
                </a:ext>
              </a:extLst>
            </p:cNvPr>
            <p:cNvSpPr>
              <a:spLocks/>
            </p:cNvSpPr>
            <p:nvPr/>
          </p:nvSpPr>
          <p:spPr bwMode="auto">
            <a:xfrm>
              <a:off x="6631237" y="3414368"/>
              <a:ext cx="7024" cy="16682"/>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solidFill>
              <a:srgbClr val="6023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60" name="Freeform 228">
              <a:extLst>
                <a:ext uri="{FF2B5EF4-FFF2-40B4-BE49-F238E27FC236}">
                  <a16:creationId xmlns:a16="http://schemas.microsoft.com/office/drawing/2014/main" id="{890C6012-AD13-4AEA-892D-B15E2E02E4E0}"/>
                </a:ext>
              </a:extLst>
            </p:cNvPr>
            <p:cNvSpPr>
              <a:spLocks/>
            </p:cNvSpPr>
            <p:nvPr/>
          </p:nvSpPr>
          <p:spPr bwMode="auto">
            <a:xfrm>
              <a:off x="6274762" y="3324286"/>
              <a:ext cx="19317" cy="48377"/>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solidFill>
              <a:srgbClr val="6023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61" name="Freeform 229">
              <a:extLst>
                <a:ext uri="{FF2B5EF4-FFF2-40B4-BE49-F238E27FC236}">
                  <a16:creationId xmlns:a16="http://schemas.microsoft.com/office/drawing/2014/main" id="{4DA56428-3D52-4E01-8E04-2C8E4D4682C7}"/>
                </a:ext>
              </a:extLst>
            </p:cNvPr>
            <p:cNvSpPr>
              <a:spLocks/>
            </p:cNvSpPr>
            <p:nvPr/>
          </p:nvSpPr>
          <p:spPr bwMode="auto">
            <a:xfrm>
              <a:off x="6260714" y="3299263"/>
              <a:ext cx="33364" cy="131787"/>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62" name="Freeform 230">
              <a:extLst>
                <a:ext uri="{FF2B5EF4-FFF2-40B4-BE49-F238E27FC236}">
                  <a16:creationId xmlns:a16="http://schemas.microsoft.com/office/drawing/2014/main" id="{593D1142-06EA-4629-9DAE-1A796A74C0B1}"/>
                </a:ext>
              </a:extLst>
            </p:cNvPr>
            <p:cNvSpPr>
              <a:spLocks/>
            </p:cNvSpPr>
            <p:nvPr/>
          </p:nvSpPr>
          <p:spPr bwMode="auto">
            <a:xfrm>
              <a:off x="6253689" y="3360986"/>
              <a:ext cx="14048" cy="15014"/>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solidFill>
              <a:srgbClr val="6023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63" name="Freeform 231">
              <a:extLst>
                <a:ext uri="{FF2B5EF4-FFF2-40B4-BE49-F238E27FC236}">
                  <a16:creationId xmlns:a16="http://schemas.microsoft.com/office/drawing/2014/main" id="{E34EF68D-03BD-4DE1-BE7C-C5E3ADA427F9}"/>
                </a:ext>
              </a:extLst>
            </p:cNvPr>
            <p:cNvSpPr>
              <a:spLocks noEditPoints="1"/>
            </p:cNvSpPr>
            <p:nvPr/>
          </p:nvSpPr>
          <p:spPr bwMode="auto">
            <a:xfrm>
              <a:off x="5862094" y="2997321"/>
              <a:ext cx="231797" cy="253565"/>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64" name="Freeform 233">
              <a:extLst>
                <a:ext uri="{FF2B5EF4-FFF2-40B4-BE49-F238E27FC236}">
                  <a16:creationId xmlns:a16="http://schemas.microsoft.com/office/drawing/2014/main" id="{AEAF5139-9A54-4999-ABC5-A948C7FE06C1}"/>
                </a:ext>
              </a:extLst>
            </p:cNvPr>
            <p:cNvSpPr>
              <a:spLocks noEditPoints="1"/>
            </p:cNvSpPr>
            <p:nvPr/>
          </p:nvSpPr>
          <p:spPr bwMode="auto">
            <a:xfrm>
              <a:off x="3338670" y="5080886"/>
              <a:ext cx="544371" cy="1207767"/>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65" name="Freeform 235">
              <a:extLst>
                <a:ext uri="{FF2B5EF4-FFF2-40B4-BE49-F238E27FC236}">
                  <a16:creationId xmlns:a16="http://schemas.microsoft.com/office/drawing/2014/main" id="{3A9937A1-1ACD-4442-844D-96724361F6BE}"/>
                </a:ext>
              </a:extLst>
            </p:cNvPr>
            <p:cNvSpPr>
              <a:spLocks/>
            </p:cNvSpPr>
            <p:nvPr/>
          </p:nvSpPr>
          <p:spPr bwMode="auto">
            <a:xfrm>
              <a:off x="7187901" y="6023411"/>
              <a:ext cx="50925" cy="45041"/>
            </a:xfrm>
            <a:custGeom>
              <a:avLst/>
              <a:gdLst/>
              <a:ahLst/>
              <a:cxnLst>
                <a:cxn ang="0">
                  <a:pos x="2" y="14"/>
                </a:cxn>
                <a:cxn ang="0">
                  <a:pos x="2" y="9"/>
                </a:cxn>
                <a:cxn ang="0">
                  <a:pos x="2" y="3"/>
                </a:cxn>
                <a:cxn ang="0">
                  <a:pos x="3" y="1"/>
                </a:cxn>
                <a:cxn ang="0">
                  <a:pos x="3" y="6"/>
                </a:cxn>
                <a:cxn ang="0">
                  <a:pos x="8" y="4"/>
                </a:cxn>
                <a:cxn ang="0">
                  <a:pos x="8" y="7"/>
                </a:cxn>
                <a:cxn ang="0">
                  <a:pos x="14" y="6"/>
                </a:cxn>
                <a:cxn ang="0">
                  <a:pos x="12" y="9"/>
                </a:cxn>
                <a:cxn ang="0">
                  <a:pos x="9" y="10"/>
                </a:cxn>
                <a:cxn ang="0">
                  <a:pos x="12" y="14"/>
                </a:cxn>
                <a:cxn ang="0">
                  <a:pos x="3" y="12"/>
                </a:cxn>
                <a:cxn ang="0">
                  <a:pos x="2" y="14"/>
                </a:cxn>
              </a:cxnLst>
              <a:rect l="0" t="0" r="r" b="b"/>
              <a:pathLst>
                <a:path w="15" h="14">
                  <a:moveTo>
                    <a:pt x="2" y="14"/>
                  </a:moveTo>
                  <a:cubicBezTo>
                    <a:pt x="0" y="12"/>
                    <a:pt x="3" y="10"/>
                    <a:pt x="2" y="9"/>
                  </a:cubicBezTo>
                  <a:cubicBezTo>
                    <a:pt x="0" y="7"/>
                    <a:pt x="0" y="4"/>
                    <a:pt x="2" y="3"/>
                  </a:cubicBezTo>
                  <a:cubicBezTo>
                    <a:pt x="2" y="1"/>
                    <a:pt x="2" y="0"/>
                    <a:pt x="3" y="1"/>
                  </a:cubicBezTo>
                  <a:cubicBezTo>
                    <a:pt x="5" y="3"/>
                    <a:pt x="2" y="4"/>
                    <a:pt x="3" y="6"/>
                  </a:cubicBezTo>
                  <a:cubicBezTo>
                    <a:pt x="6" y="7"/>
                    <a:pt x="8" y="1"/>
                    <a:pt x="8" y="4"/>
                  </a:cubicBezTo>
                  <a:cubicBezTo>
                    <a:pt x="8" y="7"/>
                    <a:pt x="5" y="7"/>
                    <a:pt x="8" y="7"/>
                  </a:cubicBezTo>
                  <a:cubicBezTo>
                    <a:pt x="11" y="7"/>
                    <a:pt x="12" y="4"/>
                    <a:pt x="14" y="6"/>
                  </a:cubicBezTo>
                  <a:cubicBezTo>
                    <a:pt x="15" y="6"/>
                    <a:pt x="15" y="10"/>
                    <a:pt x="12" y="9"/>
                  </a:cubicBezTo>
                  <a:cubicBezTo>
                    <a:pt x="9" y="9"/>
                    <a:pt x="8" y="10"/>
                    <a:pt x="9" y="10"/>
                  </a:cubicBezTo>
                  <a:cubicBezTo>
                    <a:pt x="9" y="10"/>
                    <a:pt x="15" y="12"/>
                    <a:pt x="12" y="14"/>
                  </a:cubicBezTo>
                  <a:cubicBezTo>
                    <a:pt x="8" y="14"/>
                    <a:pt x="5" y="10"/>
                    <a:pt x="3" y="12"/>
                  </a:cubicBezTo>
                  <a:cubicBezTo>
                    <a:pt x="3" y="14"/>
                    <a:pt x="2" y="14"/>
                    <a:pt x="2" y="14"/>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66" name="Freeform 236">
              <a:extLst>
                <a:ext uri="{FF2B5EF4-FFF2-40B4-BE49-F238E27FC236}">
                  <a16:creationId xmlns:a16="http://schemas.microsoft.com/office/drawing/2014/main" id="{096807E4-774B-4E8D-8F1C-CC4C75632CCE}"/>
                </a:ext>
              </a:extLst>
            </p:cNvPr>
            <p:cNvSpPr>
              <a:spLocks noEditPoints="1"/>
            </p:cNvSpPr>
            <p:nvPr/>
          </p:nvSpPr>
          <p:spPr bwMode="auto">
            <a:xfrm>
              <a:off x="8675263" y="2862198"/>
              <a:ext cx="597052" cy="747347"/>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67" name="Freeform 237">
              <a:extLst>
                <a:ext uri="{FF2B5EF4-FFF2-40B4-BE49-F238E27FC236}">
                  <a16:creationId xmlns:a16="http://schemas.microsoft.com/office/drawing/2014/main" id="{C308FBFC-64DF-49A4-9EE2-841D5FBD308E}"/>
                </a:ext>
              </a:extLst>
            </p:cNvPr>
            <p:cNvSpPr>
              <a:spLocks noEditPoints="1"/>
            </p:cNvSpPr>
            <p:nvPr/>
          </p:nvSpPr>
          <p:spPr bwMode="auto">
            <a:xfrm>
              <a:off x="5858582" y="1237385"/>
              <a:ext cx="4628910" cy="1789964"/>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solidFill>
              <a:srgbClr val="A320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68" name="Freeform 238">
              <a:extLst>
                <a:ext uri="{FF2B5EF4-FFF2-40B4-BE49-F238E27FC236}">
                  <a16:creationId xmlns:a16="http://schemas.microsoft.com/office/drawing/2014/main" id="{550D960E-7DDF-499A-9775-B96F3FF2E27F}"/>
                </a:ext>
              </a:extLst>
            </p:cNvPr>
            <p:cNvSpPr>
              <a:spLocks noEditPoints="1"/>
            </p:cNvSpPr>
            <p:nvPr/>
          </p:nvSpPr>
          <p:spPr bwMode="auto">
            <a:xfrm>
              <a:off x="8380249" y="4718889"/>
              <a:ext cx="1109815" cy="1119353"/>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69" name="Freeform 239">
              <a:extLst>
                <a:ext uri="{FF2B5EF4-FFF2-40B4-BE49-F238E27FC236}">
                  <a16:creationId xmlns:a16="http://schemas.microsoft.com/office/drawing/2014/main" id="{B03F3590-15D7-48A8-AEFA-78D6CC7003F6}"/>
                </a:ext>
              </a:extLst>
            </p:cNvPr>
            <p:cNvSpPr>
              <a:spLocks noEditPoints="1"/>
            </p:cNvSpPr>
            <p:nvPr/>
          </p:nvSpPr>
          <p:spPr bwMode="auto">
            <a:xfrm>
              <a:off x="3194675" y="3516128"/>
              <a:ext cx="170336" cy="203518"/>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70" name="Freeform 240">
              <a:extLst>
                <a:ext uri="{FF2B5EF4-FFF2-40B4-BE49-F238E27FC236}">
                  <a16:creationId xmlns:a16="http://schemas.microsoft.com/office/drawing/2014/main" id="{A1FE9764-41AF-405E-A88F-BDB03AF7A367}"/>
                </a:ext>
              </a:extLst>
            </p:cNvPr>
            <p:cNvSpPr>
              <a:spLocks noEditPoints="1"/>
            </p:cNvSpPr>
            <p:nvPr/>
          </p:nvSpPr>
          <p:spPr bwMode="auto">
            <a:xfrm>
              <a:off x="3038388" y="3637905"/>
              <a:ext cx="293258" cy="120110"/>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71" name="Freeform 241">
              <a:extLst>
                <a:ext uri="{FF2B5EF4-FFF2-40B4-BE49-F238E27FC236}">
                  <a16:creationId xmlns:a16="http://schemas.microsoft.com/office/drawing/2014/main" id="{762C6736-2FCD-438C-A474-EA11841EE100}"/>
                </a:ext>
              </a:extLst>
            </p:cNvPr>
            <p:cNvSpPr>
              <a:spLocks/>
            </p:cNvSpPr>
            <p:nvPr/>
          </p:nvSpPr>
          <p:spPr bwMode="auto">
            <a:xfrm>
              <a:off x="3349207" y="3778032"/>
              <a:ext cx="15804" cy="10009"/>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72" name="Freeform 242">
              <a:extLst>
                <a:ext uri="{FF2B5EF4-FFF2-40B4-BE49-F238E27FC236}">
                  <a16:creationId xmlns:a16="http://schemas.microsoft.com/office/drawing/2014/main" id="{25E4850F-BD29-4AA7-9555-16F49B53559C}"/>
                </a:ext>
              </a:extLst>
            </p:cNvPr>
            <p:cNvSpPr>
              <a:spLocks/>
            </p:cNvSpPr>
            <p:nvPr/>
          </p:nvSpPr>
          <p:spPr bwMode="auto">
            <a:xfrm>
              <a:off x="3458080" y="3988224"/>
              <a:ext cx="19317" cy="18350"/>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73" name="Freeform 243">
              <a:extLst>
                <a:ext uri="{FF2B5EF4-FFF2-40B4-BE49-F238E27FC236}">
                  <a16:creationId xmlns:a16="http://schemas.microsoft.com/office/drawing/2014/main" id="{1F0F55C0-8BA0-4D55-836C-6304A76E9EC0}"/>
                </a:ext>
              </a:extLst>
            </p:cNvPr>
            <p:cNvSpPr>
              <a:spLocks/>
            </p:cNvSpPr>
            <p:nvPr/>
          </p:nvSpPr>
          <p:spPr bwMode="auto">
            <a:xfrm>
              <a:off x="3477397" y="3994897"/>
              <a:ext cx="10537" cy="11677"/>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74" name="Freeform 244">
              <a:extLst>
                <a:ext uri="{FF2B5EF4-FFF2-40B4-BE49-F238E27FC236}">
                  <a16:creationId xmlns:a16="http://schemas.microsoft.com/office/drawing/2014/main" id="{64B482A3-0DD8-4FE7-81D3-83E8F7BF8113}"/>
                </a:ext>
              </a:extLst>
            </p:cNvPr>
            <p:cNvSpPr>
              <a:spLocks/>
            </p:cNvSpPr>
            <p:nvPr/>
          </p:nvSpPr>
          <p:spPr bwMode="auto">
            <a:xfrm>
              <a:off x="3593296" y="4029929"/>
              <a:ext cx="21072" cy="10009"/>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75" name="Freeform 245">
              <a:extLst>
                <a:ext uri="{FF2B5EF4-FFF2-40B4-BE49-F238E27FC236}">
                  <a16:creationId xmlns:a16="http://schemas.microsoft.com/office/drawing/2014/main" id="{1B6096FA-7518-4576-B4C1-879FA8AA6F13}"/>
                </a:ext>
              </a:extLst>
            </p:cNvPr>
            <p:cNvSpPr>
              <a:spLocks/>
            </p:cNvSpPr>
            <p:nvPr/>
          </p:nvSpPr>
          <p:spPr bwMode="auto">
            <a:xfrm>
              <a:off x="3682854" y="4101661"/>
              <a:ext cx="3512" cy="3337"/>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76" name="Freeform 246">
              <a:extLst>
                <a:ext uri="{FF2B5EF4-FFF2-40B4-BE49-F238E27FC236}">
                  <a16:creationId xmlns:a16="http://schemas.microsoft.com/office/drawing/2014/main" id="{387C0833-7FBD-4EE0-B0AD-B894EFC27615}"/>
                </a:ext>
              </a:extLst>
            </p:cNvPr>
            <p:cNvSpPr>
              <a:spLocks/>
            </p:cNvSpPr>
            <p:nvPr/>
          </p:nvSpPr>
          <p:spPr bwMode="auto">
            <a:xfrm>
              <a:off x="3675829" y="4104997"/>
              <a:ext cx="10537" cy="5004"/>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77" name="Freeform 247">
              <a:extLst>
                <a:ext uri="{FF2B5EF4-FFF2-40B4-BE49-F238E27FC236}">
                  <a16:creationId xmlns:a16="http://schemas.microsoft.com/office/drawing/2014/main" id="{7AB8F792-3005-46EF-A741-6B5FAB3A3977}"/>
                </a:ext>
              </a:extLst>
            </p:cNvPr>
            <p:cNvSpPr>
              <a:spLocks/>
            </p:cNvSpPr>
            <p:nvPr/>
          </p:nvSpPr>
          <p:spPr bwMode="auto">
            <a:xfrm>
              <a:off x="3686365" y="4110002"/>
              <a:ext cx="5268" cy="3337"/>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78" name="Freeform 248">
              <a:extLst>
                <a:ext uri="{FF2B5EF4-FFF2-40B4-BE49-F238E27FC236}">
                  <a16:creationId xmlns:a16="http://schemas.microsoft.com/office/drawing/2014/main" id="{383FAA4F-38D5-4003-A973-70FC33EA72F3}"/>
                </a:ext>
              </a:extLst>
            </p:cNvPr>
            <p:cNvSpPr>
              <a:spLocks/>
            </p:cNvSpPr>
            <p:nvPr/>
          </p:nvSpPr>
          <p:spPr bwMode="auto">
            <a:xfrm>
              <a:off x="3682854" y="4101661"/>
              <a:ext cx="3512" cy="3337"/>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79" name="Freeform 249">
              <a:extLst>
                <a:ext uri="{FF2B5EF4-FFF2-40B4-BE49-F238E27FC236}">
                  <a16:creationId xmlns:a16="http://schemas.microsoft.com/office/drawing/2014/main" id="{C7678165-F30C-4947-88D9-EE8920334F8E}"/>
                </a:ext>
              </a:extLst>
            </p:cNvPr>
            <p:cNvSpPr>
              <a:spLocks/>
            </p:cNvSpPr>
            <p:nvPr/>
          </p:nvSpPr>
          <p:spPr bwMode="auto">
            <a:xfrm>
              <a:off x="3686365" y="4019919"/>
              <a:ext cx="8780" cy="16682"/>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80" name="Freeform 250">
              <a:extLst>
                <a:ext uri="{FF2B5EF4-FFF2-40B4-BE49-F238E27FC236}">
                  <a16:creationId xmlns:a16="http://schemas.microsoft.com/office/drawing/2014/main" id="{AC822F45-0962-4B8C-9C87-C56C6CC7E689}"/>
                </a:ext>
              </a:extLst>
            </p:cNvPr>
            <p:cNvSpPr>
              <a:spLocks/>
            </p:cNvSpPr>
            <p:nvPr/>
          </p:nvSpPr>
          <p:spPr bwMode="auto">
            <a:xfrm>
              <a:off x="3654757" y="4039938"/>
              <a:ext cx="36877" cy="25023"/>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81" name="Freeform 251">
              <a:extLst>
                <a:ext uri="{FF2B5EF4-FFF2-40B4-BE49-F238E27FC236}">
                  <a16:creationId xmlns:a16="http://schemas.microsoft.com/office/drawing/2014/main" id="{ED8D5CF4-BE4F-4B25-9805-ABE1C994BF86}"/>
                </a:ext>
              </a:extLst>
            </p:cNvPr>
            <p:cNvSpPr>
              <a:spLocks/>
            </p:cNvSpPr>
            <p:nvPr/>
          </p:nvSpPr>
          <p:spPr bwMode="auto">
            <a:xfrm>
              <a:off x="3658269" y="3994897"/>
              <a:ext cx="14048" cy="8341"/>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82" name="Freeform 252">
              <a:extLst>
                <a:ext uri="{FF2B5EF4-FFF2-40B4-BE49-F238E27FC236}">
                  <a16:creationId xmlns:a16="http://schemas.microsoft.com/office/drawing/2014/main" id="{341C65F0-7F72-45A3-852B-85AC09B3EF0E}"/>
                </a:ext>
              </a:extLst>
            </p:cNvPr>
            <p:cNvSpPr>
              <a:spLocks/>
            </p:cNvSpPr>
            <p:nvPr/>
          </p:nvSpPr>
          <p:spPr bwMode="auto">
            <a:xfrm>
              <a:off x="3675829" y="3958197"/>
              <a:ext cx="7024" cy="10009"/>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83" name="Freeform 253">
              <a:extLst>
                <a:ext uri="{FF2B5EF4-FFF2-40B4-BE49-F238E27FC236}">
                  <a16:creationId xmlns:a16="http://schemas.microsoft.com/office/drawing/2014/main" id="{1F69B8E0-BCB0-4F30-AD41-FCD7AD98D274}"/>
                </a:ext>
              </a:extLst>
            </p:cNvPr>
            <p:cNvSpPr>
              <a:spLocks/>
            </p:cNvSpPr>
            <p:nvPr/>
          </p:nvSpPr>
          <p:spPr bwMode="auto">
            <a:xfrm>
              <a:off x="3682854" y="3936510"/>
              <a:ext cx="8780" cy="13345"/>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84" name="Freeform 254">
              <a:extLst>
                <a:ext uri="{FF2B5EF4-FFF2-40B4-BE49-F238E27FC236}">
                  <a16:creationId xmlns:a16="http://schemas.microsoft.com/office/drawing/2014/main" id="{6C953C5E-0764-4868-9CCB-6EC3803D4004}"/>
                </a:ext>
              </a:extLst>
            </p:cNvPr>
            <p:cNvSpPr>
              <a:spLocks/>
            </p:cNvSpPr>
            <p:nvPr/>
          </p:nvSpPr>
          <p:spPr bwMode="auto">
            <a:xfrm>
              <a:off x="3672317" y="3888133"/>
              <a:ext cx="3512" cy="15014"/>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85" name="Freeform 255">
              <a:extLst>
                <a:ext uri="{FF2B5EF4-FFF2-40B4-BE49-F238E27FC236}">
                  <a16:creationId xmlns:a16="http://schemas.microsoft.com/office/drawing/2014/main" id="{33FA28E8-CDD2-4765-B793-29535B4A2F2A}"/>
                </a:ext>
              </a:extLst>
            </p:cNvPr>
            <p:cNvSpPr>
              <a:spLocks/>
            </p:cNvSpPr>
            <p:nvPr/>
          </p:nvSpPr>
          <p:spPr bwMode="auto">
            <a:xfrm>
              <a:off x="3716218" y="3958197"/>
              <a:ext cx="10537" cy="16682"/>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86" name="Freeform 256">
              <a:extLst>
                <a:ext uri="{FF2B5EF4-FFF2-40B4-BE49-F238E27FC236}">
                  <a16:creationId xmlns:a16="http://schemas.microsoft.com/office/drawing/2014/main" id="{3B7B6EC5-E0BD-481A-95CD-E6514D4295F4}"/>
                </a:ext>
              </a:extLst>
            </p:cNvPr>
            <p:cNvSpPr>
              <a:spLocks/>
            </p:cNvSpPr>
            <p:nvPr/>
          </p:nvSpPr>
          <p:spPr bwMode="auto">
            <a:xfrm>
              <a:off x="3563443" y="3803056"/>
              <a:ext cx="3512" cy="6673"/>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87" name="Freeform 257">
              <a:extLst>
                <a:ext uri="{FF2B5EF4-FFF2-40B4-BE49-F238E27FC236}">
                  <a16:creationId xmlns:a16="http://schemas.microsoft.com/office/drawing/2014/main" id="{752045EE-CFB7-4988-B091-D9A4A155E3C7}"/>
                </a:ext>
              </a:extLst>
            </p:cNvPr>
            <p:cNvSpPr>
              <a:spLocks/>
            </p:cNvSpPr>
            <p:nvPr/>
          </p:nvSpPr>
          <p:spPr bwMode="auto">
            <a:xfrm>
              <a:off x="3575735" y="3819737"/>
              <a:ext cx="14048" cy="3337"/>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88" name="Freeform 258">
              <a:extLst>
                <a:ext uri="{FF2B5EF4-FFF2-40B4-BE49-F238E27FC236}">
                  <a16:creationId xmlns:a16="http://schemas.microsoft.com/office/drawing/2014/main" id="{3E5FC469-3C46-4C4E-A896-0F9CC74BB5A5}"/>
                </a:ext>
              </a:extLst>
            </p:cNvPr>
            <p:cNvSpPr>
              <a:spLocks/>
            </p:cNvSpPr>
            <p:nvPr/>
          </p:nvSpPr>
          <p:spPr bwMode="auto">
            <a:xfrm>
              <a:off x="3675829" y="3906483"/>
              <a:ext cx="15804" cy="23355"/>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89" name="Freeform 259">
              <a:extLst>
                <a:ext uri="{FF2B5EF4-FFF2-40B4-BE49-F238E27FC236}">
                  <a16:creationId xmlns:a16="http://schemas.microsoft.com/office/drawing/2014/main" id="{E1D7EE4E-A93F-4058-AEE8-56F8A38BE1D0}"/>
                </a:ext>
              </a:extLst>
            </p:cNvPr>
            <p:cNvSpPr>
              <a:spLocks/>
            </p:cNvSpPr>
            <p:nvPr/>
          </p:nvSpPr>
          <p:spPr bwMode="auto">
            <a:xfrm>
              <a:off x="3658269" y="3858105"/>
              <a:ext cx="14048" cy="20018"/>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90" name="Freeform 260">
              <a:extLst>
                <a:ext uri="{FF2B5EF4-FFF2-40B4-BE49-F238E27FC236}">
                  <a16:creationId xmlns:a16="http://schemas.microsoft.com/office/drawing/2014/main" id="{81005C6E-CD27-4599-A9D9-BDD58D12EAD9}"/>
                </a:ext>
              </a:extLst>
            </p:cNvPr>
            <p:cNvSpPr>
              <a:spLocks/>
            </p:cNvSpPr>
            <p:nvPr/>
          </p:nvSpPr>
          <p:spPr bwMode="auto">
            <a:xfrm>
              <a:off x="3665293" y="3858105"/>
              <a:ext cx="17560" cy="10009"/>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91" name="Freeform 261">
              <a:extLst>
                <a:ext uri="{FF2B5EF4-FFF2-40B4-BE49-F238E27FC236}">
                  <a16:creationId xmlns:a16="http://schemas.microsoft.com/office/drawing/2014/main" id="{40C03D9B-9C6F-4396-B070-5B0E2821B84E}"/>
                </a:ext>
              </a:extLst>
            </p:cNvPr>
            <p:cNvSpPr>
              <a:spLocks/>
            </p:cNvSpPr>
            <p:nvPr/>
          </p:nvSpPr>
          <p:spPr bwMode="auto">
            <a:xfrm>
              <a:off x="3675829" y="3874787"/>
              <a:ext cx="7024" cy="3337"/>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92" name="Freeform 262">
              <a:extLst>
                <a:ext uri="{FF2B5EF4-FFF2-40B4-BE49-F238E27FC236}">
                  <a16:creationId xmlns:a16="http://schemas.microsoft.com/office/drawing/2014/main" id="{7DA60124-6161-4BF5-894A-2C1AAEA93222}"/>
                </a:ext>
              </a:extLst>
            </p:cNvPr>
            <p:cNvSpPr>
              <a:spLocks/>
            </p:cNvSpPr>
            <p:nvPr/>
          </p:nvSpPr>
          <p:spPr bwMode="auto">
            <a:xfrm>
              <a:off x="3624904" y="3809728"/>
              <a:ext cx="7024" cy="3337"/>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93" name="Freeform 263">
              <a:extLst>
                <a:ext uri="{FF2B5EF4-FFF2-40B4-BE49-F238E27FC236}">
                  <a16:creationId xmlns:a16="http://schemas.microsoft.com/office/drawing/2014/main" id="{FCB1F37D-AC63-4C02-A2DB-774A4C843239}"/>
                </a:ext>
              </a:extLst>
            </p:cNvPr>
            <p:cNvSpPr>
              <a:spLocks/>
            </p:cNvSpPr>
            <p:nvPr/>
          </p:nvSpPr>
          <p:spPr bwMode="auto">
            <a:xfrm>
              <a:off x="3624904" y="3796383"/>
              <a:ext cx="7024" cy="13345"/>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94" name="Freeform 264">
              <a:extLst>
                <a:ext uri="{FF2B5EF4-FFF2-40B4-BE49-F238E27FC236}">
                  <a16:creationId xmlns:a16="http://schemas.microsoft.com/office/drawing/2014/main" id="{245E7A1F-CE13-4115-AE02-7E0C7B999AE1}"/>
                </a:ext>
              </a:extLst>
            </p:cNvPr>
            <p:cNvSpPr>
              <a:spLocks/>
            </p:cNvSpPr>
            <p:nvPr/>
          </p:nvSpPr>
          <p:spPr bwMode="auto">
            <a:xfrm>
              <a:off x="3647733" y="3848096"/>
              <a:ext cx="7024" cy="6673"/>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95" name="Freeform 265">
              <a:extLst>
                <a:ext uri="{FF2B5EF4-FFF2-40B4-BE49-F238E27FC236}">
                  <a16:creationId xmlns:a16="http://schemas.microsoft.com/office/drawing/2014/main" id="{B654A498-C1FD-466A-8B92-91CFAD3EAB7C}"/>
                </a:ext>
              </a:extLst>
            </p:cNvPr>
            <p:cNvSpPr>
              <a:spLocks/>
            </p:cNvSpPr>
            <p:nvPr/>
          </p:nvSpPr>
          <p:spPr bwMode="auto">
            <a:xfrm>
              <a:off x="3640708" y="3833083"/>
              <a:ext cx="3512" cy="6673"/>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96" name="Freeform 266">
              <a:extLst>
                <a:ext uri="{FF2B5EF4-FFF2-40B4-BE49-F238E27FC236}">
                  <a16:creationId xmlns:a16="http://schemas.microsoft.com/office/drawing/2014/main" id="{42CC84DB-CA98-444D-87D1-2FECC9F9679E}"/>
                </a:ext>
              </a:extLst>
            </p:cNvPr>
            <p:cNvSpPr>
              <a:spLocks/>
            </p:cNvSpPr>
            <p:nvPr/>
          </p:nvSpPr>
          <p:spPr bwMode="auto">
            <a:xfrm>
              <a:off x="3633684" y="3829746"/>
              <a:ext cx="7024" cy="10009"/>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97" name="Freeform 267">
              <a:extLst>
                <a:ext uri="{FF2B5EF4-FFF2-40B4-BE49-F238E27FC236}">
                  <a16:creationId xmlns:a16="http://schemas.microsoft.com/office/drawing/2014/main" id="{239A3802-F165-41BA-A097-DC911BC21947}"/>
                </a:ext>
              </a:extLst>
            </p:cNvPr>
            <p:cNvSpPr>
              <a:spLocks/>
            </p:cNvSpPr>
            <p:nvPr/>
          </p:nvSpPr>
          <p:spPr bwMode="auto">
            <a:xfrm>
              <a:off x="3658269" y="3839756"/>
              <a:ext cx="7024" cy="3337"/>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98" name="Freeform 268">
              <a:extLst>
                <a:ext uri="{FF2B5EF4-FFF2-40B4-BE49-F238E27FC236}">
                  <a16:creationId xmlns:a16="http://schemas.microsoft.com/office/drawing/2014/main" id="{A54A7B5F-97C3-40A2-AA3E-FBEBE7407DC8}"/>
                </a:ext>
              </a:extLst>
            </p:cNvPr>
            <p:cNvSpPr>
              <a:spLocks/>
            </p:cNvSpPr>
            <p:nvPr/>
          </p:nvSpPr>
          <p:spPr bwMode="auto">
            <a:xfrm>
              <a:off x="3658269" y="3819737"/>
              <a:ext cx="7024" cy="10009"/>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899" name="Freeform 269">
              <a:extLst>
                <a:ext uri="{FF2B5EF4-FFF2-40B4-BE49-F238E27FC236}">
                  <a16:creationId xmlns:a16="http://schemas.microsoft.com/office/drawing/2014/main" id="{61624733-0DB9-4BBA-AD4C-E0F684E350DA}"/>
                </a:ext>
              </a:extLst>
            </p:cNvPr>
            <p:cNvSpPr>
              <a:spLocks noEditPoints="1"/>
            </p:cNvSpPr>
            <p:nvPr/>
          </p:nvSpPr>
          <p:spPr bwMode="auto">
            <a:xfrm>
              <a:off x="1522929" y="1165653"/>
              <a:ext cx="2391721" cy="1831668"/>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solidFill>
              <a:srgbClr val="736B53"/>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00" name="Freeform 270">
              <a:extLst>
                <a:ext uri="{FF2B5EF4-FFF2-40B4-BE49-F238E27FC236}">
                  <a16:creationId xmlns:a16="http://schemas.microsoft.com/office/drawing/2014/main" id="{0FD0B662-1165-4B4C-993B-FE144619ADE2}"/>
                </a:ext>
              </a:extLst>
            </p:cNvPr>
            <p:cNvSpPr>
              <a:spLocks/>
            </p:cNvSpPr>
            <p:nvPr/>
          </p:nvSpPr>
          <p:spPr bwMode="auto">
            <a:xfrm>
              <a:off x="4629357" y="3137449"/>
              <a:ext cx="26340" cy="11677"/>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solidFill>
              <a:srgbClr val="E65242"/>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01" name="Freeform 271">
              <a:extLst>
                <a:ext uri="{FF2B5EF4-FFF2-40B4-BE49-F238E27FC236}">
                  <a16:creationId xmlns:a16="http://schemas.microsoft.com/office/drawing/2014/main" id="{D5533AC0-7B7C-4E04-8186-2DE492BD39EE}"/>
                </a:ext>
              </a:extLst>
            </p:cNvPr>
            <p:cNvSpPr>
              <a:spLocks/>
            </p:cNvSpPr>
            <p:nvPr/>
          </p:nvSpPr>
          <p:spPr bwMode="auto">
            <a:xfrm>
              <a:off x="4588968" y="3107421"/>
              <a:ext cx="15804" cy="10009"/>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solidFill>
              <a:srgbClr val="E65242"/>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02" name="Freeform 272">
              <a:extLst>
                <a:ext uri="{FF2B5EF4-FFF2-40B4-BE49-F238E27FC236}">
                  <a16:creationId xmlns:a16="http://schemas.microsoft.com/office/drawing/2014/main" id="{6E047353-735E-4343-9BBC-28905EF1F5F5}"/>
                </a:ext>
              </a:extLst>
            </p:cNvPr>
            <p:cNvSpPr>
              <a:spLocks/>
            </p:cNvSpPr>
            <p:nvPr/>
          </p:nvSpPr>
          <p:spPr bwMode="auto">
            <a:xfrm>
              <a:off x="4557359" y="3110758"/>
              <a:ext cx="21072" cy="13345"/>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solidFill>
              <a:srgbClr val="E65242"/>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03" name="Freeform 273">
              <a:extLst>
                <a:ext uri="{FF2B5EF4-FFF2-40B4-BE49-F238E27FC236}">
                  <a16:creationId xmlns:a16="http://schemas.microsoft.com/office/drawing/2014/main" id="{45AB3398-7CDE-4C64-A745-E1BE17074EC5}"/>
                </a:ext>
              </a:extLst>
            </p:cNvPr>
            <p:cNvSpPr>
              <a:spLocks/>
            </p:cNvSpPr>
            <p:nvPr/>
          </p:nvSpPr>
          <p:spPr bwMode="auto">
            <a:xfrm>
              <a:off x="4864665" y="3314277"/>
              <a:ext cx="19317" cy="10009"/>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04" name="Freeform 274">
              <a:extLst>
                <a:ext uri="{FF2B5EF4-FFF2-40B4-BE49-F238E27FC236}">
                  <a16:creationId xmlns:a16="http://schemas.microsoft.com/office/drawing/2014/main" id="{B6EBB213-3324-42E4-8C41-19C97E6FBE9A}"/>
                </a:ext>
              </a:extLst>
            </p:cNvPr>
            <p:cNvSpPr>
              <a:spLocks/>
            </p:cNvSpPr>
            <p:nvPr/>
          </p:nvSpPr>
          <p:spPr bwMode="auto">
            <a:xfrm>
              <a:off x="6496023" y="4742244"/>
              <a:ext cx="14048" cy="21686"/>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solidFill>
              <a:srgbClr val="6023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05" name="Freeform 275">
              <a:extLst>
                <a:ext uri="{FF2B5EF4-FFF2-40B4-BE49-F238E27FC236}">
                  <a16:creationId xmlns:a16="http://schemas.microsoft.com/office/drawing/2014/main" id="{0459D751-9C41-4546-B2C1-D51744D22244}"/>
                </a:ext>
              </a:extLst>
            </p:cNvPr>
            <p:cNvSpPr>
              <a:spLocks/>
            </p:cNvSpPr>
            <p:nvPr/>
          </p:nvSpPr>
          <p:spPr bwMode="auto">
            <a:xfrm>
              <a:off x="6543436" y="4783948"/>
              <a:ext cx="10537" cy="16682"/>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06" name="Freeform 276">
              <a:extLst>
                <a:ext uri="{FF2B5EF4-FFF2-40B4-BE49-F238E27FC236}">
                  <a16:creationId xmlns:a16="http://schemas.microsoft.com/office/drawing/2014/main" id="{D63E928C-2D6A-4024-8689-4C47E01DE701}"/>
                </a:ext>
              </a:extLst>
            </p:cNvPr>
            <p:cNvSpPr>
              <a:spLocks/>
            </p:cNvSpPr>
            <p:nvPr/>
          </p:nvSpPr>
          <p:spPr bwMode="auto">
            <a:xfrm>
              <a:off x="6522363" y="4767267"/>
              <a:ext cx="10537" cy="10009"/>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07" name="Freeform 277">
              <a:extLst>
                <a:ext uri="{FF2B5EF4-FFF2-40B4-BE49-F238E27FC236}">
                  <a16:creationId xmlns:a16="http://schemas.microsoft.com/office/drawing/2014/main" id="{FDFA5343-4CEC-4CDC-8757-053825F5934B}"/>
                </a:ext>
              </a:extLst>
            </p:cNvPr>
            <p:cNvSpPr>
              <a:spLocks/>
            </p:cNvSpPr>
            <p:nvPr/>
          </p:nvSpPr>
          <p:spPr bwMode="auto">
            <a:xfrm>
              <a:off x="6123743" y="4415279"/>
              <a:ext cx="300282" cy="348651"/>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08" name="Freeform 278">
              <a:extLst>
                <a:ext uri="{FF2B5EF4-FFF2-40B4-BE49-F238E27FC236}">
                  <a16:creationId xmlns:a16="http://schemas.microsoft.com/office/drawing/2014/main" id="{4B723C0C-93BB-4087-9350-647728F10BC6}"/>
                </a:ext>
              </a:extLst>
            </p:cNvPr>
            <p:cNvSpPr>
              <a:spLocks/>
            </p:cNvSpPr>
            <p:nvPr/>
          </p:nvSpPr>
          <p:spPr bwMode="auto">
            <a:xfrm>
              <a:off x="6387148" y="4560412"/>
              <a:ext cx="15804" cy="31696"/>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solidFill>
              <a:srgbClr val="6023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09" name="Freeform 279">
              <a:extLst>
                <a:ext uri="{FF2B5EF4-FFF2-40B4-BE49-F238E27FC236}">
                  <a16:creationId xmlns:a16="http://schemas.microsoft.com/office/drawing/2014/main" id="{A13271B2-96F8-490F-9783-9393FFFE8C7D}"/>
                </a:ext>
              </a:extLst>
            </p:cNvPr>
            <p:cNvSpPr>
              <a:spLocks/>
            </p:cNvSpPr>
            <p:nvPr/>
          </p:nvSpPr>
          <p:spPr bwMode="auto">
            <a:xfrm>
              <a:off x="6397685" y="4538726"/>
              <a:ext cx="8780" cy="18350"/>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solidFill>
              <a:srgbClr val="6023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10" name="Freeform 280">
              <a:extLst>
                <a:ext uri="{FF2B5EF4-FFF2-40B4-BE49-F238E27FC236}">
                  <a16:creationId xmlns:a16="http://schemas.microsoft.com/office/drawing/2014/main" id="{9F2AD0E4-97E5-4364-BD48-2C54E038A5F8}"/>
                </a:ext>
              </a:extLst>
            </p:cNvPr>
            <p:cNvSpPr>
              <a:spLocks/>
            </p:cNvSpPr>
            <p:nvPr/>
          </p:nvSpPr>
          <p:spPr bwMode="auto">
            <a:xfrm>
              <a:off x="6397685" y="4622134"/>
              <a:ext cx="15804" cy="16682"/>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solidFill>
              <a:srgbClr val="6023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11" name="Freeform 281">
              <a:extLst>
                <a:ext uri="{FF2B5EF4-FFF2-40B4-BE49-F238E27FC236}">
                  <a16:creationId xmlns:a16="http://schemas.microsoft.com/office/drawing/2014/main" id="{AC0CF941-6809-4204-8A0F-2AE9D2EA0C58}"/>
                </a:ext>
              </a:extLst>
            </p:cNvPr>
            <p:cNvSpPr>
              <a:spLocks/>
            </p:cNvSpPr>
            <p:nvPr/>
          </p:nvSpPr>
          <p:spPr bwMode="auto">
            <a:xfrm>
              <a:off x="6819133" y="5049190"/>
              <a:ext cx="28097" cy="25023"/>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12" name="Freeform 282">
              <a:extLst>
                <a:ext uri="{FF2B5EF4-FFF2-40B4-BE49-F238E27FC236}">
                  <a16:creationId xmlns:a16="http://schemas.microsoft.com/office/drawing/2014/main" id="{C746EB63-1E53-48F8-B086-08895CE14B7F}"/>
                </a:ext>
              </a:extLst>
            </p:cNvPr>
            <p:cNvSpPr>
              <a:spLocks/>
            </p:cNvSpPr>
            <p:nvPr/>
          </p:nvSpPr>
          <p:spPr bwMode="auto">
            <a:xfrm>
              <a:off x="6870058" y="5017495"/>
              <a:ext cx="28097" cy="28359"/>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solidFill>
              <a:srgbClr val="602320"/>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13" name="Freeform 283">
              <a:extLst>
                <a:ext uri="{FF2B5EF4-FFF2-40B4-BE49-F238E27FC236}">
                  <a16:creationId xmlns:a16="http://schemas.microsoft.com/office/drawing/2014/main" id="{66739FB1-6AA6-4947-9943-B1A4A1A754F5}"/>
                </a:ext>
              </a:extLst>
            </p:cNvPr>
            <p:cNvSpPr>
              <a:spLocks/>
            </p:cNvSpPr>
            <p:nvPr/>
          </p:nvSpPr>
          <p:spPr bwMode="auto">
            <a:xfrm>
              <a:off x="5774292" y="2945607"/>
              <a:ext cx="22829" cy="6673"/>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14" name="Freeform 284">
              <a:extLst>
                <a:ext uri="{FF2B5EF4-FFF2-40B4-BE49-F238E27FC236}">
                  <a16:creationId xmlns:a16="http://schemas.microsoft.com/office/drawing/2014/main" id="{94DBAD68-FA3E-433D-9892-07D1AEB6D4E7}"/>
                </a:ext>
              </a:extLst>
            </p:cNvPr>
            <p:cNvSpPr>
              <a:spLocks/>
            </p:cNvSpPr>
            <p:nvPr/>
          </p:nvSpPr>
          <p:spPr bwMode="auto">
            <a:xfrm>
              <a:off x="5774292" y="2942272"/>
              <a:ext cx="19317" cy="3337"/>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15" name="Freeform 285">
              <a:extLst>
                <a:ext uri="{FF2B5EF4-FFF2-40B4-BE49-F238E27FC236}">
                  <a16:creationId xmlns:a16="http://schemas.microsoft.com/office/drawing/2014/main" id="{FD05C26D-AA1E-4DD2-A6D7-646502707829}"/>
                </a:ext>
              </a:extLst>
            </p:cNvPr>
            <p:cNvSpPr>
              <a:spLocks/>
            </p:cNvSpPr>
            <p:nvPr/>
          </p:nvSpPr>
          <p:spPr bwMode="auto">
            <a:xfrm>
              <a:off x="5777804" y="2958953"/>
              <a:ext cx="15804" cy="3337"/>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16" name="Freeform 286">
              <a:extLst>
                <a:ext uri="{FF2B5EF4-FFF2-40B4-BE49-F238E27FC236}">
                  <a16:creationId xmlns:a16="http://schemas.microsoft.com/office/drawing/2014/main" id="{1FE0FA6B-FC51-4399-9242-0E77BB402D89}"/>
                </a:ext>
              </a:extLst>
            </p:cNvPr>
            <p:cNvSpPr>
              <a:spLocks/>
            </p:cNvSpPr>
            <p:nvPr/>
          </p:nvSpPr>
          <p:spPr bwMode="auto">
            <a:xfrm>
              <a:off x="5719855" y="2877212"/>
              <a:ext cx="8780" cy="10009"/>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17" name="Freeform 287">
              <a:extLst>
                <a:ext uri="{FF2B5EF4-FFF2-40B4-BE49-F238E27FC236}">
                  <a16:creationId xmlns:a16="http://schemas.microsoft.com/office/drawing/2014/main" id="{6137C587-2A84-4907-AA7D-5C7A091E14FB}"/>
                </a:ext>
              </a:extLst>
            </p:cNvPr>
            <p:cNvSpPr>
              <a:spLocks/>
            </p:cNvSpPr>
            <p:nvPr/>
          </p:nvSpPr>
          <p:spPr bwMode="auto">
            <a:xfrm>
              <a:off x="5716343" y="2877212"/>
              <a:ext cx="8780" cy="23355"/>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18" name="Freeform 288">
              <a:extLst>
                <a:ext uri="{FF2B5EF4-FFF2-40B4-BE49-F238E27FC236}">
                  <a16:creationId xmlns:a16="http://schemas.microsoft.com/office/drawing/2014/main" id="{B40C9E85-4314-4EC3-8BD6-253B88ADAD44}"/>
                </a:ext>
              </a:extLst>
            </p:cNvPr>
            <p:cNvSpPr>
              <a:spLocks/>
            </p:cNvSpPr>
            <p:nvPr/>
          </p:nvSpPr>
          <p:spPr bwMode="auto">
            <a:xfrm>
              <a:off x="5725123" y="2890558"/>
              <a:ext cx="14048" cy="20018"/>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19" name="Freeform 289">
              <a:extLst>
                <a:ext uri="{FF2B5EF4-FFF2-40B4-BE49-F238E27FC236}">
                  <a16:creationId xmlns:a16="http://schemas.microsoft.com/office/drawing/2014/main" id="{9FC0BEFF-DE05-4BE7-80F4-12373241AF63}"/>
                </a:ext>
              </a:extLst>
            </p:cNvPr>
            <p:cNvSpPr>
              <a:spLocks noEditPoints="1"/>
            </p:cNvSpPr>
            <p:nvPr/>
          </p:nvSpPr>
          <p:spPr bwMode="auto">
            <a:xfrm>
              <a:off x="783638" y="1774541"/>
              <a:ext cx="2783317" cy="2038523"/>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solidFill>
              <a:srgbClr val="736B53"/>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20" name="Freeform 290">
              <a:extLst>
                <a:ext uri="{FF2B5EF4-FFF2-40B4-BE49-F238E27FC236}">
                  <a16:creationId xmlns:a16="http://schemas.microsoft.com/office/drawing/2014/main" id="{AA640027-E92B-4EF8-B175-F34920CE1CA2}"/>
                </a:ext>
              </a:extLst>
            </p:cNvPr>
            <p:cNvSpPr>
              <a:spLocks/>
            </p:cNvSpPr>
            <p:nvPr/>
          </p:nvSpPr>
          <p:spPr bwMode="auto">
            <a:xfrm>
              <a:off x="3310574" y="4235116"/>
              <a:ext cx="1086986" cy="1267822"/>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21" name="Freeform 291">
              <a:extLst>
                <a:ext uri="{FF2B5EF4-FFF2-40B4-BE49-F238E27FC236}">
                  <a16:creationId xmlns:a16="http://schemas.microsoft.com/office/drawing/2014/main" id="{157B4A71-5AD0-4E0E-9897-687470F367CA}"/>
                </a:ext>
              </a:extLst>
            </p:cNvPr>
            <p:cNvSpPr>
              <a:spLocks/>
            </p:cNvSpPr>
            <p:nvPr/>
          </p:nvSpPr>
          <p:spPr bwMode="auto">
            <a:xfrm>
              <a:off x="3969087" y="4315188"/>
              <a:ext cx="8780" cy="10009"/>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22" name="Freeform 292">
              <a:extLst>
                <a:ext uri="{FF2B5EF4-FFF2-40B4-BE49-F238E27FC236}">
                  <a16:creationId xmlns:a16="http://schemas.microsoft.com/office/drawing/2014/main" id="{F45562B5-EB68-4EA9-B35F-DF3AACDCB4EF}"/>
                </a:ext>
              </a:extLst>
            </p:cNvPr>
            <p:cNvSpPr>
              <a:spLocks/>
            </p:cNvSpPr>
            <p:nvPr/>
          </p:nvSpPr>
          <p:spPr bwMode="auto">
            <a:xfrm>
              <a:off x="3969087" y="4363566"/>
              <a:ext cx="12292" cy="13345"/>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23" name="Freeform 293">
              <a:extLst>
                <a:ext uri="{FF2B5EF4-FFF2-40B4-BE49-F238E27FC236}">
                  <a16:creationId xmlns:a16="http://schemas.microsoft.com/office/drawing/2014/main" id="{3AF81E02-A5E6-4FC5-A366-CEBA6BEB2C8E}"/>
                </a:ext>
              </a:extLst>
            </p:cNvPr>
            <p:cNvSpPr>
              <a:spLocks/>
            </p:cNvSpPr>
            <p:nvPr/>
          </p:nvSpPr>
          <p:spPr bwMode="auto">
            <a:xfrm>
              <a:off x="3962063" y="4366902"/>
              <a:ext cx="8780" cy="15014"/>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24" name="Freeform 294">
              <a:extLst>
                <a:ext uri="{FF2B5EF4-FFF2-40B4-BE49-F238E27FC236}">
                  <a16:creationId xmlns:a16="http://schemas.microsoft.com/office/drawing/2014/main" id="{C7669759-2535-4B40-9B14-96203D24F934}"/>
                </a:ext>
              </a:extLst>
            </p:cNvPr>
            <p:cNvSpPr>
              <a:spLocks/>
            </p:cNvSpPr>
            <p:nvPr/>
          </p:nvSpPr>
          <p:spPr bwMode="auto">
            <a:xfrm>
              <a:off x="3940990" y="4391925"/>
              <a:ext cx="10537" cy="10009"/>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25" name="Freeform 295">
              <a:extLst>
                <a:ext uri="{FF2B5EF4-FFF2-40B4-BE49-F238E27FC236}">
                  <a16:creationId xmlns:a16="http://schemas.microsoft.com/office/drawing/2014/main" id="{738381F8-F042-4424-B323-69884109FAD7}"/>
                </a:ext>
              </a:extLst>
            </p:cNvPr>
            <p:cNvSpPr>
              <a:spLocks/>
            </p:cNvSpPr>
            <p:nvPr/>
          </p:nvSpPr>
          <p:spPr bwMode="auto">
            <a:xfrm>
              <a:off x="3948015" y="4401934"/>
              <a:ext cx="10537" cy="10009"/>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26" name="Freeform 296">
              <a:extLst>
                <a:ext uri="{FF2B5EF4-FFF2-40B4-BE49-F238E27FC236}">
                  <a16:creationId xmlns:a16="http://schemas.microsoft.com/office/drawing/2014/main" id="{1B9BA094-508B-4F9A-879E-4715902ABBE0}"/>
                </a:ext>
              </a:extLst>
            </p:cNvPr>
            <p:cNvSpPr>
              <a:spLocks/>
            </p:cNvSpPr>
            <p:nvPr/>
          </p:nvSpPr>
          <p:spPr bwMode="auto">
            <a:xfrm>
              <a:off x="3948015" y="4395261"/>
              <a:ext cx="10537" cy="6673"/>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27" name="Freeform 297">
              <a:extLst>
                <a:ext uri="{FF2B5EF4-FFF2-40B4-BE49-F238E27FC236}">
                  <a16:creationId xmlns:a16="http://schemas.microsoft.com/office/drawing/2014/main" id="{8E73EC1E-EFAC-417A-8D9E-D1B8483DF8CF}"/>
                </a:ext>
              </a:extLst>
            </p:cNvPr>
            <p:cNvSpPr>
              <a:spLocks/>
            </p:cNvSpPr>
            <p:nvPr/>
          </p:nvSpPr>
          <p:spPr bwMode="auto">
            <a:xfrm>
              <a:off x="3970843" y="4356893"/>
              <a:ext cx="10537" cy="10009"/>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28" name="Freeform 298">
              <a:extLst>
                <a:ext uri="{FF2B5EF4-FFF2-40B4-BE49-F238E27FC236}">
                  <a16:creationId xmlns:a16="http://schemas.microsoft.com/office/drawing/2014/main" id="{00339D75-6460-41E5-A002-46C7821064C6}"/>
                </a:ext>
              </a:extLst>
            </p:cNvPr>
            <p:cNvSpPr>
              <a:spLocks/>
            </p:cNvSpPr>
            <p:nvPr/>
          </p:nvSpPr>
          <p:spPr bwMode="auto">
            <a:xfrm>
              <a:off x="3082289" y="4078306"/>
              <a:ext cx="166823" cy="81741"/>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29" name="Freeform 299">
              <a:extLst>
                <a:ext uri="{FF2B5EF4-FFF2-40B4-BE49-F238E27FC236}">
                  <a16:creationId xmlns:a16="http://schemas.microsoft.com/office/drawing/2014/main" id="{54E7FED6-3397-4B2B-94F2-B4FE58823AC0}"/>
                </a:ext>
              </a:extLst>
            </p:cNvPr>
            <p:cNvSpPr>
              <a:spLocks/>
            </p:cNvSpPr>
            <p:nvPr/>
          </p:nvSpPr>
          <p:spPr bwMode="auto">
            <a:xfrm>
              <a:off x="3120922" y="4140029"/>
              <a:ext cx="8780" cy="16682"/>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30" name="Freeform 300">
              <a:extLst>
                <a:ext uri="{FF2B5EF4-FFF2-40B4-BE49-F238E27FC236}">
                  <a16:creationId xmlns:a16="http://schemas.microsoft.com/office/drawing/2014/main" id="{0DDAF3B9-CE58-4CDD-8BEE-4803922958D8}"/>
                </a:ext>
              </a:extLst>
            </p:cNvPr>
            <p:cNvSpPr>
              <a:spLocks/>
            </p:cNvSpPr>
            <p:nvPr/>
          </p:nvSpPr>
          <p:spPr bwMode="auto">
            <a:xfrm>
              <a:off x="3198187" y="4113338"/>
              <a:ext cx="7024" cy="10009"/>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solidFill>
              <a:srgbClr val="C0BAA7"/>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31" name="Freeform 301">
              <a:extLst>
                <a:ext uri="{FF2B5EF4-FFF2-40B4-BE49-F238E27FC236}">
                  <a16:creationId xmlns:a16="http://schemas.microsoft.com/office/drawing/2014/main" id="{0AE62561-0CD8-4D7F-B05D-E91551693EB5}"/>
                </a:ext>
              </a:extLst>
            </p:cNvPr>
            <p:cNvSpPr>
              <a:spLocks/>
            </p:cNvSpPr>
            <p:nvPr/>
          </p:nvSpPr>
          <p:spPr bwMode="auto">
            <a:xfrm>
              <a:off x="5372159" y="2968962"/>
              <a:ext cx="7024" cy="10009"/>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solidFill>
              <a:srgbClr val="D93954"/>
            </a:solidFill>
            <a:ln w="6350" cmpd="sng">
              <a:solidFill>
                <a:srgbClr val="FFFFFF"/>
              </a:solidFill>
              <a:round/>
              <a:headEnd/>
              <a:tailEnd/>
            </a:ln>
          </p:spPr>
          <p:txBody>
            <a:bodyPr anchor="t" anchorCtr="0"/>
            <a:lstStyle/>
            <a:p>
              <a:pPr marL="0" marR="0" lvl="0" indent="0" defTabSz="741524" eaLnBrk="1" fontAlgn="auto" latinLnBrk="0" hangingPunct="1">
                <a:lnSpc>
                  <a:spcPct val="100000"/>
                </a:lnSpc>
                <a:spcBef>
                  <a:spcPts val="0"/>
                </a:spcBef>
                <a:spcAft>
                  <a:spcPts val="656"/>
                </a:spcAft>
                <a:buClrTx/>
                <a:buSzTx/>
                <a:buFontTx/>
                <a:buNone/>
                <a:tabLst/>
                <a:defRPr/>
              </a:pPr>
              <a:endParaRPr kumimoji="0" lang="en-GB" sz="436"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932" name="TextBox 931">
              <a:extLst>
                <a:ext uri="{FF2B5EF4-FFF2-40B4-BE49-F238E27FC236}">
                  <a16:creationId xmlns:a16="http://schemas.microsoft.com/office/drawing/2014/main" id="{198B2B89-8EF1-4659-A64C-564FDB590C9C}"/>
                </a:ext>
              </a:extLst>
            </p:cNvPr>
            <p:cNvSpPr txBox="1"/>
            <p:nvPr/>
          </p:nvSpPr>
          <p:spPr>
            <a:xfrm>
              <a:off x="7020530" y="1704331"/>
              <a:ext cx="330315" cy="135779"/>
            </a:xfrm>
            <a:prstGeom prst="rect">
              <a:avLst/>
            </a:prstGeom>
            <a:noFill/>
          </p:spPr>
          <p:txBody>
            <a:bodyPr wrap="none" lIns="0" tIns="0" rIns="0" bIns="0" rtlCol="0">
              <a:spAutoFit/>
            </a:bodyPr>
            <a:lstStyle/>
            <a:p>
              <a:pPr marL="0" marR="0" lvl="0" indent="0" defTabSz="741524" eaLnBrk="1" fontAlgn="auto" latinLnBrk="0" hangingPunct="1">
                <a:lnSpc>
                  <a:spcPct val="100000"/>
                </a:lnSpc>
                <a:spcBef>
                  <a:spcPts val="0"/>
                </a:spcBef>
                <a:spcAft>
                  <a:spcPts val="656"/>
                </a:spcAft>
                <a:buClrTx/>
                <a:buSzTx/>
                <a:buFontTx/>
                <a:buNone/>
                <a:tabLst/>
                <a:defRPr/>
              </a:pPr>
              <a:r>
                <a:rPr kumimoji="0" lang="en-US" sz="728" b="1" i="1" u="none" strike="noStrike" kern="0" cap="none" spc="0" normalizeH="0" baseline="0" noProof="0" dirty="0">
                  <a:ln>
                    <a:noFill/>
                  </a:ln>
                  <a:solidFill>
                    <a:srgbClr val="FFFFFF"/>
                  </a:solidFill>
                  <a:effectLst/>
                  <a:uLnTx/>
                  <a:uFillTx/>
                  <a:latin typeface="Georgia" panose="02040502050405020303" pitchFamily="18" charset="0"/>
                </a:rPr>
                <a:t>Deals</a:t>
              </a:r>
            </a:p>
          </p:txBody>
        </p:sp>
        <p:sp>
          <p:nvSpPr>
            <p:cNvPr id="933" name="TextBox 932">
              <a:extLst>
                <a:ext uri="{FF2B5EF4-FFF2-40B4-BE49-F238E27FC236}">
                  <a16:creationId xmlns:a16="http://schemas.microsoft.com/office/drawing/2014/main" id="{CB65C321-B2AA-4A82-83DE-5703A26C173A}"/>
                </a:ext>
              </a:extLst>
            </p:cNvPr>
            <p:cNvSpPr txBox="1"/>
            <p:nvPr/>
          </p:nvSpPr>
          <p:spPr>
            <a:xfrm>
              <a:off x="3741058" y="2083163"/>
              <a:ext cx="330315" cy="135779"/>
            </a:xfrm>
            <a:prstGeom prst="rect">
              <a:avLst/>
            </a:prstGeom>
            <a:noFill/>
          </p:spPr>
          <p:txBody>
            <a:bodyPr wrap="none" lIns="0" tIns="0" rIns="0" bIns="0" rtlCol="0">
              <a:spAutoFit/>
            </a:bodyPr>
            <a:lstStyle/>
            <a:p>
              <a:pPr marL="0" marR="0" lvl="0" indent="0" defTabSz="741524" eaLnBrk="1" fontAlgn="auto" latinLnBrk="0" hangingPunct="1">
                <a:lnSpc>
                  <a:spcPct val="100000"/>
                </a:lnSpc>
                <a:spcBef>
                  <a:spcPts val="0"/>
                </a:spcBef>
                <a:spcAft>
                  <a:spcPts val="656"/>
                </a:spcAft>
                <a:buClrTx/>
                <a:buSzTx/>
                <a:buFontTx/>
                <a:buNone/>
                <a:tabLst/>
                <a:defRPr/>
              </a:pPr>
              <a:r>
                <a:rPr kumimoji="0" lang="en-US" sz="728" b="1" i="1" u="none" strike="noStrike" kern="0" cap="none" spc="0" normalizeH="0" baseline="0" noProof="0" dirty="0">
                  <a:ln>
                    <a:noFill/>
                  </a:ln>
                  <a:solidFill>
                    <a:srgbClr val="FFFFFF"/>
                  </a:solidFill>
                  <a:effectLst/>
                  <a:uLnTx/>
                  <a:uFillTx/>
                  <a:latin typeface="Georgia" panose="02040502050405020303" pitchFamily="18" charset="0"/>
                </a:rPr>
                <a:t>Deals</a:t>
              </a:r>
            </a:p>
          </p:txBody>
        </p:sp>
      </p:grpSp>
      <p:grpSp>
        <p:nvGrpSpPr>
          <p:cNvPr id="934" name="Group 933">
            <a:extLst>
              <a:ext uri="{FF2B5EF4-FFF2-40B4-BE49-F238E27FC236}">
                <a16:creationId xmlns:a16="http://schemas.microsoft.com/office/drawing/2014/main" id="{ADD00CB1-543B-4592-A652-1845D4F40431}"/>
              </a:ext>
            </a:extLst>
          </p:cNvPr>
          <p:cNvGrpSpPr/>
          <p:nvPr/>
        </p:nvGrpSpPr>
        <p:grpSpPr>
          <a:xfrm>
            <a:off x="1662248" y="1882229"/>
            <a:ext cx="2206773" cy="2206772"/>
            <a:chOff x="1615207" y="1711277"/>
            <a:chExt cx="3023322" cy="3023322"/>
          </a:xfrm>
        </p:grpSpPr>
        <p:sp>
          <p:nvSpPr>
            <p:cNvPr id="935" name="Oval 934">
              <a:extLst>
                <a:ext uri="{FF2B5EF4-FFF2-40B4-BE49-F238E27FC236}">
                  <a16:creationId xmlns:a16="http://schemas.microsoft.com/office/drawing/2014/main" id="{4A16A552-0366-46F9-8B5D-AF4CD08EEB1C}"/>
                </a:ext>
              </a:extLst>
            </p:cNvPr>
            <p:cNvSpPr>
              <a:spLocks/>
            </p:cNvSpPr>
            <p:nvPr/>
          </p:nvSpPr>
          <p:spPr bwMode="ltGray">
            <a:xfrm>
              <a:off x="1615207" y="1711277"/>
              <a:ext cx="3023322" cy="3023322"/>
            </a:xfrm>
            <a:prstGeom prst="ellipse">
              <a:avLst/>
            </a:prstGeom>
            <a:solidFill>
              <a:srgbClr val="736B53">
                <a:lumMod val="20000"/>
                <a:lumOff val="80000"/>
                <a:alpha val="74902"/>
              </a:srgbClr>
            </a:solidFill>
            <a:ln w="57150" cap="flat" cmpd="sng" algn="ctr">
              <a:solidFill>
                <a:srgbClr val="736B53"/>
              </a:solidFill>
              <a:prstDash val="solid"/>
            </a:ln>
            <a:effectLst/>
          </p:spPr>
          <p:txBody>
            <a:bodyPr rtlCol="0" anchor="ctr"/>
            <a:lstStyle/>
            <a:p>
              <a:pPr marL="0" marR="0" lvl="0" indent="0" algn="ctr" defTabSz="741524" eaLnBrk="1" fontAlgn="auto" latinLnBrk="0" hangingPunct="1">
                <a:lnSpc>
                  <a:spcPct val="100000"/>
                </a:lnSpc>
                <a:spcBef>
                  <a:spcPts val="0"/>
                </a:spcBef>
                <a:spcAft>
                  <a:spcPts val="0"/>
                </a:spcAft>
                <a:buClrTx/>
                <a:buSzTx/>
                <a:buFontTx/>
                <a:buNone/>
                <a:tabLst/>
                <a:defRPr/>
              </a:pPr>
              <a:endParaRPr kumimoji="0" lang="en-US" sz="1167" b="0" i="0" u="none" strike="noStrike" kern="0" cap="none" spc="0" normalizeH="0" baseline="0" noProof="0" dirty="0">
                <a:ln>
                  <a:noFill/>
                </a:ln>
                <a:solidFill>
                  <a:srgbClr val="FFFFFF"/>
                </a:solidFill>
                <a:effectLst/>
                <a:uLnTx/>
                <a:uFillTx/>
                <a:latin typeface="Georgia" panose="02040502050405020303" pitchFamily="18" charset="0"/>
              </a:endParaRPr>
            </a:p>
          </p:txBody>
        </p:sp>
        <p:sp>
          <p:nvSpPr>
            <p:cNvPr id="936" name="Rectangle 935">
              <a:extLst>
                <a:ext uri="{FF2B5EF4-FFF2-40B4-BE49-F238E27FC236}">
                  <a16:creationId xmlns:a16="http://schemas.microsoft.com/office/drawing/2014/main" id="{584436EF-A7D1-4C0A-9688-6159AB242198}"/>
                </a:ext>
              </a:extLst>
            </p:cNvPr>
            <p:cNvSpPr/>
            <p:nvPr/>
          </p:nvSpPr>
          <p:spPr>
            <a:xfrm>
              <a:off x="2020198" y="2538536"/>
              <a:ext cx="2261235" cy="1454727"/>
            </a:xfrm>
            <a:prstGeom prst="rect">
              <a:avLst/>
            </a:prstGeom>
          </p:spPr>
          <p:txBody>
            <a:bodyPr wrap="square" anchor="ctr">
              <a:spAutoFit/>
            </a:bodyPr>
            <a:lstStyle/>
            <a:p>
              <a:pPr marL="0" marR="0" lvl="0" indent="0" algn="ctr" defTabSz="741524" eaLnBrk="1" fontAlgn="auto" latinLnBrk="0" hangingPunct="1">
                <a:lnSpc>
                  <a:spcPct val="100000"/>
                </a:lnSpc>
                <a:spcBef>
                  <a:spcPts val="0"/>
                </a:spcBef>
                <a:spcAft>
                  <a:spcPts val="0"/>
                </a:spcAft>
                <a:buClrTx/>
                <a:buSzTx/>
                <a:buFontTx/>
                <a:buNone/>
                <a:tabLst/>
                <a:defRPr/>
              </a:pPr>
              <a:r>
                <a:rPr lang="en-US" sz="1500" b="1" kern="0" dirty="0">
                  <a:solidFill>
                    <a:srgbClr val="736B53"/>
                  </a:solidFill>
                  <a:latin typeface="Georgia" panose="02040502050405020303" pitchFamily="18" charset="0"/>
                </a:rPr>
                <a:t>$113B across 6,366 deals</a:t>
              </a:r>
              <a:br>
                <a:rPr kumimoji="0" lang="en-US" sz="1980" b="1" u="none" strike="noStrike" kern="0" cap="none" spc="0" normalizeH="0" baseline="0" noProof="0" dirty="0">
                  <a:ln>
                    <a:noFill/>
                  </a:ln>
                  <a:solidFill>
                    <a:srgbClr val="736B53"/>
                  </a:solidFill>
                  <a:effectLst/>
                  <a:uLnTx/>
                  <a:uFillTx/>
                  <a:latin typeface="Georgia" panose="02040502050405020303" pitchFamily="18" charset="0"/>
                </a:rPr>
              </a:br>
              <a:r>
                <a:rPr kumimoji="0" lang="en-US" sz="1050" b="0" i="1" u="none" strike="noStrike" kern="0" cap="none" spc="0" normalizeH="0" baseline="0" noProof="0" dirty="0">
                  <a:ln>
                    <a:noFill/>
                  </a:ln>
                  <a:solidFill>
                    <a:srgbClr val="736B53"/>
                  </a:solidFill>
                  <a:effectLst/>
                  <a:uLnTx/>
                  <a:uFillTx/>
                  <a:latin typeface="Georgia" panose="02040502050405020303" pitchFamily="18" charset="0"/>
                </a:rPr>
                <a:t>vs. $121B across 6,927 deals in ’18</a:t>
              </a:r>
            </a:p>
            <a:p>
              <a:pPr marL="0" marR="0" lvl="0" indent="0" algn="ctr" defTabSz="741524" eaLnBrk="1" fontAlgn="auto" latinLnBrk="0" hangingPunct="1">
                <a:lnSpc>
                  <a:spcPct val="100000"/>
                </a:lnSpc>
                <a:spcBef>
                  <a:spcPts val="0"/>
                </a:spcBef>
                <a:spcAft>
                  <a:spcPts val="0"/>
                </a:spcAft>
                <a:buClrTx/>
                <a:buSzTx/>
                <a:buFontTx/>
                <a:buNone/>
                <a:tabLst/>
                <a:defRPr/>
              </a:pPr>
              <a:r>
                <a:rPr lang="en-US" sz="1200" b="1" kern="0" dirty="0">
                  <a:solidFill>
                    <a:srgbClr val="736B53"/>
                  </a:solidFill>
                  <a:latin typeface="Georgia" panose="02040502050405020303" pitchFamily="18" charset="0"/>
                </a:rPr>
                <a:t>North America</a:t>
              </a:r>
              <a:endParaRPr kumimoji="0" lang="en-US" sz="1200" b="1" u="none" strike="noStrike" kern="0" cap="none" spc="0" normalizeH="0" baseline="0" noProof="0" dirty="0">
                <a:ln>
                  <a:noFill/>
                </a:ln>
                <a:solidFill>
                  <a:srgbClr val="736B53"/>
                </a:solidFill>
                <a:effectLst/>
                <a:uLnTx/>
                <a:uFillTx/>
                <a:latin typeface="Georgia" panose="02040502050405020303" pitchFamily="18" charset="0"/>
              </a:endParaRPr>
            </a:p>
          </p:txBody>
        </p:sp>
      </p:grpSp>
      <p:grpSp>
        <p:nvGrpSpPr>
          <p:cNvPr id="937" name="Group 936">
            <a:extLst>
              <a:ext uri="{FF2B5EF4-FFF2-40B4-BE49-F238E27FC236}">
                <a16:creationId xmlns:a16="http://schemas.microsoft.com/office/drawing/2014/main" id="{7EE04C20-01EA-4A55-97E7-331342CBDA7A}"/>
              </a:ext>
            </a:extLst>
          </p:cNvPr>
          <p:cNvGrpSpPr/>
          <p:nvPr/>
        </p:nvGrpSpPr>
        <p:grpSpPr>
          <a:xfrm>
            <a:off x="5899576" y="1929196"/>
            <a:ext cx="1805199" cy="1800288"/>
            <a:chOff x="6862804" y="1661738"/>
            <a:chExt cx="1375342" cy="1371600"/>
          </a:xfrm>
        </p:grpSpPr>
        <p:sp>
          <p:nvSpPr>
            <p:cNvPr id="938" name="Oval 937">
              <a:extLst>
                <a:ext uri="{FF2B5EF4-FFF2-40B4-BE49-F238E27FC236}">
                  <a16:creationId xmlns:a16="http://schemas.microsoft.com/office/drawing/2014/main" id="{2B009635-F8C8-47A2-954D-210A723A43F3}"/>
                </a:ext>
              </a:extLst>
            </p:cNvPr>
            <p:cNvSpPr>
              <a:spLocks/>
            </p:cNvSpPr>
            <p:nvPr/>
          </p:nvSpPr>
          <p:spPr bwMode="ltGray">
            <a:xfrm>
              <a:off x="6866546" y="1661738"/>
              <a:ext cx="1371600" cy="1371600"/>
            </a:xfrm>
            <a:prstGeom prst="ellipse">
              <a:avLst/>
            </a:prstGeom>
            <a:solidFill>
              <a:srgbClr val="A32020">
                <a:lumMod val="20000"/>
                <a:lumOff val="80000"/>
                <a:alpha val="74902"/>
              </a:srgbClr>
            </a:solidFill>
            <a:ln w="57150" cap="flat" cmpd="sng" algn="ctr">
              <a:solidFill>
                <a:srgbClr val="A32020"/>
              </a:solidFill>
              <a:prstDash val="solid"/>
            </a:ln>
            <a:effectLst/>
          </p:spPr>
          <p:txBody>
            <a:bodyPr rtlCol="0" anchor="ctr"/>
            <a:lstStyle/>
            <a:p>
              <a:pPr marL="0" marR="0" lvl="0" indent="0" algn="ctr" defTabSz="741524" eaLnBrk="1" fontAlgn="auto" latinLnBrk="0" hangingPunct="1">
                <a:lnSpc>
                  <a:spcPct val="100000"/>
                </a:lnSpc>
                <a:spcBef>
                  <a:spcPts val="0"/>
                </a:spcBef>
                <a:spcAft>
                  <a:spcPts val="0"/>
                </a:spcAft>
                <a:buClrTx/>
                <a:buSzTx/>
                <a:buFontTx/>
                <a:buNone/>
                <a:tabLst/>
                <a:defRPr/>
              </a:pPr>
              <a:endParaRPr kumimoji="0" lang="en-US" sz="1020" b="0" i="0" u="none" strike="noStrike" kern="0" cap="none" spc="0" normalizeH="0" baseline="0" noProof="0" dirty="0">
                <a:ln>
                  <a:noFill/>
                </a:ln>
                <a:solidFill>
                  <a:srgbClr val="FFFFFF"/>
                </a:solidFill>
                <a:effectLst/>
                <a:uLnTx/>
                <a:uFillTx/>
                <a:latin typeface="Georgia" panose="02040502050405020303" pitchFamily="18" charset="0"/>
              </a:endParaRPr>
            </a:p>
          </p:txBody>
        </p:sp>
        <p:sp>
          <p:nvSpPr>
            <p:cNvPr id="939" name="Rectangle 938">
              <a:extLst>
                <a:ext uri="{FF2B5EF4-FFF2-40B4-BE49-F238E27FC236}">
                  <a16:creationId xmlns:a16="http://schemas.microsoft.com/office/drawing/2014/main" id="{604D46EF-B942-45D6-AE7C-465E8658D3AB}"/>
                </a:ext>
              </a:extLst>
            </p:cNvPr>
            <p:cNvSpPr/>
            <p:nvPr/>
          </p:nvSpPr>
          <p:spPr>
            <a:xfrm>
              <a:off x="6862804" y="2002078"/>
              <a:ext cx="1315653" cy="808984"/>
            </a:xfrm>
            <a:prstGeom prst="rect">
              <a:avLst/>
            </a:prstGeom>
          </p:spPr>
          <p:txBody>
            <a:bodyPr wrap="square" anchor="ctr">
              <a:spAutoFit/>
            </a:bodyPr>
            <a:lstStyle/>
            <a:p>
              <a:pPr marL="0" marR="0" lvl="0" indent="0" algn="ctr" defTabSz="741524" eaLnBrk="1" fontAlgn="auto" latinLnBrk="0" hangingPunct="1">
                <a:lnSpc>
                  <a:spcPct val="100000"/>
                </a:lnSpc>
                <a:spcBef>
                  <a:spcPts val="0"/>
                </a:spcBef>
                <a:spcAft>
                  <a:spcPts val="0"/>
                </a:spcAft>
                <a:buClrTx/>
                <a:buSzTx/>
                <a:buFontTx/>
                <a:buNone/>
                <a:tabLst/>
                <a:defRPr/>
              </a:pPr>
              <a:r>
                <a:rPr kumimoji="0" lang="en-US" sz="1500" b="1" u="none" strike="noStrike" kern="0" cap="none" spc="0" normalizeH="0" baseline="0" noProof="0" dirty="0">
                  <a:ln>
                    <a:noFill/>
                  </a:ln>
                  <a:solidFill>
                    <a:srgbClr val="A32020"/>
                  </a:solidFill>
                  <a:effectLst/>
                  <a:uLnTx/>
                  <a:uFillTx/>
                  <a:latin typeface="Georgia" panose="02040502050405020303" pitchFamily="18" charset="0"/>
                </a:rPr>
                <a:t>$63B across 5,295 deals</a:t>
              </a:r>
              <a:br>
                <a:rPr kumimoji="0" lang="en-US" sz="3630" b="1" u="none" strike="noStrike" kern="0" cap="none" spc="0" normalizeH="0" baseline="0" noProof="0" dirty="0">
                  <a:ln>
                    <a:noFill/>
                  </a:ln>
                  <a:solidFill>
                    <a:srgbClr val="A32020"/>
                  </a:solidFill>
                  <a:effectLst/>
                  <a:uLnTx/>
                  <a:uFillTx/>
                  <a:latin typeface="Georgia" panose="02040502050405020303" pitchFamily="18" charset="0"/>
                </a:rPr>
              </a:br>
              <a:r>
                <a:rPr kumimoji="0" lang="en-US" sz="1050" b="0" u="none" strike="noStrike" kern="0" cap="none" spc="0" normalizeH="0" baseline="0" noProof="0" dirty="0">
                  <a:ln>
                    <a:noFill/>
                  </a:ln>
                  <a:solidFill>
                    <a:srgbClr val="A32020"/>
                  </a:solidFill>
                  <a:effectLst/>
                  <a:uLnTx/>
                  <a:uFillTx/>
                  <a:latin typeface="Georgia" panose="02040502050405020303" pitchFamily="18" charset="0"/>
                </a:rPr>
                <a:t>vs.</a:t>
              </a:r>
              <a:r>
                <a:rPr kumimoji="0" lang="en-US" sz="1050" b="0" i="1" u="none" strike="noStrike" kern="0" cap="none" spc="0" normalizeH="0" baseline="0" noProof="0" dirty="0">
                  <a:ln>
                    <a:noFill/>
                  </a:ln>
                  <a:solidFill>
                    <a:srgbClr val="A32020"/>
                  </a:solidFill>
                  <a:effectLst/>
                  <a:uLnTx/>
                  <a:uFillTx/>
                  <a:latin typeface="Georgia" panose="02040502050405020303" pitchFamily="18" charset="0"/>
                </a:rPr>
                <a:t> $88B across 6,013 deals in ’18</a:t>
              </a:r>
            </a:p>
            <a:p>
              <a:pPr marL="0" marR="0" lvl="0" indent="0" algn="ctr" defTabSz="741524" eaLnBrk="1" fontAlgn="auto" latinLnBrk="0" hangingPunct="1">
                <a:lnSpc>
                  <a:spcPct val="100000"/>
                </a:lnSpc>
                <a:spcBef>
                  <a:spcPts val="0"/>
                </a:spcBef>
                <a:spcAft>
                  <a:spcPts val="0"/>
                </a:spcAft>
                <a:buClrTx/>
                <a:buSzTx/>
                <a:buFontTx/>
                <a:buNone/>
                <a:tabLst/>
                <a:defRPr/>
              </a:pPr>
              <a:r>
                <a:rPr lang="en-US" sz="1200" b="1" kern="0" dirty="0">
                  <a:solidFill>
                    <a:srgbClr val="A32020"/>
                  </a:solidFill>
                  <a:latin typeface="Georgia" panose="02040502050405020303" pitchFamily="18" charset="0"/>
                </a:rPr>
                <a:t>Asia</a:t>
              </a:r>
            </a:p>
          </p:txBody>
        </p:sp>
      </p:grpSp>
      <p:grpSp>
        <p:nvGrpSpPr>
          <p:cNvPr id="940" name="Group 939">
            <a:extLst>
              <a:ext uri="{FF2B5EF4-FFF2-40B4-BE49-F238E27FC236}">
                <a16:creationId xmlns:a16="http://schemas.microsoft.com/office/drawing/2014/main" id="{274CB5B1-0266-4088-A887-81B12CB45CD0}"/>
              </a:ext>
            </a:extLst>
          </p:cNvPr>
          <p:cNvGrpSpPr/>
          <p:nvPr/>
        </p:nvGrpSpPr>
        <p:grpSpPr>
          <a:xfrm>
            <a:off x="4050578" y="2204113"/>
            <a:ext cx="1402453" cy="1401180"/>
            <a:chOff x="4287170" y="1513424"/>
            <a:chExt cx="1336666" cy="1335452"/>
          </a:xfrm>
        </p:grpSpPr>
        <p:sp>
          <p:nvSpPr>
            <p:cNvPr id="941" name="Oval 940">
              <a:extLst>
                <a:ext uri="{FF2B5EF4-FFF2-40B4-BE49-F238E27FC236}">
                  <a16:creationId xmlns:a16="http://schemas.microsoft.com/office/drawing/2014/main" id="{96420658-DE75-46A6-8494-A962915F2A2E}"/>
                </a:ext>
              </a:extLst>
            </p:cNvPr>
            <p:cNvSpPr/>
            <p:nvPr/>
          </p:nvSpPr>
          <p:spPr bwMode="ltGray">
            <a:xfrm>
              <a:off x="4287170" y="1513424"/>
              <a:ext cx="1335452" cy="1335452"/>
            </a:xfrm>
            <a:prstGeom prst="ellipse">
              <a:avLst/>
            </a:prstGeom>
            <a:solidFill>
              <a:srgbClr val="D93954">
                <a:lumMod val="20000"/>
                <a:lumOff val="80000"/>
                <a:alpha val="85882"/>
              </a:srgbClr>
            </a:solidFill>
            <a:ln w="57150" cap="flat" cmpd="sng" algn="ctr">
              <a:solidFill>
                <a:srgbClr val="D93954"/>
              </a:solidFill>
              <a:prstDash val="solid"/>
            </a:ln>
            <a:effectLst/>
          </p:spPr>
          <p:txBody>
            <a:bodyPr rtlCol="0" anchor="ctr"/>
            <a:lstStyle/>
            <a:p>
              <a:pPr marL="0" marR="0" lvl="0" indent="0" algn="ctr" defTabSz="741524" eaLnBrk="1" fontAlgn="auto" latinLnBrk="0" hangingPunct="1">
                <a:lnSpc>
                  <a:spcPct val="100000"/>
                </a:lnSpc>
                <a:spcBef>
                  <a:spcPts val="0"/>
                </a:spcBef>
                <a:spcAft>
                  <a:spcPts val="0"/>
                </a:spcAft>
                <a:buClrTx/>
                <a:buSzTx/>
                <a:buFontTx/>
                <a:buNone/>
                <a:tabLst/>
                <a:defRPr/>
              </a:pPr>
              <a:endParaRPr kumimoji="0" lang="en-US" sz="1167" b="0" i="0" u="none" strike="noStrike" kern="0" cap="none" spc="0" normalizeH="0" baseline="0" noProof="0" dirty="0">
                <a:ln>
                  <a:noFill/>
                </a:ln>
                <a:solidFill>
                  <a:srgbClr val="FFFFFF"/>
                </a:solidFill>
                <a:effectLst/>
                <a:uLnTx/>
                <a:uFillTx/>
                <a:latin typeface="Georgia" panose="02040502050405020303" pitchFamily="18" charset="0"/>
              </a:endParaRPr>
            </a:p>
          </p:txBody>
        </p:sp>
        <p:sp>
          <p:nvSpPr>
            <p:cNvPr id="942" name="Rectangle 941">
              <a:extLst>
                <a:ext uri="{FF2B5EF4-FFF2-40B4-BE49-F238E27FC236}">
                  <a16:creationId xmlns:a16="http://schemas.microsoft.com/office/drawing/2014/main" id="{7CC37843-FC5D-472F-9686-4085975180A4}"/>
                </a:ext>
              </a:extLst>
            </p:cNvPr>
            <p:cNvSpPr/>
            <p:nvPr/>
          </p:nvSpPr>
          <p:spPr>
            <a:xfrm>
              <a:off x="4289472" y="1731343"/>
              <a:ext cx="1334364" cy="946752"/>
            </a:xfrm>
            <a:prstGeom prst="rect">
              <a:avLst/>
            </a:prstGeom>
          </p:spPr>
          <p:txBody>
            <a:bodyPr wrap="square" anchor="ctr">
              <a:spAutoFit/>
            </a:bodyPr>
            <a:lstStyle/>
            <a:p>
              <a:pPr marL="0" marR="0" lvl="0" indent="0" algn="ctr" defTabSz="741524" eaLnBrk="1" fontAlgn="auto" latinLnBrk="0" hangingPunct="1">
                <a:lnSpc>
                  <a:spcPct val="100000"/>
                </a:lnSpc>
                <a:spcBef>
                  <a:spcPts val="0"/>
                </a:spcBef>
                <a:spcAft>
                  <a:spcPts val="0"/>
                </a:spcAft>
                <a:buClrTx/>
                <a:buSzTx/>
                <a:buFontTx/>
                <a:buNone/>
                <a:tabLst/>
                <a:defRPr/>
              </a:pPr>
              <a:r>
                <a:rPr lang="en-US" sz="1300" b="1" kern="0" dirty="0">
                  <a:solidFill>
                    <a:srgbClr val="DB536A"/>
                  </a:solidFill>
                  <a:latin typeface="Georgia" panose="02040502050405020303" pitchFamily="18" charset="0"/>
                </a:rPr>
                <a:t>$32B across 3,345 deals</a:t>
              </a:r>
              <a:endParaRPr kumimoji="0" lang="en-US" sz="1300" b="1" u="none" strike="noStrike" kern="0" cap="none" spc="0" normalizeH="0" baseline="0" noProof="0" dirty="0">
                <a:ln>
                  <a:noFill/>
                </a:ln>
                <a:solidFill>
                  <a:srgbClr val="DB536A"/>
                </a:solidFill>
                <a:effectLst/>
                <a:uLnTx/>
                <a:uFillTx/>
                <a:latin typeface="Georgia" panose="02040502050405020303" pitchFamily="18" charset="0"/>
              </a:endParaRPr>
            </a:p>
            <a:p>
              <a:pPr marL="0" marR="0" lvl="0" indent="0" algn="ctr" defTabSz="741524" eaLnBrk="1" fontAlgn="auto" latinLnBrk="0" hangingPunct="1">
                <a:lnSpc>
                  <a:spcPct val="100000"/>
                </a:lnSpc>
                <a:spcBef>
                  <a:spcPts val="0"/>
                </a:spcBef>
                <a:spcAft>
                  <a:spcPts val="0"/>
                </a:spcAft>
                <a:buClrTx/>
                <a:buSzTx/>
                <a:buFontTx/>
                <a:buNone/>
                <a:tabLst/>
                <a:defRPr/>
              </a:pPr>
              <a:r>
                <a:rPr lang="en-US" sz="1050" i="1" kern="0" dirty="0">
                  <a:solidFill>
                    <a:srgbClr val="DB536A"/>
                  </a:solidFill>
                  <a:latin typeface="Georgia" panose="02040502050405020303" pitchFamily="18" charset="0"/>
                </a:rPr>
                <a:t>v</a:t>
              </a:r>
              <a:r>
                <a:rPr kumimoji="0" lang="en-US" sz="1050" b="0" i="1" u="none" strike="noStrike" kern="0" cap="none" spc="0" normalizeH="0" baseline="0" noProof="0" dirty="0">
                  <a:ln>
                    <a:noFill/>
                  </a:ln>
                  <a:solidFill>
                    <a:srgbClr val="DB536A"/>
                  </a:solidFill>
                  <a:effectLst/>
                  <a:uLnTx/>
                  <a:uFillTx/>
                  <a:latin typeface="Georgia" panose="02040502050405020303" pitchFamily="18" charset="0"/>
                </a:rPr>
                <a:t>s. $22B across 3,195 deals in ’18</a:t>
              </a:r>
            </a:p>
            <a:p>
              <a:pPr marL="0" marR="0" lvl="0" indent="0" algn="ctr" defTabSz="741524" eaLnBrk="1" fontAlgn="auto" latinLnBrk="0" hangingPunct="1">
                <a:lnSpc>
                  <a:spcPct val="100000"/>
                </a:lnSpc>
                <a:spcBef>
                  <a:spcPts val="0"/>
                </a:spcBef>
                <a:spcAft>
                  <a:spcPts val="0"/>
                </a:spcAft>
                <a:buClrTx/>
                <a:buSzTx/>
                <a:buFontTx/>
                <a:buNone/>
                <a:tabLst/>
                <a:defRPr/>
              </a:pPr>
              <a:r>
                <a:rPr lang="en-US" sz="1155" b="1" kern="0" dirty="0">
                  <a:solidFill>
                    <a:srgbClr val="DB536A"/>
                  </a:solidFill>
                  <a:latin typeface="Georgia" panose="02040502050405020303" pitchFamily="18" charset="0"/>
                </a:rPr>
                <a:t>Europe</a:t>
              </a:r>
              <a:endParaRPr kumimoji="0" lang="en-US" sz="1155" b="1" u="none" strike="noStrike" kern="0" cap="none" spc="0" normalizeH="0" baseline="0" noProof="0" dirty="0">
                <a:ln>
                  <a:noFill/>
                </a:ln>
                <a:solidFill>
                  <a:srgbClr val="DB536A"/>
                </a:solidFill>
                <a:effectLst/>
                <a:uLnTx/>
                <a:uFillTx/>
                <a:latin typeface="Georgia" panose="02040502050405020303" pitchFamily="18" charset="0"/>
              </a:endParaRPr>
            </a:p>
          </p:txBody>
        </p:sp>
      </p:grpSp>
    </p:spTree>
    <p:extLst>
      <p:ext uri="{BB962C8B-B14F-4D97-AF65-F5344CB8AC3E}">
        <p14:creationId xmlns:p14="http://schemas.microsoft.com/office/powerpoint/2010/main" val="4099315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5409"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2F55BB5E-FF84-4239-B3E6-0A5F30AF3FBD}"/>
              </a:ext>
            </a:extLst>
          </p:cNvPr>
          <p:cNvSpPr txBox="1"/>
          <p:nvPr/>
        </p:nvSpPr>
        <p:spPr>
          <a:xfrm>
            <a:off x="523876" y="7252902"/>
            <a:ext cx="3481722" cy="138499"/>
          </a:xfrm>
          <a:prstGeom prst="rect">
            <a:avLst/>
          </a:prstGeom>
          <a:noFill/>
        </p:spPr>
        <p:txBody>
          <a:bodyPr vert="horz" wrap="none" lIns="0" tIns="0" rIns="0" bIns="0" rtlCol="0" anchor="t"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rPr>
              <a:t>PwC | CB Insights MoneyTree™ Canada Report H2 and FY 2019</a:t>
            </a:r>
            <a:endParaRPr kumimoji="0" lang="en-US" sz="90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1">
            <a:extLst>
              <a:ext uri="{FF2B5EF4-FFF2-40B4-BE49-F238E27FC236}">
                <a16:creationId xmlns:a16="http://schemas.microsoft.com/office/drawing/2014/main" id="{BB350932-49FC-4704-8875-BDAE79AE8022}"/>
              </a:ext>
            </a:extLst>
          </p:cNvPr>
          <p:cNvSpPr txBox="1">
            <a:spLocks/>
          </p:cNvSpPr>
          <p:nvPr/>
        </p:nvSpPr>
        <p:spPr>
          <a:xfrm>
            <a:off x="1445683" y="1216411"/>
            <a:ext cx="5574771" cy="702532"/>
          </a:xfrm>
          <a:prstGeom prst="rect">
            <a:avLst/>
          </a:prstGeom>
        </p:spPr>
        <p:txBody>
          <a:bodyPr lIns="0" tIns="0" rIns="0" bIns="0"/>
          <a:lstStyle>
            <a:lvl1pPr algn="l" defTabSz="914400" rtl="0" eaLnBrk="1" latinLnBrk="0" hangingPunct="1">
              <a:lnSpc>
                <a:spcPct val="85000"/>
              </a:lnSpc>
              <a:spcBef>
                <a:spcPct val="0"/>
              </a:spcBef>
              <a:buNone/>
              <a:defRPr sz="3200" kern="1200">
                <a:solidFill>
                  <a:schemeClr val="tx1"/>
                </a:solidFill>
                <a:latin typeface="+mn-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Georgia"/>
                <a:ea typeface="+mj-ea"/>
                <a:cs typeface="+mj-cs"/>
              </a:rPr>
              <a:t>Appendix</a:t>
            </a:r>
            <a:endParaRPr kumimoji="0" lang="en-GB" sz="4400" b="1" i="0" u="none" strike="noStrike" kern="1200" cap="none" spc="0" normalizeH="0" baseline="0" noProof="0" dirty="0">
              <a:ln>
                <a:noFill/>
              </a:ln>
              <a:solidFill>
                <a:srgbClr val="000000"/>
              </a:solidFill>
              <a:effectLst/>
              <a:uLnTx/>
              <a:uFillTx/>
              <a:latin typeface="Georgia"/>
              <a:ea typeface="+mj-ea"/>
              <a:cs typeface="+mj-cs"/>
            </a:endParaRPr>
          </a:p>
        </p:txBody>
      </p:sp>
      <p:sp>
        <p:nvSpPr>
          <p:cNvPr id="6" name="object 5">
            <a:extLst>
              <a:ext uri="{FF2B5EF4-FFF2-40B4-BE49-F238E27FC236}">
                <a16:creationId xmlns:a16="http://schemas.microsoft.com/office/drawing/2014/main" id="{DF8D0448-DFF0-488F-84D1-A9191261B5D2}"/>
              </a:ext>
            </a:extLst>
          </p:cNvPr>
          <p:cNvSpPr txBox="1"/>
          <p:nvPr/>
        </p:nvSpPr>
        <p:spPr>
          <a:xfrm>
            <a:off x="1445683" y="2231846"/>
            <a:ext cx="4092088" cy="118494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600"/>
              </a:spcAft>
              <a:buClrTx/>
              <a:buSzTx/>
              <a:buFontTx/>
              <a:buNone/>
              <a:tabLst/>
              <a:defRPr/>
            </a:pPr>
            <a:r>
              <a:rPr kumimoji="0" sz="2400" b="0" i="0" u="none" strike="noStrike" kern="1200" cap="none" spc="0" normalizeH="0" baseline="0" noProof="0" dirty="0">
                <a:ln>
                  <a:noFill/>
                </a:ln>
                <a:solidFill>
                  <a:srgbClr val="7D7D7D"/>
                </a:solidFill>
                <a:effectLst/>
                <a:uLnTx/>
                <a:uFillTx/>
                <a:latin typeface="Arial"/>
                <a:ea typeface="+mn-ea"/>
                <a:cs typeface="Arial"/>
              </a:rPr>
              <a:t>PwC</a:t>
            </a:r>
            <a:r>
              <a:rPr kumimoji="0" lang="en-US" sz="2400" b="0" i="0" u="none" strike="noStrike" kern="1200" cap="none" spc="0" normalizeH="0" baseline="0" noProof="0" dirty="0">
                <a:ln>
                  <a:noFill/>
                </a:ln>
                <a:solidFill>
                  <a:srgbClr val="7D7D7D"/>
                </a:solidFill>
                <a:effectLst/>
                <a:uLnTx/>
                <a:uFillTx/>
                <a:latin typeface="Arial"/>
                <a:ea typeface="+mn-ea"/>
                <a:cs typeface="Arial"/>
              </a:rPr>
              <a:t> </a:t>
            </a:r>
            <a:r>
              <a:rPr kumimoji="0" sz="2400" b="0" i="0" u="none" strike="noStrike" kern="1200" cap="none" spc="0" normalizeH="0" baseline="0" noProof="0" dirty="0">
                <a:ln>
                  <a:noFill/>
                </a:ln>
                <a:solidFill>
                  <a:srgbClr val="7D7D7D"/>
                </a:solidFill>
                <a:effectLst/>
                <a:uLnTx/>
                <a:uFillTx/>
                <a:latin typeface="Arial"/>
                <a:ea typeface="+mn-ea"/>
                <a:cs typeface="Arial"/>
              </a:rPr>
              <a:t>/</a:t>
            </a:r>
            <a:r>
              <a:rPr kumimoji="0" lang="en-US" sz="2400" b="0" i="0" u="none" strike="noStrike" kern="1200" cap="none" spc="0" normalizeH="0" baseline="0" noProof="0" dirty="0">
                <a:ln>
                  <a:noFill/>
                </a:ln>
                <a:solidFill>
                  <a:srgbClr val="7D7D7D"/>
                </a:solidFill>
                <a:effectLst/>
                <a:uLnTx/>
                <a:uFillTx/>
                <a:latin typeface="Arial"/>
                <a:ea typeface="+mn-ea"/>
                <a:cs typeface="Arial"/>
              </a:rPr>
              <a:t> </a:t>
            </a:r>
            <a:r>
              <a:rPr kumimoji="0" sz="2400" b="0" i="0" u="none" strike="noStrike" kern="1200" cap="none" spc="-5" normalizeH="0" baseline="0" noProof="0" dirty="0">
                <a:ln>
                  <a:noFill/>
                </a:ln>
                <a:solidFill>
                  <a:srgbClr val="7D7D7D"/>
                </a:solidFill>
                <a:effectLst/>
                <a:uLnTx/>
                <a:uFillTx/>
                <a:latin typeface="Arial"/>
                <a:ea typeface="+mn-ea"/>
                <a:cs typeface="Arial"/>
              </a:rPr>
              <a:t>CB</a:t>
            </a:r>
            <a:r>
              <a:rPr kumimoji="0" lang="en-US" sz="2400" b="0" i="0" u="none" strike="noStrike" kern="1200" cap="none" spc="-5" normalizeH="0" baseline="0" noProof="0" dirty="0">
                <a:ln>
                  <a:noFill/>
                </a:ln>
                <a:solidFill>
                  <a:srgbClr val="7D7D7D"/>
                </a:solidFill>
                <a:effectLst/>
                <a:uLnTx/>
                <a:uFillTx/>
                <a:latin typeface="Arial"/>
                <a:ea typeface="+mn-ea"/>
                <a:cs typeface="Arial"/>
              </a:rPr>
              <a:t> </a:t>
            </a:r>
            <a:r>
              <a:rPr kumimoji="0" sz="2400" b="0" i="0" u="none" strike="noStrike" kern="1200" cap="none" spc="0" normalizeH="0" baseline="0" noProof="0" dirty="0">
                <a:ln>
                  <a:noFill/>
                </a:ln>
                <a:solidFill>
                  <a:srgbClr val="7D7D7D"/>
                </a:solidFill>
                <a:effectLst/>
                <a:uLnTx/>
                <a:uFillTx/>
                <a:latin typeface="Arial"/>
                <a:ea typeface="+mn-ea"/>
                <a:cs typeface="Arial"/>
              </a:rPr>
              <a:t>Insights</a:t>
            </a:r>
            <a:r>
              <a:rPr kumimoji="0" lang="en-US" sz="2400" b="0" i="0" u="none" strike="noStrike" kern="1200" cap="none" spc="0" normalizeH="0" baseline="0" noProof="0" dirty="0">
                <a:ln>
                  <a:noFill/>
                </a:ln>
                <a:solidFill>
                  <a:srgbClr val="7D7D7D"/>
                </a:solidFill>
                <a:effectLst/>
                <a:uLnTx/>
                <a:uFillTx/>
                <a:latin typeface="Arial"/>
                <a:ea typeface="+mn-ea"/>
                <a:cs typeface="Arial"/>
              </a:rPr>
              <a:t> </a:t>
            </a:r>
            <a:r>
              <a:rPr kumimoji="0" sz="2400" b="0" i="0" u="none" strike="noStrike" kern="1200" cap="none" spc="-5" normalizeH="0" baseline="0" noProof="0" dirty="0">
                <a:ln>
                  <a:noFill/>
                </a:ln>
                <a:solidFill>
                  <a:srgbClr val="7D7D7D"/>
                </a:solidFill>
                <a:effectLst/>
                <a:uLnTx/>
                <a:uFillTx/>
                <a:latin typeface="Arial"/>
                <a:ea typeface="+mn-ea"/>
                <a:cs typeface="Arial"/>
              </a:rPr>
              <a:t>MoneyTree™</a:t>
            </a:r>
            <a:r>
              <a:rPr kumimoji="0" lang="en-US" sz="2400" b="0" i="0" u="none" strike="noStrike" kern="1200" cap="none" spc="-5" normalizeH="0" baseline="0" noProof="0" dirty="0">
                <a:ln>
                  <a:noFill/>
                </a:ln>
                <a:solidFill>
                  <a:srgbClr val="7D7D7D"/>
                </a:solidFill>
                <a:effectLst/>
                <a:uLnTx/>
                <a:uFillTx/>
                <a:latin typeface="Arial"/>
                <a:ea typeface="+mn-ea"/>
                <a:cs typeface="Arial"/>
              </a:rPr>
              <a:t> </a:t>
            </a:r>
            <a:r>
              <a:rPr lang="en-US" sz="2400" spc="-5" dirty="0">
                <a:solidFill>
                  <a:srgbClr val="7D7D7D"/>
                </a:solidFill>
                <a:latin typeface="Arial"/>
                <a:cs typeface="Arial"/>
              </a:rPr>
              <a:t>Canada </a:t>
            </a:r>
            <a:r>
              <a:rPr kumimoji="0" sz="2400" b="0" i="0" u="none" strike="noStrike" kern="1200" cap="none" spc="-5" normalizeH="0" baseline="0" noProof="0" dirty="0">
                <a:ln>
                  <a:noFill/>
                </a:ln>
                <a:solidFill>
                  <a:srgbClr val="7D7D7D"/>
                </a:solidFill>
                <a:effectLst/>
                <a:uLnTx/>
                <a:uFillTx/>
                <a:latin typeface="Arial"/>
                <a:ea typeface="+mn-ea"/>
                <a:cs typeface="Arial"/>
              </a:rPr>
              <a:t>Report</a:t>
            </a:r>
            <a:r>
              <a:rPr kumimoji="0" lang="en-US" sz="2400" b="0" i="0" u="none" strike="noStrike" kern="1200" cap="none" spc="-5" normalizeH="0" baseline="0" noProof="0" dirty="0">
                <a:ln>
                  <a:noFill/>
                </a:ln>
                <a:solidFill>
                  <a:srgbClr val="7D7D7D"/>
                </a:solidFill>
                <a:effectLst/>
                <a:uLnTx/>
                <a:uFillTx/>
                <a:latin typeface="Arial"/>
                <a:ea typeface="+mn-ea"/>
                <a:cs typeface="Arial"/>
              </a:rPr>
              <a:t> </a:t>
            </a:r>
          </a:p>
          <a:p>
            <a:pPr marL="1270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7D7D7D"/>
                </a:solidFill>
                <a:latin typeface="Arial"/>
                <a:cs typeface="Arial"/>
              </a:rPr>
              <a:t>H2 and FY</a:t>
            </a:r>
            <a:r>
              <a:rPr kumimoji="0" lang="en-US" sz="2400" b="0" i="0" u="none" strike="noStrike" kern="1200" cap="none" spc="-75" normalizeH="0" baseline="0" noProof="0" dirty="0">
                <a:ln>
                  <a:noFill/>
                </a:ln>
                <a:solidFill>
                  <a:srgbClr val="7D7D7D"/>
                </a:solidFill>
                <a:effectLst/>
                <a:uLnTx/>
                <a:uFillTx/>
                <a:latin typeface="Arial"/>
                <a:ea typeface="+mn-ea"/>
                <a:cs typeface="Arial"/>
              </a:rPr>
              <a:t> </a:t>
            </a:r>
            <a:r>
              <a:rPr kumimoji="0" sz="2400" b="0" i="0" u="none" strike="noStrike" kern="1200" cap="none" spc="-5" normalizeH="0" baseline="0" noProof="0" dirty="0">
                <a:ln>
                  <a:noFill/>
                </a:ln>
                <a:solidFill>
                  <a:srgbClr val="7D7D7D"/>
                </a:solidFill>
                <a:effectLst/>
                <a:uLnTx/>
                <a:uFillTx/>
                <a:latin typeface="Arial"/>
                <a:ea typeface="+mn-ea"/>
                <a:cs typeface="Arial"/>
              </a:rPr>
              <a:t>201</a:t>
            </a:r>
            <a:r>
              <a:rPr kumimoji="0" lang="en-US" sz="2400" b="0" i="0" u="none" strike="noStrike" kern="1200" cap="none" spc="-5" normalizeH="0" baseline="0" noProof="0" dirty="0">
                <a:ln>
                  <a:noFill/>
                </a:ln>
                <a:solidFill>
                  <a:srgbClr val="7D7D7D"/>
                </a:solidFill>
                <a:effectLst/>
                <a:uLnTx/>
                <a:uFillTx/>
                <a:latin typeface="Arial"/>
                <a:ea typeface="+mn-ea"/>
                <a:cs typeface="Arial"/>
              </a:rPr>
              <a:t>9</a:t>
            </a:r>
            <a:endParaRPr kumimoji="0" sz="2400" b="0" i="0" u="none" strike="noStrike" kern="1200" cap="none" spc="0" normalizeH="0" baseline="0" noProof="0" dirty="0">
              <a:ln>
                <a:noFill/>
              </a:ln>
              <a:solidFill>
                <a:srgbClr val="7D7D7D"/>
              </a:solidFill>
              <a:effectLst/>
              <a:uLnTx/>
              <a:uFillTx/>
              <a:latin typeface="Arial"/>
              <a:ea typeface="+mn-ea"/>
              <a:cs typeface="Arial"/>
            </a:endParaRPr>
          </a:p>
        </p:txBody>
      </p:sp>
    </p:spTree>
    <p:extLst>
      <p:ext uri="{BB962C8B-B14F-4D97-AF65-F5344CB8AC3E}">
        <p14:creationId xmlns:p14="http://schemas.microsoft.com/office/powerpoint/2010/main" val="150022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798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6</a:t>
            </a:fld>
            <a:endParaRPr lang="en-US" dirty="0"/>
          </a:p>
        </p:txBody>
      </p:sp>
      <p:sp>
        <p:nvSpPr>
          <p:cNvPr id="15" name="Content Placeholder 3"/>
          <p:cNvSpPr txBox="1">
            <a:spLocks/>
          </p:cNvSpPr>
          <p:nvPr/>
        </p:nvSpPr>
        <p:spPr>
          <a:xfrm>
            <a:off x="612614" y="1185010"/>
            <a:ext cx="9100203"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defTabSz="1018824">
              <a:buClrTx/>
              <a:buNone/>
            </a:pPr>
            <a:r>
              <a:rPr lang="en-US" sz="1800" b="1" dirty="0">
                <a:latin typeface="Arial"/>
              </a:rPr>
              <a:t>Canadian VC funding is up while deal count declined in H2’19</a:t>
            </a:r>
          </a:p>
          <a:p>
            <a:pPr lvl="1">
              <a:tabLst>
                <a:tab pos="914400" algn="l"/>
              </a:tabLst>
            </a:pPr>
            <a:r>
              <a:rPr lang="en-US" sz="1500" dirty="0">
                <a:solidFill>
                  <a:srgbClr val="000000"/>
                </a:solidFill>
                <a:latin typeface="Arial"/>
              </a:rPr>
              <a:t>Funding to Canadian companies rose 47% </a:t>
            </a:r>
            <a:r>
              <a:rPr lang="en-US" sz="1500" dirty="0" err="1">
                <a:solidFill>
                  <a:srgbClr val="000000"/>
                </a:solidFill>
                <a:latin typeface="Arial"/>
              </a:rPr>
              <a:t>HoH</a:t>
            </a:r>
            <a:r>
              <a:rPr lang="en-US" sz="1500" dirty="0">
                <a:solidFill>
                  <a:srgbClr val="000000"/>
                </a:solidFill>
                <a:latin typeface="Arial"/>
              </a:rPr>
              <a:t> in H2’19 compared to H2’18, largely driven by two of Canada’s biggest deals since Q1’18.</a:t>
            </a:r>
            <a:endParaRPr lang="en-US" sz="1500" dirty="0">
              <a:latin typeface="+mn-lt"/>
            </a:endParaRPr>
          </a:p>
          <a:p>
            <a:pPr lvl="1">
              <a:tabLst>
                <a:tab pos="914400" algn="l"/>
              </a:tabLst>
            </a:pPr>
            <a:r>
              <a:rPr lang="en-US" sz="1500" dirty="0">
                <a:latin typeface="+mn-lt"/>
              </a:rPr>
              <a:t>Deal count declined in H2’19, dropping 8% </a:t>
            </a:r>
            <a:r>
              <a:rPr lang="en-US" sz="1500" dirty="0" err="1">
                <a:latin typeface="+mn-lt"/>
              </a:rPr>
              <a:t>HoH</a:t>
            </a:r>
            <a:r>
              <a:rPr lang="en-US" sz="1500" dirty="0">
                <a:latin typeface="+mn-lt"/>
              </a:rPr>
              <a:t> compared to H2’18.</a:t>
            </a: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56126" y="514387"/>
            <a:ext cx="6376746" cy="400110"/>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3"/>
                </a:solidFill>
                <a:latin typeface="+mj-lt"/>
              </a:rPr>
              <a:t>Eight-quarter overall financing trend</a:t>
            </a:r>
          </a:p>
        </p:txBody>
      </p:sp>
      <p:sp>
        <p:nvSpPr>
          <p:cNvPr id="13"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graphicFrame>
        <p:nvGraphicFramePr>
          <p:cNvPr id="17" name="Object 2">
            <a:extLst>
              <a:ext uri="{FF2B5EF4-FFF2-40B4-BE49-F238E27FC236}">
                <a16:creationId xmlns:a16="http://schemas.microsoft.com/office/drawing/2014/main" id="{0E0F633B-141C-4EDD-BD26-3285689C3EFF}"/>
              </a:ext>
            </a:extLst>
          </p:cNvPr>
          <p:cNvGraphicFramePr>
            <a:graphicFrameLocks/>
          </p:cNvGraphicFramePr>
          <p:nvPr>
            <p:extLst>
              <p:ext uri="{D42A27DB-BD31-4B8C-83A1-F6EECF244321}">
                <p14:modId xmlns:p14="http://schemas.microsoft.com/office/powerpoint/2010/main" val="2452048729"/>
              </p:ext>
            </p:extLst>
          </p:nvPr>
        </p:nvGraphicFramePr>
        <p:xfrm>
          <a:off x="533399" y="2803839"/>
          <a:ext cx="9269895" cy="411131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04158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702"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fld id="{5EA455A6-F8B5-4699-A43A-1232C4D79869}" type="slidenum">
              <a:rPr kumimoji="0" lang="en-US" sz="9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object 22"/>
          <p:cNvSpPr txBox="1"/>
          <p:nvPr/>
        </p:nvSpPr>
        <p:spPr>
          <a:xfrm>
            <a:off x="689076" y="1071322"/>
            <a:ext cx="8835923" cy="1554272"/>
          </a:xfrm>
          <a:prstGeom prst="rect">
            <a:avLst/>
          </a:prstGeom>
        </p:spPr>
        <p:txBody>
          <a:bodyPr vert="horz" wrap="square" lIns="0" tIns="0" rIns="0" bIns="0" rtlCol="0">
            <a:spAutoFit/>
          </a:bodyPr>
          <a:lstStyle/>
          <a:p>
            <a:pPr marL="0" marR="508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30" normalizeH="0" baseline="0" noProof="0" dirty="0">
                <a:ln>
                  <a:noFill/>
                </a:ln>
                <a:solidFill>
                  <a:sysClr val="windowText" lastClr="000000"/>
                </a:solidFill>
                <a:effectLst/>
                <a:uLnTx/>
                <a:uFillTx/>
                <a:latin typeface="Arial"/>
                <a:ea typeface="+mn-ea"/>
                <a:cs typeface="Arial"/>
              </a:rPr>
              <a:t>PwC Canada (pwc.com/ca/moneytree) and CB Insights (cbinsights.com) encourage you to review the methodology and definitions used to better understand the numbers presented in this report. If you </a:t>
            </a:r>
            <a:r>
              <a:rPr kumimoji="0" lang="en-US" sz="1200" b="0" i="0" u="none" strike="noStrike" kern="0" cap="none" spc="30" normalizeH="0" baseline="0" noProof="0" dirty="0">
                <a:ln>
                  <a:noFill/>
                </a:ln>
                <a:solidFill>
                  <a:srgbClr val="000000"/>
                </a:solidFill>
                <a:effectLst/>
                <a:uLnTx/>
                <a:uFillTx/>
                <a:latin typeface="Arial"/>
                <a:ea typeface="+mn-ea"/>
                <a:cs typeface="Arial"/>
              </a:rPr>
              <a:t>have any questions about the definitions or methodological principles used, we encourage you to reach out to CB Insights directly. Additionally, if you feel your firm has been underrepresented, please send an email to </a:t>
            </a:r>
            <a:r>
              <a:rPr kumimoji="0" lang="en-US" sz="1200" b="0" i="0" u="sng" strike="noStrike" kern="0" cap="none" spc="30" normalizeH="0" baseline="0" noProof="0" dirty="0">
                <a:ln>
                  <a:noFill/>
                </a:ln>
                <a:solidFill>
                  <a:srgbClr val="2C5BCF"/>
                </a:solidFill>
                <a:effectLst/>
                <a:uLnTx/>
                <a:uFillTx/>
                <a:latin typeface="Arial"/>
                <a:ea typeface="+mn-ea"/>
                <a:cs typeface="Arial"/>
              </a:rPr>
              <a:t>info@cbinsights.com</a:t>
            </a:r>
            <a:r>
              <a:rPr kumimoji="0" lang="en-US" sz="1200" b="0" i="0" u="none" strike="noStrike" kern="0" cap="none" spc="30" normalizeH="0" baseline="0" noProof="0" dirty="0">
                <a:ln>
                  <a:noFill/>
                </a:ln>
                <a:solidFill>
                  <a:srgbClr val="000000"/>
                </a:solidFill>
                <a:effectLst/>
                <a:uLnTx/>
                <a:uFillTx/>
                <a:latin typeface="Arial"/>
                <a:ea typeface="+mn-ea"/>
                <a:cs typeface="Arial"/>
              </a:rPr>
              <a:t>, </a:t>
            </a:r>
            <a:r>
              <a:rPr kumimoji="0" lang="en-US" sz="1200" b="0" i="0" u="none" strike="noStrike" kern="0" cap="none" spc="30" normalizeH="0" baseline="0" noProof="0" dirty="0">
                <a:ln>
                  <a:noFill/>
                </a:ln>
                <a:solidFill>
                  <a:sysClr val="windowText" lastClr="000000"/>
                </a:solidFill>
                <a:effectLst/>
                <a:uLnTx/>
                <a:uFillTx/>
                <a:latin typeface="Arial"/>
                <a:ea typeface="+mn-ea"/>
                <a:cs typeface="Arial"/>
              </a:rPr>
              <a:t>and we can work together to make sure your firm’s investment data is up to date.</a:t>
            </a:r>
          </a:p>
          <a:p>
            <a:pPr marL="0" marR="508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30" normalizeH="0" baseline="0" noProof="0" dirty="0">
                <a:ln>
                  <a:noFill/>
                </a:ln>
                <a:solidFill>
                  <a:sysClr val="windowText" lastClr="000000"/>
                </a:solidFill>
                <a:effectLst/>
                <a:uLnTx/>
                <a:uFillTx/>
                <a:latin typeface="Arial"/>
                <a:ea typeface="+mn-ea"/>
                <a:cs typeface="Arial"/>
              </a:rPr>
              <a:t>Rankings, e.g. top markets and top sectors, are done by quarterly deal activity (that is, deal count for the given quarter). CB Insights' global platform converts deal amounts to USD at the market rate current on the date of the specific deal. All figures in this report are in USD and not in CAD.</a:t>
            </a:r>
          </a:p>
        </p:txBody>
      </p:sp>
      <p:sp>
        <p:nvSpPr>
          <p:cNvPr id="9" name="object 6"/>
          <p:cNvSpPr txBox="1"/>
          <p:nvPr/>
        </p:nvSpPr>
        <p:spPr>
          <a:xfrm>
            <a:off x="686075" y="2683462"/>
            <a:ext cx="1355369" cy="1692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0" cap="none" spc="20" normalizeH="0" baseline="0" noProof="0" dirty="0">
                <a:ln>
                  <a:noFill/>
                </a:ln>
                <a:solidFill>
                  <a:srgbClr val="A32020"/>
                </a:solidFill>
                <a:effectLst/>
                <a:uLnTx/>
                <a:uFillTx/>
                <a:latin typeface="Arial"/>
                <a:ea typeface="+mn-ea"/>
                <a:cs typeface="Arial"/>
              </a:rPr>
              <a:t>Wha</a:t>
            </a:r>
            <a:r>
              <a:rPr kumimoji="0" sz="1100" b="1" i="0" u="none" strike="noStrike" kern="0" cap="none" spc="0" normalizeH="0" baseline="0" noProof="0" dirty="0">
                <a:ln>
                  <a:noFill/>
                </a:ln>
                <a:solidFill>
                  <a:srgbClr val="A32020"/>
                </a:solidFill>
                <a:effectLst/>
                <a:uLnTx/>
                <a:uFillTx/>
                <a:latin typeface="Arial"/>
                <a:ea typeface="+mn-ea"/>
                <a:cs typeface="Arial"/>
              </a:rPr>
              <a:t>t</a:t>
            </a:r>
            <a:r>
              <a:rPr kumimoji="0" sz="1100" b="1" i="0" u="none" strike="noStrike" kern="0" cap="none" spc="35" normalizeH="0" baseline="0" noProof="0" dirty="0">
                <a:ln>
                  <a:noFill/>
                </a:ln>
                <a:solidFill>
                  <a:srgbClr val="A32020"/>
                </a:solidFill>
                <a:effectLst/>
                <a:uLnTx/>
                <a:uFillTx/>
                <a:latin typeface="Arial"/>
                <a:ea typeface="+mn-ea"/>
                <a:cs typeface="Arial"/>
              </a:rPr>
              <a:t> </a:t>
            </a:r>
            <a:r>
              <a:rPr kumimoji="0" sz="1100" b="1" i="0" u="none" strike="noStrike" kern="0" cap="none" spc="20" normalizeH="0" baseline="0" noProof="0" dirty="0">
                <a:ln>
                  <a:noFill/>
                </a:ln>
                <a:solidFill>
                  <a:srgbClr val="A32020"/>
                </a:solidFill>
                <a:effectLst/>
                <a:uLnTx/>
                <a:uFillTx/>
                <a:latin typeface="Arial"/>
                <a:ea typeface="+mn-ea"/>
                <a:cs typeface="Arial"/>
              </a:rPr>
              <a:t>i</a:t>
            </a:r>
            <a:r>
              <a:rPr kumimoji="0" sz="1100" b="1" i="0" u="none" strike="noStrike" kern="0" cap="none" spc="0" normalizeH="0" baseline="0" noProof="0" dirty="0">
                <a:ln>
                  <a:noFill/>
                </a:ln>
                <a:solidFill>
                  <a:srgbClr val="A32020"/>
                </a:solidFill>
                <a:effectLst/>
                <a:uLnTx/>
                <a:uFillTx/>
                <a:latin typeface="Arial"/>
                <a:ea typeface="+mn-ea"/>
                <a:cs typeface="Arial"/>
              </a:rPr>
              <a:t>s</a:t>
            </a:r>
            <a:r>
              <a:rPr kumimoji="0" sz="1100" b="1" i="0" u="none" strike="noStrike" kern="0" cap="none" spc="35" normalizeH="0" baseline="0" noProof="0" dirty="0">
                <a:ln>
                  <a:noFill/>
                </a:ln>
                <a:solidFill>
                  <a:srgbClr val="A32020"/>
                </a:solidFill>
                <a:effectLst/>
                <a:uLnTx/>
                <a:uFillTx/>
                <a:latin typeface="Arial"/>
                <a:ea typeface="+mn-ea"/>
                <a:cs typeface="Arial"/>
              </a:rPr>
              <a:t> </a:t>
            </a:r>
            <a:r>
              <a:rPr kumimoji="0" sz="1100" b="1" i="0" u="none" strike="noStrike" kern="0" cap="none" spc="20" normalizeH="0" baseline="0" noProof="0" dirty="0">
                <a:ln>
                  <a:noFill/>
                </a:ln>
                <a:solidFill>
                  <a:srgbClr val="A32020"/>
                </a:solidFill>
                <a:effectLst/>
                <a:uLnTx/>
                <a:uFillTx/>
                <a:latin typeface="Arial"/>
                <a:ea typeface="+mn-ea"/>
                <a:cs typeface="Arial"/>
              </a:rPr>
              <a:t>included:</a:t>
            </a:r>
            <a:endParaRPr kumimoji="0" sz="1100" b="0" i="0" u="none" strike="noStrike" kern="0" cap="none" spc="0" normalizeH="0" baseline="0" noProof="0" dirty="0">
              <a:ln>
                <a:noFill/>
              </a:ln>
              <a:solidFill>
                <a:srgbClr val="A32020"/>
              </a:solidFill>
              <a:effectLst/>
              <a:uLnTx/>
              <a:uFillTx/>
              <a:latin typeface="Arial"/>
              <a:ea typeface="+mn-ea"/>
              <a:cs typeface="Arial"/>
            </a:endParaRPr>
          </a:p>
        </p:txBody>
      </p:sp>
      <p:sp>
        <p:nvSpPr>
          <p:cNvPr id="10" name="object 13"/>
          <p:cNvSpPr txBox="1"/>
          <p:nvPr/>
        </p:nvSpPr>
        <p:spPr>
          <a:xfrm>
            <a:off x="5117464" y="2683462"/>
            <a:ext cx="1389946" cy="169277"/>
          </a:xfrm>
          <a:prstGeom prst="rect">
            <a:avLst/>
          </a:prstGeom>
        </p:spPr>
        <p:txBody>
          <a:bodyPr vert="horz" wrap="square" lIns="0" tIns="0" rIns="0" bIns="0" rtlCol="0">
            <a:spAutoFit/>
          </a:bodyPr>
          <a:lstStyle>
            <a:defPPr>
              <a:defRPr lang="en-US"/>
            </a:defPPr>
            <a:lvl1pPr marL="12700" marR="0" lvl="0" indent="0" defTabSz="914400" fontAlgn="auto">
              <a:lnSpc>
                <a:spcPct val="100000"/>
              </a:lnSpc>
              <a:spcBef>
                <a:spcPts val="0"/>
              </a:spcBef>
              <a:spcAft>
                <a:spcPts val="0"/>
              </a:spcAft>
              <a:buClrTx/>
              <a:buSzTx/>
              <a:buFontTx/>
              <a:buNone/>
              <a:tabLst/>
              <a:defRPr kumimoji="0" sz="1100" b="1" i="0" u="none" strike="noStrike" kern="0" cap="none" spc="20" normalizeH="0" baseline="0">
                <a:ln>
                  <a:noFill/>
                </a:ln>
                <a:solidFill>
                  <a:schemeClr val="tx2"/>
                </a:solidFill>
                <a:effectLst/>
                <a:uLnTx/>
                <a:uFillTx/>
                <a:latin typeface="Arial"/>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0" cap="none" spc="20" normalizeH="0" baseline="0" noProof="0" dirty="0">
                <a:ln>
                  <a:noFill/>
                </a:ln>
                <a:solidFill>
                  <a:srgbClr val="A32020"/>
                </a:solidFill>
                <a:effectLst/>
                <a:uLnTx/>
                <a:uFillTx/>
                <a:latin typeface="Arial"/>
                <a:ea typeface="+mn-ea"/>
                <a:cs typeface="Arial"/>
              </a:rPr>
              <a:t>What is excluded:</a:t>
            </a:r>
          </a:p>
        </p:txBody>
      </p:sp>
      <p:sp>
        <p:nvSpPr>
          <p:cNvPr id="11" name="object 7"/>
          <p:cNvSpPr txBox="1"/>
          <p:nvPr/>
        </p:nvSpPr>
        <p:spPr>
          <a:xfrm>
            <a:off x="686075" y="2910607"/>
            <a:ext cx="4059546" cy="4308872"/>
          </a:xfrm>
          <a:prstGeom prst="rect">
            <a:avLst/>
          </a:prstGeom>
        </p:spPr>
        <p:txBody>
          <a:bodyPr vert="horz" wrap="square" lIns="0" tIns="0" rIns="0" bIns="0" rtlCol="0">
            <a:spAutoFit/>
          </a:bodyPr>
          <a:lstStyle/>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Canadian companies headquartered in Canada.</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Equity financings into emerging companies. Fundings must be to VC-backed companies, which are defined as companies that have received equity funding at any point from at least one of the following: venture capital firms, corporate venture groups, super angel investors, government entities, or public-private partnerships.</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Fundings of only private companies. Funding rounds raised by public companies of any kind on any exchange (including Pink Sheets) are excluded from our numbers, even if they received investment by a venture firm(s).</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Only includes the investment made in the quarter for tranched investments. If a company does a second closing of its Series B round for $5M and previously had closed $2M in a prior quarter, only the $5M is reflected in our results.</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Round numbers are updated to reflect what has closed, wherever available—not what is intended. If a company indicates the closing of $5M out of a desired raise of $15M, our numbers will  update to reflect the amount that has closed.</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Only verifiable fundings are included. Fundings are verified via (1) various federal and provincial regulatory filings, (2) direct confirmation with firm or investor, (3) press release, or (4) credible media sources.</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Equity fundings to joint ventures and spinoffs/spinouts are included, given that they meet the VC-backed criteria.</a:t>
            </a:r>
          </a:p>
        </p:txBody>
      </p:sp>
      <p:sp>
        <p:nvSpPr>
          <p:cNvPr id="12" name="object 7"/>
          <p:cNvSpPr txBox="1"/>
          <p:nvPr/>
        </p:nvSpPr>
        <p:spPr>
          <a:xfrm>
            <a:off x="5117464" y="2910607"/>
            <a:ext cx="4407535" cy="4385816"/>
          </a:xfrm>
          <a:prstGeom prst="rect">
            <a:avLst/>
          </a:prstGeom>
        </p:spPr>
        <p:txBody>
          <a:bodyPr vert="horz" wrap="square" lIns="0" tIns="0" rIns="0" bIns="0" rtlCol="0">
            <a:spAutoFit/>
          </a:bodyPr>
          <a:lstStyle/>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Canadian companies not headquartered in Canada.</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Contingent funding. If a company receives a commitment for $20M subject to hitting certain milestones but first gets $8M, only the $8M is included in our data.</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Business development/R&amp;D arrangements whether transferable into equity now, later or never. If a company signs a $300M R&amp;D partnership with a larger corporation, this is not equity financing nor is it from venture capital firms. As a result, it is not included.</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Buyouts, consolidations, or recapitalizations. All three of these transaction types are commonly employed by private equity firms and are tracked by CB Insights. But they are excluded for the purposes of this report.</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Private placements. These investments, also known as PIPEs (private investment in public equities), are not included even if made by a venture capital firm(s).</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Debt/loans of any kind (except convertible notes). Venture debt or any kind of debt/loan issued to emerging startup companies, even if included as an additional part of an equity financing, isn’t included. If a company receives $3M with $2M from venture investors and $1M in debt, only the $2M is included in these statistics. No secondary markets deals are included.</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Grants or loan financings by the federal government, provincial agencies, or public-private partnerships to emerging startup companies are not included (only equity financings).</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err="1">
                <a:ln>
                  <a:noFill/>
                </a:ln>
                <a:solidFill>
                  <a:sysClr val="windowText" lastClr="000000"/>
                </a:solidFill>
                <a:effectLst/>
                <a:uLnTx/>
                <a:uFillTx/>
                <a:latin typeface="Arial"/>
                <a:ea typeface="+mn-ea"/>
                <a:cs typeface="Arial"/>
              </a:rPr>
              <a:t>Fundings</a:t>
            </a: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 to subsidiaries of a larger parent corporation.</a:t>
            </a:r>
          </a:p>
        </p:txBody>
      </p:sp>
      <p:sp>
        <p:nvSpPr>
          <p:cNvPr id="15" name="TextBox 14">
            <a:extLst>
              <a:ext uri="{FF2B5EF4-FFF2-40B4-BE49-F238E27FC236}">
                <a16:creationId xmlns:a16="http://schemas.microsoft.com/office/drawing/2014/main" id="{E7F66F28-5F12-4380-923C-EADF4D909EA9}"/>
              </a:ext>
            </a:extLst>
          </p:cNvPr>
          <p:cNvSpPr txBox="1"/>
          <p:nvPr/>
        </p:nvSpPr>
        <p:spPr>
          <a:xfrm>
            <a:off x="579284" y="511981"/>
            <a:ext cx="4527475" cy="570607"/>
          </a:xfrm>
          <a:prstGeom prst="rect">
            <a:avLst/>
          </a:prstGeom>
          <a:solidFill>
            <a:schemeClr val="bg1"/>
          </a:solidFill>
        </p:spPr>
        <p:txBody>
          <a:bodyPr wrap="square" lIns="0" tIns="0" rIns="0" bIns="0" rtlCol="0">
            <a:no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2600" b="1" i="0" u="none" strike="noStrike" kern="1200" cap="none" spc="0" normalizeH="0" baseline="0" noProof="0" dirty="0">
                <a:ln>
                  <a:noFill/>
                </a:ln>
                <a:solidFill>
                  <a:srgbClr val="D04A02"/>
                </a:solidFill>
                <a:effectLst/>
                <a:uLnTx/>
                <a:uFillTx/>
                <a:latin typeface="+mj-lt"/>
                <a:ea typeface="+mn-ea"/>
                <a:cs typeface="+mn-cs"/>
              </a:rPr>
              <a:t>Notes on methodology</a:t>
            </a:r>
            <a:endParaRPr kumimoji="0" lang="en-US" sz="2600" b="0" i="0" u="none" strike="noStrike" kern="1200" cap="none" spc="0" normalizeH="0" baseline="0" noProof="0" dirty="0">
              <a:ln>
                <a:noFill/>
              </a:ln>
              <a:solidFill>
                <a:srgbClr val="D04A02"/>
              </a:solidFill>
              <a:effectLst/>
              <a:uLnTx/>
              <a:uFillTx/>
              <a:latin typeface="+mj-lt"/>
              <a:ea typeface="+mn-ea"/>
              <a:cs typeface="+mn-cs"/>
            </a:endParaRPr>
          </a:p>
        </p:txBody>
      </p:sp>
    </p:spTree>
    <p:extLst>
      <p:ext uri="{BB962C8B-B14F-4D97-AF65-F5344CB8AC3E}">
        <p14:creationId xmlns:p14="http://schemas.microsoft.com/office/powerpoint/2010/main" val="595543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9891"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fld id="{5EA455A6-F8B5-4699-A43A-1232C4D79869}" type="slidenum">
              <a:rPr kumimoji="0" lang="en-US" sz="9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1" name="TextBox 200"/>
          <p:cNvSpPr txBox="1"/>
          <p:nvPr/>
        </p:nvSpPr>
        <p:spPr>
          <a:xfrm>
            <a:off x="579284" y="511981"/>
            <a:ext cx="4527475" cy="570607"/>
          </a:xfrm>
          <a:prstGeom prst="rect">
            <a:avLst/>
          </a:prstGeom>
          <a:solidFill>
            <a:schemeClr val="bg1"/>
          </a:solidFill>
        </p:spPr>
        <p:txBody>
          <a:bodyPr wrap="square" lIns="0" tIns="0" rIns="0" bIns="0" rtlCol="0">
            <a:no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2600" b="1" i="0" u="none" strike="noStrike" kern="1200" cap="none" spc="0" normalizeH="0" baseline="0" noProof="0" dirty="0">
                <a:ln>
                  <a:noFill/>
                </a:ln>
                <a:solidFill>
                  <a:srgbClr val="D04A02"/>
                </a:solidFill>
                <a:effectLst/>
                <a:uLnTx/>
                <a:uFillTx/>
                <a:latin typeface="+mj-lt"/>
                <a:ea typeface="+mn-ea"/>
                <a:cs typeface="+mn-cs"/>
              </a:rPr>
              <a:t>Definitions</a:t>
            </a:r>
            <a:endParaRPr kumimoji="0" lang="en-US" sz="2600" b="0" i="0" u="none" strike="noStrike" kern="1200" cap="none" spc="0" normalizeH="0" baseline="0" noProof="0" dirty="0">
              <a:ln>
                <a:noFill/>
              </a:ln>
              <a:solidFill>
                <a:srgbClr val="D04A02"/>
              </a:solidFill>
              <a:effectLst/>
              <a:uLnTx/>
              <a:uFillTx/>
              <a:latin typeface="+mj-lt"/>
              <a:ea typeface="+mn-ea"/>
              <a:cs typeface="+mn-cs"/>
            </a:endParaRPr>
          </a:p>
        </p:txBody>
      </p:sp>
      <p:sp>
        <p:nvSpPr>
          <p:cNvPr id="11" name="object 7"/>
          <p:cNvSpPr txBox="1"/>
          <p:nvPr/>
        </p:nvSpPr>
        <p:spPr>
          <a:xfrm>
            <a:off x="2253571" y="2123001"/>
            <a:ext cx="2732087" cy="153888"/>
          </a:xfrm>
          <a:prstGeom prst="rect">
            <a:avLst/>
          </a:prstGeom>
        </p:spPr>
        <p:txBody>
          <a:bodyPr vert="horz" wrap="square" lIns="0" tIns="0" rIns="0" bIns="0" rtlCol="0">
            <a:spAutoFit/>
          </a:bodyPr>
          <a:lstStyle/>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Seed</a:t>
            </a:r>
          </a:p>
        </p:txBody>
      </p:sp>
      <p:grpSp>
        <p:nvGrpSpPr>
          <p:cNvPr id="38" name="Group 37">
            <a:extLst>
              <a:ext uri="{FF2B5EF4-FFF2-40B4-BE49-F238E27FC236}">
                <a16:creationId xmlns:a16="http://schemas.microsoft.com/office/drawing/2014/main" id="{97818086-DDBA-4E1F-B8DD-8814C59F82DD}"/>
              </a:ext>
            </a:extLst>
          </p:cNvPr>
          <p:cNvGrpSpPr/>
          <p:nvPr/>
        </p:nvGrpSpPr>
        <p:grpSpPr>
          <a:xfrm>
            <a:off x="592499" y="2778672"/>
            <a:ext cx="1239809" cy="621321"/>
            <a:chOff x="5566343" y="6398669"/>
            <a:chExt cx="1239809" cy="621321"/>
          </a:xfrm>
        </p:grpSpPr>
        <p:sp>
          <p:nvSpPr>
            <p:cNvPr id="39" name="TextBox 38">
              <a:extLst>
                <a:ext uri="{FF2B5EF4-FFF2-40B4-BE49-F238E27FC236}">
                  <a16:creationId xmlns:a16="http://schemas.microsoft.com/office/drawing/2014/main" id="{8132B186-6944-4819-995B-B13100458240}"/>
                </a:ext>
              </a:extLst>
            </p:cNvPr>
            <p:cNvSpPr txBox="1"/>
            <p:nvPr/>
          </p:nvSpPr>
          <p:spPr>
            <a:xfrm>
              <a:off x="6342884" y="6491936"/>
              <a:ext cx="463268" cy="430887"/>
            </a:xfrm>
            <a:prstGeom prst="rect">
              <a:avLst/>
            </a:prstGeom>
            <a:no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mn-cs"/>
                </a:rPr>
                <a:t>Early </a:t>
              </a:r>
              <a:br>
                <a:rPr kumimoji="0" lang="en-US" sz="1400" b="0" i="0" u="none" strike="noStrike" kern="1200" cap="none" spc="0" normalizeH="0" baseline="0" noProof="0" dirty="0">
                  <a:ln>
                    <a:noFill/>
                  </a:ln>
                  <a:solidFill>
                    <a:srgbClr val="000000"/>
                  </a:solidFill>
                  <a:effectLst/>
                  <a:uLnTx/>
                  <a:uFillTx/>
                  <a:latin typeface="Georgia"/>
                  <a:ea typeface="+mn-ea"/>
                  <a:cs typeface="+mn-cs"/>
                </a:rPr>
              </a:br>
              <a:r>
                <a:rPr kumimoji="0" lang="en-US" sz="1400" b="0" i="0" u="none" strike="noStrike" kern="1200" cap="none" spc="0" normalizeH="0" baseline="0" noProof="0" dirty="0">
                  <a:ln>
                    <a:noFill/>
                  </a:ln>
                  <a:solidFill>
                    <a:srgbClr val="000000"/>
                  </a:solidFill>
                  <a:effectLst/>
                  <a:uLnTx/>
                  <a:uFillTx/>
                  <a:latin typeface="Georgia"/>
                  <a:ea typeface="+mn-ea"/>
                  <a:cs typeface="+mn-cs"/>
                </a:rPr>
                <a:t>stage</a:t>
              </a:r>
            </a:p>
          </p:txBody>
        </p:sp>
        <p:sp>
          <p:nvSpPr>
            <p:cNvPr id="40" name="Teardrop 39">
              <a:extLst>
                <a:ext uri="{FF2B5EF4-FFF2-40B4-BE49-F238E27FC236}">
                  <a16:creationId xmlns:a16="http://schemas.microsoft.com/office/drawing/2014/main" id="{DBA6E49E-D3E8-4AFB-94B8-7F906A9C43A7}"/>
                </a:ext>
              </a:extLst>
            </p:cNvPr>
            <p:cNvSpPr/>
            <p:nvPr/>
          </p:nvSpPr>
          <p:spPr bwMode="ltGray">
            <a:xfrm rot="5400000" flipV="1">
              <a:off x="5566343" y="6398669"/>
              <a:ext cx="621321" cy="621321"/>
            </a:xfrm>
            <a:prstGeom prst="teardrop">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Georgia" pitchFamily="18" charset="0"/>
                <a:ea typeface="+mn-ea"/>
                <a:cs typeface="+mn-cs"/>
              </a:endParaRPr>
            </a:p>
          </p:txBody>
        </p:sp>
        <p:sp>
          <p:nvSpPr>
            <p:cNvPr id="43" name="Freeform 22">
              <a:extLst>
                <a:ext uri="{FF2B5EF4-FFF2-40B4-BE49-F238E27FC236}">
                  <a16:creationId xmlns:a16="http://schemas.microsoft.com/office/drawing/2014/main" id="{DED010E2-58EA-4D91-8702-A9E836EA1094}"/>
                </a:ext>
              </a:extLst>
            </p:cNvPr>
            <p:cNvSpPr>
              <a:spLocks noEditPoints="1"/>
            </p:cNvSpPr>
            <p:nvPr/>
          </p:nvSpPr>
          <p:spPr bwMode="auto">
            <a:xfrm>
              <a:off x="5839514" y="6767278"/>
              <a:ext cx="51778" cy="111692"/>
            </a:xfrm>
            <a:custGeom>
              <a:avLst/>
              <a:gdLst>
                <a:gd name="T0" fmla="*/ 68 w 70"/>
                <a:gd name="T1" fmla="*/ 150 h 151"/>
                <a:gd name="T2" fmla="*/ 70 w 70"/>
                <a:gd name="T3" fmla="*/ 150 h 151"/>
                <a:gd name="T4" fmla="*/ 69 w 70"/>
                <a:gd name="T5" fmla="*/ 151 h 151"/>
                <a:gd name="T6" fmla="*/ 68 w 70"/>
                <a:gd name="T7" fmla="*/ 150 h 151"/>
                <a:gd name="T8" fmla="*/ 42 w 70"/>
                <a:gd name="T9" fmla="*/ 8 h 151"/>
                <a:gd name="T10" fmla="*/ 37 w 70"/>
                <a:gd name="T11" fmla="*/ 14 h 151"/>
                <a:gd name="T12" fmla="*/ 31 w 70"/>
                <a:gd name="T13" fmla="*/ 22 h 151"/>
                <a:gd name="T14" fmla="*/ 26 w 70"/>
                <a:gd name="T15" fmla="*/ 33 h 151"/>
                <a:gd name="T16" fmla="*/ 21 w 70"/>
                <a:gd name="T17" fmla="*/ 47 h 151"/>
                <a:gd name="T18" fmla="*/ 20 w 70"/>
                <a:gd name="T19" fmla="*/ 63 h 151"/>
                <a:gd name="T20" fmla="*/ 21 w 70"/>
                <a:gd name="T21" fmla="*/ 80 h 151"/>
                <a:gd name="T22" fmla="*/ 27 w 70"/>
                <a:gd name="T23" fmla="*/ 97 h 151"/>
                <a:gd name="T24" fmla="*/ 38 w 70"/>
                <a:gd name="T25" fmla="*/ 119 h 151"/>
                <a:gd name="T26" fmla="*/ 47 w 70"/>
                <a:gd name="T27" fmla="*/ 134 h 151"/>
                <a:gd name="T28" fmla="*/ 55 w 70"/>
                <a:gd name="T29" fmla="*/ 144 h 151"/>
                <a:gd name="T30" fmla="*/ 62 w 70"/>
                <a:gd name="T31" fmla="*/ 148 h 151"/>
                <a:gd name="T32" fmla="*/ 66 w 70"/>
                <a:gd name="T33" fmla="*/ 150 h 151"/>
                <a:gd name="T34" fmla="*/ 68 w 70"/>
                <a:gd name="T35" fmla="*/ 150 h 151"/>
                <a:gd name="T36" fmla="*/ 32 w 70"/>
                <a:gd name="T37" fmla="*/ 150 h 151"/>
                <a:gd name="T38" fmla="*/ 30 w 70"/>
                <a:gd name="T39" fmla="*/ 148 h 151"/>
                <a:gd name="T40" fmla="*/ 26 w 70"/>
                <a:gd name="T41" fmla="*/ 142 h 151"/>
                <a:gd name="T42" fmla="*/ 20 w 70"/>
                <a:gd name="T43" fmla="*/ 134 h 151"/>
                <a:gd name="T44" fmla="*/ 14 w 70"/>
                <a:gd name="T45" fmla="*/ 121 h 151"/>
                <a:gd name="T46" fmla="*/ 8 w 70"/>
                <a:gd name="T47" fmla="*/ 108 h 151"/>
                <a:gd name="T48" fmla="*/ 3 w 70"/>
                <a:gd name="T49" fmla="*/ 93 h 151"/>
                <a:gd name="T50" fmla="*/ 0 w 70"/>
                <a:gd name="T51" fmla="*/ 77 h 151"/>
                <a:gd name="T52" fmla="*/ 2 w 70"/>
                <a:gd name="T53" fmla="*/ 62 h 151"/>
                <a:gd name="T54" fmla="*/ 7 w 70"/>
                <a:gd name="T55" fmla="*/ 44 h 151"/>
                <a:gd name="T56" fmla="*/ 16 w 70"/>
                <a:gd name="T57" fmla="*/ 30 h 151"/>
                <a:gd name="T58" fmla="*/ 32 w 70"/>
                <a:gd name="T59" fmla="*/ 15 h 151"/>
                <a:gd name="T60" fmla="*/ 42 w 70"/>
                <a:gd name="T61" fmla="*/ 8 h 151"/>
                <a:gd name="T62" fmla="*/ 49 w 70"/>
                <a:gd name="T63" fmla="*/ 0 h 151"/>
                <a:gd name="T64" fmla="*/ 48 w 70"/>
                <a:gd name="T65" fmla="*/ 3 h 151"/>
                <a:gd name="T66" fmla="*/ 42 w 70"/>
                <a:gd name="T67" fmla="*/ 8 h 151"/>
                <a:gd name="T68" fmla="*/ 42 w 70"/>
                <a:gd name="T69" fmla="*/ 8 h 151"/>
                <a:gd name="T70" fmla="*/ 43 w 70"/>
                <a:gd name="T71" fmla="*/ 7 h 151"/>
                <a:gd name="T72" fmla="*/ 48 w 70"/>
                <a:gd name="T73" fmla="*/ 3 h 151"/>
                <a:gd name="T74" fmla="*/ 49 w 70"/>
                <a:gd name="T7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151">
                  <a:moveTo>
                    <a:pt x="68" y="150"/>
                  </a:moveTo>
                  <a:lnTo>
                    <a:pt x="70" y="150"/>
                  </a:lnTo>
                  <a:lnTo>
                    <a:pt x="69" y="151"/>
                  </a:lnTo>
                  <a:lnTo>
                    <a:pt x="68" y="150"/>
                  </a:lnTo>
                  <a:close/>
                  <a:moveTo>
                    <a:pt x="42" y="8"/>
                  </a:moveTo>
                  <a:lnTo>
                    <a:pt x="37" y="14"/>
                  </a:lnTo>
                  <a:lnTo>
                    <a:pt x="31" y="22"/>
                  </a:lnTo>
                  <a:lnTo>
                    <a:pt x="26" y="33"/>
                  </a:lnTo>
                  <a:lnTo>
                    <a:pt x="21" y="47"/>
                  </a:lnTo>
                  <a:lnTo>
                    <a:pt x="20" y="63"/>
                  </a:lnTo>
                  <a:lnTo>
                    <a:pt x="21" y="80"/>
                  </a:lnTo>
                  <a:lnTo>
                    <a:pt x="27" y="97"/>
                  </a:lnTo>
                  <a:lnTo>
                    <a:pt x="38" y="119"/>
                  </a:lnTo>
                  <a:lnTo>
                    <a:pt x="47" y="134"/>
                  </a:lnTo>
                  <a:lnTo>
                    <a:pt x="55" y="144"/>
                  </a:lnTo>
                  <a:lnTo>
                    <a:pt x="62" y="148"/>
                  </a:lnTo>
                  <a:lnTo>
                    <a:pt x="66" y="150"/>
                  </a:lnTo>
                  <a:lnTo>
                    <a:pt x="68" y="150"/>
                  </a:lnTo>
                  <a:lnTo>
                    <a:pt x="32" y="150"/>
                  </a:lnTo>
                  <a:lnTo>
                    <a:pt x="30" y="148"/>
                  </a:lnTo>
                  <a:lnTo>
                    <a:pt x="26" y="142"/>
                  </a:lnTo>
                  <a:lnTo>
                    <a:pt x="20" y="134"/>
                  </a:lnTo>
                  <a:lnTo>
                    <a:pt x="14" y="121"/>
                  </a:lnTo>
                  <a:lnTo>
                    <a:pt x="8" y="108"/>
                  </a:lnTo>
                  <a:lnTo>
                    <a:pt x="3" y="93"/>
                  </a:lnTo>
                  <a:lnTo>
                    <a:pt x="0" y="77"/>
                  </a:lnTo>
                  <a:lnTo>
                    <a:pt x="2" y="62"/>
                  </a:lnTo>
                  <a:lnTo>
                    <a:pt x="7" y="44"/>
                  </a:lnTo>
                  <a:lnTo>
                    <a:pt x="16" y="30"/>
                  </a:lnTo>
                  <a:lnTo>
                    <a:pt x="32" y="15"/>
                  </a:lnTo>
                  <a:lnTo>
                    <a:pt x="42" y="8"/>
                  </a:lnTo>
                  <a:close/>
                  <a:moveTo>
                    <a:pt x="49" y="0"/>
                  </a:moveTo>
                  <a:lnTo>
                    <a:pt x="48" y="3"/>
                  </a:lnTo>
                  <a:lnTo>
                    <a:pt x="42" y="8"/>
                  </a:lnTo>
                  <a:lnTo>
                    <a:pt x="42" y="8"/>
                  </a:lnTo>
                  <a:lnTo>
                    <a:pt x="43" y="7"/>
                  </a:lnTo>
                  <a:lnTo>
                    <a:pt x="48" y="3"/>
                  </a:lnTo>
                  <a:lnTo>
                    <a:pt x="4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23">
              <a:extLst>
                <a:ext uri="{FF2B5EF4-FFF2-40B4-BE49-F238E27FC236}">
                  <a16:creationId xmlns:a16="http://schemas.microsoft.com/office/drawing/2014/main" id="{9C834B72-C406-408C-AE50-C3486CE0E90F}"/>
                </a:ext>
              </a:extLst>
            </p:cNvPr>
            <p:cNvSpPr>
              <a:spLocks/>
            </p:cNvSpPr>
            <p:nvPr/>
          </p:nvSpPr>
          <p:spPr bwMode="auto">
            <a:xfrm>
              <a:off x="5862444" y="6742129"/>
              <a:ext cx="107254" cy="68791"/>
            </a:xfrm>
            <a:custGeom>
              <a:avLst/>
              <a:gdLst>
                <a:gd name="T0" fmla="*/ 53 w 145"/>
                <a:gd name="T1" fmla="*/ 0 h 93"/>
                <a:gd name="T2" fmla="*/ 60 w 145"/>
                <a:gd name="T3" fmla="*/ 0 h 93"/>
                <a:gd name="T4" fmla="*/ 66 w 145"/>
                <a:gd name="T5" fmla="*/ 1 h 93"/>
                <a:gd name="T6" fmla="*/ 71 w 145"/>
                <a:gd name="T7" fmla="*/ 3 h 93"/>
                <a:gd name="T8" fmla="*/ 83 w 145"/>
                <a:gd name="T9" fmla="*/ 6 h 93"/>
                <a:gd name="T10" fmla="*/ 93 w 145"/>
                <a:gd name="T11" fmla="*/ 12 h 93"/>
                <a:gd name="T12" fmla="*/ 101 w 145"/>
                <a:gd name="T13" fmla="*/ 17 h 93"/>
                <a:gd name="T14" fmla="*/ 109 w 145"/>
                <a:gd name="T15" fmla="*/ 22 h 93"/>
                <a:gd name="T16" fmla="*/ 115 w 145"/>
                <a:gd name="T17" fmla="*/ 26 h 93"/>
                <a:gd name="T18" fmla="*/ 123 w 145"/>
                <a:gd name="T19" fmla="*/ 26 h 93"/>
                <a:gd name="T20" fmla="*/ 133 w 145"/>
                <a:gd name="T21" fmla="*/ 22 h 93"/>
                <a:gd name="T22" fmla="*/ 145 w 145"/>
                <a:gd name="T23" fmla="*/ 12 h 93"/>
                <a:gd name="T24" fmla="*/ 144 w 145"/>
                <a:gd name="T25" fmla="*/ 16 h 93"/>
                <a:gd name="T26" fmla="*/ 143 w 145"/>
                <a:gd name="T27" fmla="*/ 23 h 93"/>
                <a:gd name="T28" fmla="*/ 139 w 145"/>
                <a:gd name="T29" fmla="*/ 34 h 93"/>
                <a:gd name="T30" fmla="*/ 133 w 145"/>
                <a:gd name="T31" fmla="*/ 48 h 93"/>
                <a:gd name="T32" fmla="*/ 126 w 145"/>
                <a:gd name="T33" fmla="*/ 61 h 93"/>
                <a:gd name="T34" fmla="*/ 117 w 145"/>
                <a:gd name="T35" fmla="*/ 74 h 93"/>
                <a:gd name="T36" fmla="*/ 105 w 145"/>
                <a:gd name="T37" fmla="*/ 83 h 93"/>
                <a:gd name="T38" fmla="*/ 90 w 145"/>
                <a:gd name="T39" fmla="*/ 88 h 93"/>
                <a:gd name="T40" fmla="*/ 67 w 145"/>
                <a:gd name="T41" fmla="*/ 92 h 93"/>
                <a:gd name="T42" fmla="*/ 48 w 145"/>
                <a:gd name="T43" fmla="*/ 93 h 93"/>
                <a:gd name="T44" fmla="*/ 32 w 145"/>
                <a:gd name="T45" fmla="*/ 92 h 93"/>
                <a:gd name="T46" fmla="*/ 21 w 145"/>
                <a:gd name="T47" fmla="*/ 88 h 93"/>
                <a:gd name="T48" fmla="*/ 12 w 145"/>
                <a:gd name="T49" fmla="*/ 82 h 93"/>
                <a:gd name="T50" fmla="*/ 6 w 145"/>
                <a:gd name="T51" fmla="*/ 75 h 93"/>
                <a:gd name="T52" fmla="*/ 2 w 145"/>
                <a:gd name="T53" fmla="*/ 67 h 93"/>
                <a:gd name="T54" fmla="*/ 0 w 145"/>
                <a:gd name="T55" fmla="*/ 56 h 93"/>
                <a:gd name="T56" fmla="*/ 1 w 145"/>
                <a:gd name="T57" fmla="*/ 49 h 93"/>
                <a:gd name="T58" fmla="*/ 2 w 145"/>
                <a:gd name="T59" fmla="*/ 47 h 93"/>
                <a:gd name="T60" fmla="*/ 2 w 145"/>
                <a:gd name="T61" fmla="*/ 45 h 93"/>
                <a:gd name="T62" fmla="*/ 2 w 145"/>
                <a:gd name="T63" fmla="*/ 41 h 93"/>
                <a:gd name="T64" fmla="*/ 4 w 145"/>
                <a:gd name="T65" fmla="*/ 34 h 93"/>
                <a:gd name="T66" fmla="*/ 5 w 145"/>
                <a:gd name="T67" fmla="*/ 27 h 93"/>
                <a:gd name="T68" fmla="*/ 10 w 145"/>
                <a:gd name="T69" fmla="*/ 20 h 93"/>
                <a:gd name="T70" fmla="*/ 16 w 145"/>
                <a:gd name="T71" fmla="*/ 12 h 93"/>
                <a:gd name="T72" fmla="*/ 24 w 145"/>
                <a:gd name="T73" fmla="*/ 6 h 93"/>
                <a:gd name="T74" fmla="*/ 37 w 145"/>
                <a:gd name="T75" fmla="*/ 1 h 93"/>
                <a:gd name="T76" fmla="*/ 53 w 145"/>
                <a:gd name="T7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93">
                  <a:moveTo>
                    <a:pt x="53" y="0"/>
                  </a:moveTo>
                  <a:lnTo>
                    <a:pt x="60" y="0"/>
                  </a:lnTo>
                  <a:lnTo>
                    <a:pt x="66" y="1"/>
                  </a:lnTo>
                  <a:lnTo>
                    <a:pt x="71" y="3"/>
                  </a:lnTo>
                  <a:lnTo>
                    <a:pt x="83" y="6"/>
                  </a:lnTo>
                  <a:lnTo>
                    <a:pt x="93" y="12"/>
                  </a:lnTo>
                  <a:lnTo>
                    <a:pt x="101" y="17"/>
                  </a:lnTo>
                  <a:lnTo>
                    <a:pt x="109" y="22"/>
                  </a:lnTo>
                  <a:lnTo>
                    <a:pt x="115" y="26"/>
                  </a:lnTo>
                  <a:lnTo>
                    <a:pt x="123" y="26"/>
                  </a:lnTo>
                  <a:lnTo>
                    <a:pt x="133" y="22"/>
                  </a:lnTo>
                  <a:lnTo>
                    <a:pt x="145" y="12"/>
                  </a:lnTo>
                  <a:lnTo>
                    <a:pt x="144" y="16"/>
                  </a:lnTo>
                  <a:lnTo>
                    <a:pt x="143" y="23"/>
                  </a:lnTo>
                  <a:lnTo>
                    <a:pt x="139" y="34"/>
                  </a:lnTo>
                  <a:lnTo>
                    <a:pt x="133" y="48"/>
                  </a:lnTo>
                  <a:lnTo>
                    <a:pt x="126" y="61"/>
                  </a:lnTo>
                  <a:lnTo>
                    <a:pt x="117" y="74"/>
                  </a:lnTo>
                  <a:lnTo>
                    <a:pt x="105" y="83"/>
                  </a:lnTo>
                  <a:lnTo>
                    <a:pt x="90" y="88"/>
                  </a:lnTo>
                  <a:lnTo>
                    <a:pt x="67" y="92"/>
                  </a:lnTo>
                  <a:lnTo>
                    <a:pt x="48" y="93"/>
                  </a:lnTo>
                  <a:lnTo>
                    <a:pt x="32" y="92"/>
                  </a:lnTo>
                  <a:lnTo>
                    <a:pt x="21" y="88"/>
                  </a:lnTo>
                  <a:lnTo>
                    <a:pt x="12" y="82"/>
                  </a:lnTo>
                  <a:lnTo>
                    <a:pt x="6" y="75"/>
                  </a:lnTo>
                  <a:lnTo>
                    <a:pt x="2" y="67"/>
                  </a:lnTo>
                  <a:lnTo>
                    <a:pt x="0" y="56"/>
                  </a:lnTo>
                  <a:lnTo>
                    <a:pt x="1" y="49"/>
                  </a:lnTo>
                  <a:lnTo>
                    <a:pt x="2" y="47"/>
                  </a:lnTo>
                  <a:lnTo>
                    <a:pt x="2" y="45"/>
                  </a:lnTo>
                  <a:lnTo>
                    <a:pt x="2" y="41"/>
                  </a:lnTo>
                  <a:lnTo>
                    <a:pt x="4" y="34"/>
                  </a:lnTo>
                  <a:lnTo>
                    <a:pt x="5" y="27"/>
                  </a:lnTo>
                  <a:lnTo>
                    <a:pt x="10" y="20"/>
                  </a:lnTo>
                  <a:lnTo>
                    <a:pt x="16" y="12"/>
                  </a:lnTo>
                  <a:lnTo>
                    <a:pt x="24" y="6"/>
                  </a:lnTo>
                  <a:lnTo>
                    <a:pt x="37" y="1"/>
                  </a:lnTo>
                  <a:lnTo>
                    <a:pt x="53"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24">
              <a:extLst>
                <a:ext uri="{FF2B5EF4-FFF2-40B4-BE49-F238E27FC236}">
                  <a16:creationId xmlns:a16="http://schemas.microsoft.com/office/drawing/2014/main" id="{6DAD5576-B16E-4189-81FD-75F9A9C5C891}"/>
                </a:ext>
              </a:extLst>
            </p:cNvPr>
            <p:cNvSpPr>
              <a:spLocks/>
            </p:cNvSpPr>
            <p:nvPr/>
          </p:nvSpPr>
          <p:spPr bwMode="auto">
            <a:xfrm>
              <a:off x="5851349" y="6769498"/>
              <a:ext cx="79146" cy="16273"/>
            </a:xfrm>
            <a:custGeom>
              <a:avLst/>
              <a:gdLst>
                <a:gd name="T0" fmla="*/ 39 w 107"/>
                <a:gd name="T1" fmla="*/ 0 h 22"/>
                <a:gd name="T2" fmla="*/ 53 w 107"/>
                <a:gd name="T3" fmla="*/ 2 h 22"/>
                <a:gd name="T4" fmla="*/ 72 w 107"/>
                <a:gd name="T5" fmla="*/ 7 h 22"/>
                <a:gd name="T6" fmla="*/ 89 w 107"/>
                <a:gd name="T7" fmla="*/ 10 h 22"/>
                <a:gd name="T8" fmla="*/ 107 w 107"/>
                <a:gd name="T9" fmla="*/ 8 h 22"/>
                <a:gd name="T10" fmla="*/ 104 w 107"/>
                <a:gd name="T11" fmla="*/ 10 h 22"/>
                <a:gd name="T12" fmla="*/ 98 w 107"/>
                <a:gd name="T13" fmla="*/ 12 h 22"/>
                <a:gd name="T14" fmla="*/ 88 w 107"/>
                <a:gd name="T15" fmla="*/ 13 h 22"/>
                <a:gd name="T16" fmla="*/ 77 w 107"/>
                <a:gd name="T17" fmla="*/ 13 h 22"/>
                <a:gd name="T18" fmla="*/ 66 w 107"/>
                <a:gd name="T19" fmla="*/ 11 h 22"/>
                <a:gd name="T20" fmla="*/ 48 w 107"/>
                <a:gd name="T21" fmla="*/ 6 h 22"/>
                <a:gd name="T22" fmla="*/ 33 w 107"/>
                <a:gd name="T23" fmla="*/ 6 h 22"/>
                <a:gd name="T24" fmla="*/ 21 w 107"/>
                <a:gd name="T25" fmla="*/ 8 h 22"/>
                <a:gd name="T26" fmla="*/ 11 w 107"/>
                <a:gd name="T27" fmla="*/ 12 h 22"/>
                <a:gd name="T28" fmla="*/ 5 w 107"/>
                <a:gd name="T29" fmla="*/ 17 h 22"/>
                <a:gd name="T30" fmla="*/ 2 w 107"/>
                <a:gd name="T31" fmla="*/ 21 h 22"/>
                <a:gd name="T32" fmla="*/ 0 w 107"/>
                <a:gd name="T33" fmla="*/ 22 h 22"/>
                <a:gd name="T34" fmla="*/ 3 w 107"/>
                <a:gd name="T35" fmla="*/ 16 h 22"/>
                <a:gd name="T36" fmla="*/ 4 w 107"/>
                <a:gd name="T37" fmla="*/ 13 h 22"/>
                <a:gd name="T38" fmla="*/ 9 w 107"/>
                <a:gd name="T39" fmla="*/ 10 h 22"/>
                <a:gd name="T40" fmla="*/ 17 w 107"/>
                <a:gd name="T41" fmla="*/ 6 h 22"/>
                <a:gd name="T42" fmla="*/ 27 w 107"/>
                <a:gd name="T43" fmla="*/ 2 h 22"/>
                <a:gd name="T44" fmla="*/ 39 w 107"/>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22">
                  <a:moveTo>
                    <a:pt x="39" y="0"/>
                  </a:moveTo>
                  <a:lnTo>
                    <a:pt x="53" y="2"/>
                  </a:lnTo>
                  <a:lnTo>
                    <a:pt x="72" y="7"/>
                  </a:lnTo>
                  <a:lnTo>
                    <a:pt x="89" y="10"/>
                  </a:lnTo>
                  <a:lnTo>
                    <a:pt x="107" y="8"/>
                  </a:lnTo>
                  <a:lnTo>
                    <a:pt x="104" y="10"/>
                  </a:lnTo>
                  <a:lnTo>
                    <a:pt x="98" y="12"/>
                  </a:lnTo>
                  <a:lnTo>
                    <a:pt x="88" y="13"/>
                  </a:lnTo>
                  <a:lnTo>
                    <a:pt x="77" y="13"/>
                  </a:lnTo>
                  <a:lnTo>
                    <a:pt x="66" y="11"/>
                  </a:lnTo>
                  <a:lnTo>
                    <a:pt x="48" y="6"/>
                  </a:lnTo>
                  <a:lnTo>
                    <a:pt x="33" y="6"/>
                  </a:lnTo>
                  <a:lnTo>
                    <a:pt x="21" y="8"/>
                  </a:lnTo>
                  <a:lnTo>
                    <a:pt x="11" y="12"/>
                  </a:lnTo>
                  <a:lnTo>
                    <a:pt x="5" y="17"/>
                  </a:lnTo>
                  <a:lnTo>
                    <a:pt x="2" y="21"/>
                  </a:lnTo>
                  <a:lnTo>
                    <a:pt x="0" y="22"/>
                  </a:lnTo>
                  <a:lnTo>
                    <a:pt x="3" y="16"/>
                  </a:lnTo>
                  <a:lnTo>
                    <a:pt x="4" y="13"/>
                  </a:lnTo>
                  <a:lnTo>
                    <a:pt x="9" y="10"/>
                  </a:lnTo>
                  <a:lnTo>
                    <a:pt x="17" y="6"/>
                  </a:lnTo>
                  <a:lnTo>
                    <a:pt x="27" y="2"/>
                  </a:lnTo>
                  <a:lnTo>
                    <a:pt x="3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Freeform 106">
              <a:extLst>
                <a:ext uri="{FF2B5EF4-FFF2-40B4-BE49-F238E27FC236}">
                  <a16:creationId xmlns:a16="http://schemas.microsoft.com/office/drawing/2014/main" id="{2AE8EBCE-1AA7-4AE8-A56E-557F18F9F2E7}"/>
                </a:ext>
              </a:extLst>
            </p:cNvPr>
            <p:cNvSpPr>
              <a:spLocks/>
            </p:cNvSpPr>
            <p:nvPr/>
          </p:nvSpPr>
          <p:spPr bwMode="auto">
            <a:xfrm>
              <a:off x="5644978" y="6863437"/>
              <a:ext cx="457863" cy="119089"/>
            </a:xfrm>
            <a:custGeom>
              <a:avLst/>
              <a:gdLst>
                <a:gd name="T0" fmla="*/ 26 w 619"/>
                <a:gd name="T1" fmla="*/ 0 h 161"/>
                <a:gd name="T2" fmla="*/ 39 w 619"/>
                <a:gd name="T3" fmla="*/ 0 h 161"/>
                <a:gd name="T4" fmla="*/ 169 w 619"/>
                <a:gd name="T5" fmla="*/ 0 h 161"/>
                <a:gd name="T6" fmla="*/ 212 w 619"/>
                <a:gd name="T7" fmla="*/ 0 h 161"/>
                <a:gd name="T8" fmla="*/ 261 w 619"/>
                <a:gd name="T9" fmla="*/ 0 h 161"/>
                <a:gd name="T10" fmla="*/ 316 w 619"/>
                <a:gd name="T11" fmla="*/ 0 h 161"/>
                <a:gd name="T12" fmla="*/ 379 w 619"/>
                <a:gd name="T13" fmla="*/ 0 h 161"/>
                <a:gd name="T14" fmla="*/ 450 w 619"/>
                <a:gd name="T15" fmla="*/ 0 h 161"/>
                <a:gd name="T16" fmla="*/ 619 w 619"/>
                <a:gd name="T17" fmla="*/ 0 h 161"/>
                <a:gd name="T18" fmla="*/ 591 w 619"/>
                <a:gd name="T19" fmla="*/ 34 h 161"/>
                <a:gd name="T20" fmla="*/ 560 w 619"/>
                <a:gd name="T21" fmla="*/ 66 h 161"/>
                <a:gd name="T22" fmla="*/ 525 w 619"/>
                <a:gd name="T23" fmla="*/ 93 h 161"/>
                <a:gd name="T24" fmla="*/ 487 w 619"/>
                <a:gd name="T25" fmla="*/ 117 h 161"/>
                <a:gd name="T26" fmla="*/ 445 w 619"/>
                <a:gd name="T27" fmla="*/ 136 h 161"/>
                <a:gd name="T28" fmla="*/ 401 w 619"/>
                <a:gd name="T29" fmla="*/ 150 h 161"/>
                <a:gd name="T30" fmla="*/ 356 w 619"/>
                <a:gd name="T31" fmla="*/ 159 h 161"/>
                <a:gd name="T32" fmla="*/ 309 w 619"/>
                <a:gd name="T33" fmla="*/ 161 h 161"/>
                <a:gd name="T34" fmla="*/ 261 w 619"/>
                <a:gd name="T35" fmla="*/ 159 h 161"/>
                <a:gd name="T36" fmla="*/ 216 w 619"/>
                <a:gd name="T37" fmla="*/ 150 h 161"/>
                <a:gd name="T38" fmla="*/ 172 w 619"/>
                <a:gd name="T39" fmla="*/ 136 h 161"/>
                <a:gd name="T40" fmla="*/ 131 w 619"/>
                <a:gd name="T41" fmla="*/ 117 h 161"/>
                <a:gd name="T42" fmla="*/ 94 w 619"/>
                <a:gd name="T43" fmla="*/ 93 h 161"/>
                <a:gd name="T44" fmla="*/ 58 w 619"/>
                <a:gd name="T45" fmla="*/ 66 h 161"/>
                <a:gd name="T46" fmla="*/ 26 w 619"/>
                <a:gd name="T47" fmla="*/ 34 h 161"/>
                <a:gd name="T48" fmla="*/ 0 w 619"/>
                <a:gd name="T49" fmla="*/ 0 h 161"/>
                <a:gd name="T50" fmla="*/ 2 w 619"/>
                <a:gd name="T51" fmla="*/ 0 h 161"/>
                <a:gd name="T52" fmla="*/ 4 w 619"/>
                <a:gd name="T53" fmla="*/ 0 h 161"/>
                <a:gd name="T54" fmla="*/ 9 w 619"/>
                <a:gd name="T55" fmla="*/ 0 h 161"/>
                <a:gd name="T56" fmla="*/ 17 w 619"/>
                <a:gd name="T57" fmla="*/ 0 h 161"/>
                <a:gd name="T58" fmla="*/ 26 w 619"/>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161">
                  <a:moveTo>
                    <a:pt x="26" y="0"/>
                  </a:moveTo>
                  <a:lnTo>
                    <a:pt x="39" y="0"/>
                  </a:lnTo>
                  <a:lnTo>
                    <a:pt x="169" y="0"/>
                  </a:lnTo>
                  <a:lnTo>
                    <a:pt x="212" y="0"/>
                  </a:lnTo>
                  <a:lnTo>
                    <a:pt x="261" y="0"/>
                  </a:lnTo>
                  <a:lnTo>
                    <a:pt x="316" y="0"/>
                  </a:lnTo>
                  <a:lnTo>
                    <a:pt x="379" y="0"/>
                  </a:lnTo>
                  <a:lnTo>
                    <a:pt x="450" y="0"/>
                  </a:lnTo>
                  <a:lnTo>
                    <a:pt x="619" y="0"/>
                  </a:lnTo>
                  <a:lnTo>
                    <a:pt x="591" y="34"/>
                  </a:lnTo>
                  <a:lnTo>
                    <a:pt x="560" y="66"/>
                  </a:lnTo>
                  <a:lnTo>
                    <a:pt x="525" y="93"/>
                  </a:lnTo>
                  <a:lnTo>
                    <a:pt x="487" y="117"/>
                  </a:lnTo>
                  <a:lnTo>
                    <a:pt x="445" y="136"/>
                  </a:lnTo>
                  <a:lnTo>
                    <a:pt x="401" y="150"/>
                  </a:lnTo>
                  <a:lnTo>
                    <a:pt x="356" y="159"/>
                  </a:lnTo>
                  <a:lnTo>
                    <a:pt x="309" y="161"/>
                  </a:lnTo>
                  <a:lnTo>
                    <a:pt x="261" y="159"/>
                  </a:lnTo>
                  <a:lnTo>
                    <a:pt x="216" y="150"/>
                  </a:lnTo>
                  <a:lnTo>
                    <a:pt x="172" y="136"/>
                  </a:lnTo>
                  <a:lnTo>
                    <a:pt x="131" y="117"/>
                  </a:lnTo>
                  <a:lnTo>
                    <a:pt x="94" y="93"/>
                  </a:lnTo>
                  <a:lnTo>
                    <a:pt x="58" y="66"/>
                  </a:lnTo>
                  <a:lnTo>
                    <a:pt x="26" y="34"/>
                  </a:lnTo>
                  <a:lnTo>
                    <a:pt x="0" y="0"/>
                  </a:lnTo>
                  <a:lnTo>
                    <a:pt x="2" y="0"/>
                  </a:lnTo>
                  <a:lnTo>
                    <a:pt x="4" y="0"/>
                  </a:lnTo>
                  <a:lnTo>
                    <a:pt x="9" y="0"/>
                  </a:lnTo>
                  <a:lnTo>
                    <a:pt x="17" y="0"/>
                  </a:lnTo>
                  <a:lnTo>
                    <a:pt x="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10" name="Group 109">
            <a:extLst>
              <a:ext uri="{FF2B5EF4-FFF2-40B4-BE49-F238E27FC236}">
                <a16:creationId xmlns:a16="http://schemas.microsoft.com/office/drawing/2014/main" id="{B5213275-DEA1-4A26-B9DB-E6C79DF33467}"/>
              </a:ext>
            </a:extLst>
          </p:cNvPr>
          <p:cNvGrpSpPr/>
          <p:nvPr/>
        </p:nvGrpSpPr>
        <p:grpSpPr>
          <a:xfrm>
            <a:off x="597255" y="1890202"/>
            <a:ext cx="1235053" cy="621321"/>
            <a:chOff x="4169293" y="6398669"/>
            <a:chExt cx="1235053" cy="621321"/>
          </a:xfrm>
        </p:grpSpPr>
        <p:sp>
          <p:nvSpPr>
            <p:cNvPr id="111" name="TextBox 110">
              <a:extLst>
                <a:ext uri="{FF2B5EF4-FFF2-40B4-BE49-F238E27FC236}">
                  <a16:creationId xmlns:a16="http://schemas.microsoft.com/office/drawing/2014/main" id="{B625707F-C943-4872-B0D1-41110CA8B471}"/>
                </a:ext>
              </a:extLst>
            </p:cNvPr>
            <p:cNvSpPr txBox="1"/>
            <p:nvPr/>
          </p:nvSpPr>
          <p:spPr>
            <a:xfrm>
              <a:off x="4936269" y="6543326"/>
              <a:ext cx="468077" cy="430887"/>
            </a:xfrm>
            <a:prstGeom prst="rect">
              <a:avLst/>
            </a:prstGeom>
            <a:noFill/>
          </p:spPr>
          <p:txBody>
            <a:bodyPr wrap="squar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mn-cs"/>
                </a:rPr>
                <a:t>Seed </a:t>
              </a:r>
              <a:br>
                <a:rPr kumimoji="0" lang="en-US" sz="1400" b="0" i="0" u="none" strike="noStrike" kern="1200" cap="none" spc="0" normalizeH="0" baseline="0" noProof="0" dirty="0">
                  <a:ln>
                    <a:noFill/>
                  </a:ln>
                  <a:solidFill>
                    <a:srgbClr val="000000"/>
                  </a:solidFill>
                  <a:effectLst/>
                  <a:uLnTx/>
                  <a:uFillTx/>
                  <a:latin typeface="Georgia"/>
                  <a:ea typeface="+mn-ea"/>
                  <a:cs typeface="+mn-cs"/>
                </a:rPr>
              </a:br>
              <a:r>
                <a:rPr kumimoji="0" lang="en-US" sz="1400" b="0" i="0" u="none" strike="noStrike" kern="1200" cap="none" spc="0" normalizeH="0" baseline="0" noProof="0" dirty="0">
                  <a:ln>
                    <a:noFill/>
                  </a:ln>
                  <a:solidFill>
                    <a:srgbClr val="000000"/>
                  </a:solidFill>
                  <a:effectLst/>
                  <a:uLnTx/>
                  <a:uFillTx/>
                  <a:latin typeface="Georgia"/>
                  <a:ea typeface="+mn-ea"/>
                  <a:cs typeface="+mn-cs"/>
                </a:rPr>
                <a:t>stage</a:t>
              </a:r>
            </a:p>
          </p:txBody>
        </p:sp>
        <p:sp>
          <p:nvSpPr>
            <p:cNvPr id="112" name="Teardrop 111">
              <a:extLst>
                <a:ext uri="{FF2B5EF4-FFF2-40B4-BE49-F238E27FC236}">
                  <a16:creationId xmlns:a16="http://schemas.microsoft.com/office/drawing/2014/main" id="{50BDD7C7-B6A0-4002-B581-87F1CF8CE694}"/>
                </a:ext>
              </a:extLst>
            </p:cNvPr>
            <p:cNvSpPr/>
            <p:nvPr/>
          </p:nvSpPr>
          <p:spPr bwMode="ltGray">
            <a:xfrm rot="5400000" flipV="1">
              <a:off x="4169293" y="6398669"/>
              <a:ext cx="621321" cy="621321"/>
            </a:xfrm>
            <a:prstGeom prst="teardrop">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Georgia" pitchFamily="18" charset="0"/>
                <a:ea typeface="+mn-ea"/>
                <a:cs typeface="+mn-cs"/>
              </a:endParaRPr>
            </a:p>
          </p:txBody>
        </p:sp>
        <p:sp>
          <p:nvSpPr>
            <p:cNvPr id="114" name="Freeform 109">
              <a:extLst>
                <a:ext uri="{FF2B5EF4-FFF2-40B4-BE49-F238E27FC236}">
                  <a16:creationId xmlns:a16="http://schemas.microsoft.com/office/drawing/2014/main" id="{8D43ABB5-2F83-4853-9CF8-91A33C38EEFE}"/>
                </a:ext>
              </a:extLst>
            </p:cNvPr>
            <p:cNvSpPr>
              <a:spLocks/>
            </p:cNvSpPr>
            <p:nvPr/>
          </p:nvSpPr>
          <p:spPr bwMode="auto">
            <a:xfrm>
              <a:off x="4252157" y="6855124"/>
              <a:ext cx="457863" cy="119089"/>
            </a:xfrm>
            <a:custGeom>
              <a:avLst/>
              <a:gdLst>
                <a:gd name="T0" fmla="*/ 26 w 619"/>
                <a:gd name="T1" fmla="*/ 0 h 161"/>
                <a:gd name="T2" fmla="*/ 39 w 619"/>
                <a:gd name="T3" fmla="*/ 0 h 161"/>
                <a:gd name="T4" fmla="*/ 169 w 619"/>
                <a:gd name="T5" fmla="*/ 0 h 161"/>
                <a:gd name="T6" fmla="*/ 212 w 619"/>
                <a:gd name="T7" fmla="*/ 0 h 161"/>
                <a:gd name="T8" fmla="*/ 261 w 619"/>
                <a:gd name="T9" fmla="*/ 0 h 161"/>
                <a:gd name="T10" fmla="*/ 316 w 619"/>
                <a:gd name="T11" fmla="*/ 0 h 161"/>
                <a:gd name="T12" fmla="*/ 379 w 619"/>
                <a:gd name="T13" fmla="*/ 0 h 161"/>
                <a:gd name="T14" fmla="*/ 450 w 619"/>
                <a:gd name="T15" fmla="*/ 0 h 161"/>
                <a:gd name="T16" fmla="*/ 619 w 619"/>
                <a:gd name="T17" fmla="*/ 0 h 161"/>
                <a:gd name="T18" fmla="*/ 591 w 619"/>
                <a:gd name="T19" fmla="*/ 34 h 161"/>
                <a:gd name="T20" fmla="*/ 560 w 619"/>
                <a:gd name="T21" fmla="*/ 66 h 161"/>
                <a:gd name="T22" fmla="*/ 525 w 619"/>
                <a:gd name="T23" fmla="*/ 93 h 161"/>
                <a:gd name="T24" fmla="*/ 487 w 619"/>
                <a:gd name="T25" fmla="*/ 117 h 161"/>
                <a:gd name="T26" fmla="*/ 445 w 619"/>
                <a:gd name="T27" fmla="*/ 136 h 161"/>
                <a:gd name="T28" fmla="*/ 403 w 619"/>
                <a:gd name="T29" fmla="*/ 150 h 161"/>
                <a:gd name="T30" fmla="*/ 356 w 619"/>
                <a:gd name="T31" fmla="*/ 159 h 161"/>
                <a:gd name="T32" fmla="*/ 309 w 619"/>
                <a:gd name="T33" fmla="*/ 161 h 161"/>
                <a:gd name="T34" fmla="*/ 262 w 619"/>
                <a:gd name="T35" fmla="*/ 159 h 161"/>
                <a:gd name="T36" fmla="*/ 216 w 619"/>
                <a:gd name="T37" fmla="*/ 150 h 161"/>
                <a:gd name="T38" fmla="*/ 173 w 619"/>
                <a:gd name="T39" fmla="*/ 136 h 161"/>
                <a:gd name="T40" fmla="*/ 131 w 619"/>
                <a:gd name="T41" fmla="*/ 117 h 161"/>
                <a:gd name="T42" fmla="*/ 94 w 619"/>
                <a:gd name="T43" fmla="*/ 93 h 161"/>
                <a:gd name="T44" fmla="*/ 58 w 619"/>
                <a:gd name="T45" fmla="*/ 66 h 161"/>
                <a:gd name="T46" fmla="*/ 26 w 619"/>
                <a:gd name="T47" fmla="*/ 34 h 161"/>
                <a:gd name="T48" fmla="*/ 0 w 619"/>
                <a:gd name="T49" fmla="*/ 0 h 161"/>
                <a:gd name="T50" fmla="*/ 2 w 619"/>
                <a:gd name="T51" fmla="*/ 0 h 161"/>
                <a:gd name="T52" fmla="*/ 4 w 619"/>
                <a:gd name="T53" fmla="*/ 0 h 161"/>
                <a:gd name="T54" fmla="*/ 9 w 619"/>
                <a:gd name="T55" fmla="*/ 0 h 161"/>
                <a:gd name="T56" fmla="*/ 17 w 619"/>
                <a:gd name="T57" fmla="*/ 0 h 161"/>
                <a:gd name="T58" fmla="*/ 26 w 619"/>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161">
                  <a:moveTo>
                    <a:pt x="26" y="0"/>
                  </a:moveTo>
                  <a:lnTo>
                    <a:pt x="39" y="0"/>
                  </a:lnTo>
                  <a:lnTo>
                    <a:pt x="169" y="0"/>
                  </a:lnTo>
                  <a:lnTo>
                    <a:pt x="212" y="0"/>
                  </a:lnTo>
                  <a:lnTo>
                    <a:pt x="261" y="0"/>
                  </a:lnTo>
                  <a:lnTo>
                    <a:pt x="316" y="0"/>
                  </a:lnTo>
                  <a:lnTo>
                    <a:pt x="379" y="0"/>
                  </a:lnTo>
                  <a:lnTo>
                    <a:pt x="450" y="0"/>
                  </a:lnTo>
                  <a:lnTo>
                    <a:pt x="619" y="0"/>
                  </a:lnTo>
                  <a:lnTo>
                    <a:pt x="591" y="34"/>
                  </a:lnTo>
                  <a:lnTo>
                    <a:pt x="560" y="66"/>
                  </a:lnTo>
                  <a:lnTo>
                    <a:pt x="525" y="93"/>
                  </a:lnTo>
                  <a:lnTo>
                    <a:pt x="487" y="117"/>
                  </a:lnTo>
                  <a:lnTo>
                    <a:pt x="445" y="136"/>
                  </a:lnTo>
                  <a:lnTo>
                    <a:pt x="403" y="150"/>
                  </a:lnTo>
                  <a:lnTo>
                    <a:pt x="356" y="159"/>
                  </a:lnTo>
                  <a:lnTo>
                    <a:pt x="309" y="161"/>
                  </a:lnTo>
                  <a:lnTo>
                    <a:pt x="262" y="159"/>
                  </a:lnTo>
                  <a:lnTo>
                    <a:pt x="216" y="150"/>
                  </a:lnTo>
                  <a:lnTo>
                    <a:pt x="173" y="136"/>
                  </a:lnTo>
                  <a:lnTo>
                    <a:pt x="131" y="117"/>
                  </a:lnTo>
                  <a:lnTo>
                    <a:pt x="94" y="93"/>
                  </a:lnTo>
                  <a:lnTo>
                    <a:pt x="58" y="66"/>
                  </a:lnTo>
                  <a:lnTo>
                    <a:pt x="26" y="34"/>
                  </a:lnTo>
                  <a:lnTo>
                    <a:pt x="0" y="0"/>
                  </a:lnTo>
                  <a:lnTo>
                    <a:pt x="2" y="0"/>
                  </a:lnTo>
                  <a:lnTo>
                    <a:pt x="4" y="0"/>
                  </a:lnTo>
                  <a:lnTo>
                    <a:pt x="9" y="0"/>
                  </a:lnTo>
                  <a:lnTo>
                    <a:pt x="17" y="0"/>
                  </a:lnTo>
                  <a:lnTo>
                    <a:pt x="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Freeform 111">
              <a:extLst>
                <a:ext uri="{FF2B5EF4-FFF2-40B4-BE49-F238E27FC236}">
                  <a16:creationId xmlns:a16="http://schemas.microsoft.com/office/drawing/2014/main" id="{03FE4C95-6559-46B4-9DBD-C793E35CFF1D}"/>
                </a:ext>
              </a:extLst>
            </p:cNvPr>
            <p:cNvSpPr>
              <a:spLocks/>
            </p:cNvSpPr>
            <p:nvPr/>
          </p:nvSpPr>
          <p:spPr bwMode="auto">
            <a:xfrm>
              <a:off x="4349055" y="6585140"/>
              <a:ext cx="204892" cy="187879"/>
            </a:xfrm>
            <a:custGeom>
              <a:avLst/>
              <a:gdLst>
                <a:gd name="T0" fmla="*/ 47 w 277"/>
                <a:gd name="T1" fmla="*/ 2 h 254"/>
                <a:gd name="T2" fmla="*/ 85 w 277"/>
                <a:gd name="T3" fmla="*/ 11 h 254"/>
                <a:gd name="T4" fmla="*/ 115 w 277"/>
                <a:gd name="T5" fmla="*/ 15 h 254"/>
                <a:gd name="T6" fmla="*/ 154 w 277"/>
                <a:gd name="T7" fmla="*/ 18 h 254"/>
                <a:gd name="T8" fmla="*/ 208 w 277"/>
                <a:gd name="T9" fmla="*/ 24 h 254"/>
                <a:gd name="T10" fmla="*/ 237 w 277"/>
                <a:gd name="T11" fmla="*/ 35 h 254"/>
                <a:gd name="T12" fmla="*/ 261 w 277"/>
                <a:gd name="T13" fmla="*/ 70 h 254"/>
                <a:gd name="T14" fmla="*/ 272 w 277"/>
                <a:gd name="T15" fmla="*/ 96 h 254"/>
                <a:gd name="T16" fmla="*/ 275 w 277"/>
                <a:gd name="T17" fmla="*/ 121 h 254"/>
                <a:gd name="T18" fmla="*/ 274 w 277"/>
                <a:gd name="T19" fmla="*/ 135 h 254"/>
                <a:gd name="T20" fmla="*/ 272 w 277"/>
                <a:gd name="T21" fmla="*/ 171 h 254"/>
                <a:gd name="T22" fmla="*/ 273 w 277"/>
                <a:gd name="T23" fmla="*/ 200 h 254"/>
                <a:gd name="T24" fmla="*/ 268 w 277"/>
                <a:gd name="T25" fmla="*/ 207 h 254"/>
                <a:gd name="T26" fmla="*/ 267 w 277"/>
                <a:gd name="T27" fmla="*/ 207 h 254"/>
                <a:gd name="T28" fmla="*/ 268 w 277"/>
                <a:gd name="T29" fmla="*/ 223 h 254"/>
                <a:gd name="T30" fmla="*/ 268 w 277"/>
                <a:gd name="T31" fmla="*/ 233 h 254"/>
                <a:gd name="T32" fmla="*/ 259 w 277"/>
                <a:gd name="T33" fmla="*/ 234 h 254"/>
                <a:gd name="T34" fmla="*/ 250 w 277"/>
                <a:gd name="T35" fmla="*/ 227 h 254"/>
                <a:gd name="T36" fmla="*/ 237 w 277"/>
                <a:gd name="T37" fmla="*/ 194 h 254"/>
                <a:gd name="T38" fmla="*/ 225 w 277"/>
                <a:gd name="T39" fmla="*/ 160 h 254"/>
                <a:gd name="T40" fmla="*/ 218 w 277"/>
                <a:gd name="T41" fmla="*/ 141 h 254"/>
                <a:gd name="T42" fmla="*/ 202 w 277"/>
                <a:gd name="T43" fmla="*/ 112 h 254"/>
                <a:gd name="T44" fmla="*/ 179 w 277"/>
                <a:gd name="T45" fmla="*/ 107 h 254"/>
                <a:gd name="T46" fmla="*/ 168 w 277"/>
                <a:gd name="T47" fmla="*/ 124 h 254"/>
                <a:gd name="T48" fmla="*/ 173 w 277"/>
                <a:gd name="T49" fmla="*/ 152 h 254"/>
                <a:gd name="T50" fmla="*/ 207 w 277"/>
                <a:gd name="T51" fmla="*/ 174 h 254"/>
                <a:gd name="T52" fmla="*/ 227 w 277"/>
                <a:gd name="T53" fmla="*/ 201 h 254"/>
                <a:gd name="T54" fmla="*/ 246 w 277"/>
                <a:gd name="T55" fmla="*/ 232 h 254"/>
                <a:gd name="T56" fmla="*/ 248 w 277"/>
                <a:gd name="T57" fmla="*/ 240 h 254"/>
                <a:gd name="T58" fmla="*/ 245 w 277"/>
                <a:gd name="T59" fmla="*/ 249 h 254"/>
                <a:gd name="T60" fmla="*/ 240 w 277"/>
                <a:gd name="T61" fmla="*/ 254 h 254"/>
                <a:gd name="T62" fmla="*/ 223 w 277"/>
                <a:gd name="T63" fmla="*/ 244 h 254"/>
                <a:gd name="T64" fmla="*/ 207 w 277"/>
                <a:gd name="T65" fmla="*/ 227 h 254"/>
                <a:gd name="T66" fmla="*/ 175 w 277"/>
                <a:gd name="T67" fmla="*/ 204 h 254"/>
                <a:gd name="T68" fmla="*/ 143 w 277"/>
                <a:gd name="T69" fmla="*/ 179 h 254"/>
                <a:gd name="T70" fmla="*/ 118 w 277"/>
                <a:gd name="T71" fmla="*/ 165 h 254"/>
                <a:gd name="T72" fmla="*/ 71 w 277"/>
                <a:gd name="T73" fmla="*/ 140 h 254"/>
                <a:gd name="T74" fmla="*/ 44 w 277"/>
                <a:gd name="T75" fmla="*/ 123 h 254"/>
                <a:gd name="T76" fmla="*/ 36 w 277"/>
                <a:gd name="T77" fmla="*/ 107 h 254"/>
                <a:gd name="T78" fmla="*/ 32 w 277"/>
                <a:gd name="T79" fmla="*/ 106 h 254"/>
                <a:gd name="T80" fmla="*/ 0 w 277"/>
                <a:gd name="T81" fmla="*/ 96 h 254"/>
                <a:gd name="T82" fmla="*/ 2 w 277"/>
                <a:gd name="T83" fmla="*/ 94 h 254"/>
                <a:gd name="T84" fmla="*/ 8 w 277"/>
                <a:gd name="T85" fmla="*/ 75 h 254"/>
                <a:gd name="T86" fmla="*/ 26 w 277"/>
                <a:gd name="T87" fmla="*/ 2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54">
                  <a:moveTo>
                    <a:pt x="36" y="0"/>
                  </a:moveTo>
                  <a:lnTo>
                    <a:pt x="40" y="0"/>
                  </a:lnTo>
                  <a:lnTo>
                    <a:pt x="47" y="2"/>
                  </a:lnTo>
                  <a:lnTo>
                    <a:pt x="58" y="4"/>
                  </a:lnTo>
                  <a:lnTo>
                    <a:pt x="71" y="7"/>
                  </a:lnTo>
                  <a:lnTo>
                    <a:pt x="85" y="11"/>
                  </a:lnTo>
                  <a:lnTo>
                    <a:pt x="98" y="13"/>
                  </a:lnTo>
                  <a:lnTo>
                    <a:pt x="108" y="14"/>
                  </a:lnTo>
                  <a:lnTo>
                    <a:pt x="115" y="15"/>
                  </a:lnTo>
                  <a:lnTo>
                    <a:pt x="123" y="15"/>
                  </a:lnTo>
                  <a:lnTo>
                    <a:pt x="136" y="17"/>
                  </a:lnTo>
                  <a:lnTo>
                    <a:pt x="154" y="18"/>
                  </a:lnTo>
                  <a:lnTo>
                    <a:pt x="173" y="19"/>
                  </a:lnTo>
                  <a:lnTo>
                    <a:pt x="191" y="22"/>
                  </a:lnTo>
                  <a:lnTo>
                    <a:pt x="208" y="24"/>
                  </a:lnTo>
                  <a:lnTo>
                    <a:pt x="222" y="26"/>
                  </a:lnTo>
                  <a:lnTo>
                    <a:pt x="229" y="29"/>
                  </a:lnTo>
                  <a:lnTo>
                    <a:pt x="237" y="35"/>
                  </a:lnTo>
                  <a:lnTo>
                    <a:pt x="245" y="45"/>
                  </a:lnTo>
                  <a:lnTo>
                    <a:pt x="253" y="57"/>
                  </a:lnTo>
                  <a:lnTo>
                    <a:pt x="261" y="70"/>
                  </a:lnTo>
                  <a:lnTo>
                    <a:pt x="267" y="83"/>
                  </a:lnTo>
                  <a:lnTo>
                    <a:pt x="270" y="91"/>
                  </a:lnTo>
                  <a:lnTo>
                    <a:pt x="272" y="96"/>
                  </a:lnTo>
                  <a:lnTo>
                    <a:pt x="272" y="105"/>
                  </a:lnTo>
                  <a:lnTo>
                    <a:pt x="274" y="113"/>
                  </a:lnTo>
                  <a:lnTo>
                    <a:pt x="275" y="121"/>
                  </a:lnTo>
                  <a:lnTo>
                    <a:pt x="277" y="123"/>
                  </a:lnTo>
                  <a:lnTo>
                    <a:pt x="275" y="127"/>
                  </a:lnTo>
                  <a:lnTo>
                    <a:pt x="274" y="135"/>
                  </a:lnTo>
                  <a:lnTo>
                    <a:pt x="273" y="147"/>
                  </a:lnTo>
                  <a:lnTo>
                    <a:pt x="272" y="160"/>
                  </a:lnTo>
                  <a:lnTo>
                    <a:pt x="272" y="171"/>
                  </a:lnTo>
                  <a:lnTo>
                    <a:pt x="272" y="183"/>
                  </a:lnTo>
                  <a:lnTo>
                    <a:pt x="273" y="193"/>
                  </a:lnTo>
                  <a:lnTo>
                    <a:pt x="273" y="200"/>
                  </a:lnTo>
                  <a:lnTo>
                    <a:pt x="272" y="204"/>
                  </a:lnTo>
                  <a:lnTo>
                    <a:pt x="269" y="206"/>
                  </a:lnTo>
                  <a:lnTo>
                    <a:pt x="268" y="207"/>
                  </a:lnTo>
                  <a:lnTo>
                    <a:pt x="268" y="207"/>
                  </a:lnTo>
                  <a:lnTo>
                    <a:pt x="267" y="207"/>
                  </a:lnTo>
                  <a:lnTo>
                    <a:pt x="267" y="207"/>
                  </a:lnTo>
                  <a:lnTo>
                    <a:pt x="267" y="209"/>
                  </a:lnTo>
                  <a:lnTo>
                    <a:pt x="268" y="216"/>
                  </a:lnTo>
                  <a:lnTo>
                    <a:pt x="268" y="223"/>
                  </a:lnTo>
                  <a:lnTo>
                    <a:pt x="269" y="231"/>
                  </a:lnTo>
                  <a:lnTo>
                    <a:pt x="269" y="233"/>
                  </a:lnTo>
                  <a:lnTo>
                    <a:pt x="268" y="233"/>
                  </a:lnTo>
                  <a:lnTo>
                    <a:pt x="266" y="234"/>
                  </a:lnTo>
                  <a:lnTo>
                    <a:pt x="263" y="234"/>
                  </a:lnTo>
                  <a:lnTo>
                    <a:pt x="259" y="234"/>
                  </a:lnTo>
                  <a:lnTo>
                    <a:pt x="255" y="233"/>
                  </a:lnTo>
                  <a:lnTo>
                    <a:pt x="251" y="232"/>
                  </a:lnTo>
                  <a:lnTo>
                    <a:pt x="250" y="227"/>
                  </a:lnTo>
                  <a:lnTo>
                    <a:pt x="246" y="218"/>
                  </a:lnTo>
                  <a:lnTo>
                    <a:pt x="242" y="207"/>
                  </a:lnTo>
                  <a:lnTo>
                    <a:pt x="237" y="194"/>
                  </a:lnTo>
                  <a:lnTo>
                    <a:pt x="233" y="180"/>
                  </a:lnTo>
                  <a:lnTo>
                    <a:pt x="229" y="168"/>
                  </a:lnTo>
                  <a:lnTo>
                    <a:pt x="225" y="160"/>
                  </a:lnTo>
                  <a:lnTo>
                    <a:pt x="224" y="155"/>
                  </a:lnTo>
                  <a:lnTo>
                    <a:pt x="222" y="150"/>
                  </a:lnTo>
                  <a:lnTo>
                    <a:pt x="218" y="141"/>
                  </a:lnTo>
                  <a:lnTo>
                    <a:pt x="213" y="130"/>
                  </a:lnTo>
                  <a:lnTo>
                    <a:pt x="208" y="119"/>
                  </a:lnTo>
                  <a:lnTo>
                    <a:pt x="202" y="112"/>
                  </a:lnTo>
                  <a:lnTo>
                    <a:pt x="196" y="107"/>
                  </a:lnTo>
                  <a:lnTo>
                    <a:pt x="187" y="106"/>
                  </a:lnTo>
                  <a:lnTo>
                    <a:pt x="179" y="107"/>
                  </a:lnTo>
                  <a:lnTo>
                    <a:pt x="175" y="110"/>
                  </a:lnTo>
                  <a:lnTo>
                    <a:pt x="172" y="116"/>
                  </a:lnTo>
                  <a:lnTo>
                    <a:pt x="168" y="124"/>
                  </a:lnTo>
                  <a:lnTo>
                    <a:pt x="167" y="135"/>
                  </a:lnTo>
                  <a:lnTo>
                    <a:pt x="167" y="144"/>
                  </a:lnTo>
                  <a:lnTo>
                    <a:pt x="173" y="152"/>
                  </a:lnTo>
                  <a:lnTo>
                    <a:pt x="184" y="160"/>
                  </a:lnTo>
                  <a:lnTo>
                    <a:pt x="196" y="168"/>
                  </a:lnTo>
                  <a:lnTo>
                    <a:pt x="207" y="174"/>
                  </a:lnTo>
                  <a:lnTo>
                    <a:pt x="212" y="180"/>
                  </a:lnTo>
                  <a:lnTo>
                    <a:pt x="219" y="190"/>
                  </a:lnTo>
                  <a:lnTo>
                    <a:pt x="227" y="201"/>
                  </a:lnTo>
                  <a:lnTo>
                    <a:pt x="234" y="212"/>
                  </a:lnTo>
                  <a:lnTo>
                    <a:pt x="241" y="223"/>
                  </a:lnTo>
                  <a:lnTo>
                    <a:pt x="246" y="232"/>
                  </a:lnTo>
                  <a:lnTo>
                    <a:pt x="250" y="235"/>
                  </a:lnTo>
                  <a:lnTo>
                    <a:pt x="250" y="238"/>
                  </a:lnTo>
                  <a:lnTo>
                    <a:pt x="248" y="240"/>
                  </a:lnTo>
                  <a:lnTo>
                    <a:pt x="248" y="243"/>
                  </a:lnTo>
                  <a:lnTo>
                    <a:pt x="246" y="246"/>
                  </a:lnTo>
                  <a:lnTo>
                    <a:pt x="245" y="249"/>
                  </a:lnTo>
                  <a:lnTo>
                    <a:pt x="242" y="251"/>
                  </a:lnTo>
                  <a:lnTo>
                    <a:pt x="241" y="253"/>
                  </a:lnTo>
                  <a:lnTo>
                    <a:pt x="240" y="254"/>
                  </a:lnTo>
                  <a:lnTo>
                    <a:pt x="236" y="253"/>
                  </a:lnTo>
                  <a:lnTo>
                    <a:pt x="230" y="249"/>
                  </a:lnTo>
                  <a:lnTo>
                    <a:pt x="223" y="244"/>
                  </a:lnTo>
                  <a:lnTo>
                    <a:pt x="216" y="237"/>
                  </a:lnTo>
                  <a:lnTo>
                    <a:pt x="211" y="232"/>
                  </a:lnTo>
                  <a:lnTo>
                    <a:pt x="207" y="227"/>
                  </a:lnTo>
                  <a:lnTo>
                    <a:pt x="198" y="221"/>
                  </a:lnTo>
                  <a:lnTo>
                    <a:pt x="187" y="212"/>
                  </a:lnTo>
                  <a:lnTo>
                    <a:pt x="175" y="204"/>
                  </a:lnTo>
                  <a:lnTo>
                    <a:pt x="164" y="195"/>
                  </a:lnTo>
                  <a:lnTo>
                    <a:pt x="152" y="187"/>
                  </a:lnTo>
                  <a:lnTo>
                    <a:pt x="143" y="179"/>
                  </a:lnTo>
                  <a:lnTo>
                    <a:pt x="137" y="174"/>
                  </a:lnTo>
                  <a:lnTo>
                    <a:pt x="130" y="171"/>
                  </a:lnTo>
                  <a:lnTo>
                    <a:pt x="118" y="165"/>
                  </a:lnTo>
                  <a:lnTo>
                    <a:pt x="102" y="156"/>
                  </a:lnTo>
                  <a:lnTo>
                    <a:pt x="87" y="149"/>
                  </a:lnTo>
                  <a:lnTo>
                    <a:pt x="71" y="140"/>
                  </a:lnTo>
                  <a:lnTo>
                    <a:pt x="59" y="134"/>
                  </a:lnTo>
                  <a:lnTo>
                    <a:pt x="52" y="130"/>
                  </a:lnTo>
                  <a:lnTo>
                    <a:pt x="44" y="123"/>
                  </a:lnTo>
                  <a:lnTo>
                    <a:pt x="40" y="116"/>
                  </a:lnTo>
                  <a:lnTo>
                    <a:pt x="37" y="110"/>
                  </a:lnTo>
                  <a:lnTo>
                    <a:pt x="36" y="107"/>
                  </a:lnTo>
                  <a:lnTo>
                    <a:pt x="36" y="107"/>
                  </a:lnTo>
                  <a:lnTo>
                    <a:pt x="35" y="107"/>
                  </a:lnTo>
                  <a:lnTo>
                    <a:pt x="32" y="106"/>
                  </a:lnTo>
                  <a:lnTo>
                    <a:pt x="26" y="103"/>
                  </a:lnTo>
                  <a:lnTo>
                    <a:pt x="15" y="101"/>
                  </a:lnTo>
                  <a:lnTo>
                    <a:pt x="0" y="96"/>
                  </a:lnTo>
                  <a:lnTo>
                    <a:pt x="0" y="96"/>
                  </a:lnTo>
                  <a:lnTo>
                    <a:pt x="0" y="95"/>
                  </a:lnTo>
                  <a:lnTo>
                    <a:pt x="2" y="94"/>
                  </a:lnTo>
                  <a:lnTo>
                    <a:pt x="3" y="90"/>
                  </a:lnTo>
                  <a:lnTo>
                    <a:pt x="5" y="84"/>
                  </a:lnTo>
                  <a:lnTo>
                    <a:pt x="8" y="75"/>
                  </a:lnTo>
                  <a:lnTo>
                    <a:pt x="13" y="63"/>
                  </a:lnTo>
                  <a:lnTo>
                    <a:pt x="19" y="46"/>
                  </a:lnTo>
                  <a:lnTo>
                    <a:pt x="26" y="25"/>
                  </a:lnTo>
                  <a:lnTo>
                    <a:pt x="36"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Freeform 112">
              <a:extLst>
                <a:ext uri="{FF2B5EF4-FFF2-40B4-BE49-F238E27FC236}">
                  <a16:creationId xmlns:a16="http://schemas.microsoft.com/office/drawing/2014/main" id="{EEDD5BBE-2C8B-435A-8B84-8E49A60ACF4E}"/>
                </a:ext>
              </a:extLst>
            </p:cNvPr>
            <p:cNvSpPr>
              <a:spLocks/>
            </p:cNvSpPr>
            <p:nvPr/>
          </p:nvSpPr>
          <p:spPr bwMode="auto">
            <a:xfrm>
              <a:off x="4317989" y="6565909"/>
              <a:ext cx="56956" cy="93940"/>
            </a:xfrm>
            <a:custGeom>
              <a:avLst/>
              <a:gdLst>
                <a:gd name="T0" fmla="*/ 45 w 77"/>
                <a:gd name="T1" fmla="*/ 0 h 127"/>
                <a:gd name="T2" fmla="*/ 77 w 77"/>
                <a:gd name="T3" fmla="*/ 15 h 127"/>
                <a:gd name="T4" fmla="*/ 34 w 77"/>
                <a:gd name="T5" fmla="*/ 127 h 127"/>
                <a:gd name="T6" fmla="*/ 0 w 77"/>
                <a:gd name="T7" fmla="*/ 118 h 127"/>
                <a:gd name="T8" fmla="*/ 45 w 77"/>
                <a:gd name="T9" fmla="*/ 0 h 127"/>
              </a:gdLst>
              <a:ahLst/>
              <a:cxnLst>
                <a:cxn ang="0">
                  <a:pos x="T0" y="T1"/>
                </a:cxn>
                <a:cxn ang="0">
                  <a:pos x="T2" y="T3"/>
                </a:cxn>
                <a:cxn ang="0">
                  <a:pos x="T4" y="T5"/>
                </a:cxn>
                <a:cxn ang="0">
                  <a:pos x="T6" y="T7"/>
                </a:cxn>
                <a:cxn ang="0">
                  <a:pos x="T8" y="T9"/>
                </a:cxn>
              </a:cxnLst>
              <a:rect l="0" t="0" r="r" b="b"/>
              <a:pathLst>
                <a:path w="77" h="127">
                  <a:moveTo>
                    <a:pt x="45" y="0"/>
                  </a:moveTo>
                  <a:lnTo>
                    <a:pt x="77" y="15"/>
                  </a:lnTo>
                  <a:lnTo>
                    <a:pt x="34" y="127"/>
                  </a:lnTo>
                  <a:lnTo>
                    <a:pt x="0" y="118"/>
                  </a:lnTo>
                  <a:lnTo>
                    <a:pt x="45"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Freeform 113">
              <a:extLst>
                <a:ext uri="{FF2B5EF4-FFF2-40B4-BE49-F238E27FC236}">
                  <a16:creationId xmlns:a16="http://schemas.microsoft.com/office/drawing/2014/main" id="{90F5DA3C-84B2-4870-A99D-60DA67F43C41}"/>
                </a:ext>
              </a:extLst>
            </p:cNvPr>
            <p:cNvSpPr>
              <a:spLocks/>
            </p:cNvSpPr>
            <p:nvPr/>
          </p:nvSpPr>
          <p:spPr bwMode="auto">
            <a:xfrm>
              <a:off x="4494033" y="6815181"/>
              <a:ext cx="13314" cy="26629"/>
            </a:xfrm>
            <a:custGeom>
              <a:avLst/>
              <a:gdLst>
                <a:gd name="T0" fmla="*/ 9 w 18"/>
                <a:gd name="T1" fmla="*/ 0 h 36"/>
                <a:gd name="T2" fmla="*/ 12 w 18"/>
                <a:gd name="T3" fmla="*/ 1 h 36"/>
                <a:gd name="T4" fmla="*/ 15 w 18"/>
                <a:gd name="T5" fmla="*/ 4 h 36"/>
                <a:gd name="T6" fmla="*/ 17 w 18"/>
                <a:gd name="T7" fmla="*/ 8 h 36"/>
                <a:gd name="T8" fmla="*/ 18 w 18"/>
                <a:gd name="T9" fmla="*/ 12 h 36"/>
                <a:gd name="T10" fmla="*/ 18 w 18"/>
                <a:gd name="T11" fmla="*/ 19 h 36"/>
                <a:gd name="T12" fmla="*/ 18 w 18"/>
                <a:gd name="T13" fmla="*/ 23 h 36"/>
                <a:gd name="T14" fmla="*/ 17 w 18"/>
                <a:gd name="T15" fmla="*/ 28 h 36"/>
                <a:gd name="T16" fmla="*/ 15 w 18"/>
                <a:gd name="T17" fmla="*/ 33 h 36"/>
                <a:gd name="T18" fmla="*/ 12 w 18"/>
                <a:gd name="T19" fmla="*/ 36 h 36"/>
                <a:gd name="T20" fmla="*/ 9 w 18"/>
                <a:gd name="T21" fmla="*/ 36 h 36"/>
                <a:gd name="T22" fmla="*/ 6 w 18"/>
                <a:gd name="T23" fmla="*/ 36 h 36"/>
                <a:gd name="T24" fmla="*/ 4 w 18"/>
                <a:gd name="T25" fmla="*/ 33 h 36"/>
                <a:gd name="T26" fmla="*/ 1 w 18"/>
                <a:gd name="T27" fmla="*/ 28 h 36"/>
                <a:gd name="T28" fmla="*/ 0 w 18"/>
                <a:gd name="T29" fmla="*/ 23 h 36"/>
                <a:gd name="T30" fmla="*/ 0 w 18"/>
                <a:gd name="T31" fmla="*/ 19 h 36"/>
                <a:gd name="T32" fmla="*/ 0 w 18"/>
                <a:gd name="T33" fmla="*/ 12 h 36"/>
                <a:gd name="T34" fmla="*/ 1 w 18"/>
                <a:gd name="T35" fmla="*/ 8 h 36"/>
                <a:gd name="T36" fmla="*/ 4 w 18"/>
                <a:gd name="T37" fmla="*/ 4 h 36"/>
                <a:gd name="T38" fmla="*/ 6 w 18"/>
                <a:gd name="T39" fmla="*/ 1 h 36"/>
                <a:gd name="T40" fmla="*/ 9 w 18"/>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36">
                  <a:moveTo>
                    <a:pt x="9" y="0"/>
                  </a:moveTo>
                  <a:lnTo>
                    <a:pt x="12" y="1"/>
                  </a:lnTo>
                  <a:lnTo>
                    <a:pt x="15" y="4"/>
                  </a:lnTo>
                  <a:lnTo>
                    <a:pt x="17" y="8"/>
                  </a:lnTo>
                  <a:lnTo>
                    <a:pt x="18" y="12"/>
                  </a:lnTo>
                  <a:lnTo>
                    <a:pt x="18" y="19"/>
                  </a:lnTo>
                  <a:lnTo>
                    <a:pt x="18" y="23"/>
                  </a:lnTo>
                  <a:lnTo>
                    <a:pt x="17" y="28"/>
                  </a:lnTo>
                  <a:lnTo>
                    <a:pt x="15" y="33"/>
                  </a:lnTo>
                  <a:lnTo>
                    <a:pt x="12" y="36"/>
                  </a:lnTo>
                  <a:lnTo>
                    <a:pt x="9" y="36"/>
                  </a:lnTo>
                  <a:lnTo>
                    <a:pt x="6" y="36"/>
                  </a:lnTo>
                  <a:lnTo>
                    <a:pt x="4" y="33"/>
                  </a:lnTo>
                  <a:lnTo>
                    <a:pt x="1" y="28"/>
                  </a:lnTo>
                  <a:lnTo>
                    <a:pt x="0" y="23"/>
                  </a:lnTo>
                  <a:lnTo>
                    <a:pt x="0" y="19"/>
                  </a:lnTo>
                  <a:lnTo>
                    <a:pt x="0" y="12"/>
                  </a:lnTo>
                  <a:lnTo>
                    <a:pt x="1" y="8"/>
                  </a:lnTo>
                  <a:lnTo>
                    <a:pt x="4" y="4"/>
                  </a:lnTo>
                  <a:lnTo>
                    <a:pt x="6" y="1"/>
                  </a:lnTo>
                  <a:lnTo>
                    <a:pt x="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Freeform 114">
              <a:extLst>
                <a:ext uri="{FF2B5EF4-FFF2-40B4-BE49-F238E27FC236}">
                  <a16:creationId xmlns:a16="http://schemas.microsoft.com/office/drawing/2014/main" id="{6207D36A-9E4C-499C-8C91-80D958C3914C}"/>
                </a:ext>
              </a:extLst>
            </p:cNvPr>
            <p:cNvSpPr>
              <a:spLocks/>
            </p:cNvSpPr>
            <p:nvPr/>
          </p:nvSpPr>
          <p:spPr bwMode="auto">
            <a:xfrm>
              <a:off x="4542112" y="6776718"/>
              <a:ext cx="12575" cy="25889"/>
            </a:xfrm>
            <a:custGeom>
              <a:avLst/>
              <a:gdLst>
                <a:gd name="T0" fmla="*/ 8 w 17"/>
                <a:gd name="T1" fmla="*/ 0 h 35"/>
                <a:gd name="T2" fmla="*/ 12 w 17"/>
                <a:gd name="T3" fmla="*/ 0 h 35"/>
                <a:gd name="T4" fmla="*/ 13 w 17"/>
                <a:gd name="T5" fmla="*/ 2 h 35"/>
                <a:gd name="T6" fmla="*/ 16 w 17"/>
                <a:gd name="T7" fmla="*/ 7 h 35"/>
                <a:gd name="T8" fmla="*/ 17 w 17"/>
                <a:gd name="T9" fmla="*/ 12 h 35"/>
                <a:gd name="T10" fmla="*/ 17 w 17"/>
                <a:gd name="T11" fmla="*/ 17 h 35"/>
                <a:gd name="T12" fmla="*/ 17 w 17"/>
                <a:gd name="T13" fmla="*/ 23 h 35"/>
                <a:gd name="T14" fmla="*/ 16 w 17"/>
                <a:gd name="T15" fmla="*/ 28 h 35"/>
                <a:gd name="T16" fmla="*/ 13 w 17"/>
                <a:gd name="T17" fmla="*/ 31 h 35"/>
                <a:gd name="T18" fmla="*/ 12 w 17"/>
                <a:gd name="T19" fmla="*/ 34 h 35"/>
                <a:gd name="T20" fmla="*/ 8 w 17"/>
                <a:gd name="T21" fmla="*/ 35 h 35"/>
                <a:gd name="T22" fmla="*/ 6 w 17"/>
                <a:gd name="T23" fmla="*/ 34 h 35"/>
                <a:gd name="T24" fmla="*/ 3 w 17"/>
                <a:gd name="T25" fmla="*/ 31 h 35"/>
                <a:gd name="T26" fmla="*/ 2 w 17"/>
                <a:gd name="T27" fmla="*/ 28 h 35"/>
                <a:gd name="T28" fmla="*/ 1 w 17"/>
                <a:gd name="T29" fmla="*/ 23 h 35"/>
                <a:gd name="T30" fmla="*/ 0 w 17"/>
                <a:gd name="T31" fmla="*/ 17 h 35"/>
                <a:gd name="T32" fmla="*/ 1 w 17"/>
                <a:gd name="T33" fmla="*/ 12 h 35"/>
                <a:gd name="T34" fmla="*/ 2 w 17"/>
                <a:gd name="T35" fmla="*/ 7 h 35"/>
                <a:gd name="T36" fmla="*/ 3 w 17"/>
                <a:gd name="T37" fmla="*/ 2 h 35"/>
                <a:gd name="T38" fmla="*/ 6 w 17"/>
                <a:gd name="T39" fmla="*/ 0 h 35"/>
                <a:gd name="T40" fmla="*/ 8 w 17"/>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5">
                  <a:moveTo>
                    <a:pt x="8" y="0"/>
                  </a:moveTo>
                  <a:lnTo>
                    <a:pt x="12" y="0"/>
                  </a:lnTo>
                  <a:lnTo>
                    <a:pt x="13" y="2"/>
                  </a:lnTo>
                  <a:lnTo>
                    <a:pt x="16" y="7"/>
                  </a:lnTo>
                  <a:lnTo>
                    <a:pt x="17" y="12"/>
                  </a:lnTo>
                  <a:lnTo>
                    <a:pt x="17" y="17"/>
                  </a:lnTo>
                  <a:lnTo>
                    <a:pt x="17" y="23"/>
                  </a:lnTo>
                  <a:lnTo>
                    <a:pt x="16" y="28"/>
                  </a:lnTo>
                  <a:lnTo>
                    <a:pt x="13" y="31"/>
                  </a:lnTo>
                  <a:lnTo>
                    <a:pt x="12" y="34"/>
                  </a:lnTo>
                  <a:lnTo>
                    <a:pt x="8" y="35"/>
                  </a:lnTo>
                  <a:lnTo>
                    <a:pt x="6" y="34"/>
                  </a:lnTo>
                  <a:lnTo>
                    <a:pt x="3" y="31"/>
                  </a:lnTo>
                  <a:lnTo>
                    <a:pt x="2" y="28"/>
                  </a:lnTo>
                  <a:lnTo>
                    <a:pt x="1" y="23"/>
                  </a:lnTo>
                  <a:lnTo>
                    <a:pt x="0" y="17"/>
                  </a:lnTo>
                  <a:lnTo>
                    <a:pt x="1" y="12"/>
                  </a:lnTo>
                  <a:lnTo>
                    <a:pt x="2" y="7"/>
                  </a:lnTo>
                  <a:lnTo>
                    <a:pt x="3" y="2"/>
                  </a:lnTo>
                  <a:lnTo>
                    <a:pt x="6" y="0"/>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9" name="Freeform 115">
              <a:extLst>
                <a:ext uri="{FF2B5EF4-FFF2-40B4-BE49-F238E27FC236}">
                  <a16:creationId xmlns:a16="http://schemas.microsoft.com/office/drawing/2014/main" id="{D505BEAE-4F6E-4378-A6ED-92C958B6979C}"/>
                </a:ext>
              </a:extLst>
            </p:cNvPr>
            <p:cNvSpPr>
              <a:spLocks/>
            </p:cNvSpPr>
            <p:nvPr/>
          </p:nvSpPr>
          <p:spPr bwMode="auto">
            <a:xfrm>
              <a:off x="4522141" y="6790032"/>
              <a:ext cx="12575" cy="28108"/>
            </a:xfrm>
            <a:custGeom>
              <a:avLst/>
              <a:gdLst>
                <a:gd name="T0" fmla="*/ 8 w 17"/>
                <a:gd name="T1" fmla="*/ 0 h 38"/>
                <a:gd name="T2" fmla="*/ 11 w 17"/>
                <a:gd name="T3" fmla="*/ 1 h 38"/>
                <a:gd name="T4" fmla="*/ 13 w 17"/>
                <a:gd name="T5" fmla="*/ 4 h 38"/>
                <a:gd name="T6" fmla="*/ 14 w 17"/>
                <a:gd name="T7" fmla="*/ 9 h 38"/>
                <a:gd name="T8" fmla="*/ 16 w 17"/>
                <a:gd name="T9" fmla="*/ 13 h 38"/>
                <a:gd name="T10" fmla="*/ 17 w 17"/>
                <a:gd name="T11" fmla="*/ 20 h 38"/>
                <a:gd name="T12" fmla="*/ 16 w 17"/>
                <a:gd name="T13" fmla="*/ 26 h 38"/>
                <a:gd name="T14" fmla="*/ 14 w 17"/>
                <a:gd name="T15" fmla="*/ 31 h 38"/>
                <a:gd name="T16" fmla="*/ 13 w 17"/>
                <a:gd name="T17" fmla="*/ 34 h 38"/>
                <a:gd name="T18" fmla="*/ 11 w 17"/>
                <a:gd name="T19" fmla="*/ 38 h 38"/>
                <a:gd name="T20" fmla="*/ 8 w 17"/>
                <a:gd name="T21" fmla="*/ 38 h 38"/>
                <a:gd name="T22" fmla="*/ 6 w 17"/>
                <a:gd name="T23" fmla="*/ 38 h 38"/>
                <a:gd name="T24" fmla="*/ 3 w 17"/>
                <a:gd name="T25" fmla="*/ 34 h 38"/>
                <a:gd name="T26" fmla="*/ 1 w 17"/>
                <a:gd name="T27" fmla="*/ 31 h 38"/>
                <a:gd name="T28" fmla="*/ 0 w 17"/>
                <a:gd name="T29" fmla="*/ 26 h 38"/>
                <a:gd name="T30" fmla="*/ 0 w 17"/>
                <a:gd name="T31" fmla="*/ 20 h 38"/>
                <a:gd name="T32" fmla="*/ 0 w 17"/>
                <a:gd name="T33" fmla="*/ 13 h 38"/>
                <a:gd name="T34" fmla="*/ 1 w 17"/>
                <a:gd name="T35" fmla="*/ 9 h 38"/>
                <a:gd name="T36" fmla="*/ 3 w 17"/>
                <a:gd name="T37" fmla="*/ 4 h 38"/>
                <a:gd name="T38" fmla="*/ 6 w 17"/>
                <a:gd name="T39" fmla="*/ 1 h 38"/>
                <a:gd name="T40" fmla="*/ 8 w 17"/>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8">
                  <a:moveTo>
                    <a:pt x="8" y="0"/>
                  </a:moveTo>
                  <a:lnTo>
                    <a:pt x="11" y="1"/>
                  </a:lnTo>
                  <a:lnTo>
                    <a:pt x="13" y="4"/>
                  </a:lnTo>
                  <a:lnTo>
                    <a:pt x="14" y="9"/>
                  </a:lnTo>
                  <a:lnTo>
                    <a:pt x="16" y="13"/>
                  </a:lnTo>
                  <a:lnTo>
                    <a:pt x="17" y="20"/>
                  </a:lnTo>
                  <a:lnTo>
                    <a:pt x="16" y="26"/>
                  </a:lnTo>
                  <a:lnTo>
                    <a:pt x="14" y="31"/>
                  </a:lnTo>
                  <a:lnTo>
                    <a:pt x="13" y="34"/>
                  </a:lnTo>
                  <a:lnTo>
                    <a:pt x="11" y="38"/>
                  </a:lnTo>
                  <a:lnTo>
                    <a:pt x="8" y="38"/>
                  </a:lnTo>
                  <a:lnTo>
                    <a:pt x="6" y="38"/>
                  </a:lnTo>
                  <a:lnTo>
                    <a:pt x="3" y="34"/>
                  </a:lnTo>
                  <a:lnTo>
                    <a:pt x="1" y="31"/>
                  </a:lnTo>
                  <a:lnTo>
                    <a:pt x="0" y="26"/>
                  </a:lnTo>
                  <a:lnTo>
                    <a:pt x="0" y="20"/>
                  </a:lnTo>
                  <a:lnTo>
                    <a:pt x="0" y="13"/>
                  </a:lnTo>
                  <a:lnTo>
                    <a:pt x="1" y="9"/>
                  </a:lnTo>
                  <a:lnTo>
                    <a:pt x="3" y="4"/>
                  </a:lnTo>
                  <a:lnTo>
                    <a:pt x="6" y="1"/>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20" name="Freeform 116">
              <a:extLst>
                <a:ext uri="{FF2B5EF4-FFF2-40B4-BE49-F238E27FC236}">
                  <a16:creationId xmlns:a16="http://schemas.microsoft.com/office/drawing/2014/main" id="{14587D13-6758-4CA5-B51B-D4738D982A4E}"/>
                </a:ext>
              </a:extLst>
            </p:cNvPr>
            <p:cNvSpPr>
              <a:spLocks/>
            </p:cNvSpPr>
            <p:nvPr/>
          </p:nvSpPr>
          <p:spPr bwMode="auto">
            <a:xfrm>
              <a:off x="4562824" y="6804826"/>
              <a:ext cx="12575" cy="25889"/>
            </a:xfrm>
            <a:custGeom>
              <a:avLst/>
              <a:gdLst>
                <a:gd name="T0" fmla="*/ 8 w 17"/>
                <a:gd name="T1" fmla="*/ 0 h 35"/>
                <a:gd name="T2" fmla="*/ 11 w 17"/>
                <a:gd name="T3" fmla="*/ 1 h 35"/>
                <a:gd name="T4" fmla="*/ 13 w 17"/>
                <a:gd name="T5" fmla="*/ 3 h 35"/>
                <a:gd name="T6" fmla="*/ 16 w 17"/>
                <a:gd name="T7" fmla="*/ 7 h 35"/>
                <a:gd name="T8" fmla="*/ 17 w 17"/>
                <a:gd name="T9" fmla="*/ 12 h 35"/>
                <a:gd name="T10" fmla="*/ 17 w 17"/>
                <a:gd name="T11" fmla="*/ 18 h 35"/>
                <a:gd name="T12" fmla="*/ 17 w 17"/>
                <a:gd name="T13" fmla="*/ 23 h 35"/>
                <a:gd name="T14" fmla="*/ 16 w 17"/>
                <a:gd name="T15" fmla="*/ 28 h 35"/>
                <a:gd name="T16" fmla="*/ 13 w 17"/>
                <a:gd name="T17" fmla="*/ 31 h 35"/>
                <a:gd name="T18" fmla="*/ 11 w 17"/>
                <a:gd name="T19" fmla="*/ 35 h 35"/>
                <a:gd name="T20" fmla="*/ 8 w 17"/>
                <a:gd name="T21" fmla="*/ 35 h 35"/>
                <a:gd name="T22" fmla="*/ 6 w 17"/>
                <a:gd name="T23" fmla="*/ 35 h 35"/>
                <a:gd name="T24" fmla="*/ 3 w 17"/>
                <a:gd name="T25" fmla="*/ 31 h 35"/>
                <a:gd name="T26" fmla="*/ 1 w 17"/>
                <a:gd name="T27" fmla="*/ 28 h 35"/>
                <a:gd name="T28" fmla="*/ 0 w 17"/>
                <a:gd name="T29" fmla="*/ 23 h 35"/>
                <a:gd name="T30" fmla="*/ 0 w 17"/>
                <a:gd name="T31" fmla="*/ 18 h 35"/>
                <a:gd name="T32" fmla="*/ 0 w 17"/>
                <a:gd name="T33" fmla="*/ 12 h 35"/>
                <a:gd name="T34" fmla="*/ 1 w 17"/>
                <a:gd name="T35" fmla="*/ 7 h 35"/>
                <a:gd name="T36" fmla="*/ 3 w 17"/>
                <a:gd name="T37" fmla="*/ 3 h 35"/>
                <a:gd name="T38" fmla="*/ 6 w 17"/>
                <a:gd name="T39" fmla="*/ 1 h 35"/>
                <a:gd name="T40" fmla="*/ 8 w 17"/>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5">
                  <a:moveTo>
                    <a:pt x="8" y="0"/>
                  </a:moveTo>
                  <a:lnTo>
                    <a:pt x="11" y="1"/>
                  </a:lnTo>
                  <a:lnTo>
                    <a:pt x="13" y="3"/>
                  </a:lnTo>
                  <a:lnTo>
                    <a:pt x="16" y="7"/>
                  </a:lnTo>
                  <a:lnTo>
                    <a:pt x="17" y="12"/>
                  </a:lnTo>
                  <a:lnTo>
                    <a:pt x="17" y="18"/>
                  </a:lnTo>
                  <a:lnTo>
                    <a:pt x="17" y="23"/>
                  </a:lnTo>
                  <a:lnTo>
                    <a:pt x="16" y="28"/>
                  </a:lnTo>
                  <a:lnTo>
                    <a:pt x="13" y="31"/>
                  </a:lnTo>
                  <a:lnTo>
                    <a:pt x="11" y="35"/>
                  </a:lnTo>
                  <a:lnTo>
                    <a:pt x="8" y="35"/>
                  </a:lnTo>
                  <a:lnTo>
                    <a:pt x="6" y="35"/>
                  </a:lnTo>
                  <a:lnTo>
                    <a:pt x="3" y="31"/>
                  </a:lnTo>
                  <a:lnTo>
                    <a:pt x="1" y="28"/>
                  </a:lnTo>
                  <a:lnTo>
                    <a:pt x="0" y="23"/>
                  </a:lnTo>
                  <a:lnTo>
                    <a:pt x="0" y="18"/>
                  </a:lnTo>
                  <a:lnTo>
                    <a:pt x="0" y="12"/>
                  </a:lnTo>
                  <a:lnTo>
                    <a:pt x="1" y="7"/>
                  </a:lnTo>
                  <a:lnTo>
                    <a:pt x="3" y="3"/>
                  </a:lnTo>
                  <a:lnTo>
                    <a:pt x="6" y="1"/>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21" name="Freeform 117">
              <a:extLst>
                <a:ext uri="{FF2B5EF4-FFF2-40B4-BE49-F238E27FC236}">
                  <a16:creationId xmlns:a16="http://schemas.microsoft.com/office/drawing/2014/main" id="{FDBB7AB2-F447-47A0-AF39-DA3D368F075D}"/>
                </a:ext>
              </a:extLst>
            </p:cNvPr>
            <p:cNvSpPr>
              <a:spLocks/>
            </p:cNvSpPr>
            <p:nvPr/>
          </p:nvSpPr>
          <p:spPr bwMode="auto">
            <a:xfrm>
              <a:off x="4542112" y="6819619"/>
              <a:ext cx="14054" cy="27368"/>
            </a:xfrm>
            <a:custGeom>
              <a:avLst/>
              <a:gdLst>
                <a:gd name="T0" fmla="*/ 9 w 19"/>
                <a:gd name="T1" fmla="*/ 0 h 37"/>
                <a:gd name="T2" fmla="*/ 13 w 19"/>
                <a:gd name="T3" fmla="*/ 2 h 37"/>
                <a:gd name="T4" fmla="*/ 16 w 19"/>
                <a:gd name="T5" fmla="*/ 4 h 37"/>
                <a:gd name="T6" fmla="*/ 18 w 19"/>
                <a:gd name="T7" fmla="*/ 8 h 37"/>
                <a:gd name="T8" fmla="*/ 19 w 19"/>
                <a:gd name="T9" fmla="*/ 13 h 37"/>
                <a:gd name="T10" fmla="*/ 19 w 19"/>
                <a:gd name="T11" fmla="*/ 19 h 37"/>
                <a:gd name="T12" fmla="*/ 19 w 19"/>
                <a:gd name="T13" fmla="*/ 25 h 37"/>
                <a:gd name="T14" fmla="*/ 18 w 19"/>
                <a:gd name="T15" fmla="*/ 30 h 37"/>
                <a:gd name="T16" fmla="*/ 16 w 19"/>
                <a:gd name="T17" fmla="*/ 33 h 37"/>
                <a:gd name="T18" fmla="*/ 13 w 19"/>
                <a:gd name="T19" fmla="*/ 36 h 37"/>
                <a:gd name="T20" fmla="*/ 9 w 19"/>
                <a:gd name="T21" fmla="*/ 37 h 37"/>
                <a:gd name="T22" fmla="*/ 7 w 19"/>
                <a:gd name="T23" fmla="*/ 36 h 37"/>
                <a:gd name="T24" fmla="*/ 5 w 19"/>
                <a:gd name="T25" fmla="*/ 33 h 37"/>
                <a:gd name="T26" fmla="*/ 2 w 19"/>
                <a:gd name="T27" fmla="*/ 30 h 37"/>
                <a:gd name="T28" fmla="*/ 1 w 19"/>
                <a:gd name="T29" fmla="*/ 25 h 37"/>
                <a:gd name="T30" fmla="*/ 0 w 19"/>
                <a:gd name="T31" fmla="*/ 19 h 37"/>
                <a:gd name="T32" fmla="*/ 1 w 19"/>
                <a:gd name="T33" fmla="*/ 13 h 37"/>
                <a:gd name="T34" fmla="*/ 2 w 19"/>
                <a:gd name="T35" fmla="*/ 8 h 37"/>
                <a:gd name="T36" fmla="*/ 5 w 19"/>
                <a:gd name="T37" fmla="*/ 4 h 37"/>
                <a:gd name="T38" fmla="*/ 7 w 19"/>
                <a:gd name="T39" fmla="*/ 2 h 37"/>
                <a:gd name="T40" fmla="*/ 9 w 19"/>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7">
                  <a:moveTo>
                    <a:pt x="9" y="0"/>
                  </a:moveTo>
                  <a:lnTo>
                    <a:pt x="13" y="2"/>
                  </a:lnTo>
                  <a:lnTo>
                    <a:pt x="16" y="4"/>
                  </a:lnTo>
                  <a:lnTo>
                    <a:pt x="18" y="8"/>
                  </a:lnTo>
                  <a:lnTo>
                    <a:pt x="19" y="13"/>
                  </a:lnTo>
                  <a:lnTo>
                    <a:pt x="19" y="19"/>
                  </a:lnTo>
                  <a:lnTo>
                    <a:pt x="19" y="25"/>
                  </a:lnTo>
                  <a:lnTo>
                    <a:pt x="18" y="30"/>
                  </a:lnTo>
                  <a:lnTo>
                    <a:pt x="16" y="33"/>
                  </a:lnTo>
                  <a:lnTo>
                    <a:pt x="13" y="36"/>
                  </a:lnTo>
                  <a:lnTo>
                    <a:pt x="9" y="37"/>
                  </a:lnTo>
                  <a:lnTo>
                    <a:pt x="7" y="36"/>
                  </a:lnTo>
                  <a:lnTo>
                    <a:pt x="5" y="33"/>
                  </a:lnTo>
                  <a:lnTo>
                    <a:pt x="2" y="30"/>
                  </a:lnTo>
                  <a:lnTo>
                    <a:pt x="1" y="25"/>
                  </a:lnTo>
                  <a:lnTo>
                    <a:pt x="0" y="19"/>
                  </a:lnTo>
                  <a:lnTo>
                    <a:pt x="1" y="13"/>
                  </a:lnTo>
                  <a:lnTo>
                    <a:pt x="2" y="8"/>
                  </a:lnTo>
                  <a:lnTo>
                    <a:pt x="5" y="4"/>
                  </a:lnTo>
                  <a:lnTo>
                    <a:pt x="7" y="2"/>
                  </a:lnTo>
                  <a:lnTo>
                    <a:pt x="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22" name="Freeform 118">
              <a:extLst>
                <a:ext uri="{FF2B5EF4-FFF2-40B4-BE49-F238E27FC236}">
                  <a16:creationId xmlns:a16="http://schemas.microsoft.com/office/drawing/2014/main" id="{3D462B48-177D-418F-9752-68DA187E2891}"/>
                </a:ext>
              </a:extLst>
            </p:cNvPr>
            <p:cNvSpPr>
              <a:spLocks/>
            </p:cNvSpPr>
            <p:nvPr/>
          </p:nvSpPr>
          <p:spPr bwMode="auto">
            <a:xfrm>
              <a:off x="4496992" y="6776718"/>
              <a:ext cx="14054" cy="25889"/>
            </a:xfrm>
            <a:custGeom>
              <a:avLst/>
              <a:gdLst>
                <a:gd name="T0" fmla="*/ 9 w 19"/>
                <a:gd name="T1" fmla="*/ 0 h 35"/>
                <a:gd name="T2" fmla="*/ 12 w 19"/>
                <a:gd name="T3" fmla="*/ 0 h 35"/>
                <a:gd name="T4" fmla="*/ 16 w 19"/>
                <a:gd name="T5" fmla="*/ 2 h 35"/>
                <a:gd name="T6" fmla="*/ 17 w 19"/>
                <a:gd name="T7" fmla="*/ 7 h 35"/>
                <a:gd name="T8" fmla="*/ 18 w 19"/>
                <a:gd name="T9" fmla="*/ 12 h 35"/>
                <a:gd name="T10" fmla="*/ 19 w 19"/>
                <a:gd name="T11" fmla="*/ 17 h 35"/>
                <a:gd name="T12" fmla="*/ 18 w 19"/>
                <a:gd name="T13" fmla="*/ 23 h 35"/>
                <a:gd name="T14" fmla="*/ 17 w 19"/>
                <a:gd name="T15" fmla="*/ 28 h 35"/>
                <a:gd name="T16" fmla="*/ 16 w 19"/>
                <a:gd name="T17" fmla="*/ 31 h 35"/>
                <a:gd name="T18" fmla="*/ 12 w 19"/>
                <a:gd name="T19" fmla="*/ 34 h 35"/>
                <a:gd name="T20" fmla="*/ 9 w 19"/>
                <a:gd name="T21" fmla="*/ 35 h 35"/>
                <a:gd name="T22" fmla="*/ 6 w 19"/>
                <a:gd name="T23" fmla="*/ 34 h 35"/>
                <a:gd name="T24" fmla="*/ 3 w 19"/>
                <a:gd name="T25" fmla="*/ 31 h 35"/>
                <a:gd name="T26" fmla="*/ 2 w 19"/>
                <a:gd name="T27" fmla="*/ 28 h 35"/>
                <a:gd name="T28" fmla="*/ 0 w 19"/>
                <a:gd name="T29" fmla="*/ 23 h 35"/>
                <a:gd name="T30" fmla="*/ 0 w 19"/>
                <a:gd name="T31" fmla="*/ 17 h 35"/>
                <a:gd name="T32" fmla="*/ 0 w 19"/>
                <a:gd name="T33" fmla="*/ 12 h 35"/>
                <a:gd name="T34" fmla="*/ 2 w 19"/>
                <a:gd name="T35" fmla="*/ 7 h 35"/>
                <a:gd name="T36" fmla="*/ 3 w 19"/>
                <a:gd name="T37" fmla="*/ 2 h 35"/>
                <a:gd name="T38" fmla="*/ 6 w 19"/>
                <a:gd name="T39" fmla="*/ 0 h 35"/>
                <a:gd name="T40" fmla="*/ 9 w 19"/>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9" y="0"/>
                  </a:moveTo>
                  <a:lnTo>
                    <a:pt x="12" y="0"/>
                  </a:lnTo>
                  <a:lnTo>
                    <a:pt x="16" y="2"/>
                  </a:lnTo>
                  <a:lnTo>
                    <a:pt x="17" y="7"/>
                  </a:lnTo>
                  <a:lnTo>
                    <a:pt x="18" y="12"/>
                  </a:lnTo>
                  <a:lnTo>
                    <a:pt x="19" y="17"/>
                  </a:lnTo>
                  <a:lnTo>
                    <a:pt x="18" y="23"/>
                  </a:lnTo>
                  <a:lnTo>
                    <a:pt x="17" y="28"/>
                  </a:lnTo>
                  <a:lnTo>
                    <a:pt x="16" y="31"/>
                  </a:lnTo>
                  <a:lnTo>
                    <a:pt x="12" y="34"/>
                  </a:lnTo>
                  <a:lnTo>
                    <a:pt x="9" y="35"/>
                  </a:lnTo>
                  <a:lnTo>
                    <a:pt x="6" y="34"/>
                  </a:lnTo>
                  <a:lnTo>
                    <a:pt x="3" y="31"/>
                  </a:lnTo>
                  <a:lnTo>
                    <a:pt x="2" y="28"/>
                  </a:lnTo>
                  <a:lnTo>
                    <a:pt x="0" y="23"/>
                  </a:lnTo>
                  <a:lnTo>
                    <a:pt x="0" y="17"/>
                  </a:lnTo>
                  <a:lnTo>
                    <a:pt x="0" y="12"/>
                  </a:lnTo>
                  <a:lnTo>
                    <a:pt x="2" y="7"/>
                  </a:lnTo>
                  <a:lnTo>
                    <a:pt x="3" y="2"/>
                  </a:lnTo>
                  <a:lnTo>
                    <a:pt x="6" y="0"/>
                  </a:lnTo>
                  <a:lnTo>
                    <a:pt x="9"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Freeform 119">
              <a:extLst>
                <a:ext uri="{FF2B5EF4-FFF2-40B4-BE49-F238E27FC236}">
                  <a16:creationId xmlns:a16="http://schemas.microsoft.com/office/drawing/2014/main" id="{8CE4C2DC-86CD-4F67-85EF-5FCE26893B9E}"/>
                </a:ext>
              </a:extLst>
            </p:cNvPr>
            <p:cNvSpPr>
              <a:spLocks/>
            </p:cNvSpPr>
            <p:nvPr/>
          </p:nvSpPr>
          <p:spPr bwMode="auto">
            <a:xfrm>
              <a:off x="4514005" y="6830715"/>
              <a:ext cx="12575" cy="27368"/>
            </a:xfrm>
            <a:custGeom>
              <a:avLst/>
              <a:gdLst>
                <a:gd name="T0" fmla="*/ 8 w 17"/>
                <a:gd name="T1" fmla="*/ 0 h 37"/>
                <a:gd name="T2" fmla="*/ 11 w 17"/>
                <a:gd name="T3" fmla="*/ 1 h 37"/>
                <a:gd name="T4" fmla="*/ 13 w 17"/>
                <a:gd name="T5" fmla="*/ 4 h 37"/>
                <a:gd name="T6" fmla="*/ 16 w 17"/>
                <a:gd name="T7" fmla="*/ 7 h 37"/>
                <a:gd name="T8" fmla="*/ 17 w 17"/>
                <a:gd name="T9" fmla="*/ 12 h 37"/>
                <a:gd name="T10" fmla="*/ 17 w 17"/>
                <a:gd name="T11" fmla="*/ 18 h 37"/>
                <a:gd name="T12" fmla="*/ 17 w 17"/>
                <a:gd name="T13" fmla="*/ 24 h 37"/>
                <a:gd name="T14" fmla="*/ 16 w 17"/>
                <a:gd name="T15" fmla="*/ 29 h 37"/>
                <a:gd name="T16" fmla="*/ 13 w 17"/>
                <a:gd name="T17" fmla="*/ 33 h 37"/>
                <a:gd name="T18" fmla="*/ 11 w 17"/>
                <a:gd name="T19" fmla="*/ 35 h 37"/>
                <a:gd name="T20" fmla="*/ 8 w 17"/>
                <a:gd name="T21" fmla="*/ 37 h 37"/>
                <a:gd name="T22" fmla="*/ 6 w 17"/>
                <a:gd name="T23" fmla="*/ 35 h 37"/>
                <a:gd name="T24" fmla="*/ 4 w 17"/>
                <a:gd name="T25" fmla="*/ 33 h 37"/>
                <a:gd name="T26" fmla="*/ 2 w 17"/>
                <a:gd name="T27" fmla="*/ 29 h 37"/>
                <a:gd name="T28" fmla="*/ 1 w 17"/>
                <a:gd name="T29" fmla="*/ 24 h 37"/>
                <a:gd name="T30" fmla="*/ 0 w 17"/>
                <a:gd name="T31" fmla="*/ 18 h 37"/>
                <a:gd name="T32" fmla="*/ 1 w 17"/>
                <a:gd name="T33" fmla="*/ 12 h 37"/>
                <a:gd name="T34" fmla="*/ 2 w 17"/>
                <a:gd name="T35" fmla="*/ 7 h 37"/>
                <a:gd name="T36" fmla="*/ 4 w 17"/>
                <a:gd name="T37" fmla="*/ 4 h 37"/>
                <a:gd name="T38" fmla="*/ 6 w 17"/>
                <a:gd name="T39" fmla="*/ 1 h 37"/>
                <a:gd name="T40" fmla="*/ 8 w 17"/>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7">
                  <a:moveTo>
                    <a:pt x="8" y="0"/>
                  </a:moveTo>
                  <a:lnTo>
                    <a:pt x="11" y="1"/>
                  </a:lnTo>
                  <a:lnTo>
                    <a:pt x="13" y="4"/>
                  </a:lnTo>
                  <a:lnTo>
                    <a:pt x="16" y="7"/>
                  </a:lnTo>
                  <a:lnTo>
                    <a:pt x="17" y="12"/>
                  </a:lnTo>
                  <a:lnTo>
                    <a:pt x="17" y="18"/>
                  </a:lnTo>
                  <a:lnTo>
                    <a:pt x="17" y="24"/>
                  </a:lnTo>
                  <a:lnTo>
                    <a:pt x="16" y="29"/>
                  </a:lnTo>
                  <a:lnTo>
                    <a:pt x="13" y="33"/>
                  </a:lnTo>
                  <a:lnTo>
                    <a:pt x="11" y="35"/>
                  </a:lnTo>
                  <a:lnTo>
                    <a:pt x="8" y="37"/>
                  </a:lnTo>
                  <a:lnTo>
                    <a:pt x="6" y="35"/>
                  </a:lnTo>
                  <a:lnTo>
                    <a:pt x="4" y="33"/>
                  </a:lnTo>
                  <a:lnTo>
                    <a:pt x="2" y="29"/>
                  </a:lnTo>
                  <a:lnTo>
                    <a:pt x="1" y="24"/>
                  </a:lnTo>
                  <a:lnTo>
                    <a:pt x="0" y="18"/>
                  </a:lnTo>
                  <a:lnTo>
                    <a:pt x="1" y="12"/>
                  </a:lnTo>
                  <a:lnTo>
                    <a:pt x="2" y="7"/>
                  </a:lnTo>
                  <a:lnTo>
                    <a:pt x="4" y="4"/>
                  </a:lnTo>
                  <a:lnTo>
                    <a:pt x="6" y="1"/>
                  </a:lnTo>
                  <a:lnTo>
                    <a:pt x="8"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29" name="object 6">
            <a:extLst>
              <a:ext uri="{FF2B5EF4-FFF2-40B4-BE49-F238E27FC236}">
                <a16:creationId xmlns:a16="http://schemas.microsoft.com/office/drawing/2014/main" id="{3A356D7A-60AC-480D-A5C3-28C96CCA1190}"/>
              </a:ext>
            </a:extLst>
          </p:cNvPr>
          <p:cNvSpPr txBox="1"/>
          <p:nvPr/>
        </p:nvSpPr>
        <p:spPr>
          <a:xfrm>
            <a:off x="576530" y="1060405"/>
            <a:ext cx="4406144" cy="50783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20" normalizeH="0" baseline="0" noProof="0" dirty="0">
                <a:ln>
                  <a:noFill/>
                </a:ln>
                <a:solidFill>
                  <a:srgbClr val="A32020"/>
                </a:solidFill>
                <a:effectLst/>
                <a:uLnTx/>
                <a:uFillTx/>
                <a:latin typeface="Arial"/>
                <a:ea typeface="+mn-ea"/>
                <a:cs typeface="Arial"/>
              </a:rPr>
              <a:t>Stage of development definitions</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20" normalizeH="0" baseline="0" noProof="0" dirty="0">
                <a:ln>
                  <a:noFill/>
                </a:ln>
                <a:solidFill>
                  <a:srgbClr val="A32020"/>
                </a:solidFill>
                <a:effectLst/>
                <a:uLnTx/>
                <a:uFillTx/>
                <a:latin typeface="Arial"/>
                <a:ea typeface="+mn-ea"/>
                <a:cs typeface="Arial"/>
              </a:rPr>
              <a:t>The stage of development classifications used for deals in the </a:t>
            </a:r>
            <a:r>
              <a:rPr kumimoji="0" lang="en-US" sz="1100" b="0" i="0" u="none" strike="noStrike" kern="0" cap="none" spc="20" normalizeH="0" baseline="0" noProof="0" dirty="0" err="1">
                <a:ln>
                  <a:noFill/>
                </a:ln>
                <a:solidFill>
                  <a:srgbClr val="A32020"/>
                </a:solidFill>
                <a:effectLst/>
                <a:uLnTx/>
                <a:uFillTx/>
                <a:latin typeface="Arial"/>
                <a:ea typeface="+mn-ea"/>
                <a:cs typeface="Arial"/>
              </a:rPr>
              <a:t>MoneyTree</a:t>
            </a:r>
            <a:r>
              <a:rPr kumimoji="0" lang="en-US" sz="1100" b="0" i="0" u="none" strike="noStrike" kern="0" cap="none" spc="20" normalizeH="0" baseline="0" noProof="0" dirty="0">
                <a:ln>
                  <a:noFill/>
                </a:ln>
                <a:solidFill>
                  <a:srgbClr val="A32020"/>
                </a:solidFill>
                <a:effectLst/>
                <a:uLnTx/>
                <a:uFillTx/>
                <a:latin typeface="Arial"/>
                <a:ea typeface="+mn-ea"/>
                <a:cs typeface="Arial"/>
              </a:rPr>
              <a:t> Report are as follows:</a:t>
            </a:r>
            <a:endParaRPr kumimoji="0" sz="1100" b="0" i="0" u="none" strike="noStrike" kern="0" cap="none" spc="0" normalizeH="0" baseline="0" noProof="0" dirty="0">
              <a:ln>
                <a:noFill/>
              </a:ln>
              <a:solidFill>
                <a:srgbClr val="A32020"/>
              </a:solidFill>
              <a:effectLst/>
              <a:uLnTx/>
              <a:uFillTx/>
              <a:latin typeface="Arial"/>
              <a:ea typeface="+mn-ea"/>
              <a:cs typeface="Arial"/>
            </a:endParaRPr>
          </a:p>
        </p:txBody>
      </p:sp>
      <p:sp>
        <p:nvSpPr>
          <p:cNvPr id="130" name="object 7">
            <a:extLst>
              <a:ext uri="{FF2B5EF4-FFF2-40B4-BE49-F238E27FC236}">
                <a16:creationId xmlns:a16="http://schemas.microsoft.com/office/drawing/2014/main" id="{2AC0EFAB-FF69-40C1-B87A-2228F16E10E8}"/>
              </a:ext>
            </a:extLst>
          </p:cNvPr>
          <p:cNvSpPr txBox="1"/>
          <p:nvPr/>
        </p:nvSpPr>
        <p:spPr>
          <a:xfrm>
            <a:off x="2253571" y="3011886"/>
            <a:ext cx="2775629" cy="153888"/>
          </a:xfrm>
          <a:prstGeom prst="rect">
            <a:avLst/>
          </a:prstGeom>
        </p:spPr>
        <p:txBody>
          <a:bodyPr vert="horz" wrap="square" lIns="0" tIns="0" rIns="0" bIns="0" rtlCol="0">
            <a:spAutoFit/>
          </a:bodyPr>
          <a:lstStyle/>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Series A</a:t>
            </a:r>
          </a:p>
        </p:txBody>
      </p:sp>
      <p:grpSp>
        <p:nvGrpSpPr>
          <p:cNvPr id="131" name="Group 130">
            <a:extLst>
              <a:ext uri="{FF2B5EF4-FFF2-40B4-BE49-F238E27FC236}">
                <a16:creationId xmlns:a16="http://schemas.microsoft.com/office/drawing/2014/main" id="{98866990-2C1F-4D03-BBA1-D3C727CEE37E}"/>
              </a:ext>
            </a:extLst>
          </p:cNvPr>
          <p:cNvGrpSpPr/>
          <p:nvPr/>
        </p:nvGrpSpPr>
        <p:grpSpPr>
          <a:xfrm>
            <a:off x="576530" y="3645721"/>
            <a:ext cx="1667679" cy="621321"/>
            <a:chOff x="6861285" y="6398669"/>
            <a:chExt cx="1667679" cy="621321"/>
          </a:xfrm>
        </p:grpSpPr>
        <p:sp>
          <p:nvSpPr>
            <p:cNvPr id="132" name="TextBox 131">
              <a:extLst>
                <a:ext uri="{FF2B5EF4-FFF2-40B4-BE49-F238E27FC236}">
                  <a16:creationId xmlns:a16="http://schemas.microsoft.com/office/drawing/2014/main" id="{03D7A93E-6AD3-4767-A3AC-35A8292CA70A}"/>
                </a:ext>
              </a:extLst>
            </p:cNvPr>
            <p:cNvSpPr txBox="1"/>
            <p:nvPr/>
          </p:nvSpPr>
          <p:spPr>
            <a:xfrm>
              <a:off x="7647312" y="6470842"/>
              <a:ext cx="881652" cy="430887"/>
            </a:xfrm>
            <a:prstGeom prst="rect">
              <a:avLst/>
            </a:prstGeom>
            <a:no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mn-cs"/>
                </a:rPr>
                <a:t>Expansion </a:t>
              </a:r>
              <a:br>
                <a:rPr kumimoji="0" lang="en-US" sz="1400" b="0" i="0" u="none" strike="noStrike" kern="1200" cap="none" spc="0" normalizeH="0" baseline="0" noProof="0" dirty="0">
                  <a:ln>
                    <a:noFill/>
                  </a:ln>
                  <a:solidFill>
                    <a:srgbClr val="000000"/>
                  </a:solidFill>
                  <a:effectLst/>
                  <a:uLnTx/>
                  <a:uFillTx/>
                  <a:latin typeface="Georgia"/>
                  <a:ea typeface="+mn-ea"/>
                  <a:cs typeface="+mn-cs"/>
                </a:rPr>
              </a:br>
              <a:r>
                <a:rPr kumimoji="0" lang="en-US" sz="1400" b="0" i="0" u="none" strike="noStrike" kern="1200" cap="none" spc="0" normalizeH="0" baseline="0" noProof="0" dirty="0">
                  <a:ln>
                    <a:noFill/>
                  </a:ln>
                  <a:solidFill>
                    <a:srgbClr val="000000"/>
                  </a:solidFill>
                  <a:effectLst/>
                  <a:uLnTx/>
                  <a:uFillTx/>
                  <a:latin typeface="Georgia"/>
                  <a:ea typeface="+mn-ea"/>
                  <a:cs typeface="+mn-cs"/>
                </a:rPr>
                <a:t>stage</a:t>
              </a:r>
            </a:p>
          </p:txBody>
        </p:sp>
        <p:sp>
          <p:nvSpPr>
            <p:cNvPr id="133" name="Teardrop 132">
              <a:extLst>
                <a:ext uri="{FF2B5EF4-FFF2-40B4-BE49-F238E27FC236}">
                  <a16:creationId xmlns:a16="http://schemas.microsoft.com/office/drawing/2014/main" id="{DF9014FE-FDAE-4720-AB1F-F79CE0AB1CDF}"/>
                </a:ext>
              </a:extLst>
            </p:cNvPr>
            <p:cNvSpPr/>
            <p:nvPr/>
          </p:nvSpPr>
          <p:spPr bwMode="ltGray">
            <a:xfrm rot="5400000" flipV="1">
              <a:off x="6861285" y="6398669"/>
              <a:ext cx="621321" cy="621321"/>
            </a:xfrm>
            <a:prstGeom prst="teardrop">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Georgia" pitchFamily="18" charset="0"/>
                <a:ea typeface="+mn-ea"/>
                <a:cs typeface="+mn-cs"/>
              </a:endParaRPr>
            </a:p>
          </p:txBody>
        </p:sp>
        <p:sp>
          <p:nvSpPr>
            <p:cNvPr id="135" name="Freeform 27">
              <a:extLst>
                <a:ext uri="{FF2B5EF4-FFF2-40B4-BE49-F238E27FC236}">
                  <a16:creationId xmlns:a16="http://schemas.microsoft.com/office/drawing/2014/main" id="{59B9E3FC-26EC-4F0A-ACC5-A22B60D90BC7}"/>
                </a:ext>
              </a:extLst>
            </p:cNvPr>
            <p:cNvSpPr>
              <a:spLocks/>
            </p:cNvSpPr>
            <p:nvPr/>
          </p:nvSpPr>
          <p:spPr bwMode="auto">
            <a:xfrm>
              <a:off x="6928671" y="6871750"/>
              <a:ext cx="458603" cy="119089"/>
            </a:xfrm>
            <a:custGeom>
              <a:avLst/>
              <a:gdLst>
                <a:gd name="T0" fmla="*/ 27 w 620"/>
                <a:gd name="T1" fmla="*/ 0 h 161"/>
                <a:gd name="T2" fmla="*/ 40 w 620"/>
                <a:gd name="T3" fmla="*/ 0 h 161"/>
                <a:gd name="T4" fmla="*/ 170 w 620"/>
                <a:gd name="T5" fmla="*/ 0 h 161"/>
                <a:gd name="T6" fmla="*/ 213 w 620"/>
                <a:gd name="T7" fmla="*/ 0 h 161"/>
                <a:gd name="T8" fmla="*/ 262 w 620"/>
                <a:gd name="T9" fmla="*/ 0 h 161"/>
                <a:gd name="T10" fmla="*/ 318 w 620"/>
                <a:gd name="T11" fmla="*/ 0 h 161"/>
                <a:gd name="T12" fmla="*/ 380 w 620"/>
                <a:gd name="T13" fmla="*/ 0 h 161"/>
                <a:gd name="T14" fmla="*/ 452 w 620"/>
                <a:gd name="T15" fmla="*/ 0 h 161"/>
                <a:gd name="T16" fmla="*/ 620 w 620"/>
                <a:gd name="T17" fmla="*/ 0 h 161"/>
                <a:gd name="T18" fmla="*/ 592 w 620"/>
                <a:gd name="T19" fmla="*/ 34 h 161"/>
                <a:gd name="T20" fmla="*/ 561 w 620"/>
                <a:gd name="T21" fmla="*/ 66 h 161"/>
                <a:gd name="T22" fmla="*/ 526 w 620"/>
                <a:gd name="T23" fmla="*/ 93 h 161"/>
                <a:gd name="T24" fmla="*/ 488 w 620"/>
                <a:gd name="T25" fmla="*/ 117 h 161"/>
                <a:gd name="T26" fmla="*/ 446 w 620"/>
                <a:gd name="T27" fmla="*/ 136 h 161"/>
                <a:gd name="T28" fmla="*/ 403 w 620"/>
                <a:gd name="T29" fmla="*/ 150 h 161"/>
                <a:gd name="T30" fmla="*/ 357 w 620"/>
                <a:gd name="T31" fmla="*/ 159 h 161"/>
                <a:gd name="T32" fmla="*/ 309 w 620"/>
                <a:gd name="T33" fmla="*/ 161 h 161"/>
                <a:gd name="T34" fmla="*/ 263 w 620"/>
                <a:gd name="T35" fmla="*/ 159 h 161"/>
                <a:gd name="T36" fmla="*/ 216 w 620"/>
                <a:gd name="T37" fmla="*/ 150 h 161"/>
                <a:gd name="T38" fmla="*/ 174 w 620"/>
                <a:gd name="T39" fmla="*/ 136 h 161"/>
                <a:gd name="T40" fmla="*/ 132 w 620"/>
                <a:gd name="T41" fmla="*/ 117 h 161"/>
                <a:gd name="T42" fmla="*/ 94 w 620"/>
                <a:gd name="T43" fmla="*/ 93 h 161"/>
                <a:gd name="T44" fmla="*/ 59 w 620"/>
                <a:gd name="T45" fmla="*/ 66 h 161"/>
                <a:gd name="T46" fmla="*/ 28 w 620"/>
                <a:gd name="T47" fmla="*/ 34 h 161"/>
                <a:gd name="T48" fmla="*/ 0 w 620"/>
                <a:gd name="T49" fmla="*/ 0 h 161"/>
                <a:gd name="T50" fmla="*/ 3 w 620"/>
                <a:gd name="T51" fmla="*/ 0 h 161"/>
                <a:gd name="T52" fmla="*/ 5 w 620"/>
                <a:gd name="T53" fmla="*/ 0 h 161"/>
                <a:gd name="T54" fmla="*/ 10 w 620"/>
                <a:gd name="T55" fmla="*/ 0 h 161"/>
                <a:gd name="T56" fmla="*/ 17 w 620"/>
                <a:gd name="T57" fmla="*/ 0 h 161"/>
                <a:gd name="T58" fmla="*/ 27 w 620"/>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0" h="161">
                  <a:moveTo>
                    <a:pt x="27" y="0"/>
                  </a:moveTo>
                  <a:lnTo>
                    <a:pt x="40" y="0"/>
                  </a:lnTo>
                  <a:lnTo>
                    <a:pt x="170" y="0"/>
                  </a:lnTo>
                  <a:lnTo>
                    <a:pt x="213" y="0"/>
                  </a:lnTo>
                  <a:lnTo>
                    <a:pt x="262" y="0"/>
                  </a:lnTo>
                  <a:lnTo>
                    <a:pt x="318" y="0"/>
                  </a:lnTo>
                  <a:lnTo>
                    <a:pt x="380" y="0"/>
                  </a:lnTo>
                  <a:lnTo>
                    <a:pt x="452" y="0"/>
                  </a:lnTo>
                  <a:lnTo>
                    <a:pt x="620" y="0"/>
                  </a:lnTo>
                  <a:lnTo>
                    <a:pt x="592" y="34"/>
                  </a:lnTo>
                  <a:lnTo>
                    <a:pt x="561" y="66"/>
                  </a:lnTo>
                  <a:lnTo>
                    <a:pt x="526" y="93"/>
                  </a:lnTo>
                  <a:lnTo>
                    <a:pt x="488" y="117"/>
                  </a:lnTo>
                  <a:lnTo>
                    <a:pt x="446" y="136"/>
                  </a:lnTo>
                  <a:lnTo>
                    <a:pt x="403" y="150"/>
                  </a:lnTo>
                  <a:lnTo>
                    <a:pt x="357" y="159"/>
                  </a:lnTo>
                  <a:lnTo>
                    <a:pt x="309" y="161"/>
                  </a:lnTo>
                  <a:lnTo>
                    <a:pt x="263" y="159"/>
                  </a:lnTo>
                  <a:lnTo>
                    <a:pt x="216" y="150"/>
                  </a:lnTo>
                  <a:lnTo>
                    <a:pt x="174" y="136"/>
                  </a:lnTo>
                  <a:lnTo>
                    <a:pt x="132" y="117"/>
                  </a:lnTo>
                  <a:lnTo>
                    <a:pt x="94" y="93"/>
                  </a:lnTo>
                  <a:lnTo>
                    <a:pt x="59" y="66"/>
                  </a:lnTo>
                  <a:lnTo>
                    <a:pt x="28" y="34"/>
                  </a:lnTo>
                  <a:lnTo>
                    <a:pt x="0" y="0"/>
                  </a:lnTo>
                  <a:lnTo>
                    <a:pt x="3" y="0"/>
                  </a:lnTo>
                  <a:lnTo>
                    <a:pt x="5" y="0"/>
                  </a:lnTo>
                  <a:lnTo>
                    <a:pt x="10" y="0"/>
                  </a:lnTo>
                  <a:lnTo>
                    <a:pt x="17" y="0"/>
                  </a:lnTo>
                  <a:lnTo>
                    <a:pt x="27"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36" name="Group 135">
              <a:extLst>
                <a:ext uri="{FF2B5EF4-FFF2-40B4-BE49-F238E27FC236}">
                  <a16:creationId xmlns:a16="http://schemas.microsoft.com/office/drawing/2014/main" id="{61DBC75A-3E1D-4E4C-BD7A-66C79C646158}"/>
                </a:ext>
              </a:extLst>
            </p:cNvPr>
            <p:cNvGrpSpPr/>
            <p:nvPr/>
          </p:nvGrpSpPr>
          <p:grpSpPr>
            <a:xfrm>
              <a:off x="6919795" y="6433858"/>
              <a:ext cx="476355" cy="453426"/>
              <a:chOff x="6919795" y="6433858"/>
              <a:chExt cx="476355" cy="453426"/>
            </a:xfrm>
            <a:solidFill>
              <a:schemeClr val="accent5">
                <a:lumMod val="60000"/>
                <a:lumOff val="40000"/>
              </a:schemeClr>
            </a:solidFill>
          </p:grpSpPr>
          <p:sp>
            <p:nvSpPr>
              <p:cNvPr id="137" name="Freeform 26">
                <a:extLst>
                  <a:ext uri="{FF2B5EF4-FFF2-40B4-BE49-F238E27FC236}">
                    <a16:creationId xmlns:a16="http://schemas.microsoft.com/office/drawing/2014/main" id="{AB22B87F-0633-4B33-BA13-C2A1C26540F9}"/>
                  </a:ext>
                </a:extLst>
              </p:cNvPr>
              <p:cNvSpPr>
                <a:spLocks/>
              </p:cNvSpPr>
              <p:nvPr/>
            </p:nvSpPr>
            <p:spPr bwMode="auto">
              <a:xfrm>
                <a:off x="7115810" y="6642449"/>
                <a:ext cx="90981" cy="244835"/>
              </a:xfrm>
              <a:custGeom>
                <a:avLst/>
                <a:gdLst>
                  <a:gd name="T0" fmla="*/ 18 w 123"/>
                  <a:gd name="T1" fmla="*/ 0 h 331"/>
                  <a:gd name="T2" fmla="*/ 21 w 123"/>
                  <a:gd name="T3" fmla="*/ 2 h 331"/>
                  <a:gd name="T4" fmla="*/ 27 w 123"/>
                  <a:gd name="T5" fmla="*/ 12 h 331"/>
                  <a:gd name="T6" fmla="*/ 42 w 123"/>
                  <a:gd name="T7" fmla="*/ 34 h 331"/>
                  <a:gd name="T8" fmla="*/ 67 w 123"/>
                  <a:gd name="T9" fmla="*/ 73 h 331"/>
                  <a:gd name="T10" fmla="*/ 67 w 123"/>
                  <a:gd name="T11" fmla="*/ 72 h 331"/>
                  <a:gd name="T12" fmla="*/ 72 w 123"/>
                  <a:gd name="T13" fmla="*/ 66 h 331"/>
                  <a:gd name="T14" fmla="*/ 84 w 123"/>
                  <a:gd name="T15" fmla="*/ 48 h 331"/>
                  <a:gd name="T16" fmla="*/ 95 w 123"/>
                  <a:gd name="T17" fmla="*/ 34 h 331"/>
                  <a:gd name="T18" fmla="*/ 95 w 123"/>
                  <a:gd name="T19" fmla="*/ 45 h 331"/>
                  <a:gd name="T20" fmla="*/ 93 w 123"/>
                  <a:gd name="T21" fmla="*/ 61 h 331"/>
                  <a:gd name="T22" fmla="*/ 92 w 123"/>
                  <a:gd name="T23" fmla="*/ 68 h 331"/>
                  <a:gd name="T24" fmla="*/ 92 w 123"/>
                  <a:gd name="T25" fmla="*/ 72 h 331"/>
                  <a:gd name="T26" fmla="*/ 92 w 123"/>
                  <a:gd name="T27" fmla="*/ 73 h 331"/>
                  <a:gd name="T28" fmla="*/ 93 w 123"/>
                  <a:gd name="T29" fmla="*/ 72 h 331"/>
                  <a:gd name="T30" fmla="*/ 94 w 123"/>
                  <a:gd name="T31" fmla="*/ 72 h 331"/>
                  <a:gd name="T32" fmla="*/ 94 w 123"/>
                  <a:gd name="T33" fmla="*/ 73 h 331"/>
                  <a:gd name="T34" fmla="*/ 94 w 123"/>
                  <a:gd name="T35" fmla="*/ 113 h 331"/>
                  <a:gd name="T36" fmla="*/ 95 w 123"/>
                  <a:gd name="T37" fmla="*/ 174 h 331"/>
                  <a:gd name="T38" fmla="*/ 97 w 123"/>
                  <a:gd name="T39" fmla="*/ 259 h 331"/>
                  <a:gd name="T40" fmla="*/ 99 w 123"/>
                  <a:gd name="T41" fmla="*/ 298 h 331"/>
                  <a:gd name="T42" fmla="*/ 104 w 123"/>
                  <a:gd name="T43" fmla="*/ 317 h 331"/>
                  <a:gd name="T44" fmla="*/ 112 w 123"/>
                  <a:gd name="T45" fmla="*/ 325 h 331"/>
                  <a:gd name="T46" fmla="*/ 123 w 123"/>
                  <a:gd name="T47" fmla="*/ 331 h 331"/>
                  <a:gd name="T48" fmla="*/ 9 w 123"/>
                  <a:gd name="T49" fmla="*/ 320 h 331"/>
                  <a:gd name="T50" fmla="*/ 20 w 123"/>
                  <a:gd name="T51" fmla="*/ 298 h 331"/>
                  <a:gd name="T52" fmla="*/ 23 w 123"/>
                  <a:gd name="T53" fmla="*/ 265 h 331"/>
                  <a:gd name="T54" fmla="*/ 23 w 123"/>
                  <a:gd name="T55" fmla="*/ 238 h 331"/>
                  <a:gd name="T56" fmla="*/ 23 w 123"/>
                  <a:gd name="T57" fmla="*/ 191 h 331"/>
                  <a:gd name="T58" fmla="*/ 22 w 123"/>
                  <a:gd name="T59" fmla="*/ 135 h 331"/>
                  <a:gd name="T60" fmla="*/ 21 w 123"/>
                  <a:gd name="T61" fmla="*/ 78 h 331"/>
                  <a:gd name="T62" fmla="*/ 20 w 123"/>
                  <a:gd name="T63" fmla="*/ 31 h 331"/>
                  <a:gd name="T64" fmla="*/ 18 w 123"/>
                  <a:gd name="T65" fmla="*/ 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331">
                    <a:moveTo>
                      <a:pt x="18" y="0"/>
                    </a:moveTo>
                    <a:lnTo>
                      <a:pt x="18" y="0"/>
                    </a:lnTo>
                    <a:lnTo>
                      <a:pt x="20" y="0"/>
                    </a:lnTo>
                    <a:lnTo>
                      <a:pt x="21" y="2"/>
                    </a:lnTo>
                    <a:lnTo>
                      <a:pt x="23" y="6"/>
                    </a:lnTo>
                    <a:lnTo>
                      <a:pt x="27" y="12"/>
                    </a:lnTo>
                    <a:lnTo>
                      <a:pt x="33" y="22"/>
                    </a:lnTo>
                    <a:lnTo>
                      <a:pt x="42" y="34"/>
                    </a:lnTo>
                    <a:lnTo>
                      <a:pt x="53" y="51"/>
                    </a:lnTo>
                    <a:lnTo>
                      <a:pt x="67" y="73"/>
                    </a:lnTo>
                    <a:lnTo>
                      <a:pt x="67" y="73"/>
                    </a:lnTo>
                    <a:lnTo>
                      <a:pt x="67" y="72"/>
                    </a:lnTo>
                    <a:lnTo>
                      <a:pt x="69" y="70"/>
                    </a:lnTo>
                    <a:lnTo>
                      <a:pt x="72" y="66"/>
                    </a:lnTo>
                    <a:lnTo>
                      <a:pt x="77" y="58"/>
                    </a:lnTo>
                    <a:lnTo>
                      <a:pt x="84" y="48"/>
                    </a:lnTo>
                    <a:lnTo>
                      <a:pt x="94" y="33"/>
                    </a:lnTo>
                    <a:lnTo>
                      <a:pt x="95" y="34"/>
                    </a:lnTo>
                    <a:lnTo>
                      <a:pt x="95" y="39"/>
                    </a:lnTo>
                    <a:lnTo>
                      <a:pt x="95" y="45"/>
                    </a:lnTo>
                    <a:lnTo>
                      <a:pt x="94" y="55"/>
                    </a:lnTo>
                    <a:lnTo>
                      <a:pt x="93" y="61"/>
                    </a:lnTo>
                    <a:lnTo>
                      <a:pt x="92" y="64"/>
                    </a:lnTo>
                    <a:lnTo>
                      <a:pt x="92" y="68"/>
                    </a:lnTo>
                    <a:lnTo>
                      <a:pt x="92" y="70"/>
                    </a:lnTo>
                    <a:lnTo>
                      <a:pt x="92" y="72"/>
                    </a:lnTo>
                    <a:lnTo>
                      <a:pt x="92" y="72"/>
                    </a:lnTo>
                    <a:lnTo>
                      <a:pt x="92" y="73"/>
                    </a:lnTo>
                    <a:lnTo>
                      <a:pt x="93" y="72"/>
                    </a:lnTo>
                    <a:lnTo>
                      <a:pt x="93" y="72"/>
                    </a:lnTo>
                    <a:lnTo>
                      <a:pt x="93" y="72"/>
                    </a:lnTo>
                    <a:lnTo>
                      <a:pt x="94" y="72"/>
                    </a:lnTo>
                    <a:lnTo>
                      <a:pt x="94" y="72"/>
                    </a:lnTo>
                    <a:lnTo>
                      <a:pt x="94" y="73"/>
                    </a:lnTo>
                    <a:lnTo>
                      <a:pt x="94" y="91"/>
                    </a:lnTo>
                    <a:lnTo>
                      <a:pt x="94" y="113"/>
                    </a:lnTo>
                    <a:lnTo>
                      <a:pt x="94" y="141"/>
                    </a:lnTo>
                    <a:lnTo>
                      <a:pt x="95" y="174"/>
                    </a:lnTo>
                    <a:lnTo>
                      <a:pt x="95" y="213"/>
                    </a:lnTo>
                    <a:lnTo>
                      <a:pt x="97" y="259"/>
                    </a:lnTo>
                    <a:lnTo>
                      <a:pt x="98" y="282"/>
                    </a:lnTo>
                    <a:lnTo>
                      <a:pt x="99" y="298"/>
                    </a:lnTo>
                    <a:lnTo>
                      <a:pt x="101" y="309"/>
                    </a:lnTo>
                    <a:lnTo>
                      <a:pt x="104" y="317"/>
                    </a:lnTo>
                    <a:lnTo>
                      <a:pt x="108" y="322"/>
                    </a:lnTo>
                    <a:lnTo>
                      <a:pt x="112" y="325"/>
                    </a:lnTo>
                    <a:lnTo>
                      <a:pt x="117" y="327"/>
                    </a:lnTo>
                    <a:lnTo>
                      <a:pt x="123" y="331"/>
                    </a:lnTo>
                    <a:lnTo>
                      <a:pt x="0" y="326"/>
                    </a:lnTo>
                    <a:lnTo>
                      <a:pt x="9" y="320"/>
                    </a:lnTo>
                    <a:lnTo>
                      <a:pt x="16" y="310"/>
                    </a:lnTo>
                    <a:lnTo>
                      <a:pt x="20" y="298"/>
                    </a:lnTo>
                    <a:lnTo>
                      <a:pt x="21" y="283"/>
                    </a:lnTo>
                    <a:lnTo>
                      <a:pt x="23" y="265"/>
                    </a:lnTo>
                    <a:lnTo>
                      <a:pt x="23" y="255"/>
                    </a:lnTo>
                    <a:lnTo>
                      <a:pt x="23" y="238"/>
                    </a:lnTo>
                    <a:lnTo>
                      <a:pt x="23" y="216"/>
                    </a:lnTo>
                    <a:lnTo>
                      <a:pt x="23" y="191"/>
                    </a:lnTo>
                    <a:lnTo>
                      <a:pt x="22" y="163"/>
                    </a:lnTo>
                    <a:lnTo>
                      <a:pt x="22" y="135"/>
                    </a:lnTo>
                    <a:lnTo>
                      <a:pt x="21" y="106"/>
                    </a:lnTo>
                    <a:lnTo>
                      <a:pt x="21" y="78"/>
                    </a:lnTo>
                    <a:lnTo>
                      <a:pt x="20" y="53"/>
                    </a:lnTo>
                    <a:lnTo>
                      <a:pt x="20" y="31"/>
                    </a:lnTo>
                    <a:lnTo>
                      <a:pt x="20" y="14"/>
                    </a:lnTo>
                    <a:lnTo>
                      <a:pt x="18"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8" name="Freeform 28">
                <a:extLst>
                  <a:ext uri="{FF2B5EF4-FFF2-40B4-BE49-F238E27FC236}">
                    <a16:creationId xmlns:a16="http://schemas.microsoft.com/office/drawing/2014/main" id="{A61BC491-8E97-4BDB-9D21-2ADFD9383C1F}"/>
                  </a:ext>
                </a:extLst>
              </p:cNvPr>
              <p:cNvSpPr>
                <a:spLocks/>
              </p:cNvSpPr>
              <p:nvPr/>
            </p:nvSpPr>
            <p:spPr bwMode="auto">
              <a:xfrm>
                <a:off x="7028528" y="6478239"/>
                <a:ext cx="133143" cy="227083"/>
              </a:xfrm>
              <a:custGeom>
                <a:avLst/>
                <a:gdLst>
                  <a:gd name="T0" fmla="*/ 0 w 180"/>
                  <a:gd name="T1" fmla="*/ 0 h 307"/>
                  <a:gd name="T2" fmla="*/ 2 w 180"/>
                  <a:gd name="T3" fmla="*/ 1 h 307"/>
                  <a:gd name="T4" fmla="*/ 9 w 180"/>
                  <a:gd name="T5" fmla="*/ 5 h 307"/>
                  <a:gd name="T6" fmla="*/ 22 w 180"/>
                  <a:gd name="T7" fmla="*/ 11 h 307"/>
                  <a:gd name="T8" fmla="*/ 35 w 180"/>
                  <a:gd name="T9" fmla="*/ 22 h 307"/>
                  <a:gd name="T10" fmla="*/ 52 w 180"/>
                  <a:gd name="T11" fmla="*/ 36 h 307"/>
                  <a:gd name="T12" fmla="*/ 64 w 180"/>
                  <a:gd name="T13" fmla="*/ 49 h 307"/>
                  <a:gd name="T14" fmla="*/ 77 w 180"/>
                  <a:gd name="T15" fmla="*/ 65 h 307"/>
                  <a:gd name="T16" fmla="*/ 89 w 180"/>
                  <a:gd name="T17" fmla="*/ 85 h 307"/>
                  <a:gd name="T18" fmla="*/ 101 w 180"/>
                  <a:gd name="T19" fmla="*/ 107 h 307"/>
                  <a:gd name="T20" fmla="*/ 113 w 180"/>
                  <a:gd name="T21" fmla="*/ 131 h 307"/>
                  <a:gd name="T22" fmla="*/ 125 w 180"/>
                  <a:gd name="T23" fmla="*/ 156 h 307"/>
                  <a:gd name="T24" fmla="*/ 136 w 180"/>
                  <a:gd name="T25" fmla="*/ 180 h 307"/>
                  <a:gd name="T26" fmla="*/ 147 w 180"/>
                  <a:gd name="T27" fmla="*/ 203 h 307"/>
                  <a:gd name="T28" fmla="*/ 156 w 180"/>
                  <a:gd name="T29" fmla="*/ 226 h 307"/>
                  <a:gd name="T30" fmla="*/ 165 w 180"/>
                  <a:gd name="T31" fmla="*/ 246 h 307"/>
                  <a:gd name="T32" fmla="*/ 171 w 180"/>
                  <a:gd name="T33" fmla="*/ 263 h 307"/>
                  <a:gd name="T34" fmla="*/ 176 w 180"/>
                  <a:gd name="T35" fmla="*/ 275 h 307"/>
                  <a:gd name="T36" fmla="*/ 179 w 180"/>
                  <a:gd name="T37" fmla="*/ 284 h 307"/>
                  <a:gd name="T38" fmla="*/ 180 w 180"/>
                  <a:gd name="T39" fmla="*/ 288 h 307"/>
                  <a:gd name="T40" fmla="*/ 179 w 180"/>
                  <a:gd name="T41" fmla="*/ 289 h 307"/>
                  <a:gd name="T42" fmla="*/ 174 w 180"/>
                  <a:gd name="T43" fmla="*/ 292 h 307"/>
                  <a:gd name="T44" fmla="*/ 169 w 180"/>
                  <a:gd name="T45" fmla="*/ 297 h 307"/>
                  <a:gd name="T46" fmla="*/ 163 w 180"/>
                  <a:gd name="T47" fmla="*/ 302 h 307"/>
                  <a:gd name="T48" fmla="*/ 157 w 180"/>
                  <a:gd name="T49" fmla="*/ 306 h 307"/>
                  <a:gd name="T50" fmla="*/ 151 w 180"/>
                  <a:gd name="T51" fmla="*/ 307 h 307"/>
                  <a:gd name="T52" fmla="*/ 146 w 180"/>
                  <a:gd name="T53" fmla="*/ 305 h 307"/>
                  <a:gd name="T54" fmla="*/ 145 w 180"/>
                  <a:gd name="T55" fmla="*/ 297 h 307"/>
                  <a:gd name="T56" fmla="*/ 143 w 180"/>
                  <a:gd name="T57" fmla="*/ 285 h 307"/>
                  <a:gd name="T58" fmla="*/ 139 w 180"/>
                  <a:gd name="T59" fmla="*/ 267 h 307"/>
                  <a:gd name="T60" fmla="*/ 133 w 180"/>
                  <a:gd name="T61" fmla="*/ 244 h 307"/>
                  <a:gd name="T62" fmla="*/ 124 w 180"/>
                  <a:gd name="T63" fmla="*/ 218 h 307"/>
                  <a:gd name="T64" fmla="*/ 113 w 180"/>
                  <a:gd name="T65" fmla="*/ 189 h 307"/>
                  <a:gd name="T66" fmla="*/ 101 w 180"/>
                  <a:gd name="T67" fmla="*/ 157 h 307"/>
                  <a:gd name="T68" fmla="*/ 86 w 180"/>
                  <a:gd name="T69" fmla="*/ 124 h 307"/>
                  <a:gd name="T70" fmla="*/ 69 w 180"/>
                  <a:gd name="T71" fmla="*/ 92 h 307"/>
                  <a:gd name="T72" fmla="*/ 50 w 180"/>
                  <a:gd name="T73" fmla="*/ 59 h 307"/>
                  <a:gd name="T74" fmla="*/ 39 w 180"/>
                  <a:gd name="T75" fmla="*/ 42 h 307"/>
                  <a:gd name="T76" fmla="*/ 26 w 180"/>
                  <a:gd name="T77" fmla="*/ 27 h 307"/>
                  <a:gd name="T78" fmla="*/ 17 w 180"/>
                  <a:gd name="T79" fmla="*/ 16 h 307"/>
                  <a:gd name="T80" fmla="*/ 8 w 180"/>
                  <a:gd name="T81" fmla="*/ 8 h 307"/>
                  <a:gd name="T82" fmla="*/ 2 w 180"/>
                  <a:gd name="T83" fmla="*/ 1 h 307"/>
                  <a:gd name="T84" fmla="*/ 0 w 180"/>
                  <a:gd name="T8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307">
                    <a:moveTo>
                      <a:pt x="0" y="0"/>
                    </a:moveTo>
                    <a:lnTo>
                      <a:pt x="2" y="1"/>
                    </a:lnTo>
                    <a:lnTo>
                      <a:pt x="9" y="5"/>
                    </a:lnTo>
                    <a:lnTo>
                      <a:pt x="22" y="11"/>
                    </a:lnTo>
                    <a:lnTo>
                      <a:pt x="35" y="22"/>
                    </a:lnTo>
                    <a:lnTo>
                      <a:pt x="52" y="36"/>
                    </a:lnTo>
                    <a:lnTo>
                      <a:pt x="64" y="49"/>
                    </a:lnTo>
                    <a:lnTo>
                      <a:pt x="77" y="65"/>
                    </a:lnTo>
                    <a:lnTo>
                      <a:pt x="89" y="85"/>
                    </a:lnTo>
                    <a:lnTo>
                      <a:pt x="101" y="107"/>
                    </a:lnTo>
                    <a:lnTo>
                      <a:pt x="113" y="131"/>
                    </a:lnTo>
                    <a:lnTo>
                      <a:pt x="125" y="156"/>
                    </a:lnTo>
                    <a:lnTo>
                      <a:pt x="136" y="180"/>
                    </a:lnTo>
                    <a:lnTo>
                      <a:pt x="147" y="203"/>
                    </a:lnTo>
                    <a:lnTo>
                      <a:pt x="156" y="226"/>
                    </a:lnTo>
                    <a:lnTo>
                      <a:pt x="165" y="246"/>
                    </a:lnTo>
                    <a:lnTo>
                      <a:pt x="171" y="263"/>
                    </a:lnTo>
                    <a:lnTo>
                      <a:pt x="176" y="275"/>
                    </a:lnTo>
                    <a:lnTo>
                      <a:pt x="179" y="284"/>
                    </a:lnTo>
                    <a:lnTo>
                      <a:pt x="180" y="288"/>
                    </a:lnTo>
                    <a:lnTo>
                      <a:pt x="179" y="289"/>
                    </a:lnTo>
                    <a:lnTo>
                      <a:pt x="174" y="292"/>
                    </a:lnTo>
                    <a:lnTo>
                      <a:pt x="169" y="297"/>
                    </a:lnTo>
                    <a:lnTo>
                      <a:pt x="163" y="302"/>
                    </a:lnTo>
                    <a:lnTo>
                      <a:pt x="157" y="306"/>
                    </a:lnTo>
                    <a:lnTo>
                      <a:pt x="151" y="307"/>
                    </a:lnTo>
                    <a:lnTo>
                      <a:pt x="146" y="305"/>
                    </a:lnTo>
                    <a:lnTo>
                      <a:pt x="145" y="297"/>
                    </a:lnTo>
                    <a:lnTo>
                      <a:pt x="143" y="285"/>
                    </a:lnTo>
                    <a:lnTo>
                      <a:pt x="139" y="267"/>
                    </a:lnTo>
                    <a:lnTo>
                      <a:pt x="133" y="244"/>
                    </a:lnTo>
                    <a:lnTo>
                      <a:pt x="124" y="218"/>
                    </a:lnTo>
                    <a:lnTo>
                      <a:pt x="113" y="189"/>
                    </a:lnTo>
                    <a:lnTo>
                      <a:pt x="101" y="157"/>
                    </a:lnTo>
                    <a:lnTo>
                      <a:pt x="86" y="124"/>
                    </a:lnTo>
                    <a:lnTo>
                      <a:pt x="69" y="92"/>
                    </a:lnTo>
                    <a:lnTo>
                      <a:pt x="50" y="59"/>
                    </a:lnTo>
                    <a:lnTo>
                      <a:pt x="39" y="42"/>
                    </a:lnTo>
                    <a:lnTo>
                      <a:pt x="26" y="27"/>
                    </a:lnTo>
                    <a:lnTo>
                      <a:pt x="17" y="16"/>
                    </a:lnTo>
                    <a:lnTo>
                      <a:pt x="8" y="8"/>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9" name="Freeform 29">
                <a:extLst>
                  <a:ext uri="{FF2B5EF4-FFF2-40B4-BE49-F238E27FC236}">
                    <a16:creationId xmlns:a16="http://schemas.microsoft.com/office/drawing/2014/main" id="{E88652F3-944F-4F62-A919-6CAB98709C47}"/>
                  </a:ext>
                </a:extLst>
              </p:cNvPr>
              <p:cNvSpPr>
                <a:spLocks/>
              </p:cNvSpPr>
              <p:nvPr/>
            </p:nvSpPr>
            <p:spPr bwMode="auto">
              <a:xfrm>
                <a:off x="7156493" y="6533716"/>
                <a:ext cx="194536" cy="219686"/>
              </a:xfrm>
              <a:custGeom>
                <a:avLst/>
                <a:gdLst>
                  <a:gd name="T0" fmla="*/ 263 w 263"/>
                  <a:gd name="T1" fmla="*/ 0 h 297"/>
                  <a:gd name="T2" fmla="*/ 259 w 263"/>
                  <a:gd name="T3" fmla="*/ 0 h 297"/>
                  <a:gd name="T4" fmla="*/ 252 w 263"/>
                  <a:gd name="T5" fmla="*/ 3 h 297"/>
                  <a:gd name="T6" fmla="*/ 240 w 263"/>
                  <a:gd name="T7" fmla="*/ 8 h 297"/>
                  <a:gd name="T8" fmla="*/ 224 w 263"/>
                  <a:gd name="T9" fmla="*/ 16 h 297"/>
                  <a:gd name="T10" fmla="*/ 207 w 263"/>
                  <a:gd name="T11" fmla="*/ 26 h 297"/>
                  <a:gd name="T12" fmla="*/ 188 w 263"/>
                  <a:gd name="T13" fmla="*/ 38 h 297"/>
                  <a:gd name="T14" fmla="*/ 170 w 263"/>
                  <a:gd name="T15" fmla="*/ 52 h 297"/>
                  <a:gd name="T16" fmla="*/ 145 w 263"/>
                  <a:gd name="T17" fmla="*/ 76 h 297"/>
                  <a:gd name="T18" fmla="*/ 123 w 263"/>
                  <a:gd name="T19" fmla="*/ 101 h 297"/>
                  <a:gd name="T20" fmla="*/ 103 w 263"/>
                  <a:gd name="T21" fmla="*/ 128 h 297"/>
                  <a:gd name="T22" fmla="*/ 84 w 263"/>
                  <a:gd name="T23" fmla="*/ 155 h 297"/>
                  <a:gd name="T24" fmla="*/ 68 w 263"/>
                  <a:gd name="T25" fmla="*/ 182 h 297"/>
                  <a:gd name="T26" fmla="*/ 55 w 263"/>
                  <a:gd name="T27" fmla="*/ 208 h 297"/>
                  <a:gd name="T28" fmla="*/ 43 w 263"/>
                  <a:gd name="T29" fmla="*/ 232 h 297"/>
                  <a:gd name="T30" fmla="*/ 33 w 263"/>
                  <a:gd name="T31" fmla="*/ 253 h 297"/>
                  <a:gd name="T32" fmla="*/ 26 w 263"/>
                  <a:gd name="T33" fmla="*/ 271 h 297"/>
                  <a:gd name="T34" fmla="*/ 21 w 263"/>
                  <a:gd name="T35" fmla="*/ 285 h 297"/>
                  <a:gd name="T36" fmla="*/ 17 w 263"/>
                  <a:gd name="T37" fmla="*/ 294 h 297"/>
                  <a:gd name="T38" fmla="*/ 17 w 263"/>
                  <a:gd name="T39" fmla="*/ 297 h 297"/>
                  <a:gd name="T40" fmla="*/ 16 w 263"/>
                  <a:gd name="T41" fmla="*/ 297 h 297"/>
                  <a:gd name="T42" fmla="*/ 16 w 263"/>
                  <a:gd name="T43" fmla="*/ 296 h 297"/>
                  <a:gd name="T44" fmla="*/ 14 w 263"/>
                  <a:gd name="T45" fmla="*/ 292 h 297"/>
                  <a:gd name="T46" fmla="*/ 10 w 263"/>
                  <a:gd name="T47" fmla="*/ 285 h 297"/>
                  <a:gd name="T48" fmla="*/ 4 w 263"/>
                  <a:gd name="T49" fmla="*/ 274 h 297"/>
                  <a:gd name="T50" fmla="*/ 3 w 263"/>
                  <a:gd name="T51" fmla="*/ 271 h 297"/>
                  <a:gd name="T52" fmla="*/ 1 w 263"/>
                  <a:gd name="T53" fmla="*/ 263 h 297"/>
                  <a:gd name="T54" fmla="*/ 0 w 263"/>
                  <a:gd name="T55" fmla="*/ 253 h 297"/>
                  <a:gd name="T56" fmla="*/ 4 w 263"/>
                  <a:gd name="T57" fmla="*/ 239 h 297"/>
                  <a:gd name="T58" fmla="*/ 9 w 263"/>
                  <a:gd name="T59" fmla="*/ 231 h 297"/>
                  <a:gd name="T60" fmla="*/ 16 w 263"/>
                  <a:gd name="T61" fmla="*/ 215 h 297"/>
                  <a:gd name="T62" fmla="*/ 24 w 263"/>
                  <a:gd name="T63" fmla="*/ 197 h 297"/>
                  <a:gd name="T64" fmla="*/ 37 w 263"/>
                  <a:gd name="T65" fmla="*/ 173 h 297"/>
                  <a:gd name="T66" fmla="*/ 51 w 263"/>
                  <a:gd name="T67" fmla="*/ 150 h 297"/>
                  <a:gd name="T68" fmla="*/ 68 w 263"/>
                  <a:gd name="T69" fmla="*/ 125 h 297"/>
                  <a:gd name="T70" fmla="*/ 87 w 263"/>
                  <a:gd name="T71" fmla="*/ 100 h 297"/>
                  <a:gd name="T72" fmla="*/ 108 w 263"/>
                  <a:gd name="T73" fmla="*/ 78 h 297"/>
                  <a:gd name="T74" fmla="*/ 130 w 263"/>
                  <a:gd name="T75" fmla="*/ 59 h 297"/>
                  <a:gd name="T76" fmla="*/ 153 w 263"/>
                  <a:gd name="T77" fmla="*/ 43 h 297"/>
                  <a:gd name="T78" fmla="*/ 176 w 263"/>
                  <a:gd name="T79" fmla="*/ 29 h 297"/>
                  <a:gd name="T80" fmla="*/ 199 w 263"/>
                  <a:gd name="T81" fmla="*/ 19 h 297"/>
                  <a:gd name="T82" fmla="*/ 219 w 263"/>
                  <a:gd name="T83" fmla="*/ 12 h 297"/>
                  <a:gd name="T84" fmla="*/ 237 w 263"/>
                  <a:gd name="T85" fmla="*/ 6 h 297"/>
                  <a:gd name="T86" fmla="*/ 251 w 263"/>
                  <a:gd name="T87" fmla="*/ 2 h 297"/>
                  <a:gd name="T88" fmla="*/ 259 w 263"/>
                  <a:gd name="T89" fmla="*/ 0 h 297"/>
                  <a:gd name="T90" fmla="*/ 263 w 263"/>
                  <a:gd name="T9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3" h="297">
                    <a:moveTo>
                      <a:pt x="263" y="0"/>
                    </a:moveTo>
                    <a:lnTo>
                      <a:pt x="259" y="0"/>
                    </a:lnTo>
                    <a:lnTo>
                      <a:pt x="252" y="3"/>
                    </a:lnTo>
                    <a:lnTo>
                      <a:pt x="240" y="8"/>
                    </a:lnTo>
                    <a:lnTo>
                      <a:pt x="224" y="16"/>
                    </a:lnTo>
                    <a:lnTo>
                      <a:pt x="207" y="26"/>
                    </a:lnTo>
                    <a:lnTo>
                      <a:pt x="188" y="38"/>
                    </a:lnTo>
                    <a:lnTo>
                      <a:pt x="170" y="52"/>
                    </a:lnTo>
                    <a:lnTo>
                      <a:pt x="145" y="76"/>
                    </a:lnTo>
                    <a:lnTo>
                      <a:pt x="123" y="101"/>
                    </a:lnTo>
                    <a:lnTo>
                      <a:pt x="103" y="128"/>
                    </a:lnTo>
                    <a:lnTo>
                      <a:pt x="84" y="155"/>
                    </a:lnTo>
                    <a:lnTo>
                      <a:pt x="68" y="182"/>
                    </a:lnTo>
                    <a:lnTo>
                      <a:pt x="55" y="208"/>
                    </a:lnTo>
                    <a:lnTo>
                      <a:pt x="43" y="232"/>
                    </a:lnTo>
                    <a:lnTo>
                      <a:pt x="33" y="253"/>
                    </a:lnTo>
                    <a:lnTo>
                      <a:pt x="26" y="271"/>
                    </a:lnTo>
                    <a:lnTo>
                      <a:pt x="21" y="285"/>
                    </a:lnTo>
                    <a:lnTo>
                      <a:pt x="17" y="294"/>
                    </a:lnTo>
                    <a:lnTo>
                      <a:pt x="17" y="297"/>
                    </a:lnTo>
                    <a:lnTo>
                      <a:pt x="16" y="297"/>
                    </a:lnTo>
                    <a:lnTo>
                      <a:pt x="16" y="296"/>
                    </a:lnTo>
                    <a:lnTo>
                      <a:pt x="14" y="292"/>
                    </a:lnTo>
                    <a:lnTo>
                      <a:pt x="10" y="285"/>
                    </a:lnTo>
                    <a:lnTo>
                      <a:pt x="4" y="274"/>
                    </a:lnTo>
                    <a:lnTo>
                      <a:pt x="3" y="271"/>
                    </a:lnTo>
                    <a:lnTo>
                      <a:pt x="1" y="263"/>
                    </a:lnTo>
                    <a:lnTo>
                      <a:pt x="0" y="253"/>
                    </a:lnTo>
                    <a:lnTo>
                      <a:pt x="4" y="239"/>
                    </a:lnTo>
                    <a:lnTo>
                      <a:pt x="9" y="231"/>
                    </a:lnTo>
                    <a:lnTo>
                      <a:pt x="16" y="215"/>
                    </a:lnTo>
                    <a:lnTo>
                      <a:pt x="24" y="197"/>
                    </a:lnTo>
                    <a:lnTo>
                      <a:pt x="37" y="173"/>
                    </a:lnTo>
                    <a:lnTo>
                      <a:pt x="51" y="150"/>
                    </a:lnTo>
                    <a:lnTo>
                      <a:pt x="68" y="125"/>
                    </a:lnTo>
                    <a:lnTo>
                      <a:pt x="87" y="100"/>
                    </a:lnTo>
                    <a:lnTo>
                      <a:pt x="108" y="78"/>
                    </a:lnTo>
                    <a:lnTo>
                      <a:pt x="130" y="59"/>
                    </a:lnTo>
                    <a:lnTo>
                      <a:pt x="153" y="43"/>
                    </a:lnTo>
                    <a:lnTo>
                      <a:pt x="176" y="29"/>
                    </a:lnTo>
                    <a:lnTo>
                      <a:pt x="199" y="19"/>
                    </a:lnTo>
                    <a:lnTo>
                      <a:pt x="219" y="12"/>
                    </a:lnTo>
                    <a:lnTo>
                      <a:pt x="237" y="6"/>
                    </a:lnTo>
                    <a:lnTo>
                      <a:pt x="251" y="2"/>
                    </a:lnTo>
                    <a:lnTo>
                      <a:pt x="259" y="0"/>
                    </a:lnTo>
                    <a:lnTo>
                      <a:pt x="2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0" name="Freeform 30">
                <a:extLst>
                  <a:ext uri="{FF2B5EF4-FFF2-40B4-BE49-F238E27FC236}">
                    <a16:creationId xmlns:a16="http://schemas.microsoft.com/office/drawing/2014/main" id="{6A7209DE-CA54-4647-AFA2-D418D2F351F2}"/>
                  </a:ext>
                </a:extLst>
              </p:cNvPr>
              <p:cNvSpPr>
                <a:spLocks/>
              </p:cNvSpPr>
              <p:nvPr/>
            </p:nvSpPr>
            <p:spPr bwMode="auto">
              <a:xfrm>
                <a:off x="7223064" y="6470842"/>
                <a:ext cx="24410" cy="136102"/>
              </a:xfrm>
              <a:custGeom>
                <a:avLst/>
                <a:gdLst>
                  <a:gd name="T0" fmla="*/ 0 w 33"/>
                  <a:gd name="T1" fmla="*/ 0 h 184"/>
                  <a:gd name="T2" fmla="*/ 2 w 33"/>
                  <a:gd name="T3" fmla="*/ 3 h 184"/>
                  <a:gd name="T4" fmla="*/ 5 w 33"/>
                  <a:gd name="T5" fmla="*/ 8 h 184"/>
                  <a:gd name="T6" fmla="*/ 10 w 33"/>
                  <a:gd name="T7" fmla="*/ 16 h 184"/>
                  <a:gd name="T8" fmla="*/ 15 w 33"/>
                  <a:gd name="T9" fmla="*/ 29 h 184"/>
                  <a:gd name="T10" fmla="*/ 21 w 33"/>
                  <a:gd name="T11" fmla="*/ 46 h 184"/>
                  <a:gd name="T12" fmla="*/ 26 w 33"/>
                  <a:gd name="T13" fmla="*/ 66 h 184"/>
                  <a:gd name="T14" fmla="*/ 31 w 33"/>
                  <a:gd name="T15" fmla="*/ 92 h 184"/>
                  <a:gd name="T16" fmla="*/ 33 w 33"/>
                  <a:gd name="T17" fmla="*/ 123 h 184"/>
                  <a:gd name="T18" fmla="*/ 33 w 33"/>
                  <a:gd name="T19" fmla="*/ 158 h 184"/>
                  <a:gd name="T20" fmla="*/ 30 w 33"/>
                  <a:gd name="T21" fmla="*/ 170 h 184"/>
                  <a:gd name="T22" fmla="*/ 25 w 33"/>
                  <a:gd name="T23" fmla="*/ 178 h 184"/>
                  <a:gd name="T24" fmla="*/ 18 w 33"/>
                  <a:gd name="T25" fmla="*/ 183 h 184"/>
                  <a:gd name="T26" fmla="*/ 11 w 33"/>
                  <a:gd name="T27" fmla="*/ 184 h 184"/>
                  <a:gd name="T28" fmla="*/ 7 w 33"/>
                  <a:gd name="T29" fmla="*/ 184 h 184"/>
                  <a:gd name="T30" fmla="*/ 4 w 33"/>
                  <a:gd name="T31" fmla="*/ 184 h 184"/>
                  <a:gd name="T32" fmla="*/ 5 w 33"/>
                  <a:gd name="T33" fmla="*/ 180 h 184"/>
                  <a:gd name="T34" fmla="*/ 8 w 33"/>
                  <a:gd name="T35" fmla="*/ 170 h 184"/>
                  <a:gd name="T36" fmla="*/ 10 w 33"/>
                  <a:gd name="T37" fmla="*/ 155 h 184"/>
                  <a:gd name="T38" fmla="*/ 14 w 33"/>
                  <a:gd name="T39" fmla="*/ 134 h 184"/>
                  <a:gd name="T40" fmla="*/ 16 w 33"/>
                  <a:gd name="T41" fmla="*/ 109 h 184"/>
                  <a:gd name="T42" fmla="*/ 16 w 33"/>
                  <a:gd name="T43" fmla="*/ 81 h 184"/>
                  <a:gd name="T44" fmla="*/ 16 w 33"/>
                  <a:gd name="T45" fmla="*/ 66 h 184"/>
                  <a:gd name="T46" fmla="*/ 14 w 33"/>
                  <a:gd name="T47" fmla="*/ 52 h 184"/>
                  <a:gd name="T48" fmla="*/ 10 w 33"/>
                  <a:gd name="T49" fmla="*/ 37 h 184"/>
                  <a:gd name="T50" fmla="*/ 7 w 33"/>
                  <a:gd name="T51" fmla="*/ 22 h 184"/>
                  <a:gd name="T52" fmla="*/ 4 w 33"/>
                  <a:gd name="T53" fmla="*/ 11 h 184"/>
                  <a:gd name="T54" fmla="*/ 2 w 33"/>
                  <a:gd name="T55" fmla="*/ 4 h 184"/>
                  <a:gd name="T56" fmla="*/ 0 w 33"/>
                  <a:gd name="T5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184">
                    <a:moveTo>
                      <a:pt x="0" y="0"/>
                    </a:moveTo>
                    <a:lnTo>
                      <a:pt x="2" y="3"/>
                    </a:lnTo>
                    <a:lnTo>
                      <a:pt x="5" y="8"/>
                    </a:lnTo>
                    <a:lnTo>
                      <a:pt x="10" y="16"/>
                    </a:lnTo>
                    <a:lnTo>
                      <a:pt x="15" y="29"/>
                    </a:lnTo>
                    <a:lnTo>
                      <a:pt x="21" y="46"/>
                    </a:lnTo>
                    <a:lnTo>
                      <a:pt x="26" y="66"/>
                    </a:lnTo>
                    <a:lnTo>
                      <a:pt x="31" y="92"/>
                    </a:lnTo>
                    <a:lnTo>
                      <a:pt x="33" y="123"/>
                    </a:lnTo>
                    <a:lnTo>
                      <a:pt x="33" y="158"/>
                    </a:lnTo>
                    <a:lnTo>
                      <a:pt x="30" y="170"/>
                    </a:lnTo>
                    <a:lnTo>
                      <a:pt x="25" y="178"/>
                    </a:lnTo>
                    <a:lnTo>
                      <a:pt x="18" y="183"/>
                    </a:lnTo>
                    <a:lnTo>
                      <a:pt x="11" y="184"/>
                    </a:lnTo>
                    <a:lnTo>
                      <a:pt x="7" y="184"/>
                    </a:lnTo>
                    <a:lnTo>
                      <a:pt x="4" y="184"/>
                    </a:lnTo>
                    <a:lnTo>
                      <a:pt x="5" y="180"/>
                    </a:lnTo>
                    <a:lnTo>
                      <a:pt x="8" y="170"/>
                    </a:lnTo>
                    <a:lnTo>
                      <a:pt x="10" y="155"/>
                    </a:lnTo>
                    <a:lnTo>
                      <a:pt x="14" y="134"/>
                    </a:lnTo>
                    <a:lnTo>
                      <a:pt x="16" y="109"/>
                    </a:lnTo>
                    <a:lnTo>
                      <a:pt x="16" y="81"/>
                    </a:lnTo>
                    <a:lnTo>
                      <a:pt x="16" y="66"/>
                    </a:lnTo>
                    <a:lnTo>
                      <a:pt x="14" y="52"/>
                    </a:lnTo>
                    <a:lnTo>
                      <a:pt x="10" y="37"/>
                    </a:lnTo>
                    <a:lnTo>
                      <a:pt x="7" y="22"/>
                    </a:lnTo>
                    <a:lnTo>
                      <a:pt x="4" y="11"/>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1" name="Freeform 31">
                <a:extLst>
                  <a:ext uri="{FF2B5EF4-FFF2-40B4-BE49-F238E27FC236}">
                    <a16:creationId xmlns:a16="http://schemas.microsoft.com/office/drawing/2014/main" id="{7ECD8FE4-A6CE-4029-B11A-9B910304B356}"/>
                  </a:ext>
                </a:extLst>
              </p:cNvPr>
              <p:cNvSpPr>
                <a:spLocks/>
              </p:cNvSpPr>
              <p:nvPr/>
            </p:nvSpPr>
            <p:spPr bwMode="auto">
              <a:xfrm>
                <a:off x="7122468" y="6448652"/>
                <a:ext cx="31067" cy="177524"/>
              </a:xfrm>
              <a:custGeom>
                <a:avLst/>
                <a:gdLst>
                  <a:gd name="T0" fmla="*/ 31 w 42"/>
                  <a:gd name="T1" fmla="*/ 0 h 240"/>
                  <a:gd name="T2" fmla="*/ 33 w 42"/>
                  <a:gd name="T3" fmla="*/ 1 h 240"/>
                  <a:gd name="T4" fmla="*/ 35 w 42"/>
                  <a:gd name="T5" fmla="*/ 7 h 240"/>
                  <a:gd name="T6" fmla="*/ 36 w 42"/>
                  <a:gd name="T7" fmla="*/ 18 h 240"/>
                  <a:gd name="T8" fmla="*/ 39 w 42"/>
                  <a:gd name="T9" fmla="*/ 33 h 240"/>
                  <a:gd name="T10" fmla="*/ 40 w 42"/>
                  <a:gd name="T11" fmla="*/ 50 h 240"/>
                  <a:gd name="T12" fmla="*/ 41 w 42"/>
                  <a:gd name="T13" fmla="*/ 70 h 240"/>
                  <a:gd name="T14" fmla="*/ 42 w 42"/>
                  <a:gd name="T15" fmla="*/ 89 h 240"/>
                  <a:gd name="T16" fmla="*/ 41 w 42"/>
                  <a:gd name="T17" fmla="*/ 109 h 240"/>
                  <a:gd name="T18" fmla="*/ 39 w 42"/>
                  <a:gd name="T19" fmla="*/ 138 h 240"/>
                  <a:gd name="T20" fmla="*/ 34 w 42"/>
                  <a:gd name="T21" fmla="*/ 166 h 240"/>
                  <a:gd name="T22" fmla="*/ 29 w 42"/>
                  <a:gd name="T23" fmla="*/ 192 h 240"/>
                  <a:gd name="T24" fmla="*/ 23 w 42"/>
                  <a:gd name="T25" fmla="*/ 213 h 240"/>
                  <a:gd name="T26" fmla="*/ 18 w 42"/>
                  <a:gd name="T27" fmla="*/ 229 h 240"/>
                  <a:gd name="T28" fmla="*/ 14 w 42"/>
                  <a:gd name="T29" fmla="*/ 237 h 240"/>
                  <a:gd name="T30" fmla="*/ 11 w 42"/>
                  <a:gd name="T31" fmla="*/ 240 h 240"/>
                  <a:gd name="T32" fmla="*/ 7 w 42"/>
                  <a:gd name="T33" fmla="*/ 236 h 240"/>
                  <a:gd name="T34" fmla="*/ 5 w 42"/>
                  <a:gd name="T35" fmla="*/ 229 h 240"/>
                  <a:gd name="T36" fmla="*/ 2 w 42"/>
                  <a:gd name="T37" fmla="*/ 220 h 240"/>
                  <a:gd name="T38" fmla="*/ 0 w 42"/>
                  <a:gd name="T39" fmla="*/ 213 h 240"/>
                  <a:gd name="T40" fmla="*/ 0 w 42"/>
                  <a:gd name="T41" fmla="*/ 210 h 240"/>
                  <a:gd name="T42" fmla="*/ 1 w 42"/>
                  <a:gd name="T43" fmla="*/ 208 h 240"/>
                  <a:gd name="T44" fmla="*/ 5 w 42"/>
                  <a:gd name="T45" fmla="*/ 200 h 240"/>
                  <a:gd name="T46" fmla="*/ 9 w 42"/>
                  <a:gd name="T47" fmla="*/ 188 h 240"/>
                  <a:gd name="T48" fmla="*/ 14 w 42"/>
                  <a:gd name="T49" fmla="*/ 171 h 240"/>
                  <a:gd name="T50" fmla="*/ 20 w 42"/>
                  <a:gd name="T51" fmla="*/ 149 h 240"/>
                  <a:gd name="T52" fmla="*/ 25 w 42"/>
                  <a:gd name="T53" fmla="*/ 122 h 240"/>
                  <a:gd name="T54" fmla="*/ 29 w 42"/>
                  <a:gd name="T55" fmla="*/ 89 h 240"/>
                  <a:gd name="T56" fmla="*/ 31 w 42"/>
                  <a:gd name="T57" fmla="*/ 50 h 240"/>
                  <a:gd name="T58" fmla="*/ 31 w 42"/>
                  <a:gd name="T59" fmla="*/ 5 h 240"/>
                  <a:gd name="T60" fmla="*/ 31 w 42"/>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240">
                    <a:moveTo>
                      <a:pt x="31" y="0"/>
                    </a:moveTo>
                    <a:lnTo>
                      <a:pt x="33" y="1"/>
                    </a:lnTo>
                    <a:lnTo>
                      <a:pt x="35" y="7"/>
                    </a:lnTo>
                    <a:lnTo>
                      <a:pt x="36" y="18"/>
                    </a:lnTo>
                    <a:lnTo>
                      <a:pt x="39" y="33"/>
                    </a:lnTo>
                    <a:lnTo>
                      <a:pt x="40" y="50"/>
                    </a:lnTo>
                    <a:lnTo>
                      <a:pt x="41" y="70"/>
                    </a:lnTo>
                    <a:lnTo>
                      <a:pt x="42" y="89"/>
                    </a:lnTo>
                    <a:lnTo>
                      <a:pt x="41" y="109"/>
                    </a:lnTo>
                    <a:lnTo>
                      <a:pt x="39" y="138"/>
                    </a:lnTo>
                    <a:lnTo>
                      <a:pt x="34" y="166"/>
                    </a:lnTo>
                    <a:lnTo>
                      <a:pt x="29" y="192"/>
                    </a:lnTo>
                    <a:lnTo>
                      <a:pt x="23" y="213"/>
                    </a:lnTo>
                    <a:lnTo>
                      <a:pt x="18" y="229"/>
                    </a:lnTo>
                    <a:lnTo>
                      <a:pt x="14" y="237"/>
                    </a:lnTo>
                    <a:lnTo>
                      <a:pt x="11" y="240"/>
                    </a:lnTo>
                    <a:lnTo>
                      <a:pt x="7" y="236"/>
                    </a:lnTo>
                    <a:lnTo>
                      <a:pt x="5" y="229"/>
                    </a:lnTo>
                    <a:lnTo>
                      <a:pt x="2" y="220"/>
                    </a:lnTo>
                    <a:lnTo>
                      <a:pt x="0" y="213"/>
                    </a:lnTo>
                    <a:lnTo>
                      <a:pt x="0" y="210"/>
                    </a:lnTo>
                    <a:lnTo>
                      <a:pt x="1" y="208"/>
                    </a:lnTo>
                    <a:lnTo>
                      <a:pt x="5" y="200"/>
                    </a:lnTo>
                    <a:lnTo>
                      <a:pt x="9" y="188"/>
                    </a:lnTo>
                    <a:lnTo>
                      <a:pt x="14" y="171"/>
                    </a:lnTo>
                    <a:lnTo>
                      <a:pt x="20" y="149"/>
                    </a:lnTo>
                    <a:lnTo>
                      <a:pt x="25" y="122"/>
                    </a:lnTo>
                    <a:lnTo>
                      <a:pt x="29" y="89"/>
                    </a:lnTo>
                    <a:lnTo>
                      <a:pt x="31" y="50"/>
                    </a:lnTo>
                    <a:lnTo>
                      <a:pt x="31" y="5"/>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2" name="Freeform 32">
                <a:extLst>
                  <a:ext uri="{FF2B5EF4-FFF2-40B4-BE49-F238E27FC236}">
                    <a16:creationId xmlns:a16="http://schemas.microsoft.com/office/drawing/2014/main" id="{F23D7591-606E-4800-8AC8-5B070C17ED5F}"/>
                  </a:ext>
                </a:extLst>
              </p:cNvPr>
              <p:cNvSpPr>
                <a:spLocks/>
              </p:cNvSpPr>
              <p:nvPr/>
            </p:nvSpPr>
            <p:spPr bwMode="auto">
              <a:xfrm>
                <a:off x="6919795" y="6569960"/>
                <a:ext cx="217466" cy="173086"/>
              </a:xfrm>
              <a:custGeom>
                <a:avLst/>
                <a:gdLst>
                  <a:gd name="T0" fmla="*/ 0 w 294"/>
                  <a:gd name="T1" fmla="*/ 0 h 234"/>
                  <a:gd name="T2" fmla="*/ 4 w 294"/>
                  <a:gd name="T3" fmla="*/ 1 h 234"/>
                  <a:gd name="T4" fmla="*/ 12 w 294"/>
                  <a:gd name="T5" fmla="*/ 3 h 234"/>
                  <a:gd name="T6" fmla="*/ 26 w 294"/>
                  <a:gd name="T7" fmla="*/ 7 h 234"/>
                  <a:gd name="T8" fmla="*/ 41 w 294"/>
                  <a:gd name="T9" fmla="*/ 12 h 234"/>
                  <a:gd name="T10" fmla="*/ 60 w 294"/>
                  <a:gd name="T11" fmla="*/ 18 h 234"/>
                  <a:gd name="T12" fmla="*/ 79 w 294"/>
                  <a:gd name="T13" fmla="*/ 23 h 234"/>
                  <a:gd name="T14" fmla="*/ 99 w 294"/>
                  <a:gd name="T15" fmla="*/ 29 h 234"/>
                  <a:gd name="T16" fmla="*/ 117 w 294"/>
                  <a:gd name="T17" fmla="*/ 35 h 234"/>
                  <a:gd name="T18" fmla="*/ 132 w 294"/>
                  <a:gd name="T19" fmla="*/ 40 h 234"/>
                  <a:gd name="T20" fmla="*/ 143 w 294"/>
                  <a:gd name="T21" fmla="*/ 45 h 234"/>
                  <a:gd name="T22" fmla="*/ 151 w 294"/>
                  <a:gd name="T23" fmla="*/ 50 h 234"/>
                  <a:gd name="T24" fmla="*/ 161 w 294"/>
                  <a:gd name="T25" fmla="*/ 60 h 234"/>
                  <a:gd name="T26" fmla="*/ 175 w 294"/>
                  <a:gd name="T27" fmla="*/ 71 h 234"/>
                  <a:gd name="T28" fmla="*/ 189 w 294"/>
                  <a:gd name="T29" fmla="*/ 85 h 234"/>
                  <a:gd name="T30" fmla="*/ 205 w 294"/>
                  <a:gd name="T31" fmla="*/ 101 h 234"/>
                  <a:gd name="T32" fmla="*/ 221 w 294"/>
                  <a:gd name="T33" fmla="*/ 118 h 234"/>
                  <a:gd name="T34" fmla="*/ 237 w 294"/>
                  <a:gd name="T35" fmla="*/ 134 h 234"/>
                  <a:gd name="T36" fmla="*/ 252 w 294"/>
                  <a:gd name="T37" fmla="*/ 150 h 234"/>
                  <a:gd name="T38" fmla="*/ 265 w 294"/>
                  <a:gd name="T39" fmla="*/ 165 h 234"/>
                  <a:gd name="T40" fmla="*/ 277 w 294"/>
                  <a:gd name="T41" fmla="*/ 178 h 234"/>
                  <a:gd name="T42" fmla="*/ 287 w 294"/>
                  <a:gd name="T43" fmla="*/ 187 h 234"/>
                  <a:gd name="T44" fmla="*/ 292 w 294"/>
                  <a:gd name="T45" fmla="*/ 194 h 234"/>
                  <a:gd name="T46" fmla="*/ 294 w 294"/>
                  <a:gd name="T47" fmla="*/ 197 h 234"/>
                  <a:gd name="T48" fmla="*/ 294 w 294"/>
                  <a:gd name="T49" fmla="*/ 234 h 234"/>
                  <a:gd name="T50" fmla="*/ 292 w 294"/>
                  <a:gd name="T51" fmla="*/ 232 h 234"/>
                  <a:gd name="T52" fmla="*/ 286 w 294"/>
                  <a:gd name="T53" fmla="*/ 226 h 234"/>
                  <a:gd name="T54" fmla="*/ 276 w 294"/>
                  <a:gd name="T55" fmla="*/ 216 h 234"/>
                  <a:gd name="T56" fmla="*/ 265 w 294"/>
                  <a:gd name="T57" fmla="*/ 204 h 234"/>
                  <a:gd name="T58" fmla="*/ 252 w 294"/>
                  <a:gd name="T59" fmla="*/ 189 h 234"/>
                  <a:gd name="T60" fmla="*/ 237 w 294"/>
                  <a:gd name="T61" fmla="*/ 175 h 234"/>
                  <a:gd name="T62" fmla="*/ 222 w 294"/>
                  <a:gd name="T63" fmla="*/ 159 h 234"/>
                  <a:gd name="T64" fmla="*/ 209 w 294"/>
                  <a:gd name="T65" fmla="*/ 143 h 234"/>
                  <a:gd name="T66" fmla="*/ 197 w 294"/>
                  <a:gd name="T67" fmla="*/ 129 h 234"/>
                  <a:gd name="T68" fmla="*/ 187 w 294"/>
                  <a:gd name="T69" fmla="*/ 116 h 234"/>
                  <a:gd name="T70" fmla="*/ 176 w 294"/>
                  <a:gd name="T71" fmla="*/ 100 h 234"/>
                  <a:gd name="T72" fmla="*/ 166 w 294"/>
                  <a:gd name="T73" fmla="*/ 88 h 234"/>
                  <a:gd name="T74" fmla="*/ 156 w 294"/>
                  <a:gd name="T75" fmla="*/ 79 h 234"/>
                  <a:gd name="T76" fmla="*/ 145 w 294"/>
                  <a:gd name="T77" fmla="*/ 71 h 234"/>
                  <a:gd name="T78" fmla="*/ 131 w 294"/>
                  <a:gd name="T79" fmla="*/ 62 h 234"/>
                  <a:gd name="T80" fmla="*/ 114 w 294"/>
                  <a:gd name="T81" fmla="*/ 51 h 234"/>
                  <a:gd name="T82" fmla="*/ 98 w 294"/>
                  <a:gd name="T83" fmla="*/ 41 h 234"/>
                  <a:gd name="T84" fmla="*/ 79 w 294"/>
                  <a:gd name="T85" fmla="*/ 32 h 234"/>
                  <a:gd name="T86" fmla="*/ 60 w 294"/>
                  <a:gd name="T87" fmla="*/ 23 h 234"/>
                  <a:gd name="T88" fmla="*/ 41 w 294"/>
                  <a:gd name="T89" fmla="*/ 16 h 234"/>
                  <a:gd name="T90" fmla="*/ 26 w 294"/>
                  <a:gd name="T91" fmla="*/ 10 h 234"/>
                  <a:gd name="T92" fmla="*/ 12 w 294"/>
                  <a:gd name="T93" fmla="*/ 5 h 234"/>
                  <a:gd name="T94" fmla="*/ 4 w 294"/>
                  <a:gd name="T95" fmla="*/ 1 h 234"/>
                  <a:gd name="T96" fmla="*/ 0 w 294"/>
                  <a:gd name="T9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234">
                    <a:moveTo>
                      <a:pt x="0" y="0"/>
                    </a:moveTo>
                    <a:lnTo>
                      <a:pt x="4" y="1"/>
                    </a:lnTo>
                    <a:lnTo>
                      <a:pt x="12" y="3"/>
                    </a:lnTo>
                    <a:lnTo>
                      <a:pt x="26" y="7"/>
                    </a:lnTo>
                    <a:lnTo>
                      <a:pt x="41" y="12"/>
                    </a:lnTo>
                    <a:lnTo>
                      <a:pt x="60" y="18"/>
                    </a:lnTo>
                    <a:lnTo>
                      <a:pt x="79" y="23"/>
                    </a:lnTo>
                    <a:lnTo>
                      <a:pt x="99" y="29"/>
                    </a:lnTo>
                    <a:lnTo>
                      <a:pt x="117" y="35"/>
                    </a:lnTo>
                    <a:lnTo>
                      <a:pt x="132" y="40"/>
                    </a:lnTo>
                    <a:lnTo>
                      <a:pt x="143" y="45"/>
                    </a:lnTo>
                    <a:lnTo>
                      <a:pt x="151" y="50"/>
                    </a:lnTo>
                    <a:lnTo>
                      <a:pt x="161" y="60"/>
                    </a:lnTo>
                    <a:lnTo>
                      <a:pt x="175" y="71"/>
                    </a:lnTo>
                    <a:lnTo>
                      <a:pt x="189" y="85"/>
                    </a:lnTo>
                    <a:lnTo>
                      <a:pt x="205" y="101"/>
                    </a:lnTo>
                    <a:lnTo>
                      <a:pt x="221" y="118"/>
                    </a:lnTo>
                    <a:lnTo>
                      <a:pt x="237" y="134"/>
                    </a:lnTo>
                    <a:lnTo>
                      <a:pt x="252" y="150"/>
                    </a:lnTo>
                    <a:lnTo>
                      <a:pt x="265" y="165"/>
                    </a:lnTo>
                    <a:lnTo>
                      <a:pt x="277" y="178"/>
                    </a:lnTo>
                    <a:lnTo>
                      <a:pt x="287" y="187"/>
                    </a:lnTo>
                    <a:lnTo>
                      <a:pt x="292" y="194"/>
                    </a:lnTo>
                    <a:lnTo>
                      <a:pt x="294" y="197"/>
                    </a:lnTo>
                    <a:lnTo>
                      <a:pt x="294" y="234"/>
                    </a:lnTo>
                    <a:lnTo>
                      <a:pt x="292" y="232"/>
                    </a:lnTo>
                    <a:lnTo>
                      <a:pt x="286" y="226"/>
                    </a:lnTo>
                    <a:lnTo>
                      <a:pt x="276" y="216"/>
                    </a:lnTo>
                    <a:lnTo>
                      <a:pt x="265" y="204"/>
                    </a:lnTo>
                    <a:lnTo>
                      <a:pt x="252" y="189"/>
                    </a:lnTo>
                    <a:lnTo>
                      <a:pt x="237" y="175"/>
                    </a:lnTo>
                    <a:lnTo>
                      <a:pt x="222" y="159"/>
                    </a:lnTo>
                    <a:lnTo>
                      <a:pt x="209" y="143"/>
                    </a:lnTo>
                    <a:lnTo>
                      <a:pt x="197" y="129"/>
                    </a:lnTo>
                    <a:lnTo>
                      <a:pt x="187" y="116"/>
                    </a:lnTo>
                    <a:lnTo>
                      <a:pt x="176" y="100"/>
                    </a:lnTo>
                    <a:lnTo>
                      <a:pt x="166" y="88"/>
                    </a:lnTo>
                    <a:lnTo>
                      <a:pt x="156" y="79"/>
                    </a:lnTo>
                    <a:lnTo>
                      <a:pt x="145" y="71"/>
                    </a:lnTo>
                    <a:lnTo>
                      <a:pt x="131" y="62"/>
                    </a:lnTo>
                    <a:lnTo>
                      <a:pt x="114" y="51"/>
                    </a:lnTo>
                    <a:lnTo>
                      <a:pt x="98" y="41"/>
                    </a:lnTo>
                    <a:lnTo>
                      <a:pt x="79" y="32"/>
                    </a:lnTo>
                    <a:lnTo>
                      <a:pt x="60" y="23"/>
                    </a:lnTo>
                    <a:lnTo>
                      <a:pt x="41" y="16"/>
                    </a:lnTo>
                    <a:lnTo>
                      <a:pt x="26" y="10"/>
                    </a:lnTo>
                    <a:lnTo>
                      <a:pt x="12" y="5"/>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3" name="Freeform 33">
                <a:extLst>
                  <a:ext uri="{FF2B5EF4-FFF2-40B4-BE49-F238E27FC236}">
                    <a16:creationId xmlns:a16="http://schemas.microsoft.com/office/drawing/2014/main" id="{F5DB4572-A154-45FE-94CD-8BCEF5101774}"/>
                  </a:ext>
                </a:extLst>
              </p:cNvPr>
              <p:cNvSpPr>
                <a:spLocks/>
              </p:cNvSpPr>
              <p:nvPr/>
            </p:nvSpPr>
            <p:spPr bwMode="auto">
              <a:xfrm>
                <a:off x="7023350" y="6533716"/>
                <a:ext cx="19232" cy="90981"/>
              </a:xfrm>
              <a:custGeom>
                <a:avLst/>
                <a:gdLst>
                  <a:gd name="T0" fmla="*/ 7 w 26"/>
                  <a:gd name="T1" fmla="*/ 0 h 123"/>
                  <a:gd name="T2" fmla="*/ 8 w 26"/>
                  <a:gd name="T3" fmla="*/ 15 h 123"/>
                  <a:gd name="T4" fmla="*/ 9 w 26"/>
                  <a:gd name="T5" fmla="*/ 32 h 123"/>
                  <a:gd name="T6" fmla="*/ 11 w 26"/>
                  <a:gd name="T7" fmla="*/ 49 h 123"/>
                  <a:gd name="T8" fmla="*/ 14 w 26"/>
                  <a:gd name="T9" fmla="*/ 67 h 123"/>
                  <a:gd name="T10" fmla="*/ 18 w 26"/>
                  <a:gd name="T11" fmla="*/ 84 h 123"/>
                  <a:gd name="T12" fmla="*/ 20 w 26"/>
                  <a:gd name="T13" fmla="*/ 100 h 123"/>
                  <a:gd name="T14" fmla="*/ 24 w 26"/>
                  <a:gd name="T15" fmla="*/ 112 h 123"/>
                  <a:gd name="T16" fmla="*/ 25 w 26"/>
                  <a:gd name="T17" fmla="*/ 121 h 123"/>
                  <a:gd name="T18" fmla="*/ 26 w 26"/>
                  <a:gd name="T19" fmla="*/ 123 h 123"/>
                  <a:gd name="T20" fmla="*/ 26 w 26"/>
                  <a:gd name="T21" fmla="*/ 123 h 123"/>
                  <a:gd name="T22" fmla="*/ 25 w 26"/>
                  <a:gd name="T23" fmla="*/ 122 h 123"/>
                  <a:gd name="T24" fmla="*/ 22 w 26"/>
                  <a:gd name="T25" fmla="*/ 121 h 123"/>
                  <a:gd name="T26" fmla="*/ 19 w 26"/>
                  <a:gd name="T27" fmla="*/ 116 h 123"/>
                  <a:gd name="T28" fmla="*/ 11 w 26"/>
                  <a:gd name="T29" fmla="*/ 110 h 123"/>
                  <a:gd name="T30" fmla="*/ 0 w 26"/>
                  <a:gd name="T31" fmla="*/ 100 h 123"/>
                  <a:gd name="T32" fmla="*/ 0 w 26"/>
                  <a:gd name="T33" fmla="*/ 100 h 123"/>
                  <a:gd name="T34" fmla="*/ 0 w 26"/>
                  <a:gd name="T35" fmla="*/ 99 h 123"/>
                  <a:gd name="T36" fmla="*/ 2 w 26"/>
                  <a:gd name="T37" fmla="*/ 96 h 123"/>
                  <a:gd name="T38" fmla="*/ 2 w 26"/>
                  <a:gd name="T39" fmla="*/ 92 h 123"/>
                  <a:gd name="T40" fmla="*/ 2 w 26"/>
                  <a:gd name="T41" fmla="*/ 83 h 123"/>
                  <a:gd name="T42" fmla="*/ 3 w 26"/>
                  <a:gd name="T43" fmla="*/ 71 h 123"/>
                  <a:gd name="T44" fmla="*/ 4 w 26"/>
                  <a:gd name="T45" fmla="*/ 52 h 123"/>
                  <a:gd name="T46" fmla="*/ 5 w 26"/>
                  <a:gd name="T47" fmla="*/ 29 h 123"/>
                  <a:gd name="T48" fmla="*/ 7 w 26"/>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23">
                    <a:moveTo>
                      <a:pt x="7" y="0"/>
                    </a:moveTo>
                    <a:lnTo>
                      <a:pt x="8" y="15"/>
                    </a:lnTo>
                    <a:lnTo>
                      <a:pt x="9" y="32"/>
                    </a:lnTo>
                    <a:lnTo>
                      <a:pt x="11" y="49"/>
                    </a:lnTo>
                    <a:lnTo>
                      <a:pt x="14" y="67"/>
                    </a:lnTo>
                    <a:lnTo>
                      <a:pt x="18" y="84"/>
                    </a:lnTo>
                    <a:lnTo>
                      <a:pt x="20" y="100"/>
                    </a:lnTo>
                    <a:lnTo>
                      <a:pt x="24" y="112"/>
                    </a:lnTo>
                    <a:lnTo>
                      <a:pt x="25" y="121"/>
                    </a:lnTo>
                    <a:lnTo>
                      <a:pt x="26" y="123"/>
                    </a:lnTo>
                    <a:lnTo>
                      <a:pt x="26" y="123"/>
                    </a:lnTo>
                    <a:lnTo>
                      <a:pt x="25" y="122"/>
                    </a:lnTo>
                    <a:lnTo>
                      <a:pt x="22" y="121"/>
                    </a:lnTo>
                    <a:lnTo>
                      <a:pt x="19" y="116"/>
                    </a:lnTo>
                    <a:lnTo>
                      <a:pt x="11" y="110"/>
                    </a:lnTo>
                    <a:lnTo>
                      <a:pt x="0" y="100"/>
                    </a:lnTo>
                    <a:lnTo>
                      <a:pt x="0" y="100"/>
                    </a:lnTo>
                    <a:lnTo>
                      <a:pt x="0" y="99"/>
                    </a:lnTo>
                    <a:lnTo>
                      <a:pt x="2" y="96"/>
                    </a:lnTo>
                    <a:lnTo>
                      <a:pt x="2" y="92"/>
                    </a:lnTo>
                    <a:lnTo>
                      <a:pt x="2" y="83"/>
                    </a:lnTo>
                    <a:lnTo>
                      <a:pt x="3" y="71"/>
                    </a:lnTo>
                    <a:lnTo>
                      <a:pt x="4" y="52"/>
                    </a:lnTo>
                    <a:lnTo>
                      <a:pt x="5" y="29"/>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4" name="Freeform 34">
                <a:extLst>
                  <a:ext uri="{FF2B5EF4-FFF2-40B4-BE49-F238E27FC236}">
                    <a16:creationId xmlns:a16="http://schemas.microsoft.com/office/drawing/2014/main" id="{19E13471-7396-4498-B970-3D0945113AA6}"/>
                  </a:ext>
                </a:extLst>
              </p:cNvPr>
              <p:cNvSpPr>
                <a:spLocks/>
              </p:cNvSpPr>
              <p:nvPr/>
            </p:nvSpPr>
            <p:spPr bwMode="auto">
              <a:xfrm>
                <a:off x="7206791" y="6595849"/>
                <a:ext cx="161990" cy="51778"/>
              </a:xfrm>
              <a:custGeom>
                <a:avLst/>
                <a:gdLst>
                  <a:gd name="T0" fmla="*/ 219 w 219"/>
                  <a:gd name="T1" fmla="*/ 0 h 70"/>
                  <a:gd name="T2" fmla="*/ 219 w 219"/>
                  <a:gd name="T3" fmla="*/ 0 h 70"/>
                  <a:gd name="T4" fmla="*/ 218 w 219"/>
                  <a:gd name="T5" fmla="*/ 1 h 70"/>
                  <a:gd name="T6" fmla="*/ 216 w 219"/>
                  <a:gd name="T7" fmla="*/ 4 h 70"/>
                  <a:gd name="T8" fmla="*/ 213 w 219"/>
                  <a:gd name="T9" fmla="*/ 6 h 70"/>
                  <a:gd name="T10" fmla="*/ 211 w 219"/>
                  <a:gd name="T11" fmla="*/ 10 h 70"/>
                  <a:gd name="T12" fmla="*/ 208 w 219"/>
                  <a:gd name="T13" fmla="*/ 12 h 70"/>
                  <a:gd name="T14" fmla="*/ 206 w 219"/>
                  <a:gd name="T15" fmla="*/ 15 h 70"/>
                  <a:gd name="T16" fmla="*/ 202 w 219"/>
                  <a:gd name="T17" fmla="*/ 17 h 70"/>
                  <a:gd name="T18" fmla="*/ 198 w 219"/>
                  <a:gd name="T19" fmla="*/ 20 h 70"/>
                  <a:gd name="T20" fmla="*/ 191 w 219"/>
                  <a:gd name="T21" fmla="*/ 25 h 70"/>
                  <a:gd name="T22" fmla="*/ 181 w 219"/>
                  <a:gd name="T23" fmla="*/ 32 h 70"/>
                  <a:gd name="T24" fmla="*/ 168 w 219"/>
                  <a:gd name="T25" fmla="*/ 39 h 70"/>
                  <a:gd name="T26" fmla="*/ 150 w 219"/>
                  <a:gd name="T27" fmla="*/ 47 h 70"/>
                  <a:gd name="T28" fmla="*/ 128 w 219"/>
                  <a:gd name="T29" fmla="*/ 53 h 70"/>
                  <a:gd name="T30" fmla="*/ 102 w 219"/>
                  <a:gd name="T31" fmla="*/ 58 h 70"/>
                  <a:gd name="T32" fmla="*/ 84 w 219"/>
                  <a:gd name="T33" fmla="*/ 59 h 70"/>
                  <a:gd name="T34" fmla="*/ 65 w 219"/>
                  <a:gd name="T35" fmla="*/ 61 h 70"/>
                  <a:gd name="T36" fmla="*/ 46 w 219"/>
                  <a:gd name="T37" fmla="*/ 64 h 70"/>
                  <a:gd name="T38" fmla="*/ 29 w 219"/>
                  <a:gd name="T39" fmla="*/ 66 h 70"/>
                  <a:gd name="T40" fmla="*/ 14 w 219"/>
                  <a:gd name="T41" fmla="*/ 69 h 70"/>
                  <a:gd name="T42" fmla="*/ 4 w 219"/>
                  <a:gd name="T43" fmla="*/ 70 h 70"/>
                  <a:gd name="T44" fmla="*/ 0 w 219"/>
                  <a:gd name="T45" fmla="*/ 70 h 70"/>
                  <a:gd name="T46" fmla="*/ 0 w 219"/>
                  <a:gd name="T47" fmla="*/ 70 h 70"/>
                  <a:gd name="T48" fmla="*/ 2 w 219"/>
                  <a:gd name="T49" fmla="*/ 69 h 70"/>
                  <a:gd name="T50" fmla="*/ 4 w 219"/>
                  <a:gd name="T51" fmla="*/ 65 h 70"/>
                  <a:gd name="T52" fmla="*/ 10 w 219"/>
                  <a:gd name="T53" fmla="*/ 59 h 70"/>
                  <a:gd name="T54" fmla="*/ 20 w 219"/>
                  <a:gd name="T55" fmla="*/ 49 h 70"/>
                  <a:gd name="T56" fmla="*/ 24 w 219"/>
                  <a:gd name="T57" fmla="*/ 49 h 70"/>
                  <a:gd name="T58" fmla="*/ 35 w 219"/>
                  <a:gd name="T59" fmla="*/ 48 h 70"/>
                  <a:gd name="T60" fmla="*/ 51 w 219"/>
                  <a:gd name="T61" fmla="*/ 47 h 70"/>
                  <a:gd name="T62" fmla="*/ 69 w 219"/>
                  <a:gd name="T63" fmla="*/ 45 h 70"/>
                  <a:gd name="T64" fmla="*/ 88 w 219"/>
                  <a:gd name="T65" fmla="*/ 43 h 70"/>
                  <a:gd name="T66" fmla="*/ 108 w 219"/>
                  <a:gd name="T67" fmla="*/ 41 h 70"/>
                  <a:gd name="T68" fmla="*/ 129 w 219"/>
                  <a:gd name="T69" fmla="*/ 36 h 70"/>
                  <a:gd name="T70" fmla="*/ 148 w 219"/>
                  <a:gd name="T71" fmla="*/ 31 h 70"/>
                  <a:gd name="T72" fmla="*/ 168 w 219"/>
                  <a:gd name="T73" fmla="*/ 23 h 70"/>
                  <a:gd name="T74" fmla="*/ 184 w 219"/>
                  <a:gd name="T75" fmla="*/ 17 h 70"/>
                  <a:gd name="T76" fmla="*/ 198 w 219"/>
                  <a:gd name="T77" fmla="*/ 10 h 70"/>
                  <a:gd name="T78" fmla="*/ 209 w 219"/>
                  <a:gd name="T79" fmla="*/ 5 h 70"/>
                  <a:gd name="T80" fmla="*/ 217 w 219"/>
                  <a:gd name="T81" fmla="*/ 1 h 70"/>
                  <a:gd name="T82" fmla="*/ 219 w 219"/>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 h="70">
                    <a:moveTo>
                      <a:pt x="219" y="0"/>
                    </a:moveTo>
                    <a:lnTo>
                      <a:pt x="219" y="0"/>
                    </a:lnTo>
                    <a:lnTo>
                      <a:pt x="218" y="1"/>
                    </a:lnTo>
                    <a:lnTo>
                      <a:pt x="216" y="4"/>
                    </a:lnTo>
                    <a:lnTo>
                      <a:pt x="213" y="6"/>
                    </a:lnTo>
                    <a:lnTo>
                      <a:pt x="211" y="10"/>
                    </a:lnTo>
                    <a:lnTo>
                      <a:pt x="208" y="12"/>
                    </a:lnTo>
                    <a:lnTo>
                      <a:pt x="206" y="15"/>
                    </a:lnTo>
                    <a:lnTo>
                      <a:pt x="202" y="17"/>
                    </a:lnTo>
                    <a:lnTo>
                      <a:pt x="198" y="20"/>
                    </a:lnTo>
                    <a:lnTo>
                      <a:pt x="191" y="25"/>
                    </a:lnTo>
                    <a:lnTo>
                      <a:pt x="181" y="32"/>
                    </a:lnTo>
                    <a:lnTo>
                      <a:pt x="168" y="39"/>
                    </a:lnTo>
                    <a:lnTo>
                      <a:pt x="150" y="47"/>
                    </a:lnTo>
                    <a:lnTo>
                      <a:pt x="128" y="53"/>
                    </a:lnTo>
                    <a:lnTo>
                      <a:pt x="102" y="58"/>
                    </a:lnTo>
                    <a:lnTo>
                      <a:pt x="84" y="59"/>
                    </a:lnTo>
                    <a:lnTo>
                      <a:pt x="65" y="61"/>
                    </a:lnTo>
                    <a:lnTo>
                      <a:pt x="46" y="64"/>
                    </a:lnTo>
                    <a:lnTo>
                      <a:pt x="29" y="66"/>
                    </a:lnTo>
                    <a:lnTo>
                      <a:pt x="14" y="69"/>
                    </a:lnTo>
                    <a:lnTo>
                      <a:pt x="4" y="70"/>
                    </a:lnTo>
                    <a:lnTo>
                      <a:pt x="0" y="70"/>
                    </a:lnTo>
                    <a:lnTo>
                      <a:pt x="0" y="70"/>
                    </a:lnTo>
                    <a:lnTo>
                      <a:pt x="2" y="69"/>
                    </a:lnTo>
                    <a:lnTo>
                      <a:pt x="4" y="65"/>
                    </a:lnTo>
                    <a:lnTo>
                      <a:pt x="10" y="59"/>
                    </a:lnTo>
                    <a:lnTo>
                      <a:pt x="20" y="49"/>
                    </a:lnTo>
                    <a:lnTo>
                      <a:pt x="24" y="49"/>
                    </a:lnTo>
                    <a:lnTo>
                      <a:pt x="35" y="48"/>
                    </a:lnTo>
                    <a:lnTo>
                      <a:pt x="51" y="47"/>
                    </a:lnTo>
                    <a:lnTo>
                      <a:pt x="69" y="45"/>
                    </a:lnTo>
                    <a:lnTo>
                      <a:pt x="88" y="43"/>
                    </a:lnTo>
                    <a:lnTo>
                      <a:pt x="108" y="41"/>
                    </a:lnTo>
                    <a:lnTo>
                      <a:pt x="129" y="36"/>
                    </a:lnTo>
                    <a:lnTo>
                      <a:pt x="148" y="31"/>
                    </a:lnTo>
                    <a:lnTo>
                      <a:pt x="168" y="23"/>
                    </a:lnTo>
                    <a:lnTo>
                      <a:pt x="184" y="17"/>
                    </a:lnTo>
                    <a:lnTo>
                      <a:pt x="198" y="10"/>
                    </a:lnTo>
                    <a:lnTo>
                      <a:pt x="209" y="5"/>
                    </a:lnTo>
                    <a:lnTo>
                      <a:pt x="217" y="1"/>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5" name="Freeform 35">
                <a:extLst>
                  <a:ext uri="{FF2B5EF4-FFF2-40B4-BE49-F238E27FC236}">
                    <a16:creationId xmlns:a16="http://schemas.microsoft.com/office/drawing/2014/main" id="{88091513-F58A-4788-906C-86BFA2EF06C4}"/>
                  </a:ext>
                </a:extLst>
              </p:cNvPr>
              <p:cNvSpPr>
                <a:spLocks/>
              </p:cNvSpPr>
              <p:nvPr/>
            </p:nvSpPr>
            <p:spPr bwMode="auto">
              <a:xfrm>
                <a:off x="6998201" y="6553687"/>
                <a:ext cx="25149" cy="17752"/>
              </a:xfrm>
              <a:custGeom>
                <a:avLst/>
                <a:gdLst>
                  <a:gd name="T0" fmla="*/ 14 w 34"/>
                  <a:gd name="T1" fmla="*/ 0 h 24"/>
                  <a:gd name="T2" fmla="*/ 25 w 34"/>
                  <a:gd name="T3" fmla="*/ 1 h 24"/>
                  <a:gd name="T4" fmla="*/ 28 w 34"/>
                  <a:gd name="T5" fmla="*/ 2 h 24"/>
                  <a:gd name="T6" fmla="*/ 31 w 34"/>
                  <a:gd name="T7" fmla="*/ 5 h 24"/>
                  <a:gd name="T8" fmla="*/ 33 w 34"/>
                  <a:gd name="T9" fmla="*/ 7 h 24"/>
                  <a:gd name="T10" fmla="*/ 34 w 34"/>
                  <a:gd name="T11" fmla="*/ 10 h 24"/>
                  <a:gd name="T12" fmla="*/ 34 w 34"/>
                  <a:gd name="T13" fmla="*/ 12 h 24"/>
                  <a:gd name="T14" fmla="*/ 34 w 34"/>
                  <a:gd name="T15" fmla="*/ 14 h 24"/>
                  <a:gd name="T16" fmla="*/ 34 w 34"/>
                  <a:gd name="T17" fmla="*/ 16 h 24"/>
                  <a:gd name="T18" fmla="*/ 34 w 34"/>
                  <a:gd name="T19" fmla="*/ 18 h 24"/>
                  <a:gd name="T20" fmla="*/ 34 w 34"/>
                  <a:gd name="T21" fmla="*/ 19 h 24"/>
                  <a:gd name="T22" fmla="*/ 34 w 34"/>
                  <a:gd name="T23" fmla="*/ 22 h 24"/>
                  <a:gd name="T24" fmla="*/ 33 w 34"/>
                  <a:gd name="T25" fmla="*/ 23 h 24"/>
                  <a:gd name="T26" fmla="*/ 31 w 34"/>
                  <a:gd name="T27" fmla="*/ 24 h 24"/>
                  <a:gd name="T28" fmla="*/ 28 w 34"/>
                  <a:gd name="T29" fmla="*/ 24 h 24"/>
                  <a:gd name="T30" fmla="*/ 25 w 34"/>
                  <a:gd name="T31" fmla="*/ 24 h 24"/>
                  <a:gd name="T32" fmla="*/ 21 w 34"/>
                  <a:gd name="T33" fmla="*/ 23 h 24"/>
                  <a:gd name="T34" fmla="*/ 19 w 34"/>
                  <a:gd name="T35" fmla="*/ 22 h 24"/>
                  <a:gd name="T36" fmla="*/ 15 w 34"/>
                  <a:gd name="T37" fmla="*/ 21 h 24"/>
                  <a:gd name="T38" fmla="*/ 14 w 34"/>
                  <a:gd name="T39" fmla="*/ 18 h 24"/>
                  <a:gd name="T40" fmla="*/ 12 w 34"/>
                  <a:gd name="T41" fmla="*/ 14 h 24"/>
                  <a:gd name="T42" fmla="*/ 11 w 34"/>
                  <a:gd name="T43" fmla="*/ 12 h 24"/>
                  <a:gd name="T44" fmla="*/ 11 w 34"/>
                  <a:gd name="T45" fmla="*/ 10 h 24"/>
                  <a:gd name="T46" fmla="*/ 10 w 34"/>
                  <a:gd name="T47" fmla="*/ 8 h 24"/>
                  <a:gd name="T48" fmla="*/ 8 w 34"/>
                  <a:gd name="T49" fmla="*/ 7 h 24"/>
                  <a:gd name="T50" fmla="*/ 5 w 34"/>
                  <a:gd name="T51" fmla="*/ 6 h 24"/>
                  <a:gd name="T52" fmla="*/ 3 w 34"/>
                  <a:gd name="T53" fmla="*/ 5 h 24"/>
                  <a:gd name="T54" fmla="*/ 1 w 34"/>
                  <a:gd name="T55" fmla="*/ 3 h 24"/>
                  <a:gd name="T56" fmla="*/ 0 w 34"/>
                  <a:gd name="T57" fmla="*/ 3 h 24"/>
                  <a:gd name="T58" fmla="*/ 1 w 34"/>
                  <a:gd name="T59" fmla="*/ 2 h 24"/>
                  <a:gd name="T60" fmla="*/ 6 w 34"/>
                  <a:gd name="T61" fmla="*/ 1 h 24"/>
                  <a:gd name="T62" fmla="*/ 14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14" y="0"/>
                    </a:moveTo>
                    <a:lnTo>
                      <a:pt x="25" y="1"/>
                    </a:lnTo>
                    <a:lnTo>
                      <a:pt x="28" y="2"/>
                    </a:lnTo>
                    <a:lnTo>
                      <a:pt x="31" y="5"/>
                    </a:lnTo>
                    <a:lnTo>
                      <a:pt x="33" y="7"/>
                    </a:lnTo>
                    <a:lnTo>
                      <a:pt x="34" y="10"/>
                    </a:lnTo>
                    <a:lnTo>
                      <a:pt x="34" y="12"/>
                    </a:lnTo>
                    <a:lnTo>
                      <a:pt x="34" y="14"/>
                    </a:lnTo>
                    <a:lnTo>
                      <a:pt x="34" y="16"/>
                    </a:lnTo>
                    <a:lnTo>
                      <a:pt x="34" y="18"/>
                    </a:lnTo>
                    <a:lnTo>
                      <a:pt x="34" y="19"/>
                    </a:lnTo>
                    <a:lnTo>
                      <a:pt x="34" y="22"/>
                    </a:lnTo>
                    <a:lnTo>
                      <a:pt x="33" y="23"/>
                    </a:lnTo>
                    <a:lnTo>
                      <a:pt x="31" y="24"/>
                    </a:lnTo>
                    <a:lnTo>
                      <a:pt x="28" y="24"/>
                    </a:lnTo>
                    <a:lnTo>
                      <a:pt x="25" y="24"/>
                    </a:lnTo>
                    <a:lnTo>
                      <a:pt x="21" y="23"/>
                    </a:lnTo>
                    <a:lnTo>
                      <a:pt x="19" y="22"/>
                    </a:lnTo>
                    <a:lnTo>
                      <a:pt x="15" y="21"/>
                    </a:lnTo>
                    <a:lnTo>
                      <a:pt x="14" y="18"/>
                    </a:lnTo>
                    <a:lnTo>
                      <a:pt x="12" y="14"/>
                    </a:lnTo>
                    <a:lnTo>
                      <a:pt x="11" y="12"/>
                    </a:lnTo>
                    <a:lnTo>
                      <a:pt x="11" y="10"/>
                    </a:lnTo>
                    <a:lnTo>
                      <a:pt x="10" y="8"/>
                    </a:lnTo>
                    <a:lnTo>
                      <a:pt x="8" y="7"/>
                    </a:lnTo>
                    <a:lnTo>
                      <a:pt x="5" y="6"/>
                    </a:lnTo>
                    <a:lnTo>
                      <a:pt x="3" y="5"/>
                    </a:lnTo>
                    <a:lnTo>
                      <a:pt x="1" y="3"/>
                    </a:lnTo>
                    <a:lnTo>
                      <a:pt x="0" y="3"/>
                    </a:lnTo>
                    <a:lnTo>
                      <a:pt x="1" y="2"/>
                    </a:lnTo>
                    <a:lnTo>
                      <a:pt x="6" y="1"/>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6" name="Freeform 36">
                <a:extLst>
                  <a:ext uri="{FF2B5EF4-FFF2-40B4-BE49-F238E27FC236}">
                    <a16:creationId xmlns:a16="http://schemas.microsoft.com/office/drawing/2014/main" id="{9662C3CB-0692-43B7-BF03-51A182F73FF1}"/>
                  </a:ext>
                </a:extLst>
              </p:cNvPr>
              <p:cNvSpPr>
                <a:spLocks/>
              </p:cNvSpPr>
              <p:nvPr/>
            </p:nvSpPr>
            <p:spPr bwMode="auto">
              <a:xfrm>
                <a:off x="7206791" y="6511525"/>
                <a:ext cx="23670" cy="18492"/>
              </a:xfrm>
              <a:custGeom>
                <a:avLst/>
                <a:gdLst>
                  <a:gd name="T0" fmla="*/ 18 w 32"/>
                  <a:gd name="T1" fmla="*/ 0 h 25"/>
                  <a:gd name="T2" fmla="*/ 20 w 32"/>
                  <a:gd name="T3" fmla="*/ 0 h 25"/>
                  <a:gd name="T4" fmla="*/ 24 w 32"/>
                  <a:gd name="T5" fmla="*/ 2 h 25"/>
                  <a:gd name="T6" fmla="*/ 25 w 32"/>
                  <a:gd name="T7" fmla="*/ 2 h 25"/>
                  <a:gd name="T8" fmla="*/ 26 w 32"/>
                  <a:gd name="T9" fmla="*/ 2 h 25"/>
                  <a:gd name="T10" fmla="*/ 29 w 32"/>
                  <a:gd name="T11" fmla="*/ 4 h 25"/>
                  <a:gd name="T12" fmla="*/ 31 w 32"/>
                  <a:gd name="T13" fmla="*/ 7 h 25"/>
                  <a:gd name="T14" fmla="*/ 32 w 32"/>
                  <a:gd name="T15" fmla="*/ 10 h 25"/>
                  <a:gd name="T16" fmla="*/ 32 w 32"/>
                  <a:gd name="T17" fmla="*/ 13 h 25"/>
                  <a:gd name="T18" fmla="*/ 30 w 32"/>
                  <a:gd name="T19" fmla="*/ 16 h 25"/>
                  <a:gd name="T20" fmla="*/ 26 w 32"/>
                  <a:gd name="T21" fmla="*/ 19 h 25"/>
                  <a:gd name="T22" fmla="*/ 21 w 32"/>
                  <a:gd name="T23" fmla="*/ 20 h 25"/>
                  <a:gd name="T24" fmla="*/ 18 w 32"/>
                  <a:gd name="T25" fmla="*/ 21 h 25"/>
                  <a:gd name="T26" fmla="*/ 14 w 32"/>
                  <a:gd name="T27" fmla="*/ 21 h 25"/>
                  <a:gd name="T28" fmla="*/ 11 w 32"/>
                  <a:gd name="T29" fmla="*/ 21 h 25"/>
                  <a:gd name="T30" fmla="*/ 8 w 32"/>
                  <a:gd name="T31" fmla="*/ 22 h 25"/>
                  <a:gd name="T32" fmla="*/ 5 w 32"/>
                  <a:gd name="T33" fmla="*/ 22 h 25"/>
                  <a:gd name="T34" fmla="*/ 3 w 32"/>
                  <a:gd name="T35" fmla="*/ 24 h 25"/>
                  <a:gd name="T36" fmla="*/ 2 w 32"/>
                  <a:gd name="T37" fmla="*/ 24 h 25"/>
                  <a:gd name="T38" fmla="*/ 0 w 32"/>
                  <a:gd name="T39" fmla="*/ 25 h 25"/>
                  <a:gd name="T40" fmla="*/ 0 w 32"/>
                  <a:gd name="T41" fmla="*/ 24 h 25"/>
                  <a:gd name="T42" fmla="*/ 0 w 32"/>
                  <a:gd name="T43" fmla="*/ 24 h 25"/>
                  <a:gd name="T44" fmla="*/ 2 w 32"/>
                  <a:gd name="T45" fmla="*/ 20 h 25"/>
                  <a:gd name="T46" fmla="*/ 3 w 32"/>
                  <a:gd name="T47" fmla="*/ 15 h 25"/>
                  <a:gd name="T48" fmla="*/ 4 w 32"/>
                  <a:gd name="T49" fmla="*/ 10 h 25"/>
                  <a:gd name="T50" fmla="*/ 7 w 32"/>
                  <a:gd name="T51" fmla="*/ 4 h 25"/>
                  <a:gd name="T52" fmla="*/ 10 w 32"/>
                  <a:gd name="T53" fmla="*/ 2 h 25"/>
                  <a:gd name="T54" fmla="*/ 14 w 32"/>
                  <a:gd name="T55" fmla="*/ 0 h 25"/>
                  <a:gd name="T56" fmla="*/ 18 w 3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5">
                    <a:moveTo>
                      <a:pt x="18" y="0"/>
                    </a:moveTo>
                    <a:lnTo>
                      <a:pt x="20" y="0"/>
                    </a:lnTo>
                    <a:lnTo>
                      <a:pt x="24" y="2"/>
                    </a:lnTo>
                    <a:lnTo>
                      <a:pt x="25" y="2"/>
                    </a:lnTo>
                    <a:lnTo>
                      <a:pt x="26" y="2"/>
                    </a:lnTo>
                    <a:lnTo>
                      <a:pt x="29" y="4"/>
                    </a:lnTo>
                    <a:lnTo>
                      <a:pt x="31" y="7"/>
                    </a:lnTo>
                    <a:lnTo>
                      <a:pt x="32" y="10"/>
                    </a:lnTo>
                    <a:lnTo>
                      <a:pt x="32" y="13"/>
                    </a:lnTo>
                    <a:lnTo>
                      <a:pt x="30" y="16"/>
                    </a:lnTo>
                    <a:lnTo>
                      <a:pt x="26" y="19"/>
                    </a:lnTo>
                    <a:lnTo>
                      <a:pt x="21" y="20"/>
                    </a:lnTo>
                    <a:lnTo>
                      <a:pt x="18" y="21"/>
                    </a:lnTo>
                    <a:lnTo>
                      <a:pt x="14" y="21"/>
                    </a:lnTo>
                    <a:lnTo>
                      <a:pt x="11" y="21"/>
                    </a:lnTo>
                    <a:lnTo>
                      <a:pt x="8" y="22"/>
                    </a:lnTo>
                    <a:lnTo>
                      <a:pt x="5" y="22"/>
                    </a:lnTo>
                    <a:lnTo>
                      <a:pt x="3" y="24"/>
                    </a:lnTo>
                    <a:lnTo>
                      <a:pt x="2" y="24"/>
                    </a:lnTo>
                    <a:lnTo>
                      <a:pt x="0" y="25"/>
                    </a:lnTo>
                    <a:lnTo>
                      <a:pt x="0" y="24"/>
                    </a:lnTo>
                    <a:lnTo>
                      <a:pt x="0" y="24"/>
                    </a:lnTo>
                    <a:lnTo>
                      <a:pt x="2" y="20"/>
                    </a:lnTo>
                    <a:lnTo>
                      <a:pt x="3" y="15"/>
                    </a:lnTo>
                    <a:lnTo>
                      <a:pt x="4" y="10"/>
                    </a:lnTo>
                    <a:lnTo>
                      <a:pt x="7" y="4"/>
                    </a:lnTo>
                    <a:lnTo>
                      <a:pt x="10" y="2"/>
                    </a:lnTo>
                    <a:lnTo>
                      <a:pt x="14"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7" name="Freeform 37">
                <a:extLst>
                  <a:ext uri="{FF2B5EF4-FFF2-40B4-BE49-F238E27FC236}">
                    <a16:creationId xmlns:a16="http://schemas.microsoft.com/office/drawing/2014/main" id="{C0EFBB20-514B-4857-AAFB-1E3BA1BF84C2}"/>
                  </a:ext>
                </a:extLst>
              </p:cNvPr>
              <p:cNvSpPr>
                <a:spLocks/>
              </p:cNvSpPr>
              <p:nvPr/>
            </p:nvSpPr>
            <p:spPr bwMode="auto">
              <a:xfrm>
                <a:off x="6990804" y="6615081"/>
                <a:ext cx="26629" cy="17752"/>
              </a:xfrm>
              <a:custGeom>
                <a:avLst/>
                <a:gdLst>
                  <a:gd name="T0" fmla="*/ 24 w 36"/>
                  <a:gd name="T1" fmla="*/ 0 h 24"/>
                  <a:gd name="T2" fmla="*/ 26 w 36"/>
                  <a:gd name="T3" fmla="*/ 0 h 24"/>
                  <a:gd name="T4" fmla="*/ 29 w 36"/>
                  <a:gd name="T5" fmla="*/ 1 h 24"/>
                  <a:gd name="T6" fmla="*/ 32 w 36"/>
                  <a:gd name="T7" fmla="*/ 4 h 24"/>
                  <a:gd name="T8" fmla="*/ 35 w 36"/>
                  <a:gd name="T9" fmla="*/ 6 h 24"/>
                  <a:gd name="T10" fmla="*/ 36 w 36"/>
                  <a:gd name="T11" fmla="*/ 8 h 24"/>
                  <a:gd name="T12" fmla="*/ 36 w 36"/>
                  <a:gd name="T13" fmla="*/ 10 h 24"/>
                  <a:gd name="T14" fmla="*/ 36 w 36"/>
                  <a:gd name="T15" fmla="*/ 10 h 24"/>
                  <a:gd name="T16" fmla="*/ 36 w 36"/>
                  <a:gd name="T17" fmla="*/ 10 h 24"/>
                  <a:gd name="T18" fmla="*/ 36 w 36"/>
                  <a:gd name="T19" fmla="*/ 12 h 24"/>
                  <a:gd name="T20" fmla="*/ 35 w 36"/>
                  <a:gd name="T21" fmla="*/ 13 h 24"/>
                  <a:gd name="T22" fmla="*/ 33 w 36"/>
                  <a:gd name="T23" fmla="*/ 16 h 24"/>
                  <a:gd name="T24" fmla="*/ 32 w 36"/>
                  <a:gd name="T25" fmla="*/ 18 h 24"/>
                  <a:gd name="T26" fmla="*/ 30 w 36"/>
                  <a:gd name="T27" fmla="*/ 21 h 24"/>
                  <a:gd name="T28" fmla="*/ 26 w 36"/>
                  <a:gd name="T29" fmla="*/ 23 h 24"/>
                  <a:gd name="T30" fmla="*/ 22 w 36"/>
                  <a:gd name="T31" fmla="*/ 24 h 24"/>
                  <a:gd name="T32" fmla="*/ 18 w 36"/>
                  <a:gd name="T33" fmla="*/ 24 h 24"/>
                  <a:gd name="T34" fmla="*/ 13 w 36"/>
                  <a:gd name="T35" fmla="*/ 23 h 24"/>
                  <a:gd name="T36" fmla="*/ 9 w 36"/>
                  <a:gd name="T37" fmla="*/ 21 h 24"/>
                  <a:gd name="T38" fmla="*/ 7 w 36"/>
                  <a:gd name="T39" fmla="*/ 18 h 24"/>
                  <a:gd name="T40" fmla="*/ 4 w 36"/>
                  <a:gd name="T41" fmla="*/ 16 h 24"/>
                  <a:gd name="T42" fmla="*/ 3 w 36"/>
                  <a:gd name="T43" fmla="*/ 12 h 24"/>
                  <a:gd name="T44" fmla="*/ 2 w 36"/>
                  <a:gd name="T45" fmla="*/ 10 h 24"/>
                  <a:gd name="T46" fmla="*/ 0 w 36"/>
                  <a:gd name="T47" fmla="*/ 8 h 24"/>
                  <a:gd name="T48" fmla="*/ 0 w 36"/>
                  <a:gd name="T49" fmla="*/ 7 h 24"/>
                  <a:gd name="T50" fmla="*/ 7 w 36"/>
                  <a:gd name="T51" fmla="*/ 7 h 24"/>
                  <a:gd name="T52" fmla="*/ 8 w 36"/>
                  <a:gd name="T53" fmla="*/ 7 h 24"/>
                  <a:gd name="T54" fmla="*/ 10 w 36"/>
                  <a:gd name="T55" fmla="*/ 6 h 24"/>
                  <a:gd name="T56" fmla="*/ 11 w 36"/>
                  <a:gd name="T57" fmla="*/ 5 h 24"/>
                  <a:gd name="T58" fmla="*/ 14 w 36"/>
                  <a:gd name="T59" fmla="*/ 2 h 24"/>
                  <a:gd name="T60" fmla="*/ 15 w 36"/>
                  <a:gd name="T61" fmla="*/ 1 h 24"/>
                  <a:gd name="T62" fmla="*/ 15 w 36"/>
                  <a:gd name="T63" fmla="*/ 1 h 24"/>
                  <a:gd name="T64" fmla="*/ 20 w 36"/>
                  <a:gd name="T65" fmla="*/ 0 h 24"/>
                  <a:gd name="T66" fmla="*/ 24 w 36"/>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24">
                    <a:moveTo>
                      <a:pt x="24" y="0"/>
                    </a:moveTo>
                    <a:lnTo>
                      <a:pt x="26" y="0"/>
                    </a:lnTo>
                    <a:lnTo>
                      <a:pt x="29" y="1"/>
                    </a:lnTo>
                    <a:lnTo>
                      <a:pt x="32" y="4"/>
                    </a:lnTo>
                    <a:lnTo>
                      <a:pt x="35" y="6"/>
                    </a:lnTo>
                    <a:lnTo>
                      <a:pt x="36" y="8"/>
                    </a:lnTo>
                    <a:lnTo>
                      <a:pt x="36" y="10"/>
                    </a:lnTo>
                    <a:lnTo>
                      <a:pt x="36" y="10"/>
                    </a:lnTo>
                    <a:lnTo>
                      <a:pt x="36" y="10"/>
                    </a:lnTo>
                    <a:lnTo>
                      <a:pt x="36" y="12"/>
                    </a:lnTo>
                    <a:lnTo>
                      <a:pt x="35" y="13"/>
                    </a:lnTo>
                    <a:lnTo>
                      <a:pt x="33" y="16"/>
                    </a:lnTo>
                    <a:lnTo>
                      <a:pt x="32" y="18"/>
                    </a:lnTo>
                    <a:lnTo>
                      <a:pt x="30" y="21"/>
                    </a:lnTo>
                    <a:lnTo>
                      <a:pt x="26" y="23"/>
                    </a:lnTo>
                    <a:lnTo>
                      <a:pt x="22" y="24"/>
                    </a:lnTo>
                    <a:lnTo>
                      <a:pt x="18" y="24"/>
                    </a:lnTo>
                    <a:lnTo>
                      <a:pt x="13" y="23"/>
                    </a:lnTo>
                    <a:lnTo>
                      <a:pt x="9" y="21"/>
                    </a:lnTo>
                    <a:lnTo>
                      <a:pt x="7" y="18"/>
                    </a:lnTo>
                    <a:lnTo>
                      <a:pt x="4" y="16"/>
                    </a:lnTo>
                    <a:lnTo>
                      <a:pt x="3" y="12"/>
                    </a:lnTo>
                    <a:lnTo>
                      <a:pt x="2" y="10"/>
                    </a:lnTo>
                    <a:lnTo>
                      <a:pt x="0" y="8"/>
                    </a:lnTo>
                    <a:lnTo>
                      <a:pt x="0" y="7"/>
                    </a:lnTo>
                    <a:lnTo>
                      <a:pt x="7" y="7"/>
                    </a:lnTo>
                    <a:lnTo>
                      <a:pt x="8" y="7"/>
                    </a:lnTo>
                    <a:lnTo>
                      <a:pt x="10" y="6"/>
                    </a:lnTo>
                    <a:lnTo>
                      <a:pt x="11" y="5"/>
                    </a:lnTo>
                    <a:lnTo>
                      <a:pt x="14" y="2"/>
                    </a:lnTo>
                    <a:lnTo>
                      <a:pt x="15" y="1"/>
                    </a:lnTo>
                    <a:lnTo>
                      <a:pt x="15" y="1"/>
                    </a:lnTo>
                    <a:lnTo>
                      <a:pt x="20" y="0"/>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8" name="Freeform 38">
                <a:extLst>
                  <a:ext uri="{FF2B5EF4-FFF2-40B4-BE49-F238E27FC236}">
                    <a16:creationId xmlns:a16="http://schemas.microsoft.com/office/drawing/2014/main" id="{5586144F-C042-47E3-85D8-02A3ACA389EC}"/>
                  </a:ext>
                </a:extLst>
              </p:cNvPr>
              <p:cNvSpPr>
                <a:spLocks/>
              </p:cNvSpPr>
              <p:nvPr/>
            </p:nvSpPr>
            <p:spPr bwMode="auto">
              <a:xfrm>
                <a:off x="7266705" y="6640230"/>
                <a:ext cx="21451" cy="28848"/>
              </a:xfrm>
              <a:custGeom>
                <a:avLst/>
                <a:gdLst>
                  <a:gd name="T0" fmla="*/ 18 w 29"/>
                  <a:gd name="T1" fmla="*/ 0 h 39"/>
                  <a:gd name="T2" fmla="*/ 22 w 29"/>
                  <a:gd name="T3" fmla="*/ 0 h 39"/>
                  <a:gd name="T4" fmla="*/ 26 w 29"/>
                  <a:gd name="T5" fmla="*/ 3 h 39"/>
                  <a:gd name="T6" fmla="*/ 26 w 29"/>
                  <a:gd name="T7" fmla="*/ 3 h 39"/>
                  <a:gd name="T8" fmla="*/ 27 w 29"/>
                  <a:gd name="T9" fmla="*/ 4 h 39"/>
                  <a:gd name="T10" fmla="*/ 27 w 29"/>
                  <a:gd name="T11" fmla="*/ 5 h 39"/>
                  <a:gd name="T12" fmla="*/ 28 w 29"/>
                  <a:gd name="T13" fmla="*/ 7 h 39"/>
                  <a:gd name="T14" fmla="*/ 29 w 29"/>
                  <a:gd name="T15" fmla="*/ 10 h 39"/>
                  <a:gd name="T16" fmla="*/ 29 w 29"/>
                  <a:gd name="T17" fmla="*/ 14 h 39"/>
                  <a:gd name="T18" fmla="*/ 29 w 29"/>
                  <a:gd name="T19" fmla="*/ 17 h 39"/>
                  <a:gd name="T20" fmla="*/ 27 w 29"/>
                  <a:gd name="T21" fmla="*/ 22 h 39"/>
                  <a:gd name="T22" fmla="*/ 21 w 29"/>
                  <a:gd name="T23" fmla="*/ 29 h 39"/>
                  <a:gd name="T24" fmla="*/ 12 w 29"/>
                  <a:gd name="T25" fmla="*/ 33 h 39"/>
                  <a:gd name="T26" fmla="*/ 5 w 29"/>
                  <a:gd name="T27" fmla="*/ 36 h 39"/>
                  <a:gd name="T28" fmla="*/ 1 w 29"/>
                  <a:gd name="T29" fmla="*/ 38 h 39"/>
                  <a:gd name="T30" fmla="*/ 0 w 29"/>
                  <a:gd name="T31" fmla="*/ 39 h 39"/>
                  <a:gd name="T32" fmla="*/ 0 w 29"/>
                  <a:gd name="T33" fmla="*/ 38 h 39"/>
                  <a:gd name="T34" fmla="*/ 0 w 29"/>
                  <a:gd name="T35" fmla="*/ 36 h 39"/>
                  <a:gd name="T36" fmla="*/ 0 w 29"/>
                  <a:gd name="T37" fmla="*/ 32 h 39"/>
                  <a:gd name="T38" fmla="*/ 0 w 29"/>
                  <a:gd name="T39" fmla="*/ 28 h 39"/>
                  <a:gd name="T40" fmla="*/ 1 w 29"/>
                  <a:gd name="T41" fmla="*/ 23 h 39"/>
                  <a:gd name="T42" fmla="*/ 3 w 29"/>
                  <a:gd name="T43" fmla="*/ 21 h 39"/>
                  <a:gd name="T44" fmla="*/ 3 w 29"/>
                  <a:gd name="T45" fmla="*/ 18 h 39"/>
                  <a:gd name="T46" fmla="*/ 3 w 29"/>
                  <a:gd name="T47" fmla="*/ 16 h 39"/>
                  <a:gd name="T48" fmla="*/ 3 w 29"/>
                  <a:gd name="T49" fmla="*/ 14 h 39"/>
                  <a:gd name="T50" fmla="*/ 4 w 29"/>
                  <a:gd name="T51" fmla="*/ 11 h 39"/>
                  <a:gd name="T52" fmla="*/ 5 w 29"/>
                  <a:gd name="T53" fmla="*/ 9 h 39"/>
                  <a:gd name="T54" fmla="*/ 7 w 29"/>
                  <a:gd name="T55" fmla="*/ 5 h 39"/>
                  <a:gd name="T56" fmla="*/ 10 w 29"/>
                  <a:gd name="T57" fmla="*/ 3 h 39"/>
                  <a:gd name="T58" fmla="*/ 12 w 29"/>
                  <a:gd name="T59" fmla="*/ 1 h 39"/>
                  <a:gd name="T60" fmla="*/ 16 w 29"/>
                  <a:gd name="T61" fmla="*/ 0 h 39"/>
                  <a:gd name="T62" fmla="*/ 18 w 29"/>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39">
                    <a:moveTo>
                      <a:pt x="18" y="0"/>
                    </a:moveTo>
                    <a:lnTo>
                      <a:pt x="22" y="0"/>
                    </a:lnTo>
                    <a:lnTo>
                      <a:pt x="26" y="3"/>
                    </a:lnTo>
                    <a:lnTo>
                      <a:pt x="26" y="3"/>
                    </a:lnTo>
                    <a:lnTo>
                      <a:pt x="27" y="4"/>
                    </a:lnTo>
                    <a:lnTo>
                      <a:pt x="27" y="5"/>
                    </a:lnTo>
                    <a:lnTo>
                      <a:pt x="28" y="7"/>
                    </a:lnTo>
                    <a:lnTo>
                      <a:pt x="29" y="10"/>
                    </a:lnTo>
                    <a:lnTo>
                      <a:pt x="29" y="14"/>
                    </a:lnTo>
                    <a:lnTo>
                      <a:pt x="29" y="17"/>
                    </a:lnTo>
                    <a:lnTo>
                      <a:pt x="27" y="22"/>
                    </a:lnTo>
                    <a:lnTo>
                      <a:pt x="21" y="29"/>
                    </a:lnTo>
                    <a:lnTo>
                      <a:pt x="12" y="33"/>
                    </a:lnTo>
                    <a:lnTo>
                      <a:pt x="5" y="36"/>
                    </a:lnTo>
                    <a:lnTo>
                      <a:pt x="1" y="38"/>
                    </a:lnTo>
                    <a:lnTo>
                      <a:pt x="0" y="39"/>
                    </a:lnTo>
                    <a:lnTo>
                      <a:pt x="0" y="38"/>
                    </a:lnTo>
                    <a:lnTo>
                      <a:pt x="0" y="36"/>
                    </a:lnTo>
                    <a:lnTo>
                      <a:pt x="0" y="32"/>
                    </a:lnTo>
                    <a:lnTo>
                      <a:pt x="0" y="28"/>
                    </a:lnTo>
                    <a:lnTo>
                      <a:pt x="1" y="23"/>
                    </a:lnTo>
                    <a:lnTo>
                      <a:pt x="3" y="21"/>
                    </a:lnTo>
                    <a:lnTo>
                      <a:pt x="3" y="18"/>
                    </a:lnTo>
                    <a:lnTo>
                      <a:pt x="3" y="16"/>
                    </a:lnTo>
                    <a:lnTo>
                      <a:pt x="3" y="14"/>
                    </a:lnTo>
                    <a:lnTo>
                      <a:pt x="4" y="11"/>
                    </a:lnTo>
                    <a:lnTo>
                      <a:pt x="5" y="9"/>
                    </a:lnTo>
                    <a:lnTo>
                      <a:pt x="7" y="5"/>
                    </a:lnTo>
                    <a:lnTo>
                      <a:pt x="10" y="3"/>
                    </a:lnTo>
                    <a:lnTo>
                      <a:pt x="12" y="1"/>
                    </a:lnTo>
                    <a:lnTo>
                      <a:pt x="16"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9" name="Freeform 39">
                <a:extLst>
                  <a:ext uri="{FF2B5EF4-FFF2-40B4-BE49-F238E27FC236}">
                    <a16:creationId xmlns:a16="http://schemas.microsoft.com/office/drawing/2014/main" id="{E84151D0-5E8F-4C85-888A-597AA560CF2E}"/>
                  </a:ext>
                </a:extLst>
              </p:cNvPr>
              <p:cNvSpPr>
                <a:spLocks/>
              </p:cNvSpPr>
              <p:nvPr/>
            </p:nvSpPr>
            <p:spPr bwMode="auto">
              <a:xfrm>
                <a:off x="6939766" y="6582535"/>
                <a:ext cx="10356" cy="28848"/>
              </a:xfrm>
              <a:custGeom>
                <a:avLst/>
                <a:gdLst>
                  <a:gd name="T0" fmla="*/ 6 w 14"/>
                  <a:gd name="T1" fmla="*/ 0 h 39"/>
                  <a:gd name="T2" fmla="*/ 7 w 14"/>
                  <a:gd name="T3" fmla="*/ 0 h 39"/>
                  <a:gd name="T4" fmla="*/ 7 w 14"/>
                  <a:gd name="T5" fmla="*/ 1 h 39"/>
                  <a:gd name="T6" fmla="*/ 8 w 14"/>
                  <a:gd name="T7" fmla="*/ 1 h 39"/>
                  <a:gd name="T8" fmla="*/ 11 w 14"/>
                  <a:gd name="T9" fmla="*/ 1 h 39"/>
                  <a:gd name="T10" fmla="*/ 12 w 14"/>
                  <a:gd name="T11" fmla="*/ 4 h 39"/>
                  <a:gd name="T12" fmla="*/ 13 w 14"/>
                  <a:gd name="T13" fmla="*/ 7 h 39"/>
                  <a:gd name="T14" fmla="*/ 14 w 14"/>
                  <a:gd name="T15" fmla="*/ 11 h 39"/>
                  <a:gd name="T16" fmla="*/ 14 w 14"/>
                  <a:gd name="T17" fmla="*/ 16 h 39"/>
                  <a:gd name="T18" fmla="*/ 13 w 14"/>
                  <a:gd name="T19" fmla="*/ 19 h 39"/>
                  <a:gd name="T20" fmla="*/ 13 w 14"/>
                  <a:gd name="T21" fmla="*/ 23 h 39"/>
                  <a:gd name="T22" fmla="*/ 12 w 14"/>
                  <a:gd name="T23" fmla="*/ 26 h 39"/>
                  <a:gd name="T24" fmla="*/ 11 w 14"/>
                  <a:gd name="T25" fmla="*/ 28 h 39"/>
                  <a:gd name="T26" fmla="*/ 10 w 14"/>
                  <a:gd name="T27" fmla="*/ 30 h 39"/>
                  <a:gd name="T28" fmla="*/ 8 w 14"/>
                  <a:gd name="T29" fmla="*/ 34 h 39"/>
                  <a:gd name="T30" fmla="*/ 6 w 14"/>
                  <a:gd name="T31" fmla="*/ 37 h 39"/>
                  <a:gd name="T32" fmla="*/ 5 w 14"/>
                  <a:gd name="T33" fmla="*/ 39 h 39"/>
                  <a:gd name="T34" fmla="*/ 5 w 14"/>
                  <a:gd name="T35" fmla="*/ 39 h 39"/>
                  <a:gd name="T36" fmla="*/ 3 w 14"/>
                  <a:gd name="T37" fmla="*/ 39 h 39"/>
                  <a:gd name="T38" fmla="*/ 2 w 14"/>
                  <a:gd name="T39" fmla="*/ 32 h 39"/>
                  <a:gd name="T40" fmla="*/ 0 w 14"/>
                  <a:gd name="T41" fmla="*/ 22 h 39"/>
                  <a:gd name="T42" fmla="*/ 0 w 14"/>
                  <a:gd name="T43" fmla="*/ 10 h 39"/>
                  <a:gd name="T44" fmla="*/ 1 w 14"/>
                  <a:gd name="T45" fmla="*/ 5 h 39"/>
                  <a:gd name="T46" fmla="*/ 2 w 14"/>
                  <a:gd name="T47" fmla="*/ 2 h 39"/>
                  <a:gd name="T48" fmla="*/ 3 w 14"/>
                  <a:gd name="T49" fmla="*/ 1 h 39"/>
                  <a:gd name="T50" fmla="*/ 5 w 14"/>
                  <a:gd name="T51" fmla="*/ 0 h 39"/>
                  <a:gd name="T52" fmla="*/ 6 w 14"/>
                  <a:gd name="T5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9">
                    <a:moveTo>
                      <a:pt x="6" y="0"/>
                    </a:moveTo>
                    <a:lnTo>
                      <a:pt x="7" y="0"/>
                    </a:lnTo>
                    <a:lnTo>
                      <a:pt x="7" y="1"/>
                    </a:lnTo>
                    <a:lnTo>
                      <a:pt x="8" y="1"/>
                    </a:lnTo>
                    <a:lnTo>
                      <a:pt x="11" y="1"/>
                    </a:lnTo>
                    <a:lnTo>
                      <a:pt x="12" y="4"/>
                    </a:lnTo>
                    <a:lnTo>
                      <a:pt x="13" y="7"/>
                    </a:lnTo>
                    <a:lnTo>
                      <a:pt x="14" y="11"/>
                    </a:lnTo>
                    <a:lnTo>
                      <a:pt x="14" y="16"/>
                    </a:lnTo>
                    <a:lnTo>
                      <a:pt x="13" y="19"/>
                    </a:lnTo>
                    <a:lnTo>
                      <a:pt x="13" y="23"/>
                    </a:lnTo>
                    <a:lnTo>
                      <a:pt x="12" y="26"/>
                    </a:lnTo>
                    <a:lnTo>
                      <a:pt x="11" y="28"/>
                    </a:lnTo>
                    <a:lnTo>
                      <a:pt x="10" y="30"/>
                    </a:lnTo>
                    <a:lnTo>
                      <a:pt x="8" y="34"/>
                    </a:lnTo>
                    <a:lnTo>
                      <a:pt x="6" y="37"/>
                    </a:lnTo>
                    <a:lnTo>
                      <a:pt x="5" y="39"/>
                    </a:lnTo>
                    <a:lnTo>
                      <a:pt x="5" y="39"/>
                    </a:lnTo>
                    <a:lnTo>
                      <a:pt x="3" y="39"/>
                    </a:lnTo>
                    <a:lnTo>
                      <a:pt x="2" y="32"/>
                    </a:lnTo>
                    <a:lnTo>
                      <a:pt x="0" y="22"/>
                    </a:lnTo>
                    <a:lnTo>
                      <a:pt x="0" y="10"/>
                    </a:lnTo>
                    <a:lnTo>
                      <a:pt x="1" y="5"/>
                    </a:lnTo>
                    <a:lnTo>
                      <a:pt x="2" y="2"/>
                    </a:lnTo>
                    <a:lnTo>
                      <a:pt x="3" y="1"/>
                    </a:lnTo>
                    <a:lnTo>
                      <a:pt x="5"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0" name="Freeform 40">
                <a:extLst>
                  <a:ext uri="{FF2B5EF4-FFF2-40B4-BE49-F238E27FC236}">
                    <a16:creationId xmlns:a16="http://schemas.microsoft.com/office/drawing/2014/main" id="{09EA9499-03F5-44FB-ACCB-186D8EDC0759}"/>
                  </a:ext>
                </a:extLst>
              </p:cNvPr>
              <p:cNvSpPr>
                <a:spLocks/>
              </p:cNvSpPr>
              <p:nvPr/>
            </p:nvSpPr>
            <p:spPr bwMode="auto">
              <a:xfrm>
                <a:off x="7069211" y="6478239"/>
                <a:ext cx="26629" cy="31807"/>
              </a:xfrm>
              <a:custGeom>
                <a:avLst/>
                <a:gdLst>
                  <a:gd name="T0" fmla="*/ 23 w 36"/>
                  <a:gd name="T1" fmla="*/ 0 h 43"/>
                  <a:gd name="T2" fmla="*/ 29 w 36"/>
                  <a:gd name="T3" fmla="*/ 1 h 43"/>
                  <a:gd name="T4" fmla="*/ 34 w 36"/>
                  <a:gd name="T5" fmla="*/ 1 h 43"/>
                  <a:gd name="T6" fmla="*/ 36 w 36"/>
                  <a:gd name="T7" fmla="*/ 3 h 43"/>
                  <a:gd name="T8" fmla="*/ 35 w 36"/>
                  <a:gd name="T9" fmla="*/ 3 h 43"/>
                  <a:gd name="T10" fmla="*/ 34 w 36"/>
                  <a:gd name="T11" fmla="*/ 3 h 43"/>
                  <a:gd name="T12" fmla="*/ 31 w 36"/>
                  <a:gd name="T13" fmla="*/ 4 h 43"/>
                  <a:gd name="T14" fmla="*/ 28 w 36"/>
                  <a:gd name="T15" fmla="*/ 5 h 43"/>
                  <a:gd name="T16" fmla="*/ 25 w 36"/>
                  <a:gd name="T17" fmla="*/ 8 h 43"/>
                  <a:gd name="T18" fmla="*/ 23 w 36"/>
                  <a:gd name="T19" fmla="*/ 11 h 43"/>
                  <a:gd name="T20" fmla="*/ 23 w 36"/>
                  <a:gd name="T21" fmla="*/ 15 h 43"/>
                  <a:gd name="T22" fmla="*/ 24 w 36"/>
                  <a:gd name="T23" fmla="*/ 19 h 43"/>
                  <a:gd name="T24" fmla="*/ 24 w 36"/>
                  <a:gd name="T25" fmla="*/ 23 h 43"/>
                  <a:gd name="T26" fmla="*/ 23 w 36"/>
                  <a:gd name="T27" fmla="*/ 32 h 43"/>
                  <a:gd name="T28" fmla="*/ 22 w 36"/>
                  <a:gd name="T29" fmla="*/ 36 h 43"/>
                  <a:gd name="T30" fmla="*/ 20 w 36"/>
                  <a:gd name="T31" fmla="*/ 39 h 43"/>
                  <a:gd name="T32" fmla="*/ 18 w 36"/>
                  <a:gd name="T33" fmla="*/ 41 h 43"/>
                  <a:gd name="T34" fmla="*/ 15 w 36"/>
                  <a:gd name="T35" fmla="*/ 42 h 43"/>
                  <a:gd name="T36" fmla="*/ 12 w 36"/>
                  <a:gd name="T37" fmla="*/ 43 h 43"/>
                  <a:gd name="T38" fmla="*/ 12 w 36"/>
                  <a:gd name="T39" fmla="*/ 43 h 43"/>
                  <a:gd name="T40" fmla="*/ 11 w 36"/>
                  <a:gd name="T41" fmla="*/ 42 h 43"/>
                  <a:gd name="T42" fmla="*/ 8 w 36"/>
                  <a:gd name="T43" fmla="*/ 42 h 43"/>
                  <a:gd name="T44" fmla="*/ 6 w 36"/>
                  <a:gd name="T45" fmla="*/ 41 h 43"/>
                  <a:gd name="T46" fmla="*/ 3 w 36"/>
                  <a:gd name="T47" fmla="*/ 38 h 43"/>
                  <a:gd name="T48" fmla="*/ 2 w 36"/>
                  <a:gd name="T49" fmla="*/ 37 h 43"/>
                  <a:gd name="T50" fmla="*/ 0 w 36"/>
                  <a:gd name="T51" fmla="*/ 33 h 43"/>
                  <a:gd name="T52" fmla="*/ 0 w 36"/>
                  <a:gd name="T53" fmla="*/ 30 h 43"/>
                  <a:gd name="T54" fmla="*/ 1 w 36"/>
                  <a:gd name="T55" fmla="*/ 22 h 43"/>
                  <a:gd name="T56" fmla="*/ 3 w 36"/>
                  <a:gd name="T57" fmla="*/ 14 h 43"/>
                  <a:gd name="T58" fmla="*/ 8 w 36"/>
                  <a:gd name="T59" fmla="*/ 8 h 43"/>
                  <a:gd name="T60" fmla="*/ 14 w 36"/>
                  <a:gd name="T61" fmla="*/ 3 h 43"/>
                  <a:gd name="T62" fmla="*/ 23 w 36"/>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23" y="0"/>
                    </a:moveTo>
                    <a:lnTo>
                      <a:pt x="29" y="1"/>
                    </a:lnTo>
                    <a:lnTo>
                      <a:pt x="34" y="1"/>
                    </a:lnTo>
                    <a:lnTo>
                      <a:pt x="36" y="3"/>
                    </a:lnTo>
                    <a:lnTo>
                      <a:pt x="35" y="3"/>
                    </a:lnTo>
                    <a:lnTo>
                      <a:pt x="34" y="3"/>
                    </a:lnTo>
                    <a:lnTo>
                      <a:pt x="31" y="4"/>
                    </a:lnTo>
                    <a:lnTo>
                      <a:pt x="28" y="5"/>
                    </a:lnTo>
                    <a:lnTo>
                      <a:pt x="25" y="8"/>
                    </a:lnTo>
                    <a:lnTo>
                      <a:pt x="23" y="11"/>
                    </a:lnTo>
                    <a:lnTo>
                      <a:pt x="23" y="15"/>
                    </a:lnTo>
                    <a:lnTo>
                      <a:pt x="24" y="19"/>
                    </a:lnTo>
                    <a:lnTo>
                      <a:pt x="24" y="23"/>
                    </a:lnTo>
                    <a:lnTo>
                      <a:pt x="23" y="32"/>
                    </a:lnTo>
                    <a:lnTo>
                      <a:pt x="22" y="36"/>
                    </a:lnTo>
                    <a:lnTo>
                      <a:pt x="20" y="39"/>
                    </a:lnTo>
                    <a:lnTo>
                      <a:pt x="18" y="41"/>
                    </a:lnTo>
                    <a:lnTo>
                      <a:pt x="15" y="42"/>
                    </a:lnTo>
                    <a:lnTo>
                      <a:pt x="12" y="43"/>
                    </a:lnTo>
                    <a:lnTo>
                      <a:pt x="12" y="43"/>
                    </a:lnTo>
                    <a:lnTo>
                      <a:pt x="11" y="42"/>
                    </a:lnTo>
                    <a:lnTo>
                      <a:pt x="8" y="42"/>
                    </a:lnTo>
                    <a:lnTo>
                      <a:pt x="6" y="41"/>
                    </a:lnTo>
                    <a:lnTo>
                      <a:pt x="3" y="38"/>
                    </a:lnTo>
                    <a:lnTo>
                      <a:pt x="2" y="37"/>
                    </a:lnTo>
                    <a:lnTo>
                      <a:pt x="0" y="33"/>
                    </a:lnTo>
                    <a:lnTo>
                      <a:pt x="0" y="30"/>
                    </a:lnTo>
                    <a:lnTo>
                      <a:pt x="1" y="22"/>
                    </a:lnTo>
                    <a:lnTo>
                      <a:pt x="3" y="14"/>
                    </a:lnTo>
                    <a:lnTo>
                      <a:pt x="8" y="8"/>
                    </a:lnTo>
                    <a:lnTo>
                      <a:pt x="14" y="3"/>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1" name="Freeform 41">
                <a:extLst>
                  <a:ext uri="{FF2B5EF4-FFF2-40B4-BE49-F238E27FC236}">
                    <a16:creationId xmlns:a16="http://schemas.microsoft.com/office/drawing/2014/main" id="{F546B22B-C314-43C8-9D5C-DBFCEF727A93}"/>
                  </a:ext>
                </a:extLst>
              </p:cNvPr>
              <p:cNvSpPr>
                <a:spLocks/>
              </p:cNvSpPr>
              <p:nvPr/>
            </p:nvSpPr>
            <p:spPr bwMode="auto">
              <a:xfrm>
                <a:off x="7280020" y="6516703"/>
                <a:ext cx="16273" cy="38463"/>
              </a:xfrm>
              <a:custGeom>
                <a:avLst/>
                <a:gdLst>
                  <a:gd name="T0" fmla="*/ 11 w 22"/>
                  <a:gd name="T1" fmla="*/ 0 h 52"/>
                  <a:gd name="T2" fmla="*/ 14 w 22"/>
                  <a:gd name="T3" fmla="*/ 2 h 52"/>
                  <a:gd name="T4" fmla="*/ 18 w 22"/>
                  <a:gd name="T5" fmla="*/ 8 h 52"/>
                  <a:gd name="T6" fmla="*/ 21 w 22"/>
                  <a:gd name="T7" fmla="*/ 17 h 52"/>
                  <a:gd name="T8" fmla="*/ 22 w 22"/>
                  <a:gd name="T9" fmla="*/ 29 h 52"/>
                  <a:gd name="T10" fmla="*/ 19 w 22"/>
                  <a:gd name="T11" fmla="*/ 41 h 52"/>
                  <a:gd name="T12" fmla="*/ 14 w 22"/>
                  <a:gd name="T13" fmla="*/ 47 h 52"/>
                  <a:gd name="T14" fmla="*/ 10 w 22"/>
                  <a:gd name="T15" fmla="*/ 51 h 52"/>
                  <a:gd name="T16" fmla="*/ 7 w 22"/>
                  <a:gd name="T17" fmla="*/ 52 h 52"/>
                  <a:gd name="T18" fmla="*/ 5 w 22"/>
                  <a:gd name="T19" fmla="*/ 52 h 52"/>
                  <a:gd name="T20" fmla="*/ 4 w 22"/>
                  <a:gd name="T21" fmla="*/ 52 h 52"/>
                  <a:gd name="T22" fmla="*/ 3 w 22"/>
                  <a:gd name="T23" fmla="*/ 51 h 52"/>
                  <a:gd name="T24" fmla="*/ 2 w 22"/>
                  <a:gd name="T25" fmla="*/ 50 h 52"/>
                  <a:gd name="T26" fmla="*/ 0 w 22"/>
                  <a:gd name="T27" fmla="*/ 47 h 52"/>
                  <a:gd name="T28" fmla="*/ 0 w 22"/>
                  <a:gd name="T29" fmla="*/ 44 h 52"/>
                  <a:gd name="T30" fmla="*/ 2 w 22"/>
                  <a:gd name="T31" fmla="*/ 34 h 52"/>
                  <a:gd name="T32" fmla="*/ 4 w 22"/>
                  <a:gd name="T33" fmla="*/ 29 h 52"/>
                  <a:gd name="T34" fmla="*/ 7 w 22"/>
                  <a:gd name="T35" fmla="*/ 25 h 52"/>
                  <a:gd name="T36" fmla="*/ 9 w 22"/>
                  <a:gd name="T37" fmla="*/ 22 h 52"/>
                  <a:gd name="T38" fmla="*/ 11 w 22"/>
                  <a:gd name="T39" fmla="*/ 15 h 52"/>
                  <a:gd name="T40" fmla="*/ 11 w 22"/>
                  <a:gd name="T41" fmla="*/ 13 h 52"/>
                  <a:gd name="T42" fmla="*/ 11 w 22"/>
                  <a:gd name="T43" fmla="*/ 9 h 52"/>
                  <a:gd name="T44" fmla="*/ 11 w 22"/>
                  <a:gd name="T45" fmla="*/ 6 h 52"/>
                  <a:gd name="T46" fmla="*/ 11 w 22"/>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2">
                    <a:moveTo>
                      <a:pt x="11" y="0"/>
                    </a:moveTo>
                    <a:lnTo>
                      <a:pt x="14" y="2"/>
                    </a:lnTo>
                    <a:lnTo>
                      <a:pt x="18" y="8"/>
                    </a:lnTo>
                    <a:lnTo>
                      <a:pt x="21" y="17"/>
                    </a:lnTo>
                    <a:lnTo>
                      <a:pt x="22" y="29"/>
                    </a:lnTo>
                    <a:lnTo>
                      <a:pt x="19" y="41"/>
                    </a:lnTo>
                    <a:lnTo>
                      <a:pt x="14" y="47"/>
                    </a:lnTo>
                    <a:lnTo>
                      <a:pt x="10" y="51"/>
                    </a:lnTo>
                    <a:lnTo>
                      <a:pt x="7" y="52"/>
                    </a:lnTo>
                    <a:lnTo>
                      <a:pt x="5" y="52"/>
                    </a:lnTo>
                    <a:lnTo>
                      <a:pt x="4" y="52"/>
                    </a:lnTo>
                    <a:lnTo>
                      <a:pt x="3" y="51"/>
                    </a:lnTo>
                    <a:lnTo>
                      <a:pt x="2" y="50"/>
                    </a:lnTo>
                    <a:lnTo>
                      <a:pt x="0" y="47"/>
                    </a:lnTo>
                    <a:lnTo>
                      <a:pt x="0" y="44"/>
                    </a:lnTo>
                    <a:lnTo>
                      <a:pt x="2" y="34"/>
                    </a:lnTo>
                    <a:lnTo>
                      <a:pt x="4" y="29"/>
                    </a:lnTo>
                    <a:lnTo>
                      <a:pt x="7" y="25"/>
                    </a:lnTo>
                    <a:lnTo>
                      <a:pt x="9" y="22"/>
                    </a:lnTo>
                    <a:lnTo>
                      <a:pt x="11" y="15"/>
                    </a:lnTo>
                    <a:lnTo>
                      <a:pt x="11" y="13"/>
                    </a:lnTo>
                    <a:lnTo>
                      <a:pt x="11" y="9"/>
                    </a:lnTo>
                    <a:lnTo>
                      <a:pt x="11" y="6"/>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2" name="Freeform 42">
                <a:extLst>
                  <a:ext uri="{FF2B5EF4-FFF2-40B4-BE49-F238E27FC236}">
                    <a16:creationId xmlns:a16="http://schemas.microsoft.com/office/drawing/2014/main" id="{3FE95BAA-D261-4E72-9499-DB76FF936BFA}"/>
                  </a:ext>
                </a:extLst>
              </p:cNvPr>
              <p:cNvSpPr>
                <a:spLocks/>
              </p:cNvSpPr>
              <p:nvPr/>
            </p:nvSpPr>
            <p:spPr bwMode="auto">
              <a:xfrm>
                <a:off x="7153534" y="6433858"/>
                <a:ext cx="26629" cy="25889"/>
              </a:xfrm>
              <a:custGeom>
                <a:avLst/>
                <a:gdLst>
                  <a:gd name="T0" fmla="*/ 36 w 36"/>
                  <a:gd name="T1" fmla="*/ 0 h 35"/>
                  <a:gd name="T2" fmla="*/ 36 w 36"/>
                  <a:gd name="T3" fmla="*/ 3 h 35"/>
                  <a:gd name="T4" fmla="*/ 36 w 36"/>
                  <a:gd name="T5" fmla="*/ 10 h 35"/>
                  <a:gd name="T6" fmla="*/ 33 w 36"/>
                  <a:gd name="T7" fmla="*/ 20 h 35"/>
                  <a:gd name="T8" fmla="*/ 27 w 36"/>
                  <a:gd name="T9" fmla="*/ 28 h 35"/>
                  <a:gd name="T10" fmla="*/ 19 w 36"/>
                  <a:gd name="T11" fmla="*/ 33 h 35"/>
                  <a:gd name="T12" fmla="*/ 11 w 36"/>
                  <a:gd name="T13" fmla="*/ 35 h 35"/>
                  <a:gd name="T14" fmla="*/ 7 w 36"/>
                  <a:gd name="T15" fmla="*/ 32 h 35"/>
                  <a:gd name="T16" fmla="*/ 3 w 36"/>
                  <a:gd name="T17" fmla="*/ 30 h 35"/>
                  <a:gd name="T18" fmla="*/ 2 w 36"/>
                  <a:gd name="T19" fmla="*/ 28 h 35"/>
                  <a:gd name="T20" fmla="*/ 2 w 36"/>
                  <a:gd name="T21" fmla="*/ 28 h 35"/>
                  <a:gd name="T22" fmla="*/ 2 w 36"/>
                  <a:gd name="T23" fmla="*/ 27 h 35"/>
                  <a:gd name="T24" fmla="*/ 0 w 36"/>
                  <a:gd name="T25" fmla="*/ 26 h 35"/>
                  <a:gd name="T26" fmla="*/ 0 w 36"/>
                  <a:gd name="T27" fmla="*/ 24 h 35"/>
                  <a:gd name="T28" fmla="*/ 2 w 36"/>
                  <a:gd name="T29" fmla="*/ 20 h 35"/>
                  <a:gd name="T30" fmla="*/ 4 w 36"/>
                  <a:gd name="T31" fmla="*/ 16 h 35"/>
                  <a:gd name="T32" fmla="*/ 7 w 36"/>
                  <a:gd name="T33" fmla="*/ 13 h 35"/>
                  <a:gd name="T34" fmla="*/ 9 w 36"/>
                  <a:gd name="T35" fmla="*/ 10 h 35"/>
                  <a:gd name="T36" fmla="*/ 13 w 36"/>
                  <a:gd name="T37" fmla="*/ 8 h 35"/>
                  <a:gd name="T38" fmla="*/ 16 w 36"/>
                  <a:gd name="T39" fmla="*/ 6 h 35"/>
                  <a:gd name="T40" fmla="*/ 19 w 36"/>
                  <a:gd name="T41" fmla="*/ 6 h 35"/>
                  <a:gd name="T42" fmla="*/ 20 w 36"/>
                  <a:gd name="T43" fmla="*/ 6 h 35"/>
                  <a:gd name="T44" fmla="*/ 22 w 36"/>
                  <a:gd name="T45" fmla="*/ 6 h 35"/>
                  <a:gd name="T46" fmla="*/ 26 w 36"/>
                  <a:gd name="T47" fmla="*/ 6 h 35"/>
                  <a:gd name="T48" fmla="*/ 27 w 36"/>
                  <a:gd name="T49" fmla="*/ 6 h 35"/>
                  <a:gd name="T50" fmla="*/ 30 w 36"/>
                  <a:gd name="T51" fmla="*/ 6 h 35"/>
                  <a:gd name="T52" fmla="*/ 32 w 36"/>
                  <a:gd name="T53" fmla="*/ 4 h 35"/>
                  <a:gd name="T54" fmla="*/ 35 w 36"/>
                  <a:gd name="T55" fmla="*/ 2 h 35"/>
                  <a:gd name="T56" fmla="*/ 36 w 36"/>
                  <a:gd name="T57" fmla="*/ 0 h 35"/>
                  <a:gd name="T58" fmla="*/ 36 w 36"/>
                  <a:gd name="T5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35">
                    <a:moveTo>
                      <a:pt x="36" y="0"/>
                    </a:moveTo>
                    <a:lnTo>
                      <a:pt x="36" y="3"/>
                    </a:lnTo>
                    <a:lnTo>
                      <a:pt x="36" y="10"/>
                    </a:lnTo>
                    <a:lnTo>
                      <a:pt x="33" y="20"/>
                    </a:lnTo>
                    <a:lnTo>
                      <a:pt x="27" y="28"/>
                    </a:lnTo>
                    <a:lnTo>
                      <a:pt x="19" y="33"/>
                    </a:lnTo>
                    <a:lnTo>
                      <a:pt x="11" y="35"/>
                    </a:lnTo>
                    <a:lnTo>
                      <a:pt x="7" y="32"/>
                    </a:lnTo>
                    <a:lnTo>
                      <a:pt x="3" y="30"/>
                    </a:lnTo>
                    <a:lnTo>
                      <a:pt x="2" y="28"/>
                    </a:lnTo>
                    <a:lnTo>
                      <a:pt x="2" y="28"/>
                    </a:lnTo>
                    <a:lnTo>
                      <a:pt x="2" y="27"/>
                    </a:lnTo>
                    <a:lnTo>
                      <a:pt x="0" y="26"/>
                    </a:lnTo>
                    <a:lnTo>
                      <a:pt x="0" y="24"/>
                    </a:lnTo>
                    <a:lnTo>
                      <a:pt x="2" y="20"/>
                    </a:lnTo>
                    <a:lnTo>
                      <a:pt x="4" y="16"/>
                    </a:lnTo>
                    <a:lnTo>
                      <a:pt x="7" y="13"/>
                    </a:lnTo>
                    <a:lnTo>
                      <a:pt x="9" y="10"/>
                    </a:lnTo>
                    <a:lnTo>
                      <a:pt x="13" y="8"/>
                    </a:lnTo>
                    <a:lnTo>
                      <a:pt x="16" y="6"/>
                    </a:lnTo>
                    <a:lnTo>
                      <a:pt x="19" y="6"/>
                    </a:lnTo>
                    <a:lnTo>
                      <a:pt x="20" y="6"/>
                    </a:lnTo>
                    <a:lnTo>
                      <a:pt x="22" y="6"/>
                    </a:lnTo>
                    <a:lnTo>
                      <a:pt x="26" y="6"/>
                    </a:lnTo>
                    <a:lnTo>
                      <a:pt x="27" y="6"/>
                    </a:lnTo>
                    <a:lnTo>
                      <a:pt x="30" y="6"/>
                    </a:lnTo>
                    <a:lnTo>
                      <a:pt x="32" y="4"/>
                    </a:lnTo>
                    <a:lnTo>
                      <a:pt x="35" y="2"/>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3" name="Freeform 43">
                <a:extLst>
                  <a:ext uri="{FF2B5EF4-FFF2-40B4-BE49-F238E27FC236}">
                    <a16:creationId xmlns:a16="http://schemas.microsoft.com/office/drawing/2014/main" id="{931BBC1A-A4E2-4D3D-857A-7F5444AB38C8}"/>
                  </a:ext>
                </a:extLst>
              </p:cNvPr>
              <p:cNvSpPr>
                <a:spLocks/>
              </p:cNvSpPr>
              <p:nvPr/>
            </p:nvSpPr>
            <p:spPr bwMode="auto">
              <a:xfrm>
                <a:off x="7323661" y="6546290"/>
                <a:ext cx="25149" cy="35505"/>
              </a:xfrm>
              <a:custGeom>
                <a:avLst/>
                <a:gdLst>
                  <a:gd name="T0" fmla="*/ 12 w 34"/>
                  <a:gd name="T1" fmla="*/ 0 h 48"/>
                  <a:gd name="T2" fmla="*/ 16 w 34"/>
                  <a:gd name="T3" fmla="*/ 0 h 48"/>
                  <a:gd name="T4" fmla="*/ 20 w 34"/>
                  <a:gd name="T5" fmla="*/ 1 h 48"/>
                  <a:gd name="T6" fmla="*/ 28 w 34"/>
                  <a:gd name="T7" fmla="*/ 7 h 48"/>
                  <a:gd name="T8" fmla="*/ 33 w 34"/>
                  <a:gd name="T9" fmla="*/ 17 h 48"/>
                  <a:gd name="T10" fmla="*/ 34 w 34"/>
                  <a:gd name="T11" fmla="*/ 28 h 48"/>
                  <a:gd name="T12" fmla="*/ 33 w 34"/>
                  <a:gd name="T13" fmla="*/ 33 h 48"/>
                  <a:gd name="T14" fmla="*/ 32 w 34"/>
                  <a:gd name="T15" fmla="*/ 37 h 48"/>
                  <a:gd name="T16" fmla="*/ 29 w 34"/>
                  <a:gd name="T17" fmla="*/ 40 h 48"/>
                  <a:gd name="T18" fmla="*/ 27 w 34"/>
                  <a:gd name="T19" fmla="*/ 44 h 48"/>
                  <a:gd name="T20" fmla="*/ 26 w 34"/>
                  <a:gd name="T21" fmla="*/ 45 h 48"/>
                  <a:gd name="T22" fmla="*/ 25 w 34"/>
                  <a:gd name="T23" fmla="*/ 48 h 48"/>
                  <a:gd name="T24" fmla="*/ 23 w 34"/>
                  <a:gd name="T25" fmla="*/ 48 h 48"/>
                  <a:gd name="T26" fmla="*/ 25 w 34"/>
                  <a:gd name="T27" fmla="*/ 46 h 48"/>
                  <a:gd name="T28" fmla="*/ 25 w 34"/>
                  <a:gd name="T29" fmla="*/ 45 h 48"/>
                  <a:gd name="T30" fmla="*/ 26 w 34"/>
                  <a:gd name="T31" fmla="*/ 43 h 48"/>
                  <a:gd name="T32" fmla="*/ 26 w 34"/>
                  <a:gd name="T33" fmla="*/ 39 h 48"/>
                  <a:gd name="T34" fmla="*/ 26 w 34"/>
                  <a:gd name="T35" fmla="*/ 35 h 48"/>
                  <a:gd name="T36" fmla="*/ 23 w 34"/>
                  <a:gd name="T37" fmla="*/ 31 h 48"/>
                  <a:gd name="T38" fmla="*/ 22 w 34"/>
                  <a:gd name="T39" fmla="*/ 29 h 48"/>
                  <a:gd name="T40" fmla="*/ 20 w 34"/>
                  <a:gd name="T41" fmla="*/ 28 h 48"/>
                  <a:gd name="T42" fmla="*/ 16 w 34"/>
                  <a:gd name="T43" fmla="*/ 27 h 48"/>
                  <a:gd name="T44" fmla="*/ 12 w 34"/>
                  <a:gd name="T45" fmla="*/ 27 h 48"/>
                  <a:gd name="T46" fmla="*/ 9 w 34"/>
                  <a:gd name="T47" fmla="*/ 24 h 48"/>
                  <a:gd name="T48" fmla="*/ 5 w 34"/>
                  <a:gd name="T49" fmla="*/ 22 h 48"/>
                  <a:gd name="T50" fmla="*/ 3 w 34"/>
                  <a:gd name="T51" fmla="*/ 20 h 48"/>
                  <a:gd name="T52" fmla="*/ 0 w 34"/>
                  <a:gd name="T53" fmla="*/ 17 h 48"/>
                  <a:gd name="T54" fmla="*/ 0 w 34"/>
                  <a:gd name="T55" fmla="*/ 15 h 48"/>
                  <a:gd name="T56" fmla="*/ 0 w 34"/>
                  <a:gd name="T57" fmla="*/ 12 h 48"/>
                  <a:gd name="T58" fmla="*/ 0 w 34"/>
                  <a:gd name="T59" fmla="*/ 10 h 48"/>
                  <a:gd name="T60" fmla="*/ 0 w 34"/>
                  <a:gd name="T61" fmla="*/ 7 h 48"/>
                  <a:gd name="T62" fmla="*/ 0 w 34"/>
                  <a:gd name="T63" fmla="*/ 7 h 48"/>
                  <a:gd name="T64" fmla="*/ 1 w 34"/>
                  <a:gd name="T65" fmla="*/ 6 h 48"/>
                  <a:gd name="T66" fmla="*/ 4 w 34"/>
                  <a:gd name="T67" fmla="*/ 4 h 48"/>
                  <a:gd name="T68" fmla="*/ 6 w 34"/>
                  <a:gd name="T69" fmla="*/ 2 h 48"/>
                  <a:gd name="T70" fmla="*/ 9 w 34"/>
                  <a:gd name="T71" fmla="*/ 0 h 48"/>
                  <a:gd name="T72" fmla="*/ 12 w 34"/>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48">
                    <a:moveTo>
                      <a:pt x="12" y="0"/>
                    </a:moveTo>
                    <a:lnTo>
                      <a:pt x="16" y="0"/>
                    </a:lnTo>
                    <a:lnTo>
                      <a:pt x="20" y="1"/>
                    </a:lnTo>
                    <a:lnTo>
                      <a:pt x="28" y="7"/>
                    </a:lnTo>
                    <a:lnTo>
                      <a:pt x="33" y="17"/>
                    </a:lnTo>
                    <a:lnTo>
                      <a:pt x="34" y="28"/>
                    </a:lnTo>
                    <a:lnTo>
                      <a:pt x="33" y="33"/>
                    </a:lnTo>
                    <a:lnTo>
                      <a:pt x="32" y="37"/>
                    </a:lnTo>
                    <a:lnTo>
                      <a:pt x="29" y="40"/>
                    </a:lnTo>
                    <a:lnTo>
                      <a:pt x="27" y="44"/>
                    </a:lnTo>
                    <a:lnTo>
                      <a:pt x="26" y="45"/>
                    </a:lnTo>
                    <a:lnTo>
                      <a:pt x="25" y="48"/>
                    </a:lnTo>
                    <a:lnTo>
                      <a:pt x="23" y="48"/>
                    </a:lnTo>
                    <a:lnTo>
                      <a:pt x="25" y="46"/>
                    </a:lnTo>
                    <a:lnTo>
                      <a:pt x="25" y="45"/>
                    </a:lnTo>
                    <a:lnTo>
                      <a:pt x="26" y="43"/>
                    </a:lnTo>
                    <a:lnTo>
                      <a:pt x="26" y="39"/>
                    </a:lnTo>
                    <a:lnTo>
                      <a:pt x="26" y="35"/>
                    </a:lnTo>
                    <a:lnTo>
                      <a:pt x="23" y="31"/>
                    </a:lnTo>
                    <a:lnTo>
                      <a:pt x="22" y="29"/>
                    </a:lnTo>
                    <a:lnTo>
                      <a:pt x="20" y="28"/>
                    </a:lnTo>
                    <a:lnTo>
                      <a:pt x="16" y="27"/>
                    </a:lnTo>
                    <a:lnTo>
                      <a:pt x="12" y="27"/>
                    </a:lnTo>
                    <a:lnTo>
                      <a:pt x="9" y="24"/>
                    </a:lnTo>
                    <a:lnTo>
                      <a:pt x="5" y="22"/>
                    </a:lnTo>
                    <a:lnTo>
                      <a:pt x="3" y="20"/>
                    </a:lnTo>
                    <a:lnTo>
                      <a:pt x="0" y="17"/>
                    </a:lnTo>
                    <a:lnTo>
                      <a:pt x="0" y="15"/>
                    </a:lnTo>
                    <a:lnTo>
                      <a:pt x="0" y="12"/>
                    </a:lnTo>
                    <a:lnTo>
                      <a:pt x="0" y="10"/>
                    </a:lnTo>
                    <a:lnTo>
                      <a:pt x="0" y="7"/>
                    </a:lnTo>
                    <a:lnTo>
                      <a:pt x="0" y="7"/>
                    </a:lnTo>
                    <a:lnTo>
                      <a:pt x="1" y="6"/>
                    </a:lnTo>
                    <a:lnTo>
                      <a:pt x="4" y="4"/>
                    </a:lnTo>
                    <a:lnTo>
                      <a:pt x="6" y="2"/>
                    </a:lnTo>
                    <a:lnTo>
                      <a:pt x="9"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4" name="Freeform 44">
                <a:extLst>
                  <a:ext uri="{FF2B5EF4-FFF2-40B4-BE49-F238E27FC236}">
                    <a16:creationId xmlns:a16="http://schemas.microsoft.com/office/drawing/2014/main" id="{E1B1D7EA-9A42-44FA-A64C-0294B9FDE82D}"/>
                  </a:ext>
                </a:extLst>
              </p:cNvPr>
              <p:cNvSpPr>
                <a:spLocks noEditPoints="1"/>
              </p:cNvSpPr>
              <p:nvPr/>
            </p:nvSpPr>
            <p:spPr bwMode="auto">
              <a:xfrm>
                <a:off x="7355467" y="6614341"/>
                <a:ext cx="40683" cy="22190"/>
              </a:xfrm>
              <a:custGeom>
                <a:avLst/>
                <a:gdLst>
                  <a:gd name="T0" fmla="*/ 55 w 55"/>
                  <a:gd name="T1" fmla="*/ 19 h 30"/>
                  <a:gd name="T2" fmla="*/ 55 w 55"/>
                  <a:gd name="T3" fmla="*/ 19 h 30"/>
                  <a:gd name="T4" fmla="*/ 55 w 55"/>
                  <a:gd name="T5" fmla="*/ 19 h 30"/>
                  <a:gd name="T6" fmla="*/ 55 w 55"/>
                  <a:gd name="T7" fmla="*/ 19 h 30"/>
                  <a:gd name="T8" fmla="*/ 54 w 55"/>
                  <a:gd name="T9" fmla="*/ 20 h 30"/>
                  <a:gd name="T10" fmla="*/ 54 w 55"/>
                  <a:gd name="T11" fmla="*/ 20 h 30"/>
                  <a:gd name="T12" fmla="*/ 55 w 55"/>
                  <a:gd name="T13" fmla="*/ 19 h 30"/>
                  <a:gd name="T14" fmla="*/ 55 w 55"/>
                  <a:gd name="T15" fmla="*/ 19 h 30"/>
                  <a:gd name="T16" fmla="*/ 7 w 55"/>
                  <a:gd name="T17" fmla="*/ 0 h 30"/>
                  <a:gd name="T18" fmla="*/ 15 w 55"/>
                  <a:gd name="T19" fmla="*/ 0 h 30"/>
                  <a:gd name="T20" fmla="*/ 21 w 55"/>
                  <a:gd name="T21" fmla="*/ 2 h 30"/>
                  <a:gd name="T22" fmla="*/ 24 w 55"/>
                  <a:gd name="T23" fmla="*/ 5 h 30"/>
                  <a:gd name="T24" fmla="*/ 29 w 55"/>
                  <a:gd name="T25" fmla="*/ 8 h 30"/>
                  <a:gd name="T26" fmla="*/ 34 w 55"/>
                  <a:gd name="T27" fmla="*/ 11 h 30"/>
                  <a:gd name="T28" fmla="*/ 40 w 55"/>
                  <a:gd name="T29" fmla="*/ 14 h 30"/>
                  <a:gd name="T30" fmla="*/ 44 w 55"/>
                  <a:gd name="T31" fmla="*/ 17 h 30"/>
                  <a:gd name="T32" fmla="*/ 48 w 55"/>
                  <a:gd name="T33" fmla="*/ 19 h 30"/>
                  <a:gd name="T34" fmla="*/ 50 w 55"/>
                  <a:gd name="T35" fmla="*/ 19 h 30"/>
                  <a:gd name="T36" fmla="*/ 52 w 55"/>
                  <a:gd name="T37" fmla="*/ 20 h 30"/>
                  <a:gd name="T38" fmla="*/ 54 w 55"/>
                  <a:gd name="T39" fmla="*/ 20 h 30"/>
                  <a:gd name="T40" fmla="*/ 52 w 55"/>
                  <a:gd name="T41" fmla="*/ 20 h 30"/>
                  <a:gd name="T42" fmla="*/ 50 w 55"/>
                  <a:gd name="T43" fmla="*/ 22 h 30"/>
                  <a:gd name="T44" fmla="*/ 48 w 55"/>
                  <a:gd name="T45" fmla="*/ 24 h 30"/>
                  <a:gd name="T46" fmla="*/ 44 w 55"/>
                  <a:gd name="T47" fmla="*/ 27 h 30"/>
                  <a:gd name="T48" fmla="*/ 40 w 55"/>
                  <a:gd name="T49" fmla="*/ 28 h 30"/>
                  <a:gd name="T50" fmla="*/ 38 w 55"/>
                  <a:gd name="T51" fmla="*/ 29 h 30"/>
                  <a:gd name="T52" fmla="*/ 35 w 55"/>
                  <a:gd name="T53" fmla="*/ 29 h 30"/>
                  <a:gd name="T54" fmla="*/ 34 w 55"/>
                  <a:gd name="T55" fmla="*/ 29 h 30"/>
                  <a:gd name="T56" fmla="*/ 32 w 55"/>
                  <a:gd name="T57" fmla="*/ 30 h 30"/>
                  <a:gd name="T58" fmla="*/ 28 w 55"/>
                  <a:gd name="T59" fmla="*/ 30 h 30"/>
                  <a:gd name="T60" fmla="*/ 26 w 55"/>
                  <a:gd name="T61" fmla="*/ 30 h 30"/>
                  <a:gd name="T62" fmla="*/ 22 w 55"/>
                  <a:gd name="T63" fmla="*/ 29 h 30"/>
                  <a:gd name="T64" fmla="*/ 17 w 55"/>
                  <a:gd name="T65" fmla="*/ 28 h 30"/>
                  <a:gd name="T66" fmla="*/ 6 w 55"/>
                  <a:gd name="T67" fmla="*/ 22 h 30"/>
                  <a:gd name="T68" fmla="*/ 1 w 55"/>
                  <a:gd name="T69" fmla="*/ 14 h 30"/>
                  <a:gd name="T70" fmla="*/ 0 w 55"/>
                  <a:gd name="T71" fmla="*/ 6 h 30"/>
                  <a:gd name="T72" fmla="*/ 2 w 55"/>
                  <a:gd name="T73" fmla="*/ 2 h 30"/>
                  <a:gd name="T74" fmla="*/ 7 w 55"/>
                  <a:gd name="T7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30">
                    <a:moveTo>
                      <a:pt x="55" y="19"/>
                    </a:moveTo>
                    <a:lnTo>
                      <a:pt x="55" y="19"/>
                    </a:lnTo>
                    <a:lnTo>
                      <a:pt x="55" y="19"/>
                    </a:lnTo>
                    <a:lnTo>
                      <a:pt x="55" y="19"/>
                    </a:lnTo>
                    <a:lnTo>
                      <a:pt x="54" y="20"/>
                    </a:lnTo>
                    <a:lnTo>
                      <a:pt x="54" y="20"/>
                    </a:lnTo>
                    <a:lnTo>
                      <a:pt x="55" y="19"/>
                    </a:lnTo>
                    <a:lnTo>
                      <a:pt x="55" y="19"/>
                    </a:lnTo>
                    <a:close/>
                    <a:moveTo>
                      <a:pt x="7" y="0"/>
                    </a:moveTo>
                    <a:lnTo>
                      <a:pt x="15" y="0"/>
                    </a:lnTo>
                    <a:lnTo>
                      <a:pt x="21" y="2"/>
                    </a:lnTo>
                    <a:lnTo>
                      <a:pt x="24" y="5"/>
                    </a:lnTo>
                    <a:lnTo>
                      <a:pt x="29" y="8"/>
                    </a:lnTo>
                    <a:lnTo>
                      <a:pt x="34" y="11"/>
                    </a:lnTo>
                    <a:lnTo>
                      <a:pt x="40" y="14"/>
                    </a:lnTo>
                    <a:lnTo>
                      <a:pt x="44" y="17"/>
                    </a:lnTo>
                    <a:lnTo>
                      <a:pt x="48" y="19"/>
                    </a:lnTo>
                    <a:lnTo>
                      <a:pt x="50" y="19"/>
                    </a:lnTo>
                    <a:lnTo>
                      <a:pt x="52" y="20"/>
                    </a:lnTo>
                    <a:lnTo>
                      <a:pt x="54" y="20"/>
                    </a:lnTo>
                    <a:lnTo>
                      <a:pt x="52" y="20"/>
                    </a:lnTo>
                    <a:lnTo>
                      <a:pt x="50" y="22"/>
                    </a:lnTo>
                    <a:lnTo>
                      <a:pt x="48" y="24"/>
                    </a:lnTo>
                    <a:lnTo>
                      <a:pt x="44" y="27"/>
                    </a:lnTo>
                    <a:lnTo>
                      <a:pt x="40" y="28"/>
                    </a:lnTo>
                    <a:lnTo>
                      <a:pt x="38" y="29"/>
                    </a:lnTo>
                    <a:lnTo>
                      <a:pt x="35" y="29"/>
                    </a:lnTo>
                    <a:lnTo>
                      <a:pt x="34" y="29"/>
                    </a:lnTo>
                    <a:lnTo>
                      <a:pt x="32" y="30"/>
                    </a:lnTo>
                    <a:lnTo>
                      <a:pt x="28" y="30"/>
                    </a:lnTo>
                    <a:lnTo>
                      <a:pt x="26" y="30"/>
                    </a:lnTo>
                    <a:lnTo>
                      <a:pt x="22" y="29"/>
                    </a:lnTo>
                    <a:lnTo>
                      <a:pt x="17" y="28"/>
                    </a:lnTo>
                    <a:lnTo>
                      <a:pt x="6" y="22"/>
                    </a:lnTo>
                    <a:lnTo>
                      <a:pt x="1" y="14"/>
                    </a:lnTo>
                    <a:lnTo>
                      <a:pt x="0" y="6"/>
                    </a:lnTo>
                    <a:lnTo>
                      <a:pt x="2"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179" name="object 7">
            <a:extLst>
              <a:ext uri="{FF2B5EF4-FFF2-40B4-BE49-F238E27FC236}">
                <a16:creationId xmlns:a16="http://schemas.microsoft.com/office/drawing/2014/main" id="{C31E6F2E-71A4-4078-995E-A220BA26A2B8}"/>
              </a:ext>
            </a:extLst>
          </p:cNvPr>
          <p:cNvSpPr txBox="1"/>
          <p:nvPr/>
        </p:nvSpPr>
        <p:spPr>
          <a:xfrm>
            <a:off x="2245141" y="3853996"/>
            <a:ext cx="2707483" cy="153888"/>
          </a:xfrm>
          <a:prstGeom prst="rect">
            <a:avLst/>
          </a:prstGeom>
        </p:spPr>
        <p:txBody>
          <a:bodyPr vert="horz" wrap="square" lIns="0" tIns="0" rIns="0" bIns="0" rtlCol="0">
            <a:spAutoFit/>
          </a:bodyPr>
          <a:lstStyle/>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Series B, Series C </a:t>
            </a:r>
          </a:p>
        </p:txBody>
      </p:sp>
      <p:grpSp>
        <p:nvGrpSpPr>
          <p:cNvPr id="180" name="Group 179">
            <a:extLst>
              <a:ext uri="{FF2B5EF4-FFF2-40B4-BE49-F238E27FC236}">
                <a16:creationId xmlns:a16="http://schemas.microsoft.com/office/drawing/2014/main" id="{FED1C795-7685-421C-ADD2-4CAFB3AF68AD}"/>
              </a:ext>
            </a:extLst>
          </p:cNvPr>
          <p:cNvGrpSpPr/>
          <p:nvPr/>
        </p:nvGrpSpPr>
        <p:grpSpPr>
          <a:xfrm>
            <a:off x="576530" y="4502261"/>
            <a:ext cx="1256448" cy="621321"/>
            <a:chOff x="8257951" y="6398669"/>
            <a:chExt cx="1256448" cy="621321"/>
          </a:xfrm>
        </p:grpSpPr>
        <p:sp>
          <p:nvSpPr>
            <p:cNvPr id="181" name="TextBox 180">
              <a:extLst>
                <a:ext uri="{FF2B5EF4-FFF2-40B4-BE49-F238E27FC236}">
                  <a16:creationId xmlns:a16="http://schemas.microsoft.com/office/drawing/2014/main" id="{4326AF8D-80DC-460F-8D61-67248838CB07}"/>
                </a:ext>
              </a:extLst>
            </p:cNvPr>
            <p:cNvSpPr txBox="1"/>
            <p:nvPr/>
          </p:nvSpPr>
          <p:spPr>
            <a:xfrm>
              <a:off x="9049528" y="6455208"/>
              <a:ext cx="464871" cy="430887"/>
            </a:xfrm>
            <a:prstGeom prst="rect">
              <a:avLst/>
            </a:prstGeom>
            <a:no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mn-cs"/>
                </a:rPr>
                <a:t>Later </a:t>
              </a:r>
              <a:br>
                <a:rPr kumimoji="0" lang="en-US" sz="1400" b="0" i="0" u="none" strike="noStrike" kern="1200" cap="none" spc="0" normalizeH="0" baseline="0" noProof="0" dirty="0">
                  <a:ln>
                    <a:noFill/>
                  </a:ln>
                  <a:solidFill>
                    <a:srgbClr val="000000"/>
                  </a:solidFill>
                  <a:effectLst/>
                  <a:uLnTx/>
                  <a:uFillTx/>
                  <a:latin typeface="Georgia"/>
                  <a:ea typeface="+mn-ea"/>
                  <a:cs typeface="+mn-cs"/>
                </a:rPr>
              </a:br>
              <a:r>
                <a:rPr kumimoji="0" lang="en-US" sz="1400" b="0" i="0" u="none" strike="noStrike" kern="1200" cap="none" spc="0" normalizeH="0" baseline="0" noProof="0" dirty="0">
                  <a:ln>
                    <a:noFill/>
                  </a:ln>
                  <a:solidFill>
                    <a:srgbClr val="000000"/>
                  </a:solidFill>
                  <a:effectLst/>
                  <a:uLnTx/>
                  <a:uFillTx/>
                  <a:latin typeface="Georgia"/>
                  <a:ea typeface="+mn-ea"/>
                  <a:cs typeface="+mn-cs"/>
                </a:rPr>
                <a:t>stage</a:t>
              </a:r>
            </a:p>
          </p:txBody>
        </p:sp>
        <p:sp>
          <p:nvSpPr>
            <p:cNvPr id="182" name="Teardrop 181">
              <a:extLst>
                <a:ext uri="{FF2B5EF4-FFF2-40B4-BE49-F238E27FC236}">
                  <a16:creationId xmlns:a16="http://schemas.microsoft.com/office/drawing/2014/main" id="{58BB5E2B-DCB9-48AA-86F8-26C59C7162BE}"/>
                </a:ext>
              </a:extLst>
            </p:cNvPr>
            <p:cNvSpPr/>
            <p:nvPr/>
          </p:nvSpPr>
          <p:spPr bwMode="ltGray">
            <a:xfrm rot="5400000" flipV="1">
              <a:off x="8257951" y="6398669"/>
              <a:ext cx="621321" cy="621321"/>
            </a:xfrm>
            <a:prstGeom prst="teardrop">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Georgia" pitchFamily="18" charset="0"/>
                <a:ea typeface="+mn-ea"/>
                <a:cs typeface="+mn-cs"/>
              </a:endParaRPr>
            </a:p>
          </p:txBody>
        </p:sp>
        <p:grpSp>
          <p:nvGrpSpPr>
            <p:cNvPr id="184" name="Group 183">
              <a:extLst>
                <a:ext uri="{FF2B5EF4-FFF2-40B4-BE49-F238E27FC236}">
                  <a16:creationId xmlns:a16="http://schemas.microsoft.com/office/drawing/2014/main" id="{712ECC48-0678-4D6C-BCA6-EC909B692E5E}"/>
                </a:ext>
              </a:extLst>
            </p:cNvPr>
            <p:cNvGrpSpPr/>
            <p:nvPr/>
          </p:nvGrpSpPr>
          <p:grpSpPr>
            <a:xfrm>
              <a:off x="8297609" y="6452823"/>
              <a:ext cx="502091" cy="439593"/>
              <a:chOff x="8297609" y="6452823"/>
              <a:chExt cx="502091" cy="439593"/>
            </a:xfrm>
            <a:solidFill>
              <a:schemeClr val="accent5">
                <a:lumMod val="60000"/>
                <a:lumOff val="40000"/>
              </a:schemeClr>
            </a:solidFill>
          </p:grpSpPr>
          <p:sp>
            <p:nvSpPr>
              <p:cNvPr id="186" name="Freeform 46">
                <a:extLst>
                  <a:ext uri="{FF2B5EF4-FFF2-40B4-BE49-F238E27FC236}">
                    <a16:creationId xmlns:a16="http://schemas.microsoft.com/office/drawing/2014/main" id="{15D8D09F-7B10-4726-8292-B6E54E9831DC}"/>
                  </a:ext>
                </a:extLst>
              </p:cNvPr>
              <p:cNvSpPr>
                <a:spLocks/>
              </p:cNvSpPr>
              <p:nvPr/>
            </p:nvSpPr>
            <p:spPr bwMode="auto">
              <a:xfrm>
                <a:off x="8493529" y="6659979"/>
                <a:ext cx="159405" cy="232437"/>
              </a:xfrm>
              <a:custGeom>
                <a:avLst/>
                <a:gdLst>
                  <a:gd name="T0" fmla="*/ 32 w 227"/>
                  <a:gd name="T1" fmla="*/ 0 h 331"/>
                  <a:gd name="T2" fmla="*/ 34 w 227"/>
                  <a:gd name="T3" fmla="*/ 1 h 331"/>
                  <a:gd name="T4" fmla="*/ 42 w 227"/>
                  <a:gd name="T5" fmla="*/ 7 h 331"/>
                  <a:gd name="T6" fmla="*/ 60 w 227"/>
                  <a:gd name="T7" fmla="*/ 19 h 331"/>
                  <a:gd name="T8" fmla="*/ 93 w 227"/>
                  <a:gd name="T9" fmla="*/ 42 h 331"/>
                  <a:gd name="T10" fmla="*/ 116 w 227"/>
                  <a:gd name="T11" fmla="*/ 58 h 331"/>
                  <a:gd name="T12" fmla="*/ 118 w 227"/>
                  <a:gd name="T13" fmla="*/ 57 h 331"/>
                  <a:gd name="T14" fmla="*/ 129 w 227"/>
                  <a:gd name="T15" fmla="*/ 52 h 331"/>
                  <a:gd name="T16" fmla="*/ 154 w 227"/>
                  <a:gd name="T17" fmla="*/ 41 h 331"/>
                  <a:gd name="T18" fmla="*/ 173 w 227"/>
                  <a:gd name="T19" fmla="*/ 34 h 331"/>
                  <a:gd name="T20" fmla="*/ 176 w 227"/>
                  <a:gd name="T21" fmla="*/ 45 h 331"/>
                  <a:gd name="T22" fmla="*/ 170 w 227"/>
                  <a:gd name="T23" fmla="*/ 59 h 331"/>
                  <a:gd name="T24" fmla="*/ 167 w 227"/>
                  <a:gd name="T25" fmla="*/ 68 h 331"/>
                  <a:gd name="T26" fmla="*/ 167 w 227"/>
                  <a:gd name="T27" fmla="*/ 72 h 331"/>
                  <a:gd name="T28" fmla="*/ 167 w 227"/>
                  <a:gd name="T29" fmla="*/ 73 h 331"/>
                  <a:gd name="T30" fmla="*/ 170 w 227"/>
                  <a:gd name="T31" fmla="*/ 72 h 331"/>
                  <a:gd name="T32" fmla="*/ 171 w 227"/>
                  <a:gd name="T33" fmla="*/ 72 h 331"/>
                  <a:gd name="T34" fmla="*/ 172 w 227"/>
                  <a:gd name="T35" fmla="*/ 72 h 331"/>
                  <a:gd name="T36" fmla="*/ 172 w 227"/>
                  <a:gd name="T37" fmla="*/ 95 h 331"/>
                  <a:gd name="T38" fmla="*/ 172 w 227"/>
                  <a:gd name="T39" fmla="*/ 161 h 331"/>
                  <a:gd name="T40" fmla="*/ 175 w 227"/>
                  <a:gd name="T41" fmla="*/ 259 h 331"/>
                  <a:gd name="T42" fmla="*/ 181 w 227"/>
                  <a:gd name="T43" fmla="*/ 298 h 331"/>
                  <a:gd name="T44" fmla="*/ 191 w 227"/>
                  <a:gd name="T45" fmla="*/ 317 h 331"/>
                  <a:gd name="T46" fmla="*/ 206 w 227"/>
                  <a:gd name="T47" fmla="*/ 325 h 331"/>
                  <a:gd name="T48" fmla="*/ 227 w 227"/>
                  <a:gd name="T49" fmla="*/ 331 h 331"/>
                  <a:gd name="T50" fmla="*/ 15 w 227"/>
                  <a:gd name="T51" fmla="*/ 321 h 331"/>
                  <a:gd name="T52" fmla="*/ 32 w 227"/>
                  <a:gd name="T53" fmla="*/ 304 h 331"/>
                  <a:gd name="T54" fmla="*/ 39 w 227"/>
                  <a:gd name="T55" fmla="*/ 281 h 331"/>
                  <a:gd name="T56" fmla="*/ 40 w 227"/>
                  <a:gd name="T57" fmla="*/ 255 h 331"/>
                  <a:gd name="T58" fmla="*/ 40 w 227"/>
                  <a:gd name="T59" fmla="*/ 216 h 331"/>
                  <a:gd name="T60" fmla="*/ 38 w 227"/>
                  <a:gd name="T61" fmla="*/ 163 h 331"/>
                  <a:gd name="T62" fmla="*/ 35 w 227"/>
                  <a:gd name="T63" fmla="*/ 106 h 331"/>
                  <a:gd name="T64" fmla="*/ 34 w 227"/>
                  <a:gd name="T65" fmla="*/ 53 h 331"/>
                  <a:gd name="T66" fmla="*/ 32 w 227"/>
                  <a:gd name="T67" fmla="*/ 14 h 331"/>
                  <a:gd name="T68" fmla="*/ 32 w 227"/>
                  <a:gd name="T6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331">
                    <a:moveTo>
                      <a:pt x="32" y="0"/>
                    </a:moveTo>
                    <a:lnTo>
                      <a:pt x="32" y="0"/>
                    </a:lnTo>
                    <a:lnTo>
                      <a:pt x="32" y="0"/>
                    </a:lnTo>
                    <a:lnTo>
                      <a:pt x="34" y="1"/>
                    </a:lnTo>
                    <a:lnTo>
                      <a:pt x="37" y="3"/>
                    </a:lnTo>
                    <a:lnTo>
                      <a:pt x="42" y="7"/>
                    </a:lnTo>
                    <a:lnTo>
                      <a:pt x="50" y="12"/>
                    </a:lnTo>
                    <a:lnTo>
                      <a:pt x="60" y="19"/>
                    </a:lnTo>
                    <a:lnTo>
                      <a:pt x="74" y="30"/>
                    </a:lnTo>
                    <a:lnTo>
                      <a:pt x="93" y="42"/>
                    </a:lnTo>
                    <a:lnTo>
                      <a:pt x="116" y="58"/>
                    </a:lnTo>
                    <a:lnTo>
                      <a:pt x="116" y="58"/>
                    </a:lnTo>
                    <a:lnTo>
                      <a:pt x="117" y="58"/>
                    </a:lnTo>
                    <a:lnTo>
                      <a:pt x="118" y="57"/>
                    </a:lnTo>
                    <a:lnTo>
                      <a:pt x="123" y="56"/>
                    </a:lnTo>
                    <a:lnTo>
                      <a:pt x="129" y="52"/>
                    </a:lnTo>
                    <a:lnTo>
                      <a:pt x="139" y="47"/>
                    </a:lnTo>
                    <a:lnTo>
                      <a:pt x="154" y="41"/>
                    </a:lnTo>
                    <a:lnTo>
                      <a:pt x="172" y="33"/>
                    </a:lnTo>
                    <a:lnTo>
                      <a:pt x="173" y="34"/>
                    </a:lnTo>
                    <a:lnTo>
                      <a:pt x="175" y="39"/>
                    </a:lnTo>
                    <a:lnTo>
                      <a:pt x="176" y="45"/>
                    </a:lnTo>
                    <a:lnTo>
                      <a:pt x="172" y="55"/>
                    </a:lnTo>
                    <a:lnTo>
                      <a:pt x="170" y="59"/>
                    </a:lnTo>
                    <a:lnTo>
                      <a:pt x="169" y="64"/>
                    </a:lnTo>
                    <a:lnTo>
                      <a:pt x="167" y="68"/>
                    </a:lnTo>
                    <a:lnTo>
                      <a:pt x="167" y="69"/>
                    </a:lnTo>
                    <a:lnTo>
                      <a:pt x="167" y="72"/>
                    </a:lnTo>
                    <a:lnTo>
                      <a:pt x="167" y="72"/>
                    </a:lnTo>
                    <a:lnTo>
                      <a:pt x="167" y="73"/>
                    </a:lnTo>
                    <a:lnTo>
                      <a:pt x="169" y="73"/>
                    </a:lnTo>
                    <a:lnTo>
                      <a:pt x="170" y="72"/>
                    </a:lnTo>
                    <a:lnTo>
                      <a:pt x="171" y="72"/>
                    </a:lnTo>
                    <a:lnTo>
                      <a:pt x="171" y="72"/>
                    </a:lnTo>
                    <a:lnTo>
                      <a:pt x="172" y="72"/>
                    </a:lnTo>
                    <a:lnTo>
                      <a:pt x="172" y="72"/>
                    </a:lnTo>
                    <a:lnTo>
                      <a:pt x="172" y="73"/>
                    </a:lnTo>
                    <a:lnTo>
                      <a:pt x="172" y="95"/>
                    </a:lnTo>
                    <a:lnTo>
                      <a:pt x="172" y="124"/>
                    </a:lnTo>
                    <a:lnTo>
                      <a:pt x="172" y="161"/>
                    </a:lnTo>
                    <a:lnTo>
                      <a:pt x="173" y="205"/>
                    </a:lnTo>
                    <a:lnTo>
                      <a:pt x="175" y="259"/>
                    </a:lnTo>
                    <a:lnTo>
                      <a:pt x="177" y="282"/>
                    </a:lnTo>
                    <a:lnTo>
                      <a:pt x="181" y="298"/>
                    </a:lnTo>
                    <a:lnTo>
                      <a:pt x="184" y="309"/>
                    </a:lnTo>
                    <a:lnTo>
                      <a:pt x="191" y="317"/>
                    </a:lnTo>
                    <a:lnTo>
                      <a:pt x="198" y="322"/>
                    </a:lnTo>
                    <a:lnTo>
                      <a:pt x="206" y="325"/>
                    </a:lnTo>
                    <a:lnTo>
                      <a:pt x="216" y="327"/>
                    </a:lnTo>
                    <a:lnTo>
                      <a:pt x="227" y="331"/>
                    </a:lnTo>
                    <a:lnTo>
                      <a:pt x="0" y="326"/>
                    </a:lnTo>
                    <a:lnTo>
                      <a:pt x="15" y="321"/>
                    </a:lnTo>
                    <a:lnTo>
                      <a:pt x="24" y="314"/>
                    </a:lnTo>
                    <a:lnTo>
                      <a:pt x="32" y="304"/>
                    </a:lnTo>
                    <a:lnTo>
                      <a:pt x="37" y="293"/>
                    </a:lnTo>
                    <a:lnTo>
                      <a:pt x="39" y="281"/>
                    </a:lnTo>
                    <a:lnTo>
                      <a:pt x="40" y="265"/>
                    </a:lnTo>
                    <a:lnTo>
                      <a:pt x="40" y="255"/>
                    </a:lnTo>
                    <a:lnTo>
                      <a:pt x="40" y="238"/>
                    </a:lnTo>
                    <a:lnTo>
                      <a:pt x="40" y="216"/>
                    </a:lnTo>
                    <a:lnTo>
                      <a:pt x="39" y="191"/>
                    </a:lnTo>
                    <a:lnTo>
                      <a:pt x="38" y="163"/>
                    </a:lnTo>
                    <a:lnTo>
                      <a:pt x="37" y="135"/>
                    </a:lnTo>
                    <a:lnTo>
                      <a:pt x="35" y="106"/>
                    </a:lnTo>
                    <a:lnTo>
                      <a:pt x="35" y="78"/>
                    </a:lnTo>
                    <a:lnTo>
                      <a:pt x="34" y="53"/>
                    </a:lnTo>
                    <a:lnTo>
                      <a:pt x="33" y="31"/>
                    </a:lnTo>
                    <a:lnTo>
                      <a:pt x="32" y="14"/>
                    </a:lnTo>
                    <a:lnTo>
                      <a:pt x="32" y="3"/>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87" name="Freeform 47">
                <a:extLst>
                  <a:ext uri="{FF2B5EF4-FFF2-40B4-BE49-F238E27FC236}">
                    <a16:creationId xmlns:a16="http://schemas.microsoft.com/office/drawing/2014/main" id="{AAC333EF-9F4E-444B-8849-29A3A1B934F8}"/>
                  </a:ext>
                </a:extLst>
              </p:cNvPr>
              <p:cNvSpPr>
                <a:spLocks/>
              </p:cNvSpPr>
              <p:nvPr/>
            </p:nvSpPr>
            <p:spPr bwMode="auto">
              <a:xfrm>
                <a:off x="8420498" y="6512511"/>
                <a:ext cx="139743" cy="179067"/>
              </a:xfrm>
              <a:custGeom>
                <a:avLst/>
                <a:gdLst>
                  <a:gd name="T0" fmla="*/ 67 w 199"/>
                  <a:gd name="T1" fmla="*/ 0 h 255"/>
                  <a:gd name="T2" fmla="*/ 91 w 199"/>
                  <a:gd name="T3" fmla="*/ 3 h 255"/>
                  <a:gd name="T4" fmla="*/ 117 w 199"/>
                  <a:gd name="T5" fmla="*/ 9 h 255"/>
                  <a:gd name="T6" fmla="*/ 143 w 199"/>
                  <a:gd name="T7" fmla="*/ 20 h 255"/>
                  <a:gd name="T8" fmla="*/ 158 w 199"/>
                  <a:gd name="T9" fmla="*/ 31 h 255"/>
                  <a:gd name="T10" fmla="*/ 171 w 199"/>
                  <a:gd name="T11" fmla="*/ 47 h 255"/>
                  <a:gd name="T12" fmla="*/ 182 w 199"/>
                  <a:gd name="T13" fmla="*/ 66 h 255"/>
                  <a:gd name="T14" fmla="*/ 191 w 199"/>
                  <a:gd name="T15" fmla="*/ 90 h 255"/>
                  <a:gd name="T16" fmla="*/ 197 w 199"/>
                  <a:gd name="T17" fmla="*/ 115 h 255"/>
                  <a:gd name="T18" fmla="*/ 198 w 199"/>
                  <a:gd name="T19" fmla="*/ 141 h 255"/>
                  <a:gd name="T20" fmla="*/ 199 w 199"/>
                  <a:gd name="T21" fmla="*/ 167 h 255"/>
                  <a:gd name="T22" fmla="*/ 198 w 199"/>
                  <a:gd name="T23" fmla="*/ 190 h 255"/>
                  <a:gd name="T24" fmla="*/ 197 w 199"/>
                  <a:gd name="T25" fmla="*/ 211 h 255"/>
                  <a:gd name="T26" fmla="*/ 196 w 199"/>
                  <a:gd name="T27" fmla="*/ 229 h 255"/>
                  <a:gd name="T28" fmla="*/ 194 w 199"/>
                  <a:gd name="T29" fmla="*/ 243 h 255"/>
                  <a:gd name="T30" fmla="*/ 197 w 199"/>
                  <a:gd name="T31" fmla="*/ 250 h 255"/>
                  <a:gd name="T32" fmla="*/ 196 w 199"/>
                  <a:gd name="T33" fmla="*/ 254 h 255"/>
                  <a:gd name="T34" fmla="*/ 192 w 199"/>
                  <a:gd name="T35" fmla="*/ 255 h 255"/>
                  <a:gd name="T36" fmla="*/ 186 w 199"/>
                  <a:gd name="T37" fmla="*/ 254 h 255"/>
                  <a:gd name="T38" fmla="*/ 177 w 199"/>
                  <a:gd name="T39" fmla="*/ 252 h 255"/>
                  <a:gd name="T40" fmla="*/ 170 w 199"/>
                  <a:gd name="T41" fmla="*/ 250 h 255"/>
                  <a:gd name="T42" fmla="*/ 163 w 199"/>
                  <a:gd name="T43" fmla="*/ 247 h 255"/>
                  <a:gd name="T44" fmla="*/ 158 w 199"/>
                  <a:gd name="T45" fmla="*/ 245 h 255"/>
                  <a:gd name="T46" fmla="*/ 157 w 199"/>
                  <a:gd name="T47" fmla="*/ 244 h 255"/>
                  <a:gd name="T48" fmla="*/ 157 w 199"/>
                  <a:gd name="T49" fmla="*/ 240 h 255"/>
                  <a:gd name="T50" fmla="*/ 159 w 199"/>
                  <a:gd name="T51" fmla="*/ 230 h 255"/>
                  <a:gd name="T52" fmla="*/ 163 w 199"/>
                  <a:gd name="T53" fmla="*/ 217 h 255"/>
                  <a:gd name="T54" fmla="*/ 166 w 199"/>
                  <a:gd name="T55" fmla="*/ 199 h 255"/>
                  <a:gd name="T56" fmla="*/ 170 w 199"/>
                  <a:gd name="T57" fmla="*/ 178 h 255"/>
                  <a:gd name="T58" fmla="*/ 174 w 199"/>
                  <a:gd name="T59" fmla="*/ 157 h 255"/>
                  <a:gd name="T60" fmla="*/ 175 w 199"/>
                  <a:gd name="T61" fmla="*/ 136 h 255"/>
                  <a:gd name="T62" fmla="*/ 176 w 199"/>
                  <a:gd name="T63" fmla="*/ 117 h 255"/>
                  <a:gd name="T64" fmla="*/ 175 w 199"/>
                  <a:gd name="T65" fmla="*/ 101 h 255"/>
                  <a:gd name="T66" fmla="*/ 172 w 199"/>
                  <a:gd name="T67" fmla="*/ 82 h 255"/>
                  <a:gd name="T68" fmla="*/ 167 w 199"/>
                  <a:gd name="T69" fmla="*/ 68 h 255"/>
                  <a:gd name="T70" fmla="*/ 161 w 199"/>
                  <a:gd name="T71" fmla="*/ 57 h 255"/>
                  <a:gd name="T72" fmla="*/ 154 w 199"/>
                  <a:gd name="T73" fmla="*/ 46 h 255"/>
                  <a:gd name="T74" fmla="*/ 146 w 199"/>
                  <a:gd name="T75" fmla="*/ 35 h 255"/>
                  <a:gd name="T76" fmla="*/ 133 w 199"/>
                  <a:gd name="T77" fmla="*/ 25 h 255"/>
                  <a:gd name="T78" fmla="*/ 117 w 199"/>
                  <a:gd name="T79" fmla="*/ 18 h 255"/>
                  <a:gd name="T80" fmla="*/ 99 w 199"/>
                  <a:gd name="T81" fmla="*/ 13 h 255"/>
                  <a:gd name="T82" fmla="*/ 80 w 199"/>
                  <a:gd name="T83" fmla="*/ 9 h 255"/>
                  <a:gd name="T84" fmla="*/ 60 w 199"/>
                  <a:gd name="T85" fmla="*/ 8 h 255"/>
                  <a:gd name="T86" fmla="*/ 42 w 199"/>
                  <a:gd name="T87" fmla="*/ 8 h 255"/>
                  <a:gd name="T88" fmla="*/ 26 w 199"/>
                  <a:gd name="T89" fmla="*/ 8 h 255"/>
                  <a:gd name="T90" fmla="*/ 12 w 199"/>
                  <a:gd name="T91" fmla="*/ 9 h 255"/>
                  <a:gd name="T92" fmla="*/ 4 w 199"/>
                  <a:gd name="T93" fmla="*/ 9 h 255"/>
                  <a:gd name="T94" fmla="*/ 0 w 199"/>
                  <a:gd name="T95" fmla="*/ 10 h 255"/>
                  <a:gd name="T96" fmla="*/ 4 w 199"/>
                  <a:gd name="T97" fmla="*/ 9 h 255"/>
                  <a:gd name="T98" fmla="*/ 12 w 199"/>
                  <a:gd name="T99" fmla="*/ 7 h 255"/>
                  <a:gd name="T100" fmla="*/ 27 w 199"/>
                  <a:gd name="T101" fmla="*/ 3 h 255"/>
                  <a:gd name="T102" fmla="*/ 45 w 199"/>
                  <a:gd name="T103" fmla="*/ 0 h 255"/>
                  <a:gd name="T104" fmla="*/ 67 w 199"/>
                  <a:gd name="T10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255">
                    <a:moveTo>
                      <a:pt x="67" y="0"/>
                    </a:moveTo>
                    <a:lnTo>
                      <a:pt x="91" y="3"/>
                    </a:lnTo>
                    <a:lnTo>
                      <a:pt x="117" y="9"/>
                    </a:lnTo>
                    <a:lnTo>
                      <a:pt x="143" y="20"/>
                    </a:lnTo>
                    <a:lnTo>
                      <a:pt x="158" y="31"/>
                    </a:lnTo>
                    <a:lnTo>
                      <a:pt x="171" y="47"/>
                    </a:lnTo>
                    <a:lnTo>
                      <a:pt x="182" y="66"/>
                    </a:lnTo>
                    <a:lnTo>
                      <a:pt x="191" y="90"/>
                    </a:lnTo>
                    <a:lnTo>
                      <a:pt x="197" y="115"/>
                    </a:lnTo>
                    <a:lnTo>
                      <a:pt x="198" y="141"/>
                    </a:lnTo>
                    <a:lnTo>
                      <a:pt x="199" y="167"/>
                    </a:lnTo>
                    <a:lnTo>
                      <a:pt x="198" y="190"/>
                    </a:lnTo>
                    <a:lnTo>
                      <a:pt x="197" y="211"/>
                    </a:lnTo>
                    <a:lnTo>
                      <a:pt x="196" y="229"/>
                    </a:lnTo>
                    <a:lnTo>
                      <a:pt x="194" y="243"/>
                    </a:lnTo>
                    <a:lnTo>
                      <a:pt x="197" y="250"/>
                    </a:lnTo>
                    <a:lnTo>
                      <a:pt x="196" y="254"/>
                    </a:lnTo>
                    <a:lnTo>
                      <a:pt x="192" y="255"/>
                    </a:lnTo>
                    <a:lnTo>
                      <a:pt x="186" y="254"/>
                    </a:lnTo>
                    <a:lnTo>
                      <a:pt x="177" y="252"/>
                    </a:lnTo>
                    <a:lnTo>
                      <a:pt x="170" y="250"/>
                    </a:lnTo>
                    <a:lnTo>
                      <a:pt x="163" y="247"/>
                    </a:lnTo>
                    <a:lnTo>
                      <a:pt x="158" y="245"/>
                    </a:lnTo>
                    <a:lnTo>
                      <a:pt x="157" y="244"/>
                    </a:lnTo>
                    <a:lnTo>
                      <a:pt x="157" y="240"/>
                    </a:lnTo>
                    <a:lnTo>
                      <a:pt x="159" y="230"/>
                    </a:lnTo>
                    <a:lnTo>
                      <a:pt x="163" y="217"/>
                    </a:lnTo>
                    <a:lnTo>
                      <a:pt x="166" y="199"/>
                    </a:lnTo>
                    <a:lnTo>
                      <a:pt x="170" y="178"/>
                    </a:lnTo>
                    <a:lnTo>
                      <a:pt x="174" y="157"/>
                    </a:lnTo>
                    <a:lnTo>
                      <a:pt x="175" y="136"/>
                    </a:lnTo>
                    <a:lnTo>
                      <a:pt x="176" y="117"/>
                    </a:lnTo>
                    <a:lnTo>
                      <a:pt x="175" y="101"/>
                    </a:lnTo>
                    <a:lnTo>
                      <a:pt x="172" y="82"/>
                    </a:lnTo>
                    <a:lnTo>
                      <a:pt x="167" y="68"/>
                    </a:lnTo>
                    <a:lnTo>
                      <a:pt x="161" y="57"/>
                    </a:lnTo>
                    <a:lnTo>
                      <a:pt x="154" y="46"/>
                    </a:lnTo>
                    <a:lnTo>
                      <a:pt x="146" y="35"/>
                    </a:lnTo>
                    <a:lnTo>
                      <a:pt x="133" y="25"/>
                    </a:lnTo>
                    <a:lnTo>
                      <a:pt x="117" y="18"/>
                    </a:lnTo>
                    <a:lnTo>
                      <a:pt x="99" y="13"/>
                    </a:lnTo>
                    <a:lnTo>
                      <a:pt x="80" y="9"/>
                    </a:lnTo>
                    <a:lnTo>
                      <a:pt x="60" y="8"/>
                    </a:lnTo>
                    <a:lnTo>
                      <a:pt x="42" y="8"/>
                    </a:lnTo>
                    <a:lnTo>
                      <a:pt x="26" y="8"/>
                    </a:lnTo>
                    <a:lnTo>
                      <a:pt x="12" y="9"/>
                    </a:lnTo>
                    <a:lnTo>
                      <a:pt x="4" y="9"/>
                    </a:lnTo>
                    <a:lnTo>
                      <a:pt x="0" y="10"/>
                    </a:lnTo>
                    <a:lnTo>
                      <a:pt x="4" y="9"/>
                    </a:lnTo>
                    <a:lnTo>
                      <a:pt x="12" y="7"/>
                    </a:lnTo>
                    <a:lnTo>
                      <a:pt x="27" y="3"/>
                    </a:lnTo>
                    <a:lnTo>
                      <a:pt x="45" y="0"/>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88" name="Freeform 48">
                <a:extLst>
                  <a:ext uri="{FF2B5EF4-FFF2-40B4-BE49-F238E27FC236}">
                    <a16:creationId xmlns:a16="http://schemas.microsoft.com/office/drawing/2014/main" id="{B6F7B514-A722-4EF5-A443-EEA48E3D0010}"/>
                  </a:ext>
                </a:extLst>
              </p:cNvPr>
              <p:cNvSpPr>
                <a:spLocks/>
              </p:cNvSpPr>
              <p:nvPr/>
            </p:nvSpPr>
            <p:spPr bwMode="auto">
              <a:xfrm>
                <a:off x="8329912" y="6626272"/>
                <a:ext cx="219094" cy="115165"/>
              </a:xfrm>
              <a:custGeom>
                <a:avLst/>
                <a:gdLst>
                  <a:gd name="T0" fmla="*/ 154 w 312"/>
                  <a:gd name="T1" fmla="*/ 0 h 164"/>
                  <a:gd name="T2" fmla="*/ 180 w 312"/>
                  <a:gd name="T3" fmla="*/ 1 h 164"/>
                  <a:gd name="T4" fmla="*/ 201 w 312"/>
                  <a:gd name="T5" fmla="*/ 6 h 164"/>
                  <a:gd name="T6" fmla="*/ 221 w 312"/>
                  <a:gd name="T7" fmla="*/ 15 h 164"/>
                  <a:gd name="T8" fmla="*/ 237 w 312"/>
                  <a:gd name="T9" fmla="*/ 26 h 164"/>
                  <a:gd name="T10" fmla="*/ 251 w 312"/>
                  <a:gd name="T11" fmla="*/ 38 h 164"/>
                  <a:gd name="T12" fmla="*/ 265 w 312"/>
                  <a:gd name="T13" fmla="*/ 48 h 164"/>
                  <a:gd name="T14" fmla="*/ 282 w 312"/>
                  <a:gd name="T15" fmla="*/ 60 h 164"/>
                  <a:gd name="T16" fmla="*/ 295 w 312"/>
                  <a:gd name="T17" fmla="*/ 70 h 164"/>
                  <a:gd name="T18" fmla="*/ 305 w 312"/>
                  <a:gd name="T19" fmla="*/ 76 h 164"/>
                  <a:gd name="T20" fmla="*/ 311 w 312"/>
                  <a:gd name="T21" fmla="*/ 79 h 164"/>
                  <a:gd name="T22" fmla="*/ 312 w 312"/>
                  <a:gd name="T23" fmla="*/ 82 h 164"/>
                  <a:gd name="T24" fmla="*/ 304 w 312"/>
                  <a:gd name="T25" fmla="*/ 106 h 164"/>
                  <a:gd name="T26" fmla="*/ 296 w 312"/>
                  <a:gd name="T27" fmla="*/ 125 h 164"/>
                  <a:gd name="T28" fmla="*/ 290 w 312"/>
                  <a:gd name="T29" fmla="*/ 139 h 164"/>
                  <a:gd name="T30" fmla="*/ 287 w 312"/>
                  <a:gd name="T31" fmla="*/ 149 h 164"/>
                  <a:gd name="T32" fmla="*/ 284 w 312"/>
                  <a:gd name="T33" fmla="*/ 156 h 164"/>
                  <a:gd name="T34" fmla="*/ 282 w 312"/>
                  <a:gd name="T35" fmla="*/ 160 h 164"/>
                  <a:gd name="T36" fmla="*/ 282 w 312"/>
                  <a:gd name="T37" fmla="*/ 162 h 164"/>
                  <a:gd name="T38" fmla="*/ 281 w 312"/>
                  <a:gd name="T39" fmla="*/ 164 h 164"/>
                  <a:gd name="T40" fmla="*/ 281 w 312"/>
                  <a:gd name="T41" fmla="*/ 164 h 164"/>
                  <a:gd name="T42" fmla="*/ 281 w 312"/>
                  <a:gd name="T43" fmla="*/ 160 h 164"/>
                  <a:gd name="T44" fmla="*/ 278 w 312"/>
                  <a:gd name="T45" fmla="*/ 150 h 164"/>
                  <a:gd name="T46" fmla="*/ 275 w 312"/>
                  <a:gd name="T47" fmla="*/ 137 h 164"/>
                  <a:gd name="T48" fmla="*/ 268 w 312"/>
                  <a:gd name="T49" fmla="*/ 121 h 164"/>
                  <a:gd name="T50" fmla="*/ 261 w 312"/>
                  <a:gd name="T51" fmla="*/ 103 h 164"/>
                  <a:gd name="T52" fmla="*/ 251 w 312"/>
                  <a:gd name="T53" fmla="*/ 84 h 164"/>
                  <a:gd name="T54" fmla="*/ 242 w 312"/>
                  <a:gd name="T55" fmla="*/ 67 h 164"/>
                  <a:gd name="T56" fmla="*/ 228 w 312"/>
                  <a:gd name="T57" fmla="*/ 54 h 164"/>
                  <a:gd name="T58" fmla="*/ 215 w 312"/>
                  <a:gd name="T59" fmla="*/ 43 h 164"/>
                  <a:gd name="T60" fmla="*/ 201 w 312"/>
                  <a:gd name="T61" fmla="*/ 33 h 164"/>
                  <a:gd name="T62" fmla="*/ 188 w 312"/>
                  <a:gd name="T63" fmla="*/ 27 h 164"/>
                  <a:gd name="T64" fmla="*/ 172 w 312"/>
                  <a:gd name="T65" fmla="*/ 23 h 164"/>
                  <a:gd name="T66" fmla="*/ 154 w 312"/>
                  <a:gd name="T67" fmla="*/ 22 h 164"/>
                  <a:gd name="T68" fmla="*/ 139 w 312"/>
                  <a:gd name="T69" fmla="*/ 21 h 164"/>
                  <a:gd name="T70" fmla="*/ 127 w 312"/>
                  <a:gd name="T71" fmla="*/ 21 h 164"/>
                  <a:gd name="T72" fmla="*/ 114 w 312"/>
                  <a:gd name="T73" fmla="*/ 23 h 164"/>
                  <a:gd name="T74" fmla="*/ 102 w 312"/>
                  <a:gd name="T75" fmla="*/ 27 h 164"/>
                  <a:gd name="T76" fmla="*/ 86 w 312"/>
                  <a:gd name="T77" fmla="*/ 33 h 164"/>
                  <a:gd name="T78" fmla="*/ 67 w 312"/>
                  <a:gd name="T79" fmla="*/ 44 h 164"/>
                  <a:gd name="T80" fmla="*/ 50 w 312"/>
                  <a:gd name="T81" fmla="*/ 56 h 164"/>
                  <a:gd name="T82" fmla="*/ 35 w 312"/>
                  <a:gd name="T83" fmla="*/ 70 h 164"/>
                  <a:gd name="T84" fmla="*/ 23 w 312"/>
                  <a:gd name="T85" fmla="*/ 83 h 164"/>
                  <a:gd name="T86" fmla="*/ 13 w 312"/>
                  <a:gd name="T87" fmla="*/ 95 h 164"/>
                  <a:gd name="T88" fmla="*/ 6 w 312"/>
                  <a:gd name="T89" fmla="*/ 106 h 164"/>
                  <a:gd name="T90" fmla="*/ 1 w 312"/>
                  <a:gd name="T91" fmla="*/ 112 h 164"/>
                  <a:gd name="T92" fmla="*/ 0 w 312"/>
                  <a:gd name="T93" fmla="*/ 115 h 164"/>
                  <a:gd name="T94" fmla="*/ 1 w 312"/>
                  <a:gd name="T95" fmla="*/ 112 h 164"/>
                  <a:gd name="T96" fmla="*/ 4 w 312"/>
                  <a:gd name="T97" fmla="*/ 105 h 164"/>
                  <a:gd name="T98" fmla="*/ 9 w 312"/>
                  <a:gd name="T99" fmla="*/ 94 h 164"/>
                  <a:gd name="T100" fmla="*/ 18 w 312"/>
                  <a:gd name="T101" fmla="*/ 82 h 164"/>
                  <a:gd name="T102" fmla="*/ 28 w 312"/>
                  <a:gd name="T103" fmla="*/ 67 h 164"/>
                  <a:gd name="T104" fmla="*/ 39 w 312"/>
                  <a:gd name="T105" fmla="*/ 54 h 164"/>
                  <a:gd name="T106" fmla="*/ 52 w 312"/>
                  <a:gd name="T107" fmla="*/ 40 h 164"/>
                  <a:gd name="T108" fmla="*/ 67 w 312"/>
                  <a:gd name="T109" fmla="*/ 30 h 164"/>
                  <a:gd name="T110" fmla="*/ 75 w 312"/>
                  <a:gd name="T111" fmla="*/ 26 h 164"/>
                  <a:gd name="T112" fmla="*/ 86 w 312"/>
                  <a:gd name="T113" fmla="*/ 18 h 164"/>
                  <a:gd name="T114" fmla="*/ 99 w 312"/>
                  <a:gd name="T115" fmla="*/ 12 h 164"/>
                  <a:gd name="T116" fmla="*/ 113 w 312"/>
                  <a:gd name="T117" fmla="*/ 6 h 164"/>
                  <a:gd name="T118" fmla="*/ 132 w 312"/>
                  <a:gd name="T119" fmla="*/ 1 h 164"/>
                  <a:gd name="T120" fmla="*/ 154 w 312"/>
                  <a:gd name="T12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 h="164">
                    <a:moveTo>
                      <a:pt x="154" y="0"/>
                    </a:moveTo>
                    <a:lnTo>
                      <a:pt x="180" y="1"/>
                    </a:lnTo>
                    <a:lnTo>
                      <a:pt x="201" y="6"/>
                    </a:lnTo>
                    <a:lnTo>
                      <a:pt x="221" y="15"/>
                    </a:lnTo>
                    <a:lnTo>
                      <a:pt x="237" y="26"/>
                    </a:lnTo>
                    <a:lnTo>
                      <a:pt x="251" y="38"/>
                    </a:lnTo>
                    <a:lnTo>
                      <a:pt x="265" y="48"/>
                    </a:lnTo>
                    <a:lnTo>
                      <a:pt x="282" y="60"/>
                    </a:lnTo>
                    <a:lnTo>
                      <a:pt x="295" y="70"/>
                    </a:lnTo>
                    <a:lnTo>
                      <a:pt x="305" y="76"/>
                    </a:lnTo>
                    <a:lnTo>
                      <a:pt x="311" y="79"/>
                    </a:lnTo>
                    <a:lnTo>
                      <a:pt x="312" y="82"/>
                    </a:lnTo>
                    <a:lnTo>
                      <a:pt x="304" y="106"/>
                    </a:lnTo>
                    <a:lnTo>
                      <a:pt x="296" y="125"/>
                    </a:lnTo>
                    <a:lnTo>
                      <a:pt x="290" y="139"/>
                    </a:lnTo>
                    <a:lnTo>
                      <a:pt x="287" y="149"/>
                    </a:lnTo>
                    <a:lnTo>
                      <a:pt x="284" y="156"/>
                    </a:lnTo>
                    <a:lnTo>
                      <a:pt x="282" y="160"/>
                    </a:lnTo>
                    <a:lnTo>
                      <a:pt x="282" y="162"/>
                    </a:lnTo>
                    <a:lnTo>
                      <a:pt x="281" y="164"/>
                    </a:lnTo>
                    <a:lnTo>
                      <a:pt x="281" y="164"/>
                    </a:lnTo>
                    <a:lnTo>
                      <a:pt x="281" y="160"/>
                    </a:lnTo>
                    <a:lnTo>
                      <a:pt x="278" y="150"/>
                    </a:lnTo>
                    <a:lnTo>
                      <a:pt x="275" y="137"/>
                    </a:lnTo>
                    <a:lnTo>
                      <a:pt x="268" y="121"/>
                    </a:lnTo>
                    <a:lnTo>
                      <a:pt x="261" y="103"/>
                    </a:lnTo>
                    <a:lnTo>
                      <a:pt x="251" y="84"/>
                    </a:lnTo>
                    <a:lnTo>
                      <a:pt x="242" y="67"/>
                    </a:lnTo>
                    <a:lnTo>
                      <a:pt x="228" y="54"/>
                    </a:lnTo>
                    <a:lnTo>
                      <a:pt x="215" y="43"/>
                    </a:lnTo>
                    <a:lnTo>
                      <a:pt x="201" y="33"/>
                    </a:lnTo>
                    <a:lnTo>
                      <a:pt x="188" y="27"/>
                    </a:lnTo>
                    <a:lnTo>
                      <a:pt x="172" y="23"/>
                    </a:lnTo>
                    <a:lnTo>
                      <a:pt x="154" y="22"/>
                    </a:lnTo>
                    <a:lnTo>
                      <a:pt x="139" y="21"/>
                    </a:lnTo>
                    <a:lnTo>
                      <a:pt x="127" y="21"/>
                    </a:lnTo>
                    <a:lnTo>
                      <a:pt x="114" y="23"/>
                    </a:lnTo>
                    <a:lnTo>
                      <a:pt x="102" y="27"/>
                    </a:lnTo>
                    <a:lnTo>
                      <a:pt x="86" y="33"/>
                    </a:lnTo>
                    <a:lnTo>
                      <a:pt x="67" y="44"/>
                    </a:lnTo>
                    <a:lnTo>
                      <a:pt x="50" y="56"/>
                    </a:lnTo>
                    <a:lnTo>
                      <a:pt x="35" y="70"/>
                    </a:lnTo>
                    <a:lnTo>
                      <a:pt x="23" y="83"/>
                    </a:lnTo>
                    <a:lnTo>
                      <a:pt x="13" y="95"/>
                    </a:lnTo>
                    <a:lnTo>
                      <a:pt x="6" y="106"/>
                    </a:lnTo>
                    <a:lnTo>
                      <a:pt x="1" y="112"/>
                    </a:lnTo>
                    <a:lnTo>
                      <a:pt x="0" y="115"/>
                    </a:lnTo>
                    <a:lnTo>
                      <a:pt x="1" y="112"/>
                    </a:lnTo>
                    <a:lnTo>
                      <a:pt x="4" y="105"/>
                    </a:lnTo>
                    <a:lnTo>
                      <a:pt x="9" y="94"/>
                    </a:lnTo>
                    <a:lnTo>
                      <a:pt x="18" y="82"/>
                    </a:lnTo>
                    <a:lnTo>
                      <a:pt x="28" y="67"/>
                    </a:lnTo>
                    <a:lnTo>
                      <a:pt x="39" y="54"/>
                    </a:lnTo>
                    <a:lnTo>
                      <a:pt x="52" y="40"/>
                    </a:lnTo>
                    <a:lnTo>
                      <a:pt x="67" y="30"/>
                    </a:lnTo>
                    <a:lnTo>
                      <a:pt x="75" y="26"/>
                    </a:lnTo>
                    <a:lnTo>
                      <a:pt x="86" y="18"/>
                    </a:lnTo>
                    <a:lnTo>
                      <a:pt x="99" y="12"/>
                    </a:lnTo>
                    <a:lnTo>
                      <a:pt x="113" y="6"/>
                    </a:lnTo>
                    <a:lnTo>
                      <a:pt x="132" y="1"/>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89" name="Freeform 49">
                <a:extLst>
                  <a:ext uri="{FF2B5EF4-FFF2-40B4-BE49-F238E27FC236}">
                    <a16:creationId xmlns:a16="http://schemas.microsoft.com/office/drawing/2014/main" id="{3BCC9EFA-0CC4-496C-8A3B-80094F899D7A}"/>
                  </a:ext>
                </a:extLst>
              </p:cNvPr>
              <p:cNvSpPr>
                <a:spLocks/>
              </p:cNvSpPr>
              <p:nvPr/>
            </p:nvSpPr>
            <p:spPr bwMode="auto">
              <a:xfrm>
                <a:off x="8324996" y="6685961"/>
                <a:ext cx="210667" cy="56178"/>
              </a:xfrm>
              <a:custGeom>
                <a:avLst/>
                <a:gdLst>
                  <a:gd name="T0" fmla="*/ 260 w 300"/>
                  <a:gd name="T1" fmla="*/ 0 h 80"/>
                  <a:gd name="T2" fmla="*/ 275 w 300"/>
                  <a:gd name="T3" fmla="*/ 0 h 80"/>
                  <a:gd name="T4" fmla="*/ 289 w 300"/>
                  <a:gd name="T5" fmla="*/ 2 h 80"/>
                  <a:gd name="T6" fmla="*/ 297 w 300"/>
                  <a:gd name="T7" fmla="*/ 3 h 80"/>
                  <a:gd name="T8" fmla="*/ 300 w 300"/>
                  <a:gd name="T9" fmla="*/ 3 h 80"/>
                  <a:gd name="T10" fmla="*/ 300 w 300"/>
                  <a:gd name="T11" fmla="*/ 7 h 80"/>
                  <a:gd name="T12" fmla="*/ 299 w 300"/>
                  <a:gd name="T13" fmla="*/ 13 h 80"/>
                  <a:gd name="T14" fmla="*/ 296 w 300"/>
                  <a:gd name="T15" fmla="*/ 22 h 80"/>
                  <a:gd name="T16" fmla="*/ 293 w 300"/>
                  <a:gd name="T17" fmla="*/ 32 h 80"/>
                  <a:gd name="T18" fmla="*/ 290 w 300"/>
                  <a:gd name="T19" fmla="*/ 43 h 80"/>
                  <a:gd name="T20" fmla="*/ 288 w 300"/>
                  <a:gd name="T21" fmla="*/ 52 h 80"/>
                  <a:gd name="T22" fmla="*/ 286 w 300"/>
                  <a:gd name="T23" fmla="*/ 57 h 80"/>
                  <a:gd name="T24" fmla="*/ 285 w 300"/>
                  <a:gd name="T25" fmla="*/ 58 h 80"/>
                  <a:gd name="T26" fmla="*/ 283 w 300"/>
                  <a:gd name="T27" fmla="*/ 48 h 80"/>
                  <a:gd name="T28" fmla="*/ 278 w 300"/>
                  <a:gd name="T29" fmla="*/ 40 h 80"/>
                  <a:gd name="T30" fmla="*/ 269 w 300"/>
                  <a:gd name="T31" fmla="*/ 31 h 80"/>
                  <a:gd name="T32" fmla="*/ 258 w 300"/>
                  <a:gd name="T33" fmla="*/ 25 h 80"/>
                  <a:gd name="T34" fmla="*/ 245 w 300"/>
                  <a:gd name="T35" fmla="*/ 21 h 80"/>
                  <a:gd name="T36" fmla="*/ 229 w 300"/>
                  <a:gd name="T37" fmla="*/ 21 h 80"/>
                  <a:gd name="T38" fmla="*/ 212 w 300"/>
                  <a:gd name="T39" fmla="*/ 29 h 80"/>
                  <a:gd name="T40" fmla="*/ 194 w 300"/>
                  <a:gd name="T41" fmla="*/ 40 h 80"/>
                  <a:gd name="T42" fmla="*/ 179 w 300"/>
                  <a:gd name="T43" fmla="*/ 51 h 80"/>
                  <a:gd name="T44" fmla="*/ 164 w 300"/>
                  <a:gd name="T45" fmla="*/ 62 h 80"/>
                  <a:gd name="T46" fmla="*/ 151 w 300"/>
                  <a:gd name="T47" fmla="*/ 71 h 80"/>
                  <a:gd name="T48" fmla="*/ 135 w 300"/>
                  <a:gd name="T49" fmla="*/ 79 h 80"/>
                  <a:gd name="T50" fmla="*/ 124 w 300"/>
                  <a:gd name="T51" fmla="*/ 80 h 80"/>
                  <a:gd name="T52" fmla="*/ 109 w 300"/>
                  <a:gd name="T53" fmla="*/ 79 h 80"/>
                  <a:gd name="T54" fmla="*/ 93 w 300"/>
                  <a:gd name="T55" fmla="*/ 77 h 80"/>
                  <a:gd name="T56" fmla="*/ 77 w 300"/>
                  <a:gd name="T57" fmla="*/ 75 h 80"/>
                  <a:gd name="T58" fmla="*/ 62 w 300"/>
                  <a:gd name="T59" fmla="*/ 73 h 80"/>
                  <a:gd name="T60" fmla="*/ 48 w 300"/>
                  <a:gd name="T61" fmla="*/ 70 h 80"/>
                  <a:gd name="T62" fmla="*/ 35 w 300"/>
                  <a:gd name="T63" fmla="*/ 69 h 80"/>
                  <a:gd name="T64" fmla="*/ 21 w 300"/>
                  <a:gd name="T65" fmla="*/ 71 h 80"/>
                  <a:gd name="T66" fmla="*/ 10 w 300"/>
                  <a:gd name="T67" fmla="*/ 74 h 80"/>
                  <a:gd name="T68" fmla="*/ 3 w 300"/>
                  <a:gd name="T69" fmla="*/ 77 h 80"/>
                  <a:gd name="T70" fmla="*/ 0 w 300"/>
                  <a:gd name="T71" fmla="*/ 79 h 80"/>
                  <a:gd name="T72" fmla="*/ 0 w 300"/>
                  <a:gd name="T73" fmla="*/ 77 h 80"/>
                  <a:gd name="T74" fmla="*/ 3 w 300"/>
                  <a:gd name="T75" fmla="*/ 74 h 80"/>
                  <a:gd name="T76" fmla="*/ 10 w 300"/>
                  <a:gd name="T77" fmla="*/ 70 h 80"/>
                  <a:gd name="T78" fmla="*/ 25 w 300"/>
                  <a:gd name="T79" fmla="*/ 65 h 80"/>
                  <a:gd name="T80" fmla="*/ 42 w 300"/>
                  <a:gd name="T81" fmla="*/ 64 h 80"/>
                  <a:gd name="T82" fmla="*/ 63 w 300"/>
                  <a:gd name="T83" fmla="*/ 65 h 80"/>
                  <a:gd name="T84" fmla="*/ 85 w 300"/>
                  <a:gd name="T85" fmla="*/ 68 h 80"/>
                  <a:gd name="T86" fmla="*/ 107 w 300"/>
                  <a:gd name="T87" fmla="*/ 69 h 80"/>
                  <a:gd name="T88" fmla="*/ 128 w 300"/>
                  <a:gd name="T89" fmla="*/ 68 h 80"/>
                  <a:gd name="T90" fmla="*/ 142 w 300"/>
                  <a:gd name="T91" fmla="*/ 60 h 80"/>
                  <a:gd name="T92" fmla="*/ 158 w 300"/>
                  <a:gd name="T93" fmla="*/ 49 h 80"/>
                  <a:gd name="T94" fmla="*/ 174 w 300"/>
                  <a:gd name="T95" fmla="*/ 36 h 80"/>
                  <a:gd name="T96" fmla="*/ 191 w 300"/>
                  <a:gd name="T97" fmla="*/ 21 h 80"/>
                  <a:gd name="T98" fmla="*/ 211 w 300"/>
                  <a:gd name="T99" fmla="*/ 10 h 80"/>
                  <a:gd name="T100" fmla="*/ 225 w 300"/>
                  <a:gd name="T101" fmla="*/ 4 h 80"/>
                  <a:gd name="T102" fmla="*/ 242 w 300"/>
                  <a:gd name="T103" fmla="*/ 2 h 80"/>
                  <a:gd name="T104" fmla="*/ 260 w 300"/>
                  <a:gd name="T10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 h="80">
                    <a:moveTo>
                      <a:pt x="260" y="0"/>
                    </a:moveTo>
                    <a:lnTo>
                      <a:pt x="275" y="0"/>
                    </a:lnTo>
                    <a:lnTo>
                      <a:pt x="289" y="2"/>
                    </a:lnTo>
                    <a:lnTo>
                      <a:pt x="297" y="3"/>
                    </a:lnTo>
                    <a:lnTo>
                      <a:pt x="300" y="3"/>
                    </a:lnTo>
                    <a:lnTo>
                      <a:pt x="300" y="7"/>
                    </a:lnTo>
                    <a:lnTo>
                      <a:pt x="299" y="13"/>
                    </a:lnTo>
                    <a:lnTo>
                      <a:pt x="296" y="22"/>
                    </a:lnTo>
                    <a:lnTo>
                      <a:pt x="293" y="32"/>
                    </a:lnTo>
                    <a:lnTo>
                      <a:pt x="290" y="43"/>
                    </a:lnTo>
                    <a:lnTo>
                      <a:pt x="288" y="52"/>
                    </a:lnTo>
                    <a:lnTo>
                      <a:pt x="286" y="57"/>
                    </a:lnTo>
                    <a:lnTo>
                      <a:pt x="285" y="58"/>
                    </a:lnTo>
                    <a:lnTo>
                      <a:pt x="283" y="48"/>
                    </a:lnTo>
                    <a:lnTo>
                      <a:pt x="278" y="40"/>
                    </a:lnTo>
                    <a:lnTo>
                      <a:pt x="269" y="31"/>
                    </a:lnTo>
                    <a:lnTo>
                      <a:pt x="258" y="25"/>
                    </a:lnTo>
                    <a:lnTo>
                      <a:pt x="245" y="21"/>
                    </a:lnTo>
                    <a:lnTo>
                      <a:pt x="229" y="21"/>
                    </a:lnTo>
                    <a:lnTo>
                      <a:pt x="212" y="29"/>
                    </a:lnTo>
                    <a:lnTo>
                      <a:pt x="194" y="40"/>
                    </a:lnTo>
                    <a:lnTo>
                      <a:pt x="179" y="51"/>
                    </a:lnTo>
                    <a:lnTo>
                      <a:pt x="164" y="62"/>
                    </a:lnTo>
                    <a:lnTo>
                      <a:pt x="151" y="71"/>
                    </a:lnTo>
                    <a:lnTo>
                      <a:pt x="135" y="79"/>
                    </a:lnTo>
                    <a:lnTo>
                      <a:pt x="124" y="80"/>
                    </a:lnTo>
                    <a:lnTo>
                      <a:pt x="109" y="79"/>
                    </a:lnTo>
                    <a:lnTo>
                      <a:pt x="93" y="77"/>
                    </a:lnTo>
                    <a:lnTo>
                      <a:pt x="77" y="75"/>
                    </a:lnTo>
                    <a:lnTo>
                      <a:pt x="62" y="73"/>
                    </a:lnTo>
                    <a:lnTo>
                      <a:pt x="48" y="70"/>
                    </a:lnTo>
                    <a:lnTo>
                      <a:pt x="35" y="69"/>
                    </a:lnTo>
                    <a:lnTo>
                      <a:pt x="21" y="71"/>
                    </a:lnTo>
                    <a:lnTo>
                      <a:pt x="10" y="74"/>
                    </a:lnTo>
                    <a:lnTo>
                      <a:pt x="3" y="77"/>
                    </a:lnTo>
                    <a:lnTo>
                      <a:pt x="0" y="79"/>
                    </a:lnTo>
                    <a:lnTo>
                      <a:pt x="0" y="77"/>
                    </a:lnTo>
                    <a:lnTo>
                      <a:pt x="3" y="74"/>
                    </a:lnTo>
                    <a:lnTo>
                      <a:pt x="10" y="70"/>
                    </a:lnTo>
                    <a:lnTo>
                      <a:pt x="25" y="65"/>
                    </a:lnTo>
                    <a:lnTo>
                      <a:pt x="42" y="64"/>
                    </a:lnTo>
                    <a:lnTo>
                      <a:pt x="63" y="65"/>
                    </a:lnTo>
                    <a:lnTo>
                      <a:pt x="85" y="68"/>
                    </a:lnTo>
                    <a:lnTo>
                      <a:pt x="107" y="69"/>
                    </a:lnTo>
                    <a:lnTo>
                      <a:pt x="128" y="68"/>
                    </a:lnTo>
                    <a:lnTo>
                      <a:pt x="142" y="60"/>
                    </a:lnTo>
                    <a:lnTo>
                      <a:pt x="158" y="49"/>
                    </a:lnTo>
                    <a:lnTo>
                      <a:pt x="174" y="36"/>
                    </a:lnTo>
                    <a:lnTo>
                      <a:pt x="191" y="21"/>
                    </a:lnTo>
                    <a:lnTo>
                      <a:pt x="211" y="10"/>
                    </a:lnTo>
                    <a:lnTo>
                      <a:pt x="225" y="4"/>
                    </a:lnTo>
                    <a:lnTo>
                      <a:pt x="242" y="2"/>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0" name="Freeform 50">
                <a:extLst>
                  <a:ext uri="{FF2B5EF4-FFF2-40B4-BE49-F238E27FC236}">
                    <a16:creationId xmlns:a16="http://schemas.microsoft.com/office/drawing/2014/main" id="{A3D994FD-53BC-4BE0-94DD-A84A63ECF065}"/>
                  </a:ext>
                </a:extLst>
              </p:cNvPr>
              <p:cNvSpPr>
                <a:spLocks/>
              </p:cNvSpPr>
              <p:nvPr/>
            </p:nvSpPr>
            <p:spPr bwMode="auto">
              <a:xfrm>
                <a:off x="8581308" y="6549027"/>
                <a:ext cx="166428" cy="188196"/>
              </a:xfrm>
              <a:custGeom>
                <a:avLst/>
                <a:gdLst>
                  <a:gd name="T0" fmla="*/ 237 w 237"/>
                  <a:gd name="T1" fmla="*/ 0 h 268"/>
                  <a:gd name="T2" fmla="*/ 234 w 237"/>
                  <a:gd name="T3" fmla="*/ 1 h 268"/>
                  <a:gd name="T4" fmla="*/ 227 w 237"/>
                  <a:gd name="T5" fmla="*/ 2 h 268"/>
                  <a:gd name="T6" fmla="*/ 216 w 237"/>
                  <a:gd name="T7" fmla="*/ 7 h 268"/>
                  <a:gd name="T8" fmla="*/ 205 w 237"/>
                  <a:gd name="T9" fmla="*/ 12 h 268"/>
                  <a:gd name="T10" fmla="*/ 194 w 237"/>
                  <a:gd name="T11" fmla="*/ 19 h 268"/>
                  <a:gd name="T12" fmla="*/ 184 w 237"/>
                  <a:gd name="T13" fmla="*/ 28 h 268"/>
                  <a:gd name="T14" fmla="*/ 180 w 237"/>
                  <a:gd name="T15" fmla="*/ 38 h 268"/>
                  <a:gd name="T16" fmla="*/ 178 w 237"/>
                  <a:gd name="T17" fmla="*/ 52 h 268"/>
                  <a:gd name="T18" fmla="*/ 177 w 237"/>
                  <a:gd name="T19" fmla="*/ 63 h 268"/>
                  <a:gd name="T20" fmla="*/ 177 w 237"/>
                  <a:gd name="T21" fmla="*/ 73 h 268"/>
                  <a:gd name="T22" fmla="*/ 178 w 237"/>
                  <a:gd name="T23" fmla="*/ 83 h 268"/>
                  <a:gd name="T24" fmla="*/ 180 w 237"/>
                  <a:gd name="T25" fmla="*/ 95 h 268"/>
                  <a:gd name="T26" fmla="*/ 183 w 237"/>
                  <a:gd name="T27" fmla="*/ 112 h 268"/>
                  <a:gd name="T28" fmla="*/ 180 w 237"/>
                  <a:gd name="T29" fmla="*/ 127 h 268"/>
                  <a:gd name="T30" fmla="*/ 177 w 237"/>
                  <a:gd name="T31" fmla="*/ 138 h 268"/>
                  <a:gd name="T32" fmla="*/ 169 w 237"/>
                  <a:gd name="T33" fmla="*/ 148 h 268"/>
                  <a:gd name="T34" fmla="*/ 162 w 237"/>
                  <a:gd name="T35" fmla="*/ 156 h 268"/>
                  <a:gd name="T36" fmla="*/ 155 w 237"/>
                  <a:gd name="T37" fmla="*/ 165 h 268"/>
                  <a:gd name="T38" fmla="*/ 141 w 237"/>
                  <a:gd name="T39" fmla="*/ 176 h 268"/>
                  <a:gd name="T40" fmla="*/ 121 w 237"/>
                  <a:gd name="T41" fmla="*/ 187 h 268"/>
                  <a:gd name="T42" fmla="*/ 97 w 237"/>
                  <a:gd name="T43" fmla="*/ 199 h 268"/>
                  <a:gd name="T44" fmla="*/ 75 w 237"/>
                  <a:gd name="T45" fmla="*/ 210 h 268"/>
                  <a:gd name="T46" fmla="*/ 58 w 237"/>
                  <a:gd name="T47" fmla="*/ 221 h 268"/>
                  <a:gd name="T48" fmla="*/ 47 w 237"/>
                  <a:gd name="T49" fmla="*/ 233 h 268"/>
                  <a:gd name="T50" fmla="*/ 41 w 237"/>
                  <a:gd name="T51" fmla="*/ 246 h 268"/>
                  <a:gd name="T52" fmla="*/ 39 w 237"/>
                  <a:gd name="T53" fmla="*/ 257 h 268"/>
                  <a:gd name="T54" fmla="*/ 37 w 237"/>
                  <a:gd name="T55" fmla="*/ 265 h 268"/>
                  <a:gd name="T56" fmla="*/ 37 w 237"/>
                  <a:gd name="T57" fmla="*/ 268 h 268"/>
                  <a:gd name="T58" fmla="*/ 0 w 237"/>
                  <a:gd name="T59" fmla="*/ 194 h 268"/>
                  <a:gd name="T60" fmla="*/ 3 w 237"/>
                  <a:gd name="T61" fmla="*/ 193 h 268"/>
                  <a:gd name="T62" fmla="*/ 13 w 237"/>
                  <a:gd name="T63" fmla="*/ 192 h 268"/>
                  <a:gd name="T64" fmla="*/ 26 w 237"/>
                  <a:gd name="T65" fmla="*/ 189 h 268"/>
                  <a:gd name="T66" fmla="*/ 45 w 237"/>
                  <a:gd name="T67" fmla="*/ 184 h 268"/>
                  <a:gd name="T68" fmla="*/ 64 w 237"/>
                  <a:gd name="T69" fmla="*/ 180 h 268"/>
                  <a:gd name="T70" fmla="*/ 84 w 237"/>
                  <a:gd name="T71" fmla="*/ 173 h 268"/>
                  <a:gd name="T72" fmla="*/ 105 w 237"/>
                  <a:gd name="T73" fmla="*/ 166 h 268"/>
                  <a:gd name="T74" fmla="*/ 123 w 237"/>
                  <a:gd name="T75" fmla="*/ 158 h 268"/>
                  <a:gd name="T76" fmla="*/ 138 w 237"/>
                  <a:gd name="T77" fmla="*/ 148 h 268"/>
                  <a:gd name="T78" fmla="*/ 149 w 237"/>
                  <a:gd name="T79" fmla="*/ 137 h 268"/>
                  <a:gd name="T80" fmla="*/ 157 w 237"/>
                  <a:gd name="T81" fmla="*/ 125 h 268"/>
                  <a:gd name="T82" fmla="*/ 161 w 237"/>
                  <a:gd name="T83" fmla="*/ 115 h 268"/>
                  <a:gd name="T84" fmla="*/ 163 w 237"/>
                  <a:gd name="T85" fmla="*/ 106 h 268"/>
                  <a:gd name="T86" fmla="*/ 163 w 237"/>
                  <a:gd name="T87" fmla="*/ 98 h 268"/>
                  <a:gd name="T88" fmla="*/ 163 w 237"/>
                  <a:gd name="T89" fmla="*/ 89 h 268"/>
                  <a:gd name="T90" fmla="*/ 162 w 237"/>
                  <a:gd name="T91" fmla="*/ 79 h 268"/>
                  <a:gd name="T92" fmla="*/ 163 w 237"/>
                  <a:gd name="T93" fmla="*/ 66 h 268"/>
                  <a:gd name="T94" fmla="*/ 166 w 237"/>
                  <a:gd name="T95" fmla="*/ 49 h 268"/>
                  <a:gd name="T96" fmla="*/ 168 w 237"/>
                  <a:gd name="T97" fmla="*/ 41 h 268"/>
                  <a:gd name="T98" fmla="*/ 172 w 237"/>
                  <a:gd name="T99" fmla="*/ 33 h 268"/>
                  <a:gd name="T100" fmla="*/ 178 w 237"/>
                  <a:gd name="T101" fmla="*/ 23 h 268"/>
                  <a:gd name="T102" fmla="*/ 188 w 237"/>
                  <a:gd name="T103" fmla="*/ 14 h 268"/>
                  <a:gd name="T104" fmla="*/ 200 w 237"/>
                  <a:gd name="T105" fmla="*/ 7 h 268"/>
                  <a:gd name="T106" fmla="*/ 216 w 237"/>
                  <a:gd name="T107" fmla="*/ 2 h 268"/>
                  <a:gd name="T108" fmla="*/ 237 w 237"/>
                  <a:gd name="T10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268">
                    <a:moveTo>
                      <a:pt x="237" y="0"/>
                    </a:moveTo>
                    <a:lnTo>
                      <a:pt x="234" y="1"/>
                    </a:lnTo>
                    <a:lnTo>
                      <a:pt x="227" y="2"/>
                    </a:lnTo>
                    <a:lnTo>
                      <a:pt x="216" y="7"/>
                    </a:lnTo>
                    <a:lnTo>
                      <a:pt x="205" y="12"/>
                    </a:lnTo>
                    <a:lnTo>
                      <a:pt x="194" y="19"/>
                    </a:lnTo>
                    <a:lnTo>
                      <a:pt x="184" y="28"/>
                    </a:lnTo>
                    <a:lnTo>
                      <a:pt x="180" y="38"/>
                    </a:lnTo>
                    <a:lnTo>
                      <a:pt x="178" y="52"/>
                    </a:lnTo>
                    <a:lnTo>
                      <a:pt x="177" y="63"/>
                    </a:lnTo>
                    <a:lnTo>
                      <a:pt x="177" y="73"/>
                    </a:lnTo>
                    <a:lnTo>
                      <a:pt x="178" y="83"/>
                    </a:lnTo>
                    <a:lnTo>
                      <a:pt x="180" y="95"/>
                    </a:lnTo>
                    <a:lnTo>
                      <a:pt x="183" y="112"/>
                    </a:lnTo>
                    <a:lnTo>
                      <a:pt x="180" y="127"/>
                    </a:lnTo>
                    <a:lnTo>
                      <a:pt x="177" y="138"/>
                    </a:lnTo>
                    <a:lnTo>
                      <a:pt x="169" y="148"/>
                    </a:lnTo>
                    <a:lnTo>
                      <a:pt x="162" y="156"/>
                    </a:lnTo>
                    <a:lnTo>
                      <a:pt x="155" y="165"/>
                    </a:lnTo>
                    <a:lnTo>
                      <a:pt x="141" y="176"/>
                    </a:lnTo>
                    <a:lnTo>
                      <a:pt x="121" y="187"/>
                    </a:lnTo>
                    <a:lnTo>
                      <a:pt x="97" y="199"/>
                    </a:lnTo>
                    <a:lnTo>
                      <a:pt x="75" y="210"/>
                    </a:lnTo>
                    <a:lnTo>
                      <a:pt x="58" y="221"/>
                    </a:lnTo>
                    <a:lnTo>
                      <a:pt x="47" y="233"/>
                    </a:lnTo>
                    <a:lnTo>
                      <a:pt x="41" y="246"/>
                    </a:lnTo>
                    <a:lnTo>
                      <a:pt x="39" y="257"/>
                    </a:lnTo>
                    <a:lnTo>
                      <a:pt x="37" y="265"/>
                    </a:lnTo>
                    <a:lnTo>
                      <a:pt x="37" y="268"/>
                    </a:lnTo>
                    <a:lnTo>
                      <a:pt x="0" y="194"/>
                    </a:lnTo>
                    <a:lnTo>
                      <a:pt x="3" y="193"/>
                    </a:lnTo>
                    <a:lnTo>
                      <a:pt x="13" y="192"/>
                    </a:lnTo>
                    <a:lnTo>
                      <a:pt x="26" y="189"/>
                    </a:lnTo>
                    <a:lnTo>
                      <a:pt x="45" y="184"/>
                    </a:lnTo>
                    <a:lnTo>
                      <a:pt x="64" y="180"/>
                    </a:lnTo>
                    <a:lnTo>
                      <a:pt x="84" y="173"/>
                    </a:lnTo>
                    <a:lnTo>
                      <a:pt x="105" y="166"/>
                    </a:lnTo>
                    <a:lnTo>
                      <a:pt x="123" y="158"/>
                    </a:lnTo>
                    <a:lnTo>
                      <a:pt x="138" y="148"/>
                    </a:lnTo>
                    <a:lnTo>
                      <a:pt x="149" y="137"/>
                    </a:lnTo>
                    <a:lnTo>
                      <a:pt x="157" y="125"/>
                    </a:lnTo>
                    <a:lnTo>
                      <a:pt x="161" y="115"/>
                    </a:lnTo>
                    <a:lnTo>
                      <a:pt x="163" y="106"/>
                    </a:lnTo>
                    <a:lnTo>
                      <a:pt x="163" y="98"/>
                    </a:lnTo>
                    <a:lnTo>
                      <a:pt x="163" y="89"/>
                    </a:lnTo>
                    <a:lnTo>
                      <a:pt x="162" y="79"/>
                    </a:lnTo>
                    <a:lnTo>
                      <a:pt x="163" y="66"/>
                    </a:lnTo>
                    <a:lnTo>
                      <a:pt x="166" y="49"/>
                    </a:lnTo>
                    <a:lnTo>
                      <a:pt x="168" y="41"/>
                    </a:lnTo>
                    <a:lnTo>
                      <a:pt x="172" y="33"/>
                    </a:lnTo>
                    <a:lnTo>
                      <a:pt x="178" y="23"/>
                    </a:lnTo>
                    <a:lnTo>
                      <a:pt x="188" y="14"/>
                    </a:lnTo>
                    <a:lnTo>
                      <a:pt x="200" y="7"/>
                    </a:lnTo>
                    <a:lnTo>
                      <a:pt x="216" y="2"/>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1" name="Freeform 51">
                <a:extLst>
                  <a:ext uri="{FF2B5EF4-FFF2-40B4-BE49-F238E27FC236}">
                    <a16:creationId xmlns:a16="http://schemas.microsoft.com/office/drawing/2014/main" id="{B4CBB647-8757-4245-BED1-B1CF1F6E35D7}"/>
                  </a:ext>
                </a:extLst>
              </p:cNvPr>
              <p:cNvSpPr>
                <a:spLocks/>
              </p:cNvSpPr>
              <p:nvPr/>
            </p:nvSpPr>
            <p:spPr bwMode="auto">
              <a:xfrm>
                <a:off x="8605184" y="6664895"/>
                <a:ext cx="194516" cy="87778"/>
              </a:xfrm>
              <a:custGeom>
                <a:avLst/>
                <a:gdLst>
                  <a:gd name="T0" fmla="*/ 266 w 277"/>
                  <a:gd name="T1" fmla="*/ 0 h 125"/>
                  <a:gd name="T2" fmla="*/ 270 w 277"/>
                  <a:gd name="T3" fmla="*/ 2 h 125"/>
                  <a:gd name="T4" fmla="*/ 273 w 277"/>
                  <a:gd name="T5" fmla="*/ 8 h 125"/>
                  <a:gd name="T6" fmla="*/ 276 w 277"/>
                  <a:gd name="T7" fmla="*/ 17 h 125"/>
                  <a:gd name="T8" fmla="*/ 277 w 277"/>
                  <a:gd name="T9" fmla="*/ 29 h 125"/>
                  <a:gd name="T10" fmla="*/ 275 w 277"/>
                  <a:gd name="T11" fmla="*/ 43 h 125"/>
                  <a:gd name="T12" fmla="*/ 266 w 277"/>
                  <a:gd name="T13" fmla="*/ 59 h 125"/>
                  <a:gd name="T14" fmla="*/ 250 w 277"/>
                  <a:gd name="T15" fmla="*/ 72 h 125"/>
                  <a:gd name="T16" fmla="*/ 232 w 277"/>
                  <a:gd name="T17" fmla="*/ 82 h 125"/>
                  <a:gd name="T18" fmla="*/ 214 w 277"/>
                  <a:gd name="T19" fmla="*/ 89 h 125"/>
                  <a:gd name="T20" fmla="*/ 197 w 277"/>
                  <a:gd name="T21" fmla="*/ 93 h 125"/>
                  <a:gd name="T22" fmla="*/ 184 w 277"/>
                  <a:gd name="T23" fmla="*/ 94 h 125"/>
                  <a:gd name="T24" fmla="*/ 161 w 277"/>
                  <a:gd name="T25" fmla="*/ 93 h 125"/>
                  <a:gd name="T26" fmla="*/ 139 w 277"/>
                  <a:gd name="T27" fmla="*/ 89 h 125"/>
                  <a:gd name="T28" fmla="*/ 117 w 277"/>
                  <a:gd name="T29" fmla="*/ 82 h 125"/>
                  <a:gd name="T30" fmla="*/ 95 w 277"/>
                  <a:gd name="T31" fmla="*/ 77 h 125"/>
                  <a:gd name="T32" fmla="*/ 84 w 277"/>
                  <a:gd name="T33" fmla="*/ 76 h 125"/>
                  <a:gd name="T34" fmla="*/ 72 w 277"/>
                  <a:gd name="T35" fmla="*/ 74 h 125"/>
                  <a:gd name="T36" fmla="*/ 58 w 277"/>
                  <a:gd name="T37" fmla="*/ 74 h 125"/>
                  <a:gd name="T38" fmla="*/ 46 w 277"/>
                  <a:gd name="T39" fmla="*/ 78 h 125"/>
                  <a:gd name="T40" fmla="*/ 35 w 277"/>
                  <a:gd name="T41" fmla="*/ 84 h 125"/>
                  <a:gd name="T42" fmla="*/ 25 w 277"/>
                  <a:gd name="T43" fmla="*/ 95 h 125"/>
                  <a:gd name="T44" fmla="*/ 17 w 277"/>
                  <a:gd name="T45" fmla="*/ 111 h 125"/>
                  <a:gd name="T46" fmla="*/ 13 w 277"/>
                  <a:gd name="T47" fmla="*/ 121 h 125"/>
                  <a:gd name="T48" fmla="*/ 10 w 277"/>
                  <a:gd name="T49" fmla="*/ 125 h 125"/>
                  <a:gd name="T50" fmla="*/ 7 w 277"/>
                  <a:gd name="T51" fmla="*/ 123 h 125"/>
                  <a:gd name="T52" fmla="*/ 5 w 277"/>
                  <a:gd name="T53" fmla="*/ 117 h 125"/>
                  <a:gd name="T54" fmla="*/ 3 w 277"/>
                  <a:gd name="T55" fmla="*/ 109 h 125"/>
                  <a:gd name="T56" fmla="*/ 2 w 277"/>
                  <a:gd name="T57" fmla="*/ 99 h 125"/>
                  <a:gd name="T58" fmla="*/ 1 w 277"/>
                  <a:gd name="T59" fmla="*/ 88 h 125"/>
                  <a:gd name="T60" fmla="*/ 1 w 277"/>
                  <a:gd name="T61" fmla="*/ 79 h 125"/>
                  <a:gd name="T62" fmla="*/ 0 w 277"/>
                  <a:gd name="T63" fmla="*/ 73 h 125"/>
                  <a:gd name="T64" fmla="*/ 0 w 277"/>
                  <a:gd name="T65" fmla="*/ 71 h 125"/>
                  <a:gd name="T66" fmla="*/ 3 w 277"/>
                  <a:gd name="T67" fmla="*/ 70 h 125"/>
                  <a:gd name="T68" fmla="*/ 11 w 277"/>
                  <a:gd name="T69" fmla="*/ 67 h 125"/>
                  <a:gd name="T70" fmla="*/ 22 w 277"/>
                  <a:gd name="T71" fmla="*/ 63 h 125"/>
                  <a:gd name="T72" fmla="*/ 35 w 277"/>
                  <a:gd name="T73" fmla="*/ 60 h 125"/>
                  <a:gd name="T74" fmla="*/ 51 w 277"/>
                  <a:gd name="T75" fmla="*/ 56 h 125"/>
                  <a:gd name="T76" fmla="*/ 67 w 277"/>
                  <a:gd name="T77" fmla="*/ 54 h 125"/>
                  <a:gd name="T78" fmla="*/ 83 w 277"/>
                  <a:gd name="T79" fmla="*/ 54 h 125"/>
                  <a:gd name="T80" fmla="*/ 101 w 277"/>
                  <a:gd name="T81" fmla="*/ 57 h 125"/>
                  <a:gd name="T82" fmla="*/ 120 w 277"/>
                  <a:gd name="T83" fmla="*/ 62 h 125"/>
                  <a:gd name="T84" fmla="*/ 137 w 277"/>
                  <a:gd name="T85" fmla="*/ 68 h 125"/>
                  <a:gd name="T86" fmla="*/ 155 w 277"/>
                  <a:gd name="T87" fmla="*/ 73 h 125"/>
                  <a:gd name="T88" fmla="*/ 173 w 277"/>
                  <a:gd name="T89" fmla="*/ 77 h 125"/>
                  <a:gd name="T90" fmla="*/ 194 w 277"/>
                  <a:gd name="T91" fmla="*/ 78 h 125"/>
                  <a:gd name="T92" fmla="*/ 216 w 277"/>
                  <a:gd name="T93" fmla="*/ 74 h 125"/>
                  <a:gd name="T94" fmla="*/ 239 w 277"/>
                  <a:gd name="T95" fmla="*/ 66 h 125"/>
                  <a:gd name="T96" fmla="*/ 256 w 277"/>
                  <a:gd name="T97" fmla="*/ 55 h 125"/>
                  <a:gd name="T98" fmla="*/ 266 w 277"/>
                  <a:gd name="T99" fmla="*/ 40 h 125"/>
                  <a:gd name="T100" fmla="*/ 270 w 277"/>
                  <a:gd name="T101" fmla="*/ 23 h 125"/>
                  <a:gd name="T102" fmla="*/ 266 w 277"/>
                  <a:gd name="T103" fmla="*/ 4 h 125"/>
                  <a:gd name="T104" fmla="*/ 266 w 277"/>
                  <a:gd name="T10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7" h="125">
                    <a:moveTo>
                      <a:pt x="266" y="0"/>
                    </a:moveTo>
                    <a:lnTo>
                      <a:pt x="270" y="2"/>
                    </a:lnTo>
                    <a:lnTo>
                      <a:pt x="273" y="8"/>
                    </a:lnTo>
                    <a:lnTo>
                      <a:pt x="276" y="17"/>
                    </a:lnTo>
                    <a:lnTo>
                      <a:pt x="277" y="29"/>
                    </a:lnTo>
                    <a:lnTo>
                      <a:pt x="275" y="43"/>
                    </a:lnTo>
                    <a:lnTo>
                      <a:pt x="266" y="59"/>
                    </a:lnTo>
                    <a:lnTo>
                      <a:pt x="250" y="72"/>
                    </a:lnTo>
                    <a:lnTo>
                      <a:pt x="232" y="82"/>
                    </a:lnTo>
                    <a:lnTo>
                      <a:pt x="214" y="89"/>
                    </a:lnTo>
                    <a:lnTo>
                      <a:pt x="197" y="93"/>
                    </a:lnTo>
                    <a:lnTo>
                      <a:pt x="184" y="94"/>
                    </a:lnTo>
                    <a:lnTo>
                      <a:pt x="161" y="93"/>
                    </a:lnTo>
                    <a:lnTo>
                      <a:pt x="139" y="89"/>
                    </a:lnTo>
                    <a:lnTo>
                      <a:pt x="117" y="82"/>
                    </a:lnTo>
                    <a:lnTo>
                      <a:pt x="95" y="77"/>
                    </a:lnTo>
                    <a:lnTo>
                      <a:pt x="84" y="76"/>
                    </a:lnTo>
                    <a:lnTo>
                      <a:pt x="72" y="74"/>
                    </a:lnTo>
                    <a:lnTo>
                      <a:pt x="58" y="74"/>
                    </a:lnTo>
                    <a:lnTo>
                      <a:pt x="46" y="78"/>
                    </a:lnTo>
                    <a:lnTo>
                      <a:pt x="35" y="84"/>
                    </a:lnTo>
                    <a:lnTo>
                      <a:pt x="25" y="95"/>
                    </a:lnTo>
                    <a:lnTo>
                      <a:pt x="17" y="111"/>
                    </a:lnTo>
                    <a:lnTo>
                      <a:pt x="13" y="121"/>
                    </a:lnTo>
                    <a:lnTo>
                      <a:pt x="10" y="125"/>
                    </a:lnTo>
                    <a:lnTo>
                      <a:pt x="7" y="123"/>
                    </a:lnTo>
                    <a:lnTo>
                      <a:pt x="5" y="117"/>
                    </a:lnTo>
                    <a:lnTo>
                      <a:pt x="3" y="109"/>
                    </a:lnTo>
                    <a:lnTo>
                      <a:pt x="2" y="99"/>
                    </a:lnTo>
                    <a:lnTo>
                      <a:pt x="1" y="88"/>
                    </a:lnTo>
                    <a:lnTo>
                      <a:pt x="1" y="79"/>
                    </a:lnTo>
                    <a:lnTo>
                      <a:pt x="0" y="73"/>
                    </a:lnTo>
                    <a:lnTo>
                      <a:pt x="0" y="71"/>
                    </a:lnTo>
                    <a:lnTo>
                      <a:pt x="3" y="70"/>
                    </a:lnTo>
                    <a:lnTo>
                      <a:pt x="11" y="67"/>
                    </a:lnTo>
                    <a:lnTo>
                      <a:pt x="22" y="63"/>
                    </a:lnTo>
                    <a:lnTo>
                      <a:pt x="35" y="60"/>
                    </a:lnTo>
                    <a:lnTo>
                      <a:pt x="51" y="56"/>
                    </a:lnTo>
                    <a:lnTo>
                      <a:pt x="67" y="54"/>
                    </a:lnTo>
                    <a:lnTo>
                      <a:pt x="83" y="54"/>
                    </a:lnTo>
                    <a:lnTo>
                      <a:pt x="101" y="57"/>
                    </a:lnTo>
                    <a:lnTo>
                      <a:pt x="120" y="62"/>
                    </a:lnTo>
                    <a:lnTo>
                      <a:pt x="137" y="68"/>
                    </a:lnTo>
                    <a:lnTo>
                      <a:pt x="155" y="73"/>
                    </a:lnTo>
                    <a:lnTo>
                      <a:pt x="173" y="77"/>
                    </a:lnTo>
                    <a:lnTo>
                      <a:pt x="194" y="78"/>
                    </a:lnTo>
                    <a:lnTo>
                      <a:pt x="216" y="74"/>
                    </a:lnTo>
                    <a:lnTo>
                      <a:pt x="239" y="66"/>
                    </a:lnTo>
                    <a:lnTo>
                      <a:pt x="256" y="55"/>
                    </a:lnTo>
                    <a:lnTo>
                      <a:pt x="266" y="40"/>
                    </a:lnTo>
                    <a:lnTo>
                      <a:pt x="270" y="23"/>
                    </a:lnTo>
                    <a:lnTo>
                      <a:pt x="266"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2" name="Freeform 52">
                <a:extLst>
                  <a:ext uri="{FF2B5EF4-FFF2-40B4-BE49-F238E27FC236}">
                    <a16:creationId xmlns:a16="http://schemas.microsoft.com/office/drawing/2014/main" id="{DA5BE136-DD6F-4CE9-B6B1-CB5D96185D83}"/>
                  </a:ext>
                </a:extLst>
              </p:cNvPr>
              <p:cNvSpPr>
                <a:spLocks/>
              </p:cNvSpPr>
              <p:nvPr/>
            </p:nvSpPr>
            <p:spPr bwMode="auto">
              <a:xfrm>
                <a:off x="8560241" y="6479507"/>
                <a:ext cx="95503" cy="237352"/>
              </a:xfrm>
              <a:custGeom>
                <a:avLst/>
                <a:gdLst>
                  <a:gd name="T0" fmla="*/ 16 w 136"/>
                  <a:gd name="T1" fmla="*/ 0 h 338"/>
                  <a:gd name="T2" fmla="*/ 28 w 136"/>
                  <a:gd name="T3" fmla="*/ 8 h 338"/>
                  <a:gd name="T4" fmla="*/ 49 w 136"/>
                  <a:gd name="T5" fmla="*/ 22 h 338"/>
                  <a:gd name="T6" fmla="*/ 70 w 136"/>
                  <a:gd name="T7" fmla="*/ 34 h 338"/>
                  <a:gd name="T8" fmla="*/ 93 w 136"/>
                  <a:gd name="T9" fmla="*/ 49 h 338"/>
                  <a:gd name="T10" fmla="*/ 121 w 136"/>
                  <a:gd name="T11" fmla="*/ 74 h 338"/>
                  <a:gd name="T12" fmla="*/ 136 w 136"/>
                  <a:gd name="T13" fmla="*/ 106 h 338"/>
                  <a:gd name="T14" fmla="*/ 129 w 136"/>
                  <a:gd name="T15" fmla="*/ 142 h 338"/>
                  <a:gd name="T16" fmla="*/ 105 w 136"/>
                  <a:gd name="T17" fmla="*/ 165 h 338"/>
                  <a:gd name="T18" fmla="*/ 83 w 136"/>
                  <a:gd name="T19" fmla="*/ 182 h 338"/>
                  <a:gd name="T20" fmla="*/ 67 w 136"/>
                  <a:gd name="T21" fmla="*/ 206 h 338"/>
                  <a:gd name="T22" fmla="*/ 60 w 136"/>
                  <a:gd name="T23" fmla="*/ 250 h 338"/>
                  <a:gd name="T24" fmla="*/ 63 w 136"/>
                  <a:gd name="T25" fmla="*/ 292 h 338"/>
                  <a:gd name="T26" fmla="*/ 55 w 136"/>
                  <a:gd name="T27" fmla="*/ 309 h 338"/>
                  <a:gd name="T28" fmla="*/ 33 w 136"/>
                  <a:gd name="T29" fmla="*/ 325 h 338"/>
                  <a:gd name="T30" fmla="*/ 11 w 136"/>
                  <a:gd name="T31" fmla="*/ 335 h 338"/>
                  <a:gd name="T32" fmla="*/ 0 w 136"/>
                  <a:gd name="T33" fmla="*/ 338 h 338"/>
                  <a:gd name="T34" fmla="*/ 1 w 136"/>
                  <a:gd name="T35" fmla="*/ 325 h 338"/>
                  <a:gd name="T36" fmla="*/ 6 w 136"/>
                  <a:gd name="T37" fmla="*/ 292 h 338"/>
                  <a:gd name="T38" fmla="*/ 15 w 136"/>
                  <a:gd name="T39" fmla="*/ 249 h 338"/>
                  <a:gd name="T40" fmla="*/ 31 w 136"/>
                  <a:gd name="T41" fmla="*/ 209 h 338"/>
                  <a:gd name="T42" fmla="*/ 54 w 136"/>
                  <a:gd name="T43" fmla="*/ 178 h 338"/>
                  <a:gd name="T44" fmla="*/ 88 w 136"/>
                  <a:gd name="T45" fmla="*/ 158 h 338"/>
                  <a:gd name="T46" fmla="*/ 111 w 136"/>
                  <a:gd name="T47" fmla="*/ 142 h 338"/>
                  <a:gd name="T48" fmla="*/ 121 w 136"/>
                  <a:gd name="T49" fmla="*/ 116 h 338"/>
                  <a:gd name="T50" fmla="*/ 115 w 136"/>
                  <a:gd name="T51" fmla="*/ 89 h 338"/>
                  <a:gd name="T52" fmla="*/ 97 w 136"/>
                  <a:gd name="T53" fmla="*/ 66 h 338"/>
                  <a:gd name="T54" fmla="*/ 75 w 136"/>
                  <a:gd name="T55" fmla="*/ 47 h 338"/>
                  <a:gd name="T56" fmla="*/ 59 w 136"/>
                  <a:gd name="T57" fmla="*/ 38 h 338"/>
                  <a:gd name="T58" fmla="*/ 54 w 136"/>
                  <a:gd name="T59" fmla="*/ 34 h 338"/>
                  <a:gd name="T60" fmla="*/ 38 w 136"/>
                  <a:gd name="T61" fmla="*/ 24 h 338"/>
                  <a:gd name="T62" fmla="*/ 20 w 136"/>
                  <a:gd name="T63" fmla="*/ 10 h 338"/>
                  <a:gd name="T64" fmla="*/ 12 w 136"/>
                  <a:gd name="T6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338">
                    <a:moveTo>
                      <a:pt x="12" y="0"/>
                    </a:moveTo>
                    <a:lnTo>
                      <a:pt x="16" y="0"/>
                    </a:lnTo>
                    <a:lnTo>
                      <a:pt x="21" y="3"/>
                    </a:lnTo>
                    <a:lnTo>
                      <a:pt x="28" y="8"/>
                    </a:lnTo>
                    <a:lnTo>
                      <a:pt x="38" y="14"/>
                    </a:lnTo>
                    <a:lnTo>
                      <a:pt x="49" y="22"/>
                    </a:lnTo>
                    <a:lnTo>
                      <a:pt x="60" y="28"/>
                    </a:lnTo>
                    <a:lnTo>
                      <a:pt x="70" y="34"/>
                    </a:lnTo>
                    <a:lnTo>
                      <a:pt x="81" y="40"/>
                    </a:lnTo>
                    <a:lnTo>
                      <a:pt x="93" y="49"/>
                    </a:lnTo>
                    <a:lnTo>
                      <a:pt x="109" y="61"/>
                    </a:lnTo>
                    <a:lnTo>
                      <a:pt x="121" y="74"/>
                    </a:lnTo>
                    <a:lnTo>
                      <a:pt x="131" y="89"/>
                    </a:lnTo>
                    <a:lnTo>
                      <a:pt x="136" y="106"/>
                    </a:lnTo>
                    <a:lnTo>
                      <a:pt x="135" y="125"/>
                    </a:lnTo>
                    <a:lnTo>
                      <a:pt x="129" y="142"/>
                    </a:lnTo>
                    <a:lnTo>
                      <a:pt x="118" y="155"/>
                    </a:lnTo>
                    <a:lnTo>
                      <a:pt x="105" y="165"/>
                    </a:lnTo>
                    <a:lnTo>
                      <a:pt x="93" y="173"/>
                    </a:lnTo>
                    <a:lnTo>
                      <a:pt x="83" y="182"/>
                    </a:lnTo>
                    <a:lnTo>
                      <a:pt x="74" y="192"/>
                    </a:lnTo>
                    <a:lnTo>
                      <a:pt x="67" y="206"/>
                    </a:lnTo>
                    <a:lnTo>
                      <a:pt x="63" y="227"/>
                    </a:lnTo>
                    <a:lnTo>
                      <a:pt x="60" y="250"/>
                    </a:lnTo>
                    <a:lnTo>
                      <a:pt x="60" y="272"/>
                    </a:lnTo>
                    <a:lnTo>
                      <a:pt x="63" y="292"/>
                    </a:lnTo>
                    <a:lnTo>
                      <a:pt x="63" y="302"/>
                    </a:lnTo>
                    <a:lnTo>
                      <a:pt x="55" y="309"/>
                    </a:lnTo>
                    <a:lnTo>
                      <a:pt x="45" y="318"/>
                    </a:lnTo>
                    <a:lnTo>
                      <a:pt x="33" y="325"/>
                    </a:lnTo>
                    <a:lnTo>
                      <a:pt x="21" y="330"/>
                    </a:lnTo>
                    <a:lnTo>
                      <a:pt x="11" y="335"/>
                    </a:lnTo>
                    <a:lnTo>
                      <a:pt x="3" y="338"/>
                    </a:lnTo>
                    <a:lnTo>
                      <a:pt x="0" y="338"/>
                    </a:lnTo>
                    <a:lnTo>
                      <a:pt x="0" y="335"/>
                    </a:lnTo>
                    <a:lnTo>
                      <a:pt x="1" y="325"/>
                    </a:lnTo>
                    <a:lnTo>
                      <a:pt x="3" y="310"/>
                    </a:lnTo>
                    <a:lnTo>
                      <a:pt x="6" y="292"/>
                    </a:lnTo>
                    <a:lnTo>
                      <a:pt x="10" y="271"/>
                    </a:lnTo>
                    <a:lnTo>
                      <a:pt x="15" y="249"/>
                    </a:lnTo>
                    <a:lnTo>
                      <a:pt x="22" y="228"/>
                    </a:lnTo>
                    <a:lnTo>
                      <a:pt x="31" y="209"/>
                    </a:lnTo>
                    <a:lnTo>
                      <a:pt x="42" y="192"/>
                    </a:lnTo>
                    <a:lnTo>
                      <a:pt x="54" y="178"/>
                    </a:lnTo>
                    <a:lnTo>
                      <a:pt x="72" y="167"/>
                    </a:lnTo>
                    <a:lnTo>
                      <a:pt x="88" y="158"/>
                    </a:lnTo>
                    <a:lnTo>
                      <a:pt x="100" y="150"/>
                    </a:lnTo>
                    <a:lnTo>
                      <a:pt x="111" y="142"/>
                    </a:lnTo>
                    <a:lnTo>
                      <a:pt x="118" y="131"/>
                    </a:lnTo>
                    <a:lnTo>
                      <a:pt x="121" y="116"/>
                    </a:lnTo>
                    <a:lnTo>
                      <a:pt x="121" y="102"/>
                    </a:lnTo>
                    <a:lnTo>
                      <a:pt x="115" y="89"/>
                    </a:lnTo>
                    <a:lnTo>
                      <a:pt x="107" y="77"/>
                    </a:lnTo>
                    <a:lnTo>
                      <a:pt x="97" y="66"/>
                    </a:lnTo>
                    <a:lnTo>
                      <a:pt x="86" y="56"/>
                    </a:lnTo>
                    <a:lnTo>
                      <a:pt x="75" y="47"/>
                    </a:lnTo>
                    <a:lnTo>
                      <a:pt x="65" y="41"/>
                    </a:lnTo>
                    <a:lnTo>
                      <a:pt x="59" y="38"/>
                    </a:lnTo>
                    <a:lnTo>
                      <a:pt x="56" y="35"/>
                    </a:lnTo>
                    <a:lnTo>
                      <a:pt x="54" y="34"/>
                    </a:lnTo>
                    <a:lnTo>
                      <a:pt x="48" y="30"/>
                    </a:lnTo>
                    <a:lnTo>
                      <a:pt x="38" y="24"/>
                    </a:lnTo>
                    <a:lnTo>
                      <a:pt x="30" y="17"/>
                    </a:lnTo>
                    <a:lnTo>
                      <a:pt x="20" y="10"/>
                    </a:lnTo>
                    <a:lnTo>
                      <a:pt x="15" y="3"/>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3" name="Freeform 53">
                <a:extLst>
                  <a:ext uri="{FF2B5EF4-FFF2-40B4-BE49-F238E27FC236}">
                    <a16:creationId xmlns:a16="http://schemas.microsoft.com/office/drawing/2014/main" id="{8278F149-C989-4EA9-B9BC-4EB2420B59E6}"/>
                  </a:ext>
                </a:extLst>
              </p:cNvPr>
              <p:cNvSpPr>
                <a:spLocks/>
              </p:cNvSpPr>
              <p:nvPr/>
            </p:nvSpPr>
            <p:spPr bwMode="auto">
              <a:xfrm>
                <a:off x="8383983" y="6546218"/>
                <a:ext cx="56880" cy="90587"/>
              </a:xfrm>
              <a:custGeom>
                <a:avLst/>
                <a:gdLst>
                  <a:gd name="T0" fmla="*/ 40 w 81"/>
                  <a:gd name="T1" fmla="*/ 0 h 129"/>
                  <a:gd name="T2" fmla="*/ 37 w 81"/>
                  <a:gd name="T3" fmla="*/ 1 h 129"/>
                  <a:gd name="T4" fmla="*/ 31 w 81"/>
                  <a:gd name="T5" fmla="*/ 6 h 129"/>
                  <a:gd name="T6" fmla="*/ 24 w 81"/>
                  <a:gd name="T7" fmla="*/ 12 h 129"/>
                  <a:gd name="T8" fmla="*/ 17 w 81"/>
                  <a:gd name="T9" fmla="*/ 22 h 129"/>
                  <a:gd name="T10" fmla="*/ 11 w 81"/>
                  <a:gd name="T11" fmla="*/ 32 h 129"/>
                  <a:gd name="T12" fmla="*/ 8 w 81"/>
                  <a:gd name="T13" fmla="*/ 43 h 129"/>
                  <a:gd name="T14" fmla="*/ 11 w 81"/>
                  <a:gd name="T15" fmla="*/ 55 h 129"/>
                  <a:gd name="T16" fmla="*/ 19 w 81"/>
                  <a:gd name="T17" fmla="*/ 71 h 129"/>
                  <a:gd name="T18" fmla="*/ 33 w 81"/>
                  <a:gd name="T19" fmla="*/ 88 h 129"/>
                  <a:gd name="T20" fmla="*/ 47 w 81"/>
                  <a:gd name="T21" fmla="*/ 104 h 129"/>
                  <a:gd name="T22" fmla="*/ 63 w 81"/>
                  <a:gd name="T23" fmla="*/ 116 h 129"/>
                  <a:gd name="T24" fmla="*/ 80 w 81"/>
                  <a:gd name="T25" fmla="*/ 125 h 129"/>
                  <a:gd name="T26" fmla="*/ 81 w 81"/>
                  <a:gd name="T27" fmla="*/ 125 h 129"/>
                  <a:gd name="T28" fmla="*/ 77 w 81"/>
                  <a:gd name="T29" fmla="*/ 126 h 129"/>
                  <a:gd name="T30" fmla="*/ 68 w 81"/>
                  <a:gd name="T31" fmla="*/ 127 h 129"/>
                  <a:gd name="T32" fmla="*/ 59 w 81"/>
                  <a:gd name="T33" fmla="*/ 129 h 129"/>
                  <a:gd name="T34" fmla="*/ 51 w 81"/>
                  <a:gd name="T35" fmla="*/ 129 h 129"/>
                  <a:gd name="T36" fmla="*/ 48 w 81"/>
                  <a:gd name="T37" fmla="*/ 129 h 129"/>
                  <a:gd name="T38" fmla="*/ 46 w 81"/>
                  <a:gd name="T39" fmla="*/ 126 h 129"/>
                  <a:gd name="T40" fmla="*/ 41 w 81"/>
                  <a:gd name="T41" fmla="*/ 121 h 129"/>
                  <a:gd name="T42" fmla="*/ 34 w 81"/>
                  <a:gd name="T43" fmla="*/ 113 h 129"/>
                  <a:gd name="T44" fmla="*/ 25 w 81"/>
                  <a:gd name="T45" fmla="*/ 102 h 129"/>
                  <a:gd name="T46" fmla="*/ 18 w 81"/>
                  <a:gd name="T47" fmla="*/ 91 h 129"/>
                  <a:gd name="T48" fmla="*/ 9 w 81"/>
                  <a:gd name="T49" fmla="*/ 78 h 129"/>
                  <a:gd name="T50" fmla="*/ 4 w 81"/>
                  <a:gd name="T51" fmla="*/ 69 h 129"/>
                  <a:gd name="T52" fmla="*/ 2 w 81"/>
                  <a:gd name="T53" fmla="*/ 59 h 129"/>
                  <a:gd name="T54" fmla="*/ 0 w 81"/>
                  <a:gd name="T55" fmla="*/ 48 h 129"/>
                  <a:gd name="T56" fmla="*/ 1 w 81"/>
                  <a:gd name="T57" fmla="*/ 38 h 129"/>
                  <a:gd name="T58" fmla="*/ 3 w 81"/>
                  <a:gd name="T59" fmla="*/ 31 h 129"/>
                  <a:gd name="T60" fmla="*/ 8 w 81"/>
                  <a:gd name="T61" fmla="*/ 23 h 129"/>
                  <a:gd name="T62" fmla="*/ 14 w 81"/>
                  <a:gd name="T63" fmla="*/ 16 h 129"/>
                  <a:gd name="T64" fmla="*/ 22 w 81"/>
                  <a:gd name="T65" fmla="*/ 10 h 129"/>
                  <a:gd name="T66" fmla="*/ 30 w 81"/>
                  <a:gd name="T67" fmla="*/ 5 h 129"/>
                  <a:gd name="T68" fmla="*/ 36 w 81"/>
                  <a:gd name="T69" fmla="*/ 1 h 129"/>
                  <a:gd name="T70" fmla="*/ 40 w 81"/>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9">
                    <a:moveTo>
                      <a:pt x="40" y="0"/>
                    </a:moveTo>
                    <a:lnTo>
                      <a:pt x="37" y="1"/>
                    </a:lnTo>
                    <a:lnTo>
                      <a:pt x="31" y="6"/>
                    </a:lnTo>
                    <a:lnTo>
                      <a:pt x="24" y="12"/>
                    </a:lnTo>
                    <a:lnTo>
                      <a:pt x="17" y="22"/>
                    </a:lnTo>
                    <a:lnTo>
                      <a:pt x="11" y="32"/>
                    </a:lnTo>
                    <a:lnTo>
                      <a:pt x="8" y="43"/>
                    </a:lnTo>
                    <a:lnTo>
                      <a:pt x="11" y="55"/>
                    </a:lnTo>
                    <a:lnTo>
                      <a:pt x="19" y="71"/>
                    </a:lnTo>
                    <a:lnTo>
                      <a:pt x="33" y="88"/>
                    </a:lnTo>
                    <a:lnTo>
                      <a:pt x="47" y="104"/>
                    </a:lnTo>
                    <a:lnTo>
                      <a:pt x="63" y="116"/>
                    </a:lnTo>
                    <a:lnTo>
                      <a:pt x="80" y="125"/>
                    </a:lnTo>
                    <a:lnTo>
                      <a:pt x="81" y="125"/>
                    </a:lnTo>
                    <a:lnTo>
                      <a:pt x="77" y="126"/>
                    </a:lnTo>
                    <a:lnTo>
                      <a:pt x="68" y="127"/>
                    </a:lnTo>
                    <a:lnTo>
                      <a:pt x="59" y="129"/>
                    </a:lnTo>
                    <a:lnTo>
                      <a:pt x="51" y="129"/>
                    </a:lnTo>
                    <a:lnTo>
                      <a:pt x="48" y="129"/>
                    </a:lnTo>
                    <a:lnTo>
                      <a:pt x="46" y="126"/>
                    </a:lnTo>
                    <a:lnTo>
                      <a:pt x="41" y="121"/>
                    </a:lnTo>
                    <a:lnTo>
                      <a:pt x="34" y="113"/>
                    </a:lnTo>
                    <a:lnTo>
                      <a:pt x="25" y="102"/>
                    </a:lnTo>
                    <a:lnTo>
                      <a:pt x="18" y="91"/>
                    </a:lnTo>
                    <a:lnTo>
                      <a:pt x="9" y="78"/>
                    </a:lnTo>
                    <a:lnTo>
                      <a:pt x="4" y="69"/>
                    </a:lnTo>
                    <a:lnTo>
                      <a:pt x="2" y="59"/>
                    </a:lnTo>
                    <a:lnTo>
                      <a:pt x="0" y="48"/>
                    </a:lnTo>
                    <a:lnTo>
                      <a:pt x="1" y="38"/>
                    </a:lnTo>
                    <a:lnTo>
                      <a:pt x="3" y="31"/>
                    </a:lnTo>
                    <a:lnTo>
                      <a:pt x="8" y="23"/>
                    </a:lnTo>
                    <a:lnTo>
                      <a:pt x="14" y="16"/>
                    </a:lnTo>
                    <a:lnTo>
                      <a:pt x="22" y="10"/>
                    </a:lnTo>
                    <a:lnTo>
                      <a:pt x="30" y="5"/>
                    </a:lnTo>
                    <a:lnTo>
                      <a:pt x="36" y="1"/>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4" name="Freeform 54">
                <a:extLst>
                  <a:ext uri="{FF2B5EF4-FFF2-40B4-BE49-F238E27FC236}">
                    <a16:creationId xmlns:a16="http://schemas.microsoft.com/office/drawing/2014/main" id="{787DC514-D84D-4067-A6A3-481F3B7E3B1E}"/>
                  </a:ext>
                </a:extLst>
              </p:cNvPr>
              <p:cNvSpPr>
                <a:spLocks/>
              </p:cNvSpPr>
              <p:nvPr/>
            </p:nvSpPr>
            <p:spPr bwMode="auto">
              <a:xfrm>
                <a:off x="8697175" y="6590458"/>
                <a:ext cx="101120" cy="62498"/>
              </a:xfrm>
              <a:custGeom>
                <a:avLst/>
                <a:gdLst>
                  <a:gd name="T0" fmla="*/ 141 w 144"/>
                  <a:gd name="T1" fmla="*/ 0 h 89"/>
                  <a:gd name="T2" fmla="*/ 142 w 144"/>
                  <a:gd name="T3" fmla="*/ 1 h 89"/>
                  <a:gd name="T4" fmla="*/ 142 w 144"/>
                  <a:gd name="T5" fmla="*/ 6 h 89"/>
                  <a:gd name="T6" fmla="*/ 144 w 144"/>
                  <a:gd name="T7" fmla="*/ 14 h 89"/>
                  <a:gd name="T8" fmla="*/ 142 w 144"/>
                  <a:gd name="T9" fmla="*/ 25 h 89"/>
                  <a:gd name="T10" fmla="*/ 139 w 144"/>
                  <a:gd name="T11" fmla="*/ 37 h 89"/>
                  <a:gd name="T12" fmla="*/ 134 w 144"/>
                  <a:gd name="T13" fmla="*/ 50 h 89"/>
                  <a:gd name="T14" fmla="*/ 127 w 144"/>
                  <a:gd name="T15" fmla="*/ 61 h 89"/>
                  <a:gd name="T16" fmla="*/ 112 w 144"/>
                  <a:gd name="T17" fmla="*/ 74 h 89"/>
                  <a:gd name="T18" fmla="*/ 100 w 144"/>
                  <a:gd name="T19" fmla="*/ 83 h 89"/>
                  <a:gd name="T20" fmla="*/ 86 w 144"/>
                  <a:gd name="T21" fmla="*/ 86 h 89"/>
                  <a:gd name="T22" fmla="*/ 74 w 144"/>
                  <a:gd name="T23" fmla="*/ 89 h 89"/>
                  <a:gd name="T24" fmla="*/ 56 w 144"/>
                  <a:gd name="T25" fmla="*/ 89 h 89"/>
                  <a:gd name="T26" fmla="*/ 42 w 144"/>
                  <a:gd name="T27" fmla="*/ 88 h 89"/>
                  <a:gd name="T28" fmla="*/ 30 w 144"/>
                  <a:gd name="T29" fmla="*/ 84 h 89"/>
                  <a:gd name="T30" fmla="*/ 20 w 144"/>
                  <a:gd name="T31" fmla="*/ 81 h 89"/>
                  <a:gd name="T32" fmla="*/ 13 w 144"/>
                  <a:gd name="T33" fmla="*/ 80 h 89"/>
                  <a:gd name="T34" fmla="*/ 6 w 144"/>
                  <a:gd name="T35" fmla="*/ 81 h 89"/>
                  <a:gd name="T36" fmla="*/ 1 w 144"/>
                  <a:gd name="T37" fmla="*/ 84 h 89"/>
                  <a:gd name="T38" fmla="*/ 0 w 144"/>
                  <a:gd name="T39" fmla="*/ 81 h 89"/>
                  <a:gd name="T40" fmla="*/ 1 w 144"/>
                  <a:gd name="T41" fmla="*/ 78 h 89"/>
                  <a:gd name="T42" fmla="*/ 3 w 144"/>
                  <a:gd name="T43" fmla="*/ 72 h 89"/>
                  <a:gd name="T44" fmla="*/ 7 w 144"/>
                  <a:gd name="T45" fmla="*/ 67 h 89"/>
                  <a:gd name="T46" fmla="*/ 9 w 144"/>
                  <a:gd name="T47" fmla="*/ 63 h 89"/>
                  <a:gd name="T48" fmla="*/ 11 w 144"/>
                  <a:gd name="T49" fmla="*/ 61 h 89"/>
                  <a:gd name="T50" fmla="*/ 13 w 144"/>
                  <a:gd name="T51" fmla="*/ 62 h 89"/>
                  <a:gd name="T52" fmla="*/ 20 w 144"/>
                  <a:gd name="T53" fmla="*/ 67 h 89"/>
                  <a:gd name="T54" fmla="*/ 30 w 144"/>
                  <a:gd name="T55" fmla="*/ 70 h 89"/>
                  <a:gd name="T56" fmla="*/ 44 w 144"/>
                  <a:gd name="T57" fmla="*/ 75 h 89"/>
                  <a:gd name="T58" fmla="*/ 58 w 144"/>
                  <a:gd name="T59" fmla="*/ 78 h 89"/>
                  <a:gd name="T60" fmla="*/ 74 w 144"/>
                  <a:gd name="T61" fmla="*/ 78 h 89"/>
                  <a:gd name="T62" fmla="*/ 92 w 144"/>
                  <a:gd name="T63" fmla="*/ 73 h 89"/>
                  <a:gd name="T64" fmla="*/ 108 w 144"/>
                  <a:gd name="T65" fmla="*/ 64 h 89"/>
                  <a:gd name="T66" fmla="*/ 122 w 144"/>
                  <a:gd name="T67" fmla="*/ 53 h 89"/>
                  <a:gd name="T68" fmla="*/ 130 w 144"/>
                  <a:gd name="T69" fmla="*/ 40 h 89"/>
                  <a:gd name="T70" fmla="*/ 138 w 144"/>
                  <a:gd name="T71" fmla="*/ 26 h 89"/>
                  <a:gd name="T72" fmla="*/ 140 w 144"/>
                  <a:gd name="T73" fmla="*/ 14 h 89"/>
                  <a:gd name="T74" fmla="*/ 141 w 144"/>
                  <a:gd name="T75" fmla="*/ 4 h 89"/>
                  <a:gd name="T76" fmla="*/ 141 w 144"/>
                  <a:gd name="T7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89">
                    <a:moveTo>
                      <a:pt x="141" y="0"/>
                    </a:moveTo>
                    <a:lnTo>
                      <a:pt x="142" y="1"/>
                    </a:lnTo>
                    <a:lnTo>
                      <a:pt x="142" y="6"/>
                    </a:lnTo>
                    <a:lnTo>
                      <a:pt x="144" y="14"/>
                    </a:lnTo>
                    <a:lnTo>
                      <a:pt x="142" y="25"/>
                    </a:lnTo>
                    <a:lnTo>
                      <a:pt x="139" y="37"/>
                    </a:lnTo>
                    <a:lnTo>
                      <a:pt x="134" y="50"/>
                    </a:lnTo>
                    <a:lnTo>
                      <a:pt x="127" y="61"/>
                    </a:lnTo>
                    <a:lnTo>
                      <a:pt x="112" y="74"/>
                    </a:lnTo>
                    <a:lnTo>
                      <a:pt x="100" y="83"/>
                    </a:lnTo>
                    <a:lnTo>
                      <a:pt x="86" y="86"/>
                    </a:lnTo>
                    <a:lnTo>
                      <a:pt x="74" y="89"/>
                    </a:lnTo>
                    <a:lnTo>
                      <a:pt x="56" y="89"/>
                    </a:lnTo>
                    <a:lnTo>
                      <a:pt x="42" y="88"/>
                    </a:lnTo>
                    <a:lnTo>
                      <a:pt x="30" y="84"/>
                    </a:lnTo>
                    <a:lnTo>
                      <a:pt x="20" y="81"/>
                    </a:lnTo>
                    <a:lnTo>
                      <a:pt x="13" y="80"/>
                    </a:lnTo>
                    <a:lnTo>
                      <a:pt x="6" y="81"/>
                    </a:lnTo>
                    <a:lnTo>
                      <a:pt x="1" y="84"/>
                    </a:lnTo>
                    <a:lnTo>
                      <a:pt x="0" y="81"/>
                    </a:lnTo>
                    <a:lnTo>
                      <a:pt x="1" y="78"/>
                    </a:lnTo>
                    <a:lnTo>
                      <a:pt x="3" y="72"/>
                    </a:lnTo>
                    <a:lnTo>
                      <a:pt x="7" y="67"/>
                    </a:lnTo>
                    <a:lnTo>
                      <a:pt x="9" y="63"/>
                    </a:lnTo>
                    <a:lnTo>
                      <a:pt x="11" y="61"/>
                    </a:lnTo>
                    <a:lnTo>
                      <a:pt x="13" y="62"/>
                    </a:lnTo>
                    <a:lnTo>
                      <a:pt x="20" y="67"/>
                    </a:lnTo>
                    <a:lnTo>
                      <a:pt x="30" y="70"/>
                    </a:lnTo>
                    <a:lnTo>
                      <a:pt x="44" y="75"/>
                    </a:lnTo>
                    <a:lnTo>
                      <a:pt x="58" y="78"/>
                    </a:lnTo>
                    <a:lnTo>
                      <a:pt x="74" y="78"/>
                    </a:lnTo>
                    <a:lnTo>
                      <a:pt x="92" y="73"/>
                    </a:lnTo>
                    <a:lnTo>
                      <a:pt x="108" y="64"/>
                    </a:lnTo>
                    <a:lnTo>
                      <a:pt x="122" y="53"/>
                    </a:lnTo>
                    <a:lnTo>
                      <a:pt x="130" y="40"/>
                    </a:lnTo>
                    <a:lnTo>
                      <a:pt x="138" y="26"/>
                    </a:lnTo>
                    <a:lnTo>
                      <a:pt x="140" y="14"/>
                    </a:lnTo>
                    <a:lnTo>
                      <a:pt x="141" y="4"/>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5" name="Freeform 55">
                <a:extLst>
                  <a:ext uri="{FF2B5EF4-FFF2-40B4-BE49-F238E27FC236}">
                    <a16:creationId xmlns:a16="http://schemas.microsoft.com/office/drawing/2014/main" id="{134FCA4C-A645-49CA-A7A3-6A0CDF524022}"/>
                  </a:ext>
                </a:extLst>
              </p:cNvPr>
              <p:cNvSpPr>
                <a:spLocks/>
              </p:cNvSpPr>
              <p:nvPr/>
            </p:nvSpPr>
            <p:spPr bwMode="auto">
              <a:xfrm>
                <a:off x="8451396" y="6565179"/>
                <a:ext cx="100419" cy="39324"/>
              </a:xfrm>
              <a:custGeom>
                <a:avLst/>
                <a:gdLst>
                  <a:gd name="T0" fmla="*/ 55 w 143"/>
                  <a:gd name="T1" fmla="*/ 0 h 56"/>
                  <a:gd name="T2" fmla="*/ 77 w 143"/>
                  <a:gd name="T3" fmla="*/ 0 h 56"/>
                  <a:gd name="T4" fmla="*/ 91 w 143"/>
                  <a:gd name="T5" fmla="*/ 3 h 56"/>
                  <a:gd name="T6" fmla="*/ 105 w 143"/>
                  <a:gd name="T7" fmla="*/ 6 h 56"/>
                  <a:gd name="T8" fmla="*/ 119 w 143"/>
                  <a:gd name="T9" fmla="*/ 12 h 56"/>
                  <a:gd name="T10" fmla="*/ 131 w 143"/>
                  <a:gd name="T11" fmla="*/ 18 h 56"/>
                  <a:gd name="T12" fmla="*/ 138 w 143"/>
                  <a:gd name="T13" fmla="*/ 23 h 56"/>
                  <a:gd name="T14" fmla="*/ 142 w 143"/>
                  <a:gd name="T15" fmla="*/ 27 h 56"/>
                  <a:gd name="T16" fmla="*/ 143 w 143"/>
                  <a:gd name="T17" fmla="*/ 36 h 56"/>
                  <a:gd name="T18" fmla="*/ 143 w 143"/>
                  <a:gd name="T19" fmla="*/ 45 h 56"/>
                  <a:gd name="T20" fmla="*/ 143 w 143"/>
                  <a:gd name="T21" fmla="*/ 53 h 56"/>
                  <a:gd name="T22" fmla="*/ 142 w 143"/>
                  <a:gd name="T23" fmla="*/ 56 h 56"/>
                  <a:gd name="T24" fmla="*/ 141 w 143"/>
                  <a:gd name="T25" fmla="*/ 54 h 56"/>
                  <a:gd name="T26" fmla="*/ 137 w 143"/>
                  <a:gd name="T27" fmla="*/ 49 h 56"/>
                  <a:gd name="T28" fmla="*/ 131 w 143"/>
                  <a:gd name="T29" fmla="*/ 40 h 56"/>
                  <a:gd name="T30" fmla="*/ 121 w 143"/>
                  <a:gd name="T31" fmla="*/ 32 h 56"/>
                  <a:gd name="T32" fmla="*/ 109 w 143"/>
                  <a:gd name="T33" fmla="*/ 22 h 56"/>
                  <a:gd name="T34" fmla="*/ 93 w 143"/>
                  <a:gd name="T35" fmla="*/ 15 h 56"/>
                  <a:gd name="T36" fmla="*/ 75 w 143"/>
                  <a:gd name="T37" fmla="*/ 11 h 56"/>
                  <a:gd name="T38" fmla="*/ 62 w 143"/>
                  <a:gd name="T39" fmla="*/ 9 h 56"/>
                  <a:gd name="T40" fmla="*/ 49 w 143"/>
                  <a:gd name="T41" fmla="*/ 10 h 56"/>
                  <a:gd name="T42" fmla="*/ 34 w 143"/>
                  <a:gd name="T43" fmla="*/ 11 h 56"/>
                  <a:gd name="T44" fmla="*/ 22 w 143"/>
                  <a:gd name="T45" fmla="*/ 14 h 56"/>
                  <a:gd name="T46" fmla="*/ 11 w 143"/>
                  <a:gd name="T47" fmla="*/ 16 h 56"/>
                  <a:gd name="T48" fmla="*/ 4 w 143"/>
                  <a:gd name="T49" fmla="*/ 18 h 56"/>
                  <a:gd name="T50" fmla="*/ 0 w 143"/>
                  <a:gd name="T51" fmla="*/ 18 h 56"/>
                  <a:gd name="T52" fmla="*/ 3 w 143"/>
                  <a:gd name="T53" fmla="*/ 17 h 56"/>
                  <a:gd name="T54" fmla="*/ 10 w 143"/>
                  <a:gd name="T55" fmla="*/ 14 h 56"/>
                  <a:gd name="T56" fmla="*/ 22 w 143"/>
                  <a:gd name="T57" fmla="*/ 7 h 56"/>
                  <a:gd name="T58" fmla="*/ 37 w 143"/>
                  <a:gd name="T59" fmla="*/ 4 h 56"/>
                  <a:gd name="T60" fmla="*/ 55 w 143"/>
                  <a:gd name="T6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56">
                    <a:moveTo>
                      <a:pt x="55" y="0"/>
                    </a:moveTo>
                    <a:lnTo>
                      <a:pt x="77" y="0"/>
                    </a:lnTo>
                    <a:lnTo>
                      <a:pt x="91" y="3"/>
                    </a:lnTo>
                    <a:lnTo>
                      <a:pt x="105" y="6"/>
                    </a:lnTo>
                    <a:lnTo>
                      <a:pt x="119" y="12"/>
                    </a:lnTo>
                    <a:lnTo>
                      <a:pt x="131" y="18"/>
                    </a:lnTo>
                    <a:lnTo>
                      <a:pt x="138" y="23"/>
                    </a:lnTo>
                    <a:lnTo>
                      <a:pt x="142" y="27"/>
                    </a:lnTo>
                    <a:lnTo>
                      <a:pt x="143" y="36"/>
                    </a:lnTo>
                    <a:lnTo>
                      <a:pt x="143" y="45"/>
                    </a:lnTo>
                    <a:lnTo>
                      <a:pt x="143" y="53"/>
                    </a:lnTo>
                    <a:lnTo>
                      <a:pt x="142" y="56"/>
                    </a:lnTo>
                    <a:lnTo>
                      <a:pt x="141" y="54"/>
                    </a:lnTo>
                    <a:lnTo>
                      <a:pt x="137" y="49"/>
                    </a:lnTo>
                    <a:lnTo>
                      <a:pt x="131" y="40"/>
                    </a:lnTo>
                    <a:lnTo>
                      <a:pt x="121" y="32"/>
                    </a:lnTo>
                    <a:lnTo>
                      <a:pt x="109" y="22"/>
                    </a:lnTo>
                    <a:lnTo>
                      <a:pt x="93" y="15"/>
                    </a:lnTo>
                    <a:lnTo>
                      <a:pt x="75" y="11"/>
                    </a:lnTo>
                    <a:lnTo>
                      <a:pt x="62" y="9"/>
                    </a:lnTo>
                    <a:lnTo>
                      <a:pt x="49" y="10"/>
                    </a:lnTo>
                    <a:lnTo>
                      <a:pt x="34" y="11"/>
                    </a:lnTo>
                    <a:lnTo>
                      <a:pt x="22" y="14"/>
                    </a:lnTo>
                    <a:lnTo>
                      <a:pt x="11" y="16"/>
                    </a:lnTo>
                    <a:lnTo>
                      <a:pt x="4" y="18"/>
                    </a:lnTo>
                    <a:lnTo>
                      <a:pt x="0" y="18"/>
                    </a:lnTo>
                    <a:lnTo>
                      <a:pt x="3" y="17"/>
                    </a:lnTo>
                    <a:lnTo>
                      <a:pt x="10" y="14"/>
                    </a:lnTo>
                    <a:lnTo>
                      <a:pt x="22" y="7"/>
                    </a:lnTo>
                    <a:lnTo>
                      <a:pt x="37" y="4"/>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6" name="Freeform 56">
                <a:extLst>
                  <a:ext uri="{FF2B5EF4-FFF2-40B4-BE49-F238E27FC236}">
                    <a16:creationId xmlns:a16="http://schemas.microsoft.com/office/drawing/2014/main" id="{F84D680E-CFAD-4EC1-8FE2-EF773C10B6F9}"/>
                  </a:ext>
                </a:extLst>
              </p:cNvPr>
              <p:cNvSpPr>
                <a:spLocks/>
              </p:cNvSpPr>
              <p:nvPr/>
            </p:nvSpPr>
            <p:spPr bwMode="auto">
              <a:xfrm>
                <a:off x="8644508" y="6492147"/>
                <a:ext cx="54773" cy="54072"/>
              </a:xfrm>
              <a:custGeom>
                <a:avLst/>
                <a:gdLst>
                  <a:gd name="T0" fmla="*/ 66 w 78"/>
                  <a:gd name="T1" fmla="*/ 0 h 77"/>
                  <a:gd name="T2" fmla="*/ 75 w 78"/>
                  <a:gd name="T3" fmla="*/ 0 h 77"/>
                  <a:gd name="T4" fmla="*/ 78 w 78"/>
                  <a:gd name="T5" fmla="*/ 0 h 77"/>
                  <a:gd name="T6" fmla="*/ 75 w 78"/>
                  <a:gd name="T7" fmla="*/ 1 h 77"/>
                  <a:gd name="T8" fmla="*/ 67 w 78"/>
                  <a:gd name="T9" fmla="*/ 3 h 77"/>
                  <a:gd name="T10" fmla="*/ 56 w 78"/>
                  <a:gd name="T11" fmla="*/ 6 h 77"/>
                  <a:gd name="T12" fmla="*/ 44 w 78"/>
                  <a:gd name="T13" fmla="*/ 11 h 77"/>
                  <a:gd name="T14" fmla="*/ 31 w 78"/>
                  <a:gd name="T15" fmla="*/ 20 h 77"/>
                  <a:gd name="T16" fmla="*/ 18 w 78"/>
                  <a:gd name="T17" fmla="*/ 31 h 77"/>
                  <a:gd name="T18" fmla="*/ 13 w 78"/>
                  <a:gd name="T19" fmla="*/ 40 h 77"/>
                  <a:gd name="T20" fmla="*/ 10 w 78"/>
                  <a:gd name="T21" fmla="*/ 53 h 77"/>
                  <a:gd name="T22" fmla="*/ 7 w 78"/>
                  <a:gd name="T23" fmla="*/ 64 h 77"/>
                  <a:gd name="T24" fmla="*/ 6 w 78"/>
                  <a:gd name="T25" fmla="*/ 73 h 77"/>
                  <a:gd name="T26" fmla="*/ 6 w 78"/>
                  <a:gd name="T27" fmla="*/ 77 h 77"/>
                  <a:gd name="T28" fmla="*/ 6 w 78"/>
                  <a:gd name="T29" fmla="*/ 77 h 77"/>
                  <a:gd name="T30" fmla="*/ 6 w 78"/>
                  <a:gd name="T31" fmla="*/ 77 h 77"/>
                  <a:gd name="T32" fmla="*/ 6 w 78"/>
                  <a:gd name="T33" fmla="*/ 76 h 77"/>
                  <a:gd name="T34" fmla="*/ 5 w 78"/>
                  <a:gd name="T35" fmla="*/ 75 h 77"/>
                  <a:gd name="T36" fmla="*/ 4 w 78"/>
                  <a:gd name="T37" fmla="*/ 73 h 77"/>
                  <a:gd name="T38" fmla="*/ 2 w 78"/>
                  <a:gd name="T39" fmla="*/ 70 h 77"/>
                  <a:gd name="T40" fmla="*/ 0 w 78"/>
                  <a:gd name="T41" fmla="*/ 66 h 77"/>
                  <a:gd name="T42" fmla="*/ 0 w 78"/>
                  <a:gd name="T43" fmla="*/ 62 h 77"/>
                  <a:gd name="T44" fmla="*/ 1 w 78"/>
                  <a:gd name="T45" fmla="*/ 54 h 77"/>
                  <a:gd name="T46" fmla="*/ 2 w 78"/>
                  <a:gd name="T47" fmla="*/ 43 h 77"/>
                  <a:gd name="T48" fmla="*/ 6 w 78"/>
                  <a:gd name="T49" fmla="*/ 32 h 77"/>
                  <a:gd name="T50" fmla="*/ 12 w 78"/>
                  <a:gd name="T51" fmla="*/ 22 h 77"/>
                  <a:gd name="T52" fmla="*/ 26 w 78"/>
                  <a:gd name="T53" fmla="*/ 11 h 77"/>
                  <a:gd name="T54" fmla="*/ 40 w 78"/>
                  <a:gd name="T55" fmla="*/ 4 h 77"/>
                  <a:gd name="T56" fmla="*/ 55 w 78"/>
                  <a:gd name="T57" fmla="*/ 1 h 77"/>
                  <a:gd name="T58" fmla="*/ 66 w 78"/>
                  <a:gd name="T5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7">
                    <a:moveTo>
                      <a:pt x="66" y="0"/>
                    </a:moveTo>
                    <a:lnTo>
                      <a:pt x="75" y="0"/>
                    </a:lnTo>
                    <a:lnTo>
                      <a:pt x="78" y="0"/>
                    </a:lnTo>
                    <a:lnTo>
                      <a:pt x="75" y="1"/>
                    </a:lnTo>
                    <a:lnTo>
                      <a:pt x="67" y="3"/>
                    </a:lnTo>
                    <a:lnTo>
                      <a:pt x="56" y="6"/>
                    </a:lnTo>
                    <a:lnTo>
                      <a:pt x="44" y="11"/>
                    </a:lnTo>
                    <a:lnTo>
                      <a:pt x="31" y="20"/>
                    </a:lnTo>
                    <a:lnTo>
                      <a:pt x="18" y="31"/>
                    </a:lnTo>
                    <a:lnTo>
                      <a:pt x="13" y="40"/>
                    </a:lnTo>
                    <a:lnTo>
                      <a:pt x="10" y="53"/>
                    </a:lnTo>
                    <a:lnTo>
                      <a:pt x="7" y="64"/>
                    </a:lnTo>
                    <a:lnTo>
                      <a:pt x="6" y="73"/>
                    </a:lnTo>
                    <a:lnTo>
                      <a:pt x="6" y="77"/>
                    </a:lnTo>
                    <a:lnTo>
                      <a:pt x="6" y="77"/>
                    </a:lnTo>
                    <a:lnTo>
                      <a:pt x="6" y="77"/>
                    </a:lnTo>
                    <a:lnTo>
                      <a:pt x="6" y="76"/>
                    </a:lnTo>
                    <a:lnTo>
                      <a:pt x="5" y="75"/>
                    </a:lnTo>
                    <a:lnTo>
                      <a:pt x="4" y="73"/>
                    </a:lnTo>
                    <a:lnTo>
                      <a:pt x="2" y="70"/>
                    </a:lnTo>
                    <a:lnTo>
                      <a:pt x="0" y="66"/>
                    </a:lnTo>
                    <a:lnTo>
                      <a:pt x="0" y="62"/>
                    </a:lnTo>
                    <a:lnTo>
                      <a:pt x="1" y="54"/>
                    </a:lnTo>
                    <a:lnTo>
                      <a:pt x="2" y="43"/>
                    </a:lnTo>
                    <a:lnTo>
                      <a:pt x="6" y="32"/>
                    </a:lnTo>
                    <a:lnTo>
                      <a:pt x="12" y="22"/>
                    </a:lnTo>
                    <a:lnTo>
                      <a:pt x="26" y="11"/>
                    </a:lnTo>
                    <a:lnTo>
                      <a:pt x="40" y="4"/>
                    </a:lnTo>
                    <a:lnTo>
                      <a:pt x="55" y="1"/>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7" name="Freeform 57">
                <a:extLst>
                  <a:ext uri="{FF2B5EF4-FFF2-40B4-BE49-F238E27FC236}">
                    <a16:creationId xmlns:a16="http://schemas.microsoft.com/office/drawing/2014/main" id="{512717E6-266A-4600-98C6-0452974C4288}"/>
                  </a:ext>
                </a:extLst>
              </p:cNvPr>
              <p:cNvSpPr>
                <a:spLocks/>
              </p:cNvSpPr>
              <p:nvPr/>
            </p:nvSpPr>
            <p:spPr bwMode="auto">
              <a:xfrm>
                <a:off x="8511788" y="6460547"/>
                <a:ext cx="16151" cy="76543"/>
              </a:xfrm>
              <a:custGeom>
                <a:avLst/>
                <a:gdLst>
                  <a:gd name="T0" fmla="*/ 23 w 23"/>
                  <a:gd name="T1" fmla="*/ 0 h 109"/>
                  <a:gd name="T2" fmla="*/ 22 w 23"/>
                  <a:gd name="T3" fmla="*/ 2 h 109"/>
                  <a:gd name="T4" fmla="*/ 18 w 23"/>
                  <a:gd name="T5" fmla="*/ 10 h 109"/>
                  <a:gd name="T6" fmla="*/ 13 w 23"/>
                  <a:gd name="T7" fmla="*/ 19 h 109"/>
                  <a:gd name="T8" fmla="*/ 9 w 23"/>
                  <a:gd name="T9" fmla="*/ 32 h 109"/>
                  <a:gd name="T10" fmla="*/ 6 w 23"/>
                  <a:gd name="T11" fmla="*/ 44 h 109"/>
                  <a:gd name="T12" fmla="*/ 6 w 23"/>
                  <a:gd name="T13" fmla="*/ 56 h 109"/>
                  <a:gd name="T14" fmla="*/ 8 w 23"/>
                  <a:gd name="T15" fmla="*/ 67 h 109"/>
                  <a:gd name="T16" fmla="*/ 12 w 23"/>
                  <a:gd name="T17" fmla="*/ 79 h 109"/>
                  <a:gd name="T18" fmla="*/ 16 w 23"/>
                  <a:gd name="T19" fmla="*/ 90 h 109"/>
                  <a:gd name="T20" fmla="*/ 19 w 23"/>
                  <a:gd name="T21" fmla="*/ 100 h 109"/>
                  <a:gd name="T22" fmla="*/ 22 w 23"/>
                  <a:gd name="T23" fmla="*/ 106 h 109"/>
                  <a:gd name="T24" fmla="*/ 23 w 23"/>
                  <a:gd name="T25" fmla="*/ 109 h 109"/>
                  <a:gd name="T26" fmla="*/ 23 w 23"/>
                  <a:gd name="T27" fmla="*/ 109 h 109"/>
                  <a:gd name="T28" fmla="*/ 22 w 23"/>
                  <a:gd name="T29" fmla="*/ 107 h 109"/>
                  <a:gd name="T30" fmla="*/ 18 w 23"/>
                  <a:gd name="T31" fmla="*/ 105 h 109"/>
                  <a:gd name="T32" fmla="*/ 12 w 23"/>
                  <a:gd name="T33" fmla="*/ 100 h 109"/>
                  <a:gd name="T34" fmla="*/ 1 w 23"/>
                  <a:gd name="T35" fmla="*/ 92 h 109"/>
                  <a:gd name="T36" fmla="*/ 1 w 23"/>
                  <a:gd name="T37" fmla="*/ 89 h 109"/>
                  <a:gd name="T38" fmla="*/ 0 w 23"/>
                  <a:gd name="T39" fmla="*/ 82 h 109"/>
                  <a:gd name="T40" fmla="*/ 0 w 23"/>
                  <a:gd name="T41" fmla="*/ 71 h 109"/>
                  <a:gd name="T42" fmla="*/ 0 w 23"/>
                  <a:gd name="T43" fmla="*/ 59 h 109"/>
                  <a:gd name="T44" fmla="*/ 1 w 23"/>
                  <a:gd name="T45" fmla="*/ 40 h 109"/>
                  <a:gd name="T46" fmla="*/ 7 w 23"/>
                  <a:gd name="T47" fmla="*/ 23 h 109"/>
                  <a:gd name="T48" fmla="*/ 16 w 23"/>
                  <a:gd name="T49" fmla="*/ 8 h 109"/>
                  <a:gd name="T50" fmla="*/ 23 w 23"/>
                  <a:gd name="T5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109">
                    <a:moveTo>
                      <a:pt x="23" y="0"/>
                    </a:moveTo>
                    <a:lnTo>
                      <a:pt x="22" y="2"/>
                    </a:lnTo>
                    <a:lnTo>
                      <a:pt x="18" y="10"/>
                    </a:lnTo>
                    <a:lnTo>
                      <a:pt x="13" y="19"/>
                    </a:lnTo>
                    <a:lnTo>
                      <a:pt x="9" y="32"/>
                    </a:lnTo>
                    <a:lnTo>
                      <a:pt x="6" y="44"/>
                    </a:lnTo>
                    <a:lnTo>
                      <a:pt x="6" y="56"/>
                    </a:lnTo>
                    <a:lnTo>
                      <a:pt x="8" y="67"/>
                    </a:lnTo>
                    <a:lnTo>
                      <a:pt x="12" y="79"/>
                    </a:lnTo>
                    <a:lnTo>
                      <a:pt x="16" y="90"/>
                    </a:lnTo>
                    <a:lnTo>
                      <a:pt x="19" y="100"/>
                    </a:lnTo>
                    <a:lnTo>
                      <a:pt x="22" y="106"/>
                    </a:lnTo>
                    <a:lnTo>
                      <a:pt x="23" y="109"/>
                    </a:lnTo>
                    <a:lnTo>
                      <a:pt x="23" y="109"/>
                    </a:lnTo>
                    <a:lnTo>
                      <a:pt x="22" y="107"/>
                    </a:lnTo>
                    <a:lnTo>
                      <a:pt x="18" y="105"/>
                    </a:lnTo>
                    <a:lnTo>
                      <a:pt x="12" y="100"/>
                    </a:lnTo>
                    <a:lnTo>
                      <a:pt x="1" y="92"/>
                    </a:lnTo>
                    <a:lnTo>
                      <a:pt x="1" y="89"/>
                    </a:lnTo>
                    <a:lnTo>
                      <a:pt x="0" y="82"/>
                    </a:lnTo>
                    <a:lnTo>
                      <a:pt x="0" y="71"/>
                    </a:lnTo>
                    <a:lnTo>
                      <a:pt x="0" y="59"/>
                    </a:lnTo>
                    <a:lnTo>
                      <a:pt x="1" y="40"/>
                    </a:lnTo>
                    <a:lnTo>
                      <a:pt x="7" y="23"/>
                    </a:lnTo>
                    <a:lnTo>
                      <a:pt x="16" y="8"/>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8" name="Freeform 58">
                <a:extLst>
                  <a:ext uri="{FF2B5EF4-FFF2-40B4-BE49-F238E27FC236}">
                    <a16:creationId xmlns:a16="http://schemas.microsoft.com/office/drawing/2014/main" id="{68F053C1-028E-43B2-9CEA-ED9E24C9E945}"/>
                  </a:ext>
                </a:extLst>
              </p:cNvPr>
              <p:cNvSpPr>
                <a:spLocks/>
              </p:cNvSpPr>
              <p:nvPr/>
            </p:nvSpPr>
            <p:spPr bwMode="auto">
              <a:xfrm>
                <a:off x="8699984" y="6650147"/>
                <a:ext cx="35814" cy="33005"/>
              </a:xfrm>
              <a:custGeom>
                <a:avLst/>
                <a:gdLst>
                  <a:gd name="T0" fmla="*/ 32 w 51"/>
                  <a:gd name="T1" fmla="*/ 0 h 47"/>
                  <a:gd name="T2" fmla="*/ 40 w 51"/>
                  <a:gd name="T3" fmla="*/ 0 h 47"/>
                  <a:gd name="T4" fmla="*/ 47 w 51"/>
                  <a:gd name="T5" fmla="*/ 3 h 47"/>
                  <a:gd name="T6" fmla="*/ 49 w 51"/>
                  <a:gd name="T7" fmla="*/ 4 h 47"/>
                  <a:gd name="T8" fmla="*/ 51 w 51"/>
                  <a:gd name="T9" fmla="*/ 5 h 47"/>
                  <a:gd name="T10" fmla="*/ 51 w 51"/>
                  <a:gd name="T11" fmla="*/ 7 h 47"/>
                  <a:gd name="T12" fmla="*/ 51 w 51"/>
                  <a:gd name="T13" fmla="*/ 11 h 47"/>
                  <a:gd name="T14" fmla="*/ 49 w 51"/>
                  <a:gd name="T15" fmla="*/ 15 h 47"/>
                  <a:gd name="T16" fmla="*/ 48 w 51"/>
                  <a:gd name="T17" fmla="*/ 18 h 47"/>
                  <a:gd name="T18" fmla="*/ 47 w 51"/>
                  <a:gd name="T19" fmla="*/ 22 h 47"/>
                  <a:gd name="T20" fmla="*/ 43 w 51"/>
                  <a:gd name="T21" fmla="*/ 31 h 47"/>
                  <a:gd name="T22" fmla="*/ 36 w 51"/>
                  <a:gd name="T23" fmla="*/ 39 h 47"/>
                  <a:gd name="T24" fmla="*/ 25 w 51"/>
                  <a:gd name="T25" fmla="*/ 45 h 47"/>
                  <a:gd name="T26" fmla="*/ 16 w 51"/>
                  <a:gd name="T27" fmla="*/ 47 h 47"/>
                  <a:gd name="T28" fmla="*/ 9 w 51"/>
                  <a:gd name="T29" fmla="*/ 45 h 47"/>
                  <a:gd name="T30" fmla="*/ 3 w 51"/>
                  <a:gd name="T31" fmla="*/ 43 h 47"/>
                  <a:gd name="T32" fmla="*/ 0 w 51"/>
                  <a:gd name="T33" fmla="*/ 40 h 47"/>
                  <a:gd name="T34" fmla="*/ 3 w 51"/>
                  <a:gd name="T35" fmla="*/ 37 h 47"/>
                  <a:gd name="T36" fmla="*/ 9 w 51"/>
                  <a:gd name="T37" fmla="*/ 33 h 47"/>
                  <a:gd name="T38" fmla="*/ 13 w 51"/>
                  <a:gd name="T39" fmla="*/ 27 h 47"/>
                  <a:gd name="T40" fmla="*/ 16 w 51"/>
                  <a:gd name="T41" fmla="*/ 18 h 47"/>
                  <a:gd name="T42" fmla="*/ 19 w 51"/>
                  <a:gd name="T43" fmla="*/ 11 h 47"/>
                  <a:gd name="T44" fmla="*/ 25 w 51"/>
                  <a:gd name="T45" fmla="*/ 4 h 47"/>
                  <a:gd name="T46" fmla="*/ 32 w 51"/>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47">
                    <a:moveTo>
                      <a:pt x="32" y="0"/>
                    </a:moveTo>
                    <a:lnTo>
                      <a:pt x="40" y="0"/>
                    </a:lnTo>
                    <a:lnTo>
                      <a:pt x="47" y="3"/>
                    </a:lnTo>
                    <a:lnTo>
                      <a:pt x="49" y="4"/>
                    </a:lnTo>
                    <a:lnTo>
                      <a:pt x="51" y="5"/>
                    </a:lnTo>
                    <a:lnTo>
                      <a:pt x="51" y="7"/>
                    </a:lnTo>
                    <a:lnTo>
                      <a:pt x="51" y="11"/>
                    </a:lnTo>
                    <a:lnTo>
                      <a:pt x="49" y="15"/>
                    </a:lnTo>
                    <a:lnTo>
                      <a:pt x="48" y="18"/>
                    </a:lnTo>
                    <a:lnTo>
                      <a:pt x="47" y="22"/>
                    </a:lnTo>
                    <a:lnTo>
                      <a:pt x="43" y="31"/>
                    </a:lnTo>
                    <a:lnTo>
                      <a:pt x="36" y="39"/>
                    </a:lnTo>
                    <a:lnTo>
                      <a:pt x="25" y="45"/>
                    </a:lnTo>
                    <a:lnTo>
                      <a:pt x="16" y="47"/>
                    </a:lnTo>
                    <a:lnTo>
                      <a:pt x="9" y="45"/>
                    </a:lnTo>
                    <a:lnTo>
                      <a:pt x="3" y="43"/>
                    </a:lnTo>
                    <a:lnTo>
                      <a:pt x="0" y="40"/>
                    </a:lnTo>
                    <a:lnTo>
                      <a:pt x="3" y="37"/>
                    </a:lnTo>
                    <a:lnTo>
                      <a:pt x="9" y="33"/>
                    </a:lnTo>
                    <a:lnTo>
                      <a:pt x="13" y="27"/>
                    </a:lnTo>
                    <a:lnTo>
                      <a:pt x="16" y="18"/>
                    </a:lnTo>
                    <a:lnTo>
                      <a:pt x="19" y="11"/>
                    </a:lnTo>
                    <a:lnTo>
                      <a:pt x="25" y="4"/>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9" name="Freeform 59">
                <a:extLst>
                  <a:ext uri="{FF2B5EF4-FFF2-40B4-BE49-F238E27FC236}">
                    <a16:creationId xmlns:a16="http://schemas.microsoft.com/office/drawing/2014/main" id="{1B2271A2-1106-4A63-8311-8245FAE43F48}"/>
                  </a:ext>
                </a:extLst>
              </p:cNvPr>
              <p:cNvSpPr>
                <a:spLocks/>
              </p:cNvSpPr>
              <p:nvPr/>
            </p:nvSpPr>
            <p:spPr bwMode="auto">
              <a:xfrm>
                <a:off x="8722454" y="6685259"/>
                <a:ext cx="31600" cy="31600"/>
              </a:xfrm>
              <a:custGeom>
                <a:avLst/>
                <a:gdLst>
                  <a:gd name="T0" fmla="*/ 4 w 45"/>
                  <a:gd name="T1" fmla="*/ 0 h 45"/>
                  <a:gd name="T2" fmla="*/ 5 w 45"/>
                  <a:gd name="T3" fmla="*/ 0 h 45"/>
                  <a:gd name="T4" fmla="*/ 6 w 45"/>
                  <a:gd name="T5" fmla="*/ 1 h 45"/>
                  <a:gd name="T6" fmla="*/ 10 w 45"/>
                  <a:gd name="T7" fmla="*/ 4 h 45"/>
                  <a:gd name="T8" fmla="*/ 12 w 45"/>
                  <a:gd name="T9" fmla="*/ 6 h 45"/>
                  <a:gd name="T10" fmla="*/ 15 w 45"/>
                  <a:gd name="T11" fmla="*/ 8 h 45"/>
                  <a:gd name="T12" fmla="*/ 17 w 45"/>
                  <a:gd name="T13" fmla="*/ 8 h 45"/>
                  <a:gd name="T14" fmla="*/ 20 w 45"/>
                  <a:gd name="T15" fmla="*/ 8 h 45"/>
                  <a:gd name="T16" fmla="*/ 23 w 45"/>
                  <a:gd name="T17" fmla="*/ 8 h 45"/>
                  <a:gd name="T18" fmla="*/ 26 w 45"/>
                  <a:gd name="T19" fmla="*/ 9 h 45"/>
                  <a:gd name="T20" fmla="*/ 27 w 45"/>
                  <a:gd name="T21" fmla="*/ 9 h 45"/>
                  <a:gd name="T22" fmla="*/ 33 w 45"/>
                  <a:gd name="T23" fmla="*/ 11 h 45"/>
                  <a:gd name="T24" fmla="*/ 37 w 45"/>
                  <a:gd name="T25" fmla="*/ 14 h 45"/>
                  <a:gd name="T26" fmla="*/ 41 w 45"/>
                  <a:gd name="T27" fmla="*/ 17 h 45"/>
                  <a:gd name="T28" fmla="*/ 43 w 45"/>
                  <a:gd name="T29" fmla="*/ 21 h 45"/>
                  <a:gd name="T30" fmla="*/ 44 w 45"/>
                  <a:gd name="T31" fmla="*/ 27 h 45"/>
                  <a:gd name="T32" fmla="*/ 45 w 45"/>
                  <a:gd name="T33" fmla="*/ 31 h 45"/>
                  <a:gd name="T34" fmla="*/ 45 w 45"/>
                  <a:gd name="T35" fmla="*/ 34 h 45"/>
                  <a:gd name="T36" fmla="*/ 44 w 45"/>
                  <a:gd name="T37" fmla="*/ 37 h 45"/>
                  <a:gd name="T38" fmla="*/ 44 w 45"/>
                  <a:gd name="T39" fmla="*/ 38 h 45"/>
                  <a:gd name="T40" fmla="*/ 43 w 45"/>
                  <a:gd name="T41" fmla="*/ 39 h 45"/>
                  <a:gd name="T42" fmla="*/ 43 w 45"/>
                  <a:gd name="T43" fmla="*/ 39 h 45"/>
                  <a:gd name="T44" fmla="*/ 42 w 45"/>
                  <a:gd name="T45" fmla="*/ 39 h 45"/>
                  <a:gd name="T46" fmla="*/ 41 w 45"/>
                  <a:gd name="T47" fmla="*/ 41 h 45"/>
                  <a:gd name="T48" fmla="*/ 36 w 45"/>
                  <a:gd name="T49" fmla="*/ 44 h 45"/>
                  <a:gd name="T50" fmla="*/ 27 w 45"/>
                  <a:gd name="T51" fmla="*/ 45 h 45"/>
                  <a:gd name="T52" fmla="*/ 19 w 45"/>
                  <a:gd name="T53" fmla="*/ 43 h 45"/>
                  <a:gd name="T54" fmla="*/ 9 w 45"/>
                  <a:gd name="T55" fmla="*/ 36 h 45"/>
                  <a:gd name="T56" fmla="*/ 3 w 45"/>
                  <a:gd name="T57" fmla="*/ 26 h 45"/>
                  <a:gd name="T58" fmla="*/ 0 w 45"/>
                  <a:gd name="T59" fmla="*/ 16 h 45"/>
                  <a:gd name="T60" fmla="*/ 1 w 45"/>
                  <a:gd name="T61" fmla="*/ 8 h 45"/>
                  <a:gd name="T62" fmla="*/ 3 w 45"/>
                  <a:gd name="T63" fmla="*/ 3 h 45"/>
                  <a:gd name="T64" fmla="*/ 4 w 45"/>
                  <a:gd name="T6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5">
                    <a:moveTo>
                      <a:pt x="4" y="0"/>
                    </a:moveTo>
                    <a:lnTo>
                      <a:pt x="5" y="0"/>
                    </a:lnTo>
                    <a:lnTo>
                      <a:pt x="6" y="1"/>
                    </a:lnTo>
                    <a:lnTo>
                      <a:pt x="10" y="4"/>
                    </a:lnTo>
                    <a:lnTo>
                      <a:pt x="12" y="6"/>
                    </a:lnTo>
                    <a:lnTo>
                      <a:pt x="15" y="8"/>
                    </a:lnTo>
                    <a:lnTo>
                      <a:pt x="17" y="8"/>
                    </a:lnTo>
                    <a:lnTo>
                      <a:pt x="20" y="8"/>
                    </a:lnTo>
                    <a:lnTo>
                      <a:pt x="23" y="8"/>
                    </a:lnTo>
                    <a:lnTo>
                      <a:pt x="26" y="9"/>
                    </a:lnTo>
                    <a:lnTo>
                      <a:pt x="27" y="9"/>
                    </a:lnTo>
                    <a:lnTo>
                      <a:pt x="33" y="11"/>
                    </a:lnTo>
                    <a:lnTo>
                      <a:pt x="37" y="14"/>
                    </a:lnTo>
                    <a:lnTo>
                      <a:pt x="41" y="17"/>
                    </a:lnTo>
                    <a:lnTo>
                      <a:pt x="43" y="21"/>
                    </a:lnTo>
                    <a:lnTo>
                      <a:pt x="44" y="27"/>
                    </a:lnTo>
                    <a:lnTo>
                      <a:pt x="45" y="31"/>
                    </a:lnTo>
                    <a:lnTo>
                      <a:pt x="45" y="34"/>
                    </a:lnTo>
                    <a:lnTo>
                      <a:pt x="44" y="37"/>
                    </a:lnTo>
                    <a:lnTo>
                      <a:pt x="44" y="38"/>
                    </a:lnTo>
                    <a:lnTo>
                      <a:pt x="43" y="39"/>
                    </a:lnTo>
                    <a:lnTo>
                      <a:pt x="43" y="39"/>
                    </a:lnTo>
                    <a:lnTo>
                      <a:pt x="42" y="39"/>
                    </a:lnTo>
                    <a:lnTo>
                      <a:pt x="41" y="41"/>
                    </a:lnTo>
                    <a:lnTo>
                      <a:pt x="36" y="44"/>
                    </a:lnTo>
                    <a:lnTo>
                      <a:pt x="27" y="45"/>
                    </a:lnTo>
                    <a:lnTo>
                      <a:pt x="19" y="43"/>
                    </a:lnTo>
                    <a:lnTo>
                      <a:pt x="9" y="36"/>
                    </a:lnTo>
                    <a:lnTo>
                      <a:pt x="3" y="26"/>
                    </a:lnTo>
                    <a:lnTo>
                      <a:pt x="0" y="16"/>
                    </a:lnTo>
                    <a:lnTo>
                      <a:pt x="1" y="8"/>
                    </a:lnTo>
                    <a:lnTo>
                      <a:pt x="3"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0" name="Freeform 60">
                <a:extLst>
                  <a:ext uri="{FF2B5EF4-FFF2-40B4-BE49-F238E27FC236}">
                    <a16:creationId xmlns:a16="http://schemas.microsoft.com/office/drawing/2014/main" id="{7BC1A0AB-4814-4BA1-A572-023EC9F39CA5}"/>
                  </a:ext>
                </a:extLst>
              </p:cNvPr>
              <p:cNvSpPr>
                <a:spLocks/>
              </p:cNvSpPr>
              <p:nvPr/>
            </p:nvSpPr>
            <p:spPr bwMode="auto">
              <a:xfrm>
                <a:off x="8716837" y="6565179"/>
                <a:ext cx="35814" cy="51263"/>
              </a:xfrm>
              <a:custGeom>
                <a:avLst/>
                <a:gdLst>
                  <a:gd name="T0" fmla="*/ 25 w 51"/>
                  <a:gd name="T1" fmla="*/ 0 h 73"/>
                  <a:gd name="T2" fmla="*/ 31 w 51"/>
                  <a:gd name="T3" fmla="*/ 1 h 73"/>
                  <a:gd name="T4" fmla="*/ 39 w 51"/>
                  <a:gd name="T5" fmla="*/ 6 h 73"/>
                  <a:gd name="T6" fmla="*/ 46 w 51"/>
                  <a:gd name="T7" fmla="*/ 17 h 73"/>
                  <a:gd name="T8" fmla="*/ 50 w 51"/>
                  <a:gd name="T9" fmla="*/ 31 h 73"/>
                  <a:gd name="T10" fmla="*/ 51 w 51"/>
                  <a:gd name="T11" fmla="*/ 44 h 73"/>
                  <a:gd name="T12" fmla="*/ 49 w 51"/>
                  <a:gd name="T13" fmla="*/ 56 h 73"/>
                  <a:gd name="T14" fmla="*/ 46 w 51"/>
                  <a:gd name="T15" fmla="*/ 66 h 73"/>
                  <a:gd name="T16" fmla="*/ 46 w 51"/>
                  <a:gd name="T17" fmla="*/ 71 h 73"/>
                  <a:gd name="T18" fmla="*/ 46 w 51"/>
                  <a:gd name="T19" fmla="*/ 73 h 73"/>
                  <a:gd name="T20" fmla="*/ 44 w 51"/>
                  <a:gd name="T21" fmla="*/ 72 h 73"/>
                  <a:gd name="T22" fmla="*/ 38 w 51"/>
                  <a:gd name="T23" fmla="*/ 69 h 73"/>
                  <a:gd name="T24" fmla="*/ 31 w 51"/>
                  <a:gd name="T25" fmla="*/ 62 h 73"/>
                  <a:gd name="T26" fmla="*/ 25 w 51"/>
                  <a:gd name="T27" fmla="*/ 56 h 73"/>
                  <a:gd name="T28" fmla="*/ 17 w 51"/>
                  <a:gd name="T29" fmla="*/ 50 h 73"/>
                  <a:gd name="T30" fmla="*/ 9 w 51"/>
                  <a:gd name="T31" fmla="*/ 43 h 73"/>
                  <a:gd name="T32" fmla="*/ 3 w 51"/>
                  <a:gd name="T33" fmla="*/ 36 h 73"/>
                  <a:gd name="T34" fmla="*/ 0 w 51"/>
                  <a:gd name="T35" fmla="*/ 26 h 73"/>
                  <a:gd name="T36" fmla="*/ 0 w 51"/>
                  <a:gd name="T37" fmla="*/ 14 h 73"/>
                  <a:gd name="T38" fmla="*/ 6 w 51"/>
                  <a:gd name="T39" fmla="*/ 5 h 73"/>
                  <a:gd name="T40" fmla="*/ 19 w 51"/>
                  <a:gd name="T41" fmla="*/ 0 h 73"/>
                  <a:gd name="T42" fmla="*/ 20 w 51"/>
                  <a:gd name="T43" fmla="*/ 0 h 73"/>
                  <a:gd name="T44" fmla="*/ 25 w 51"/>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73">
                    <a:moveTo>
                      <a:pt x="25" y="0"/>
                    </a:moveTo>
                    <a:lnTo>
                      <a:pt x="31" y="1"/>
                    </a:lnTo>
                    <a:lnTo>
                      <a:pt x="39" y="6"/>
                    </a:lnTo>
                    <a:lnTo>
                      <a:pt x="46" y="17"/>
                    </a:lnTo>
                    <a:lnTo>
                      <a:pt x="50" y="31"/>
                    </a:lnTo>
                    <a:lnTo>
                      <a:pt x="51" y="44"/>
                    </a:lnTo>
                    <a:lnTo>
                      <a:pt x="49" y="56"/>
                    </a:lnTo>
                    <a:lnTo>
                      <a:pt x="46" y="66"/>
                    </a:lnTo>
                    <a:lnTo>
                      <a:pt x="46" y="71"/>
                    </a:lnTo>
                    <a:lnTo>
                      <a:pt x="46" y="73"/>
                    </a:lnTo>
                    <a:lnTo>
                      <a:pt x="44" y="72"/>
                    </a:lnTo>
                    <a:lnTo>
                      <a:pt x="38" y="69"/>
                    </a:lnTo>
                    <a:lnTo>
                      <a:pt x="31" y="62"/>
                    </a:lnTo>
                    <a:lnTo>
                      <a:pt x="25" y="56"/>
                    </a:lnTo>
                    <a:lnTo>
                      <a:pt x="17" y="50"/>
                    </a:lnTo>
                    <a:lnTo>
                      <a:pt x="9" y="43"/>
                    </a:lnTo>
                    <a:lnTo>
                      <a:pt x="3" y="36"/>
                    </a:lnTo>
                    <a:lnTo>
                      <a:pt x="0" y="26"/>
                    </a:lnTo>
                    <a:lnTo>
                      <a:pt x="0" y="14"/>
                    </a:lnTo>
                    <a:lnTo>
                      <a:pt x="6" y="5"/>
                    </a:lnTo>
                    <a:lnTo>
                      <a:pt x="19" y="0"/>
                    </a:lnTo>
                    <a:lnTo>
                      <a:pt x="20"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2" name="Freeform 61">
                <a:extLst>
                  <a:ext uri="{FF2B5EF4-FFF2-40B4-BE49-F238E27FC236}">
                    <a16:creationId xmlns:a16="http://schemas.microsoft.com/office/drawing/2014/main" id="{7388B403-2E55-4314-AA52-E86CFFA8CEC0}"/>
                  </a:ext>
                </a:extLst>
              </p:cNvPr>
              <p:cNvSpPr>
                <a:spLocks/>
              </p:cNvSpPr>
              <p:nvPr/>
            </p:nvSpPr>
            <p:spPr bwMode="auto">
              <a:xfrm>
                <a:off x="8724562" y="6551134"/>
                <a:ext cx="8427" cy="25281"/>
              </a:xfrm>
              <a:custGeom>
                <a:avLst/>
                <a:gdLst>
                  <a:gd name="T0" fmla="*/ 12 w 12"/>
                  <a:gd name="T1" fmla="*/ 0 h 36"/>
                  <a:gd name="T2" fmla="*/ 11 w 12"/>
                  <a:gd name="T3" fmla="*/ 2 h 36"/>
                  <a:gd name="T4" fmla="*/ 8 w 12"/>
                  <a:gd name="T5" fmla="*/ 7 h 36"/>
                  <a:gd name="T6" fmla="*/ 5 w 12"/>
                  <a:gd name="T7" fmla="*/ 14 h 36"/>
                  <a:gd name="T8" fmla="*/ 3 w 12"/>
                  <a:gd name="T9" fmla="*/ 21 h 36"/>
                  <a:gd name="T10" fmla="*/ 6 w 12"/>
                  <a:gd name="T11" fmla="*/ 31 h 36"/>
                  <a:gd name="T12" fmla="*/ 7 w 12"/>
                  <a:gd name="T13" fmla="*/ 34 h 36"/>
                  <a:gd name="T14" fmla="*/ 8 w 12"/>
                  <a:gd name="T15" fmla="*/ 36 h 36"/>
                  <a:gd name="T16" fmla="*/ 8 w 12"/>
                  <a:gd name="T17" fmla="*/ 36 h 36"/>
                  <a:gd name="T18" fmla="*/ 8 w 12"/>
                  <a:gd name="T19" fmla="*/ 36 h 36"/>
                  <a:gd name="T20" fmla="*/ 7 w 12"/>
                  <a:gd name="T21" fmla="*/ 35 h 36"/>
                  <a:gd name="T22" fmla="*/ 6 w 12"/>
                  <a:gd name="T23" fmla="*/ 34 h 36"/>
                  <a:gd name="T24" fmla="*/ 5 w 12"/>
                  <a:gd name="T25" fmla="*/ 32 h 36"/>
                  <a:gd name="T26" fmla="*/ 3 w 12"/>
                  <a:gd name="T27" fmla="*/ 31 h 36"/>
                  <a:gd name="T28" fmla="*/ 2 w 12"/>
                  <a:gd name="T29" fmla="*/ 30 h 36"/>
                  <a:gd name="T30" fmla="*/ 2 w 12"/>
                  <a:gd name="T31" fmla="*/ 29 h 36"/>
                  <a:gd name="T32" fmla="*/ 1 w 12"/>
                  <a:gd name="T33" fmla="*/ 29 h 36"/>
                  <a:gd name="T34" fmla="*/ 1 w 12"/>
                  <a:gd name="T35" fmla="*/ 26 h 36"/>
                  <a:gd name="T36" fmla="*/ 0 w 12"/>
                  <a:gd name="T37" fmla="*/ 20 h 36"/>
                  <a:gd name="T38" fmla="*/ 0 w 12"/>
                  <a:gd name="T39" fmla="*/ 13 h 36"/>
                  <a:gd name="T40" fmla="*/ 1 w 12"/>
                  <a:gd name="T41" fmla="*/ 7 h 36"/>
                  <a:gd name="T42" fmla="*/ 6 w 12"/>
                  <a:gd name="T43" fmla="*/ 4 h 36"/>
                  <a:gd name="T44" fmla="*/ 8 w 12"/>
                  <a:gd name="T45" fmla="*/ 3 h 36"/>
                  <a:gd name="T46" fmla="*/ 9 w 12"/>
                  <a:gd name="T47" fmla="*/ 2 h 36"/>
                  <a:gd name="T48" fmla="*/ 11 w 12"/>
                  <a:gd name="T49" fmla="*/ 0 h 36"/>
                  <a:gd name="T50" fmla="*/ 12 w 12"/>
                  <a:gd name="T51" fmla="*/ 0 h 36"/>
                  <a:gd name="T52" fmla="*/ 12 w 12"/>
                  <a:gd name="T53" fmla="*/ 0 h 36"/>
                  <a:gd name="T54" fmla="*/ 12 w 12"/>
                  <a:gd name="T5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6">
                    <a:moveTo>
                      <a:pt x="12" y="0"/>
                    </a:moveTo>
                    <a:lnTo>
                      <a:pt x="11" y="2"/>
                    </a:lnTo>
                    <a:lnTo>
                      <a:pt x="8" y="7"/>
                    </a:lnTo>
                    <a:lnTo>
                      <a:pt x="5" y="14"/>
                    </a:lnTo>
                    <a:lnTo>
                      <a:pt x="3" y="21"/>
                    </a:lnTo>
                    <a:lnTo>
                      <a:pt x="6" y="31"/>
                    </a:lnTo>
                    <a:lnTo>
                      <a:pt x="7" y="34"/>
                    </a:lnTo>
                    <a:lnTo>
                      <a:pt x="8" y="36"/>
                    </a:lnTo>
                    <a:lnTo>
                      <a:pt x="8" y="36"/>
                    </a:lnTo>
                    <a:lnTo>
                      <a:pt x="8" y="36"/>
                    </a:lnTo>
                    <a:lnTo>
                      <a:pt x="7" y="35"/>
                    </a:lnTo>
                    <a:lnTo>
                      <a:pt x="6" y="34"/>
                    </a:lnTo>
                    <a:lnTo>
                      <a:pt x="5" y="32"/>
                    </a:lnTo>
                    <a:lnTo>
                      <a:pt x="3" y="31"/>
                    </a:lnTo>
                    <a:lnTo>
                      <a:pt x="2" y="30"/>
                    </a:lnTo>
                    <a:lnTo>
                      <a:pt x="2" y="29"/>
                    </a:lnTo>
                    <a:lnTo>
                      <a:pt x="1" y="29"/>
                    </a:lnTo>
                    <a:lnTo>
                      <a:pt x="1" y="26"/>
                    </a:lnTo>
                    <a:lnTo>
                      <a:pt x="0" y="20"/>
                    </a:lnTo>
                    <a:lnTo>
                      <a:pt x="0" y="13"/>
                    </a:lnTo>
                    <a:lnTo>
                      <a:pt x="1" y="7"/>
                    </a:lnTo>
                    <a:lnTo>
                      <a:pt x="6" y="4"/>
                    </a:lnTo>
                    <a:lnTo>
                      <a:pt x="8" y="3"/>
                    </a:lnTo>
                    <a:lnTo>
                      <a:pt x="9" y="2"/>
                    </a:lnTo>
                    <a:lnTo>
                      <a:pt x="11" y="0"/>
                    </a:lnTo>
                    <a:lnTo>
                      <a:pt x="12" y="0"/>
                    </a:lnTo>
                    <a:lnTo>
                      <a:pt x="12"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3" name="Freeform 62">
                <a:extLst>
                  <a:ext uri="{FF2B5EF4-FFF2-40B4-BE49-F238E27FC236}">
                    <a16:creationId xmlns:a16="http://schemas.microsoft.com/office/drawing/2014/main" id="{6BAA4E95-AA4A-43EC-9479-A0F80A2A3A06}"/>
                  </a:ext>
                </a:extLst>
              </p:cNvPr>
              <p:cNvSpPr>
                <a:spLocks/>
              </p:cNvSpPr>
              <p:nvPr/>
            </p:nvSpPr>
            <p:spPr bwMode="auto">
              <a:xfrm>
                <a:off x="8645912" y="6607312"/>
                <a:ext cx="37218" cy="49858"/>
              </a:xfrm>
              <a:custGeom>
                <a:avLst/>
                <a:gdLst>
                  <a:gd name="T0" fmla="*/ 16 w 53"/>
                  <a:gd name="T1" fmla="*/ 0 h 71"/>
                  <a:gd name="T2" fmla="*/ 16 w 53"/>
                  <a:gd name="T3" fmla="*/ 2 h 71"/>
                  <a:gd name="T4" fmla="*/ 18 w 53"/>
                  <a:gd name="T5" fmla="*/ 9 h 71"/>
                  <a:gd name="T6" fmla="*/ 21 w 53"/>
                  <a:gd name="T7" fmla="*/ 17 h 71"/>
                  <a:gd name="T8" fmla="*/ 29 w 53"/>
                  <a:gd name="T9" fmla="*/ 24 h 71"/>
                  <a:gd name="T10" fmla="*/ 40 w 53"/>
                  <a:gd name="T11" fmla="*/ 31 h 71"/>
                  <a:gd name="T12" fmla="*/ 48 w 53"/>
                  <a:gd name="T13" fmla="*/ 37 h 71"/>
                  <a:gd name="T14" fmla="*/ 53 w 53"/>
                  <a:gd name="T15" fmla="*/ 45 h 71"/>
                  <a:gd name="T16" fmla="*/ 52 w 53"/>
                  <a:gd name="T17" fmla="*/ 55 h 71"/>
                  <a:gd name="T18" fmla="*/ 51 w 53"/>
                  <a:gd name="T19" fmla="*/ 61 h 71"/>
                  <a:gd name="T20" fmla="*/ 49 w 53"/>
                  <a:gd name="T21" fmla="*/ 65 h 71"/>
                  <a:gd name="T22" fmla="*/ 48 w 53"/>
                  <a:gd name="T23" fmla="*/ 67 h 71"/>
                  <a:gd name="T24" fmla="*/ 48 w 53"/>
                  <a:gd name="T25" fmla="*/ 70 h 71"/>
                  <a:gd name="T26" fmla="*/ 47 w 53"/>
                  <a:gd name="T27" fmla="*/ 70 h 71"/>
                  <a:gd name="T28" fmla="*/ 47 w 53"/>
                  <a:gd name="T29" fmla="*/ 71 h 71"/>
                  <a:gd name="T30" fmla="*/ 46 w 53"/>
                  <a:gd name="T31" fmla="*/ 71 h 71"/>
                  <a:gd name="T32" fmla="*/ 46 w 53"/>
                  <a:gd name="T33" fmla="*/ 70 h 71"/>
                  <a:gd name="T34" fmla="*/ 43 w 53"/>
                  <a:gd name="T35" fmla="*/ 71 h 71"/>
                  <a:gd name="T36" fmla="*/ 35 w 53"/>
                  <a:gd name="T37" fmla="*/ 70 h 71"/>
                  <a:gd name="T38" fmla="*/ 22 w 53"/>
                  <a:gd name="T39" fmla="*/ 64 h 71"/>
                  <a:gd name="T40" fmla="*/ 11 w 53"/>
                  <a:gd name="T41" fmla="*/ 56 h 71"/>
                  <a:gd name="T42" fmla="*/ 4 w 53"/>
                  <a:gd name="T43" fmla="*/ 45 h 71"/>
                  <a:gd name="T44" fmla="*/ 0 w 53"/>
                  <a:gd name="T45" fmla="*/ 31 h 71"/>
                  <a:gd name="T46" fmla="*/ 0 w 53"/>
                  <a:gd name="T47" fmla="*/ 23 h 71"/>
                  <a:gd name="T48" fmla="*/ 4 w 53"/>
                  <a:gd name="T49" fmla="*/ 16 h 71"/>
                  <a:gd name="T50" fmla="*/ 8 w 53"/>
                  <a:gd name="T51" fmla="*/ 7 h 71"/>
                  <a:gd name="T52" fmla="*/ 13 w 53"/>
                  <a:gd name="T53" fmla="*/ 2 h 71"/>
                  <a:gd name="T54" fmla="*/ 16 w 53"/>
                  <a:gd name="T5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71">
                    <a:moveTo>
                      <a:pt x="16" y="0"/>
                    </a:moveTo>
                    <a:lnTo>
                      <a:pt x="16" y="2"/>
                    </a:lnTo>
                    <a:lnTo>
                      <a:pt x="18" y="9"/>
                    </a:lnTo>
                    <a:lnTo>
                      <a:pt x="21" y="17"/>
                    </a:lnTo>
                    <a:lnTo>
                      <a:pt x="29" y="24"/>
                    </a:lnTo>
                    <a:lnTo>
                      <a:pt x="40" y="31"/>
                    </a:lnTo>
                    <a:lnTo>
                      <a:pt x="48" y="37"/>
                    </a:lnTo>
                    <a:lnTo>
                      <a:pt x="53" y="45"/>
                    </a:lnTo>
                    <a:lnTo>
                      <a:pt x="52" y="55"/>
                    </a:lnTo>
                    <a:lnTo>
                      <a:pt x="51" y="61"/>
                    </a:lnTo>
                    <a:lnTo>
                      <a:pt x="49" y="65"/>
                    </a:lnTo>
                    <a:lnTo>
                      <a:pt x="48" y="67"/>
                    </a:lnTo>
                    <a:lnTo>
                      <a:pt x="48" y="70"/>
                    </a:lnTo>
                    <a:lnTo>
                      <a:pt x="47" y="70"/>
                    </a:lnTo>
                    <a:lnTo>
                      <a:pt x="47" y="71"/>
                    </a:lnTo>
                    <a:lnTo>
                      <a:pt x="46" y="71"/>
                    </a:lnTo>
                    <a:lnTo>
                      <a:pt x="46" y="70"/>
                    </a:lnTo>
                    <a:lnTo>
                      <a:pt x="43" y="71"/>
                    </a:lnTo>
                    <a:lnTo>
                      <a:pt x="35" y="70"/>
                    </a:lnTo>
                    <a:lnTo>
                      <a:pt x="22" y="64"/>
                    </a:lnTo>
                    <a:lnTo>
                      <a:pt x="11" y="56"/>
                    </a:lnTo>
                    <a:lnTo>
                      <a:pt x="4" y="45"/>
                    </a:lnTo>
                    <a:lnTo>
                      <a:pt x="0" y="31"/>
                    </a:lnTo>
                    <a:lnTo>
                      <a:pt x="0" y="23"/>
                    </a:lnTo>
                    <a:lnTo>
                      <a:pt x="4" y="16"/>
                    </a:lnTo>
                    <a:lnTo>
                      <a:pt x="8" y="7"/>
                    </a:lnTo>
                    <a:lnTo>
                      <a:pt x="13"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4" name="Freeform 63">
                <a:extLst>
                  <a:ext uri="{FF2B5EF4-FFF2-40B4-BE49-F238E27FC236}">
                    <a16:creationId xmlns:a16="http://schemas.microsoft.com/office/drawing/2014/main" id="{F417346B-942D-44CB-BADB-7EE7E21335BB}"/>
                  </a:ext>
                </a:extLst>
              </p:cNvPr>
              <p:cNvSpPr>
                <a:spLocks/>
              </p:cNvSpPr>
              <p:nvPr/>
            </p:nvSpPr>
            <p:spPr bwMode="auto">
              <a:xfrm>
                <a:off x="8682428" y="6490742"/>
                <a:ext cx="46347" cy="47751"/>
              </a:xfrm>
              <a:custGeom>
                <a:avLst/>
                <a:gdLst>
                  <a:gd name="T0" fmla="*/ 19 w 66"/>
                  <a:gd name="T1" fmla="*/ 0 h 68"/>
                  <a:gd name="T2" fmla="*/ 30 w 66"/>
                  <a:gd name="T3" fmla="*/ 1 h 68"/>
                  <a:gd name="T4" fmla="*/ 40 w 66"/>
                  <a:gd name="T5" fmla="*/ 3 h 68"/>
                  <a:gd name="T6" fmla="*/ 50 w 66"/>
                  <a:gd name="T7" fmla="*/ 11 h 68"/>
                  <a:gd name="T8" fmla="*/ 57 w 66"/>
                  <a:gd name="T9" fmla="*/ 19 h 68"/>
                  <a:gd name="T10" fmla="*/ 63 w 66"/>
                  <a:gd name="T11" fmla="*/ 29 h 68"/>
                  <a:gd name="T12" fmla="*/ 66 w 66"/>
                  <a:gd name="T13" fmla="*/ 40 h 68"/>
                  <a:gd name="T14" fmla="*/ 63 w 66"/>
                  <a:gd name="T15" fmla="*/ 51 h 68"/>
                  <a:gd name="T16" fmla="*/ 57 w 66"/>
                  <a:gd name="T17" fmla="*/ 60 h 68"/>
                  <a:gd name="T18" fmla="*/ 54 w 66"/>
                  <a:gd name="T19" fmla="*/ 63 h 68"/>
                  <a:gd name="T20" fmla="*/ 51 w 66"/>
                  <a:gd name="T21" fmla="*/ 66 h 68"/>
                  <a:gd name="T22" fmla="*/ 49 w 66"/>
                  <a:gd name="T23" fmla="*/ 67 h 68"/>
                  <a:gd name="T24" fmla="*/ 46 w 66"/>
                  <a:gd name="T25" fmla="*/ 68 h 68"/>
                  <a:gd name="T26" fmla="*/ 44 w 66"/>
                  <a:gd name="T27" fmla="*/ 68 h 68"/>
                  <a:gd name="T28" fmla="*/ 44 w 66"/>
                  <a:gd name="T29" fmla="*/ 68 h 68"/>
                  <a:gd name="T30" fmla="*/ 43 w 66"/>
                  <a:gd name="T31" fmla="*/ 68 h 68"/>
                  <a:gd name="T32" fmla="*/ 43 w 66"/>
                  <a:gd name="T33" fmla="*/ 67 h 68"/>
                  <a:gd name="T34" fmla="*/ 44 w 66"/>
                  <a:gd name="T35" fmla="*/ 66 h 68"/>
                  <a:gd name="T36" fmla="*/ 44 w 66"/>
                  <a:gd name="T37" fmla="*/ 62 h 68"/>
                  <a:gd name="T38" fmla="*/ 44 w 66"/>
                  <a:gd name="T39" fmla="*/ 60 h 68"/>
                  <a:gd name="T40" fmla="*/ 44 w 66"/>
                  <a:gd name="T41" fmla="*/ 56 h 68"/>
                  <a:gd name="T42" fmla="*/ 43 w 66"/>
                  <a:gd name="T43" fmla="*/ 53 h 68"/>
                  <a:gd name="T44" fmla="*/ 40 w 66"/>
                  <a:gd name="T45" fmla="*/ 49 h 68"/>
                  <a:gd name="T46" fmla="*/ 35 w 66"/>
                  <a:gd name="T47" fmla="*/ 47 h 68"/>
                  <a:gd name="T48" fmla="*/ 29 w 66"/>
                  <a:gd name="T49" fmla="*/ 47 h 68"/>
                  <a:gd name="T50" fmla="*/ 22 w 66"/>
                  <a:gd name="T51" fmla="*/ 47 h 68"/>
                  <a:gd name="T52" fmla="*/ 16 w 66"/>
                  <a:gd name="T53" fmla="*/ 45 h 68"/>
                  <a:gd name="T54" fmla="*/ 8 w 66"/>
                  <a:gd name="T55" fmla="*/ 39 h 68"/>
                  <a:gd name="T56" fmla="*/ 3 w 66"/>
                  <a:gd name="T57" fmla="*/ 31 h 68"/>
                  <a:gd name="T58" fmla="*/ 0 w 66"/>
                  <a:gd name="T59" fmla="*/ 23 h 68"/>
                  <a:gd name="T60" fmla="*/ 1 w 66"/>
                  <a:gd name="T61" fmla="*/ 17 h 68"/>
                  <a:gd name="T62" fmla="*/ 2 w 66"/>
                  <a:gd name="T63" fmla="*/ 14 h 68"/>
                  <a:gd name="T64" fmla="*/ 2 w 66"/>
                  <a:gd name="T65" fmla="*/ 12 h 68"/>
                  <a:gd name="T66" fmla="*/ 2 w 66"/>
                  <a:gd name="T67" fmla="*/ 9 h 68"/>
                  <a:gd name="T68" fmla="*/ 3 w 66"/>
                  <a:gd name="T69" fmla="*/ 7 h 68"/>
                  <a:gd name="T70" fmla="*/ 5 w 66"/>
                  <a:gd name="T71" fmla="*/ 6 h 68"/>
                  <a:gd name="T72" fmla="*/ 7 w 66"/>
                  <a:gd name="T73" fmla="*/ 5 h 68"/>
                  <a:gd name="T74" fmla="*/ 7 w 66"/>
                  <a:gd name="T75" fmla="*/ 3 h 68"/>
                  <a:gd name="T76" fmla="*/ 10 w 66"/>
                  <a:gd name="T77" fmla="*/ 2 h 68"/>
                  <a:gd name="T78" fmla="*/ 13 w 66"/>
                  <a:gd name="T79" fmla="*/ 1 h 68"/>
                  <a:gd name="T80" fmla="*/ 19 w 66"/>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68">
                    <a:moveTo>
                      <a:pt x="19" y="0"/>
                    </a:moveTo>
                    <a:lnTo>
                      <a:pt x="30" y="1"/>
                    </a:lnTo>
                    <a:lnTo>
                      <a:pt x="40" y="3"/>
                    </a:lnTo>
                    <a:lnTo>
                      <a:pt x="50" y="11"/>
                    </a:lnTo>
                    <a:lnTo>
                      <a:pt x="57" y="19"/>
                    </a:lnTo>
                    <a:lnTo>
                      <a:pt x="63" y="29"/>
                    </a:lnTo>
                    <a:lnTo>
                      <a:pt x="66" y="40"/>
                    </a:lnTo>
                    <a:lnTo>
                      <a:pt x="63" y="51"/>
                    </a:lnTo>
                    <a:lnTo>
                      <a:pt x="57" y="60"/>
                    </a:lnTo>
                    <a:lnTo>
                      <a:pt x="54" y="63"/>
                    </a:lnTo>
                    <a:lnTo>
                      <a:pt x="51" y="66"/>
                    </a:lnTo>
                    <a:lnTo>
                      <a:pt x="49" y="67"/>
                    </a:lnTo>
                    <a:lnTo>
                      <a:pt x="46" y="68"/>
                    </a:lnTo>
                    <a:lnTo>
                      <a:pt x="44" y="68"/>
                    </a:lnTo>
                    <a:lnTo>
                      <a:pt x="44" y="68"/>
                    </a:lnTo>
                    <a:lnTo>
                      <a:pt x="43" y="68"/>
                    </a:lnTo>
                    <a:lnTo>
                      <a:pt x="43" y="67"/>
                    </a:lnTo>
                    <a:lnTo>
                      <a:pt x="44" y="66"/>
                    </a:lnTo>
                    <a:lnTo>
                      <a:pt x="44" y="62"/>
                    </a:lnTo>
                    <a:lnTo>
                      <a:pt x="44" y="60"/>
                    </a:lnTo>
                    <a:lnTo>
                      <a:pt x="44" y="56"/>
                    </a:lnTo>
                    <a:lnTo>
                      <a:pt x="43" y="53"/>
                    </a:lnTo>
                    <a:lnTo>
                      <a:pt x="40" y="49"/>
                    </a:lnTo>
                    <a:lnTo>
                      <a:pt x="35" y="47"/>
                    </a:lnTo>
                    <a:lnTo>
                      <a:pt x="29" y="47"/>
                    </a:lnTo>
                    <a:lnTo>
                      <a:pt x="22" y="47"/>
                    </a:lnTo>
                    <a:lnTo>
                      <a:pt x="16" y="45"/>
                    </a:lnTo>
                    <a:lnTo>
                      <a:pt x="8" y="39"/>
                    </a:lnTo>
                    <a:lnTo>
                      <a:pt x="3" y="31"/>
                    </a:lnTo>
                    <a:lnTo>
                      <a:pt x="0" y="23"/>
                    </a:lnTo>
                    <a:lnTo>
                      <a:pt x="1" y="17"/>
                    </a:lnTo>
                    <a:lnTo>
                      <a:pt x="2" y="14"/>
                    </a:lnTo>
                    <a:lnTo>
                      <a:pt x="2" y="12"/>
                    </a:lnTo>
                    <a:lnTo>
                      <a:pt x="2" y="9"/>
                    </a:lnTo>
                    <a:lnTo>
                      <a:pt x="3" y="7"/>
                    </a:lnTo>
                    <a:lnTo>
                      <a:pt x="5" y="6"/>
                    </a:lnTo>
                    <a:lnTo>
                      <a:pt x="7" y="5"/>
                    </a:lnTo>
                    <a:lnTo>
                      <a:pt x="7" y="3"/>
                    </a:lnTo>
                    <a:lnTo>
                      <a:pt x="10" y="2"/>
                    </a:lnTo>
                    <a:lnTo>
                      <a:pt x="13"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5" name="Freeform 64">
                <a:extLst>
                  <a:ext uri="{FF2B5EF4-FFF2-40B4-BE49-F238E27FC236}">
                    <a16:creationId xmlns:a16="http://schemas.microsoft.com/office/drawing/2014/main" id="{E46FF3CB-E354-4BD6-B8CF-C6F1E6AEE638}"/>
                  </a:ext>
                </a:extLst>
              </p:cNvPr>
              <p:cNvSpPr>
                <a:spLocks/>
              </p:cNvSpPr>
              <p:nvPr/>
            </p:nvSpPr>
            <p:spPr bwMode="auto">
              <a:xfrm>
                <a:off x="8655744" y="6520236"/>
                <a:ext cx="28791" cy="40729"/>
              </a:xfrm>
              <a:custGeom>
                <a:avLst/>
                <a:gdLst>
                  <a:gd name="T0" fmla="*/ 21 w 41"/>
                  <a:gd name="T1" fmla="*/ 0 h 58"/>
                  <a:gd name="T2" fmla="*/ 28 w 41"/>
                  <a:gd name="T3" fmla="*/ 3 h 58"/>
                  <a:gd name="T4" fmla="*/ 34 w 41"/>
                  <a:gd name="T5" fmla="*/ 9 h 58"/>
                  <a:gd name="T6" fmla="*/ 35 w 41"/>
                  <a:gd name="T7" fmla="*/ 19 h 58"/>
                  <a:gd name="T8" fmla="*/ 35 w 41"/>
                  <a:gd name="T9" fmla="*/ 27 h 58"/>
                  <a:gd name="T10" fmla="*/ 35 w 41"/>
                  <a:gd name="T11" fmla="*/ 36 h 58"/>
                  <a:gd name="T12" fmla="*/ 35 w 41"/>
                  <a:gd name="T13" fmla="*/ 44 h 58"/>
                  <a:gd name="T14" fmla="*/ 40 w 41"/>
                  <a:gd name="T15" fmla="*/ 52 h 58"/>
                  <a:gd name="T16" fmla="*/ 41 w 41"/>
                  <a:gd name="T17" fmla="*/ 55 h 58"/>
                  <a:gd name="T18" fmla="*/ 40 w 41"/>
                  <a:gd name="T19" fmla="*/ 58 h 58"/>
                  <a:gd name="T20" fmla="*/ 35 w 41"/>
                  <a:gd name="T21" fmla="*/ 58 h 58"/>
                  <a:gd name="T22" fmla="*/ 29 w 41"/>
                  <a:gd name="T23" fmla="*/ 58 h 58"/>
                  <a:gd name="T24" fmla="*/ 22 w 41"/>
                  <a:gd name="T25" fmla="*/ 55 h 58"/>
                  <a:gd name="T26" fmla="*/ 15 w 41"/>
                  <a:gd name="T27" fmla="*/ 52 h 58"/>
                  <a:gd name="T28" fmla="*/ 6 w 41"/>
                  <a:gd name="T29" fmla="*/ 40 h 58"/>
                  <a:gd name="T30" fmla="*/ 2 w 41"/>
                  <a:gd name="T31" fmla="*/ 27 h 58"/>
                  <a:gd name="T32" fmla="*/ 0 w 41"/>
                  <a:gd name="T33" fmla="*/ 18 h 58"/>
                  <a:gd name="T34" fmla="*/ 1 w 41"/>
                  <a:gd name="T35" fmla="*/ 14 h 58"/>
                  <a:gd name="T36" fmla="*/ 4 w 41"/>
                  <a:gd name="T37" fmla="*/ 9 h 58"/>
                  <a:gd name="T38" fmla="*/ 6 w 41"/>
                  <a:gd name="T39" fmla="*/ 7 h 58"/>
                  <a:gd name="T40" fmla="*/ 8 w 41"/>
                  <a:gd name="T41" fmla="*/ 3 h 58"/>
                  <a:gd name="T42" fmla="*/ 11 w 41"/>
                  <a:gd name="T43" fmla="*/ 2 h 58"/>
                  <a:gd name="T44" fmla="*/ 13 w 41"/>
                  <a:gd name="T45" fmla="*/ 0 h 58"/>
                  <a:gd name="T46" fmla="*/ 16 w 41"/>
                  <a:gd name="T47" fmla="*/ 0 h 58"/>
                  <a:gd name="T48" fmla="*/ 21 w 41"/>
                  <a:gd name="T4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8">
                    <a:moveTo>
                      <a:pt x="21" y="0"/>
                    </a:moveTo>
                    <a:lnTo>
                      <a:pt x="28" y="3"/>
                    </a:lnTo>
                    <a:lnTo>
                      <a:pt x="34" y="9"/>
                    </a:lnTo>
                    <a:lnTo>
                      <a:pt x="35" y="19"/>
                    </a:lnTo>
                    <a:lnTo>
                      <a:pt x="35" y="27"/>
                    </a:lnTo>
                    <a:lnTo>
                      <a:pt x="35" y="36"/>
                    </a:lnTo>
                    <a:lnTo>
                      <a:pt x="35" y="44"/>
                    </a:lnTo>
                    <a:lnTo>
                      <a:pt x="40" y="52"/>
                    </a:lnTo>
                    <a:lnTo>
                      <a:pt x="41" y="55"/>
                    </a:lnTo>
                    <a:lnTo>
                      <a:pt x="40" y="58"/>
                    </a:lnTo>
                    <a:lnTo>
                      <a:pt x="35" y="58"/>
                    </a:lnTo>
                    <a:lnTo>
                      <a:pt x="29" y="58"/>
                    </a:lnTo>
                    <a:lnTo>
                      <a:pt x="22" y="55"/>
                    </a:lnTo>
                    <a:lnTo>
                      <a:pt x="15" y="52"/>
                    </a:lnTo>
                    <a:lnTo>
                      <a:pt x="6" y="40"/>
                    </a:lnTo>
                    <a:lnTo>
                      <a:pt x="2" y="27"/>
                    </a:lnTo>
                    <a:lnTo>
                      <a:pt x="0" y="18"/>
                    </a:lnTo>
                    <a:lnTo>
                      <a:pt x="1" y="14"/>
                    </a:lnTo>
                    <a:lnTo>
                      <a:pt x="4" y="9"/>
                    </a:lnTo>
                    <a:lnTo>
                      <a:pt x="6" y="7"/>
                    </a:lnTo>
                    <a:lnTo>
                      <a:pt x="8" y="3"/>
                    </a:lnTo>
                    <a:lnTo>
                      <a:pt x="11" y="2"/>
                    </a:lnTo>
                    <a:lnTo>
                      <a:pt x="13" y="0"/>
                    </a:lnTo>
                    <a:lnTo>
                      <a:pt x="16"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6" name="Freeform 65">
                <a:extLst>
                  <a:ext uri="{FF2B5EF4-FFF2-40B4-BE49-F238E27FC236}">
                    <a16:creationId xmlns:a16="http://schemas.microsoft.com/office/drawing/2014/main" id="{271B377E-0813-4A1F-8FCE-8F1F773E5D0F}"/>
                  </a:ext>
                </a:extLst>
              </p:cNvPr>
              <p:cNvSpPr>
                <a:spLocks/>
              </p:cNvSpPr>
              <p:nvPr/>
            </p:nvSpPr>
            <p:spPr bwMode="auto">
              <a:xfrm>
                <a:off x="8657148" y="6506191"/>
                <a:ext cx="10533" cy="20365"/>
              </a:xfrm>
              <a:custGeom>
                <a:avLst/>
                <a:gdLst>
                  <a:gd name="T0" fmla="*/ 4 w 15"/>
                  <a:gd name="T1" fmla="*/ 0 h 29"/>
                  <a:gd name="T2" fmla="*/ 5 w 15"/>
                  <a:gd name="T3" fmla="*/ 2 h 29"/>
                  <a:gd name="T4" fmla="*/ 8 w 15"/>
                  <a:gd name="T5" fmla="*/ 11 h 29"/>
                  <a:gd name="T6" fmla="*/ 10 w 15"/>
                  <a:gd name="T7" fmla="*/ 19 h 29"/>
                  <a:gd name="T8" fmla="*/ 13 w 15"/>
                  <a:gd name="T9" fmla="*/ 25 h 29"/>
                  <a:gd name="T10" fmla="*/ 15 w 15"/>
                  <a:gd name="T11" fmla="*/ 28 h 29"/>
                  <a:gd name="T12" fmla="*/ 15 w 15"/>
                  <a:gd name="T13" fmla="*/ 29 h 29"/>
                  <a:gd name="T14" fmla="*/ 15 w 15"/>
                  <a:gd name="T15" fmla="*/ 29 h 29"/>
                  <a:gd name="T16" fmla="*/ 14 w 15"/>
                  <a:gd name="T17" fmla="*/ 29 h 29"/>
                  <a:gd name="T18" fmla="*/ 14 w 15"/>
                  <a:gd name="T19" fmla="*/ 29 h 29"/>
                  <a:gd name="T20" fmla="*/ 13 w 15"/>
                  <a:gd name="T21" fmla="*/ 28 h 29"/>
                  <a:gd name="T22" fmla="*/ 11 w 15"/>
                  <a:gd name="T23" fmla="*/ 28 h 29"/>
                  <a:gd name="T24" fmla="*/ 11 w 15"/>
                  <a:gd name="T25" fmla="*/ 28 h 29"/>
                  <a:gd name="T26" fmla="*/ 10 w 15"/>
                  <a:gd name="T27" fmla="*/ 25 h 29"/>
                  <a:gd name="T28" fmla="*/ 8 w 15"/>
                  <a:gd name="T29" fmla="*/ 20 h 29"/>
                  <a:gd name="T30" fmla="*/ 4 w 15"/>
                  <a:gd name="T31" fmla="*/ 14 h 29"/>
                  <a:gd name="T32" fmla="*/ 2 w 15"/>
                  <a:gd name="T33" fmla="*/ 8 h 29"/>
                  <a:gd name="T34" fmla="*/ 0 w 15"/>
                  <a:gd name="T35" fmla="*/ 3 h 29"/>
                  <a:gd name="T36" fmla="*/ 0 w 15"/>
                  <a:gd name="T37" fmla="*/ 1 h 29"/>
                  <a:gd name="T38" fmla="*/ 2 w 15"/>
                  <a:gd name="T39" fmla="*/ 0 h 29"/>
                  <a:gd name="T40" fmla="*/ 3 w 15"/>
                  <a:gd name="T41" fmla="*/ 0 h 29"/>
                  <a:gd name="T42" fmla="*/ 4 w 15"/>
                  <a:gd name="T43" fmla="*/ 0 h 29"/>
                  <a:gd name="T44" fmla="*/ 4 w 15"/>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9">
                    <a:moveTo>
                      <a:pt x="4" y="0"/>
                    </a:moveTo>
                    <a:lnTo>
                      <a:pt x="5" y="2"/>
                    </a:lnTo>
                    <a:lnTo>
                      <a:pt x="8" y="11"/>
                    </a:lnTo>
                    <a:lnTo>
                      <a:pt x="10" y="19"/>
                    </a:lnTo>
                    <a:lnTo>
                      <a:pt x="13" y="25"/>
                    </a:lnTo>
                    <a:lnTo>
                      <a:pt x="15" y="28"/>
                    </a:lnTo>
                    <a:lnTo>
                      <a:pt x="15" y="29"/>
                    </a:lnTo>
                    <a:lnTo>
                      <a:pt x="15" y="29"/>
                    </a:lnTo>
                    <a:lnTo>
                      <a:pt x="14" y="29"/>
                    </a:lnTo>
                    <a:lnTo>
                      <a:pt x="14" y="29"/>
                    </a:lnTo>
                    <a:lnTo>
                      <a:pt x="13" y="28"/>
                    </a:lnTo>
                    <a:lnTo>
                      <a:pt x="11" y="28"/>
                    </a:lnTo>
                    <a:lnTo>
                      <a:pt x="11" y="28"/>
                    </a:lnTo>
                    <a:lnTo>
                      <a:pt x="10" y="25"/>
                    </a:lnTo>
                    <a:lnTo>
                      <a:pt x="8" y="20"/>
                    </a:lnTo>
                    <a:lnTo>
                      <a:pt x="4" y="14"/>
                    </a:lnTo>
                    <a:lnTo>
                      <a:pt x="2" y="8"/>
                    </a:lnTo>
                    <a:lnTo>
                      <a:pt x="0" y="3"/>
                    </a:lnTo>
                    <a:lnTo>
                      <a:pt x="0" y="1"/>
                    </a:lnTo>
                    <a:lnTo>
                      <a:pt x="2" y="0"/>
                    </a:lnTo>
                    <a:lnTo>
                      <a:pt x="3" y="0"/>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7" name="Freeform 66">
                <a:extLst>
                  <a:ext uri="{FF2B5EF4-FFF2-40B4-BE49-F238E27FC236}">
                    <a16:creationId xmlns:a16="http://schemas.microsoft.com/office/drawing/2014/main" id="{38C62ADC-3071-4DE7-877C-1C050B9F1BD4}"/>
                  </a:ext>
                </a:extLst>
              </p:cNvPr>
              <p:cNvSpPr>
                <a:spLocks/>
              </p:cNvSpPr>
              <p:nvPr/>
            </p:nvSpPr>
            <p:spPr bwMode="auto">
              <a:xfrm>
                <a:off x="8652232" y="6576414"/>
                <a:ext cx="47049" cy="34410"/>
              </a:xfrm>
              <a:custGeom>
                <a:avLst/>
                <a:gdLst>
                  <a:gd name="T0" fmla="*/ 27 w 67"/>
                  <a:gd name="T1" fmla="*/ 0 h 49"/>
                  <a:gd name="T2" fmla="*/ 39 w 67"/>
                  <a:gd name="T3" fmla="*/ 4 h 49"/>
                  <a:gd name="T4" fmla="*/ 49 w 67"/>
                  <a:gd name="T5" fmla="*/ 7 h 49"/>
                  <a:gd name="T6" fmla="*/ 56 w 67"/>
                  <a:gd name="T7" fmla="*/ 13 h 49"/>
                  <a:gd name="T8" fmla="*/ 62 w 67"/>
                  <a:gd name="T9" fmla="*/ 24 h 49"/>
                  <a:gd name="T10" fmla="*/ 66 w 67"/>
                  <a:gd name="T11" fmla="*/ 33 h 49"/>
                  <a:gd name="T12" fmla="*/ 67 w 67"/>
                  <a:gd name="T13" fmla="*/ 38 h 49"/>
                  <a:gd name="T14" fmla="*/ 66 w 67"/>
                  <a:gd name="T15" fmla="*/ 43 h 49"/>
                  <a:gd name="T16" fmla="*/ 62 w 67"/>
                  <a:gd name="T17" fmla="*/ 46 h 49"/>
                  <a:gd name="T18" fmla="*/ 53 w 67"/>
                  <a:gd name="T19" fmla="*/ 49 h 49"/>
                  <a:gd name="T20" fmla="*/ 44 w 67"/>
                  <a:gd name="T21" fmla="*/ 49 h 49"/>
                  <a:gd name="T22" fmla="*/ 35 w 67"/>
                  <a:gd name="T23" fmla="*/ 46 h 49"/>
                  <a:gd name="T24" fmla="*/ 28 w 67"/>
                  <a:gd name="T25" fmla="*/ 42 h 49"/>
                  <a:gd name="T26" fmla="*/ 26 w 67"/>
                  <a:gd name="T27" fmla="*/ 35 h 49"/>
                  <a:gd name="T28" fmla="*/ 24 w 67"/>
                  <a:gd name="T29" fmla="*/ 29 h 49"/>
                  <a:gd name="T30" fmla="*/ 23 w 67"/>
                  <a:gd name="T31" fmla="*/ 23 h 49"/>
                  <a:gd name="T32" fmla="*/ 21 w 67"/>
                  <a:gd name="T33" fmla="*/ 18 h 49"/>
                  <a:gd name="T34" fmla="*/ 16 w 67"/>
                  <a:gd name="T35" fmla="*/ 15 h 49"/>
                  <a:gd name="T36" fmla="*/ 9 w 67"/>
                  <a:gd name="T37" fmla="*/ 13 h 49"/>
                  <a:gd name="T38" fmla="*/ 2 w 67"/>
                  <a:gd name="T39" fmla="*/ 13 h 49"/>
                  <a:gd name="T40" fmla="*/ 0 w 67"/>
                  <a:gd name="T41" fmla="*/ 13 h 49"/>
                  <a:gd name="T42" fmla="*/ 1 w 67"/>
                  <a:gd name="T43" fmla="*/ 12 h 49"/>
                  <a:gd name="T44" fmla="*/ 7 w 67"/>
                  <a:gd name="T45" fmla="*/ 7 h 49"/>
                  <a:gd name="T46" fmla="*/ 16 w 67"/>
                  <a:gd name="T47" fmla="*/ 2 h 49"/>
                  <a:gd name="T48" fmla="*/ 27 w 6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49">
                    <a:moveTo>
                      <a:pt x="27" y="0"/>
                    </a:moveTo>
                    <a:lnTo>
                      <a:pt x="39" y="4"/>
                    </a:lnTo>
                    <a:lnTo>
                      <a:pt x="49" y="7"/>
                    </a:lnTo>
                    <a:lnTo>
                      <a:pt x="56" y="13"/>
                    </a:lnTo>
                    <a:lnTo>
                      <a:pt x="62" y="24"/>
                    </a:lnTo>
                    <a:lnTo>
                      <a:pt x="66" y="33"/>
                    </a:lnTo>
                    <a:lnTo>
                      <a:pt x="67" y="38"/>
                    </a:lnTo>
                    <a:lnTo>
                      <a:pt x="66" y="43"/>
                    </a:lnTo>
                    <a:lnTo>
                      <a:pt x="62" y="46"/>
                    </a:lnTo>
                    <a:lnTo>
                      <a:pt x="53" y="49"/>
                    </a:lnTo>
                    <a:lnTo>
                      <a:pt x="44" y="49"/>
                    </a:lnTo>
                    <a:lnTo>
                      <a:pt x="35" y="46"/>
                    </a:lnTo>
                    <a:lnTo>
                      <a:pt x="28" y="42"/>
                    </a:lnTo>
                    <a:lnTo>
                      <a:pt x="26" y="35"/>
                    </a:lnTo>
                    <a:lnTo>
                      <a:pt x="24" y="29"/>
                    </a:lnTo>
                    <a:lnTo>
                      <a:pt x="23" y="23"/>
                    </a:lnTo>
                    <a:lnTo>
                      <a:pt x="21" y="18"/>
                    </a:lnTo>
                    <a:lnTo>
                      <a:pt x="16" y="15"/>
                    </a:lnTo>
                    <a:lnTo>
                      <a:pt x="9" y="13"/>
                    </a:lnTo>
                    <a:lnTo>
                      <a:pt x="2" y="13"/>
                    </a:lnTo>
                    <a:lnTo>
                      <a:pt x="0" y="13"/>
                    </a:lnTo>
                    <a:lnTo>
                      <a:pt x="1" y="12"/>
                    </a:lnTo>
                    <a:lnTo>
                      <a:pt x="7" y="7"/>
                    </a:lnTo>
                    <a:lnTo>
                      <a:pt x="16"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8" name="Freeform 67">
                <a:extLst>
                  <a:ext uri="{FF2B5EF4-FFF2-40B4-BE49-F238E27FC236}">
                    <a16:creationId xmlns:a16="http://schemas.microsoft.com/office/drawing/2014/main" id="{BB9C9FDC-5D02-45C0-9F27-D24AF3F9DD69}"/>
                  </a:ext>
                </a:extLst>
              </p:cNvPr>
              <p:cNvSpPr>
                <a:spLocks/>
              </p:cNvSpPr>
              <p:nvPr/>
            </p:nvSpPr>
            <p:spPr bwMode="auto">
              <a:xfrm>
                <a:off x="8614312" y="6614334"/>
                <a:ext cx="25281" cy="39324"/>
              </a:xfrm>
              <a:custGeom>
                <a:avLst/>
                <a:gdLst>
                  <a:gd name="T0" fmla="*/ 11 w 36"/>
                  <a:gd name="T1" fmla="*/ 0 h 56"/>
                  <a:gd name="T2" fmla="*/ 12 w 36"/>
                  <a:gd name="T3" fmla="*/ 0 h 56"/>
                  <a:gd name="T4" fmla="*/ 12 w 36"/>
                  <a:gd name="T5" fmla="*/ 0 h 56"/>
                  <a:gd name="T6" fmla="*/ 15 w 36"/>
                  <a:gd name="T7" fmla="*/ 1 h 56"/>
                  <a:gd name="T8" fmla="*/ 17 w 36"/>
                  <a:gd name="T9" fmla="*/ 2 h 56"/>
                  <a:gd name="T10" fmla="*/ 20 w 36"/>
                  <a:gd name="T11" fmla="*/ 3 h 56"/>
                  <a:gd name="T12" fmla="*/ 23 w 36"/>
                  <a:gd name="T13" fmla="*/ 6 h 56"/>
                  <a:gd name="T14" fmla="*/ 31 w 36"/>
                  <a:gd name="T15" fmla="*/ 12 h 56"/>
                  <a:gd name="T16" fmla="*/ 34 w 36"/>
                  <a:gd name="T17" fmla="*/ 19 h 56"/>
                  <a:gd name="T18" fmla="*/ 36 w 36"/>
                  <a:gd name="T19" fmla="*/ 29 h 56"/>
                  <a:gd name="T20" fmla="*/ 36 w 36"/>
                  <a:gd name="T21" fmla="*/ 32 h 56"/>
                  <a:gd name="T22" fmla="*/ 36 w 36"/>
                  <a:gd name="T23" fmla="*/ 34 h 56"/>
                  <a:gd name="T24" fmla="*/ 34 w 36"/>
                  <a:gd name="T25" fmla="*/ 36 h 56"/>
                  <a:gd name="T26" fmla="*/ 33 w 36"/>
                  <a:gd name="T27" fmla="*/ 40 h 56"/>
                  <a:gd name="T28" fmla="*/ 32 w 36"/>
                  <a:gd name="T29" fmla="*/ 44 h 56"/>
                  <a:gd name="T30" fmla="*/ 32 w 36"/>
                  <a:gd name="T31" fmla="*/ 46 h 56"/>
                  <a:gd name="T32" fmla="*/ 33 w 36"/>
                  <a:gd name="T33" fmla="*/ 49 h 56"/>
                  <a:gd name="T34" fmla="*/ 34 w 36"/>
                  <a:gd name="T35" fmla="*/ 51 h 56"/>
                  <a:gd name="T36" fmla="*/ 36 w 36"/>
                  <a:gd name="T37" fmla="*/ 54 h 56"/>
                  <a:gd name="T38" fmla="*/ 36 w 36"/>
                  <a:gd name="T39" fmla="*/ 56 h 56"/>
                  <a:gd name="T40" fmla="*/ 36 w 36"/>
                  <a:gd name="T41" fmla="*/ 56 h 56"/>
                  <a:gd name="T42" fmla="*/ 33 w 36"/>
                  <a:gd name="T43" fmla="*/ 56 h 56"/>
                  <a:gd name="T44" fmla="*/ 27 w 36"/>
                  <a:gd name="T45" fmla="*/ 55 h 56"/>
                  <a:gd name="T46" fmla="*/ 19 w 36"/>
                  <a:gd name="T47" fmla="*/ 51 h 56"/>
                  <a:gd name="T48" fmla="*/ 10 w 36"/>
                  <a:gd name="T49" fmla="*/ 45 h 56"/>
                  <a:gd name="T50" fmla="*/ 4 w 36"/>
                  <a:gd name="T51" fmla="*/ 35 h 56"/>
                  <a:gd name="T52" fmla="*/ 0 w 36"/>
                  <a:gd name="T53" fmla="*/ 24 h 56"/>
                  <a:gd name="T54" fmla="*/ 1 w 36"/>
                  <a:gd name="T55" fmla="*/ 16 h 56"/>
                  <a:gd name="T56" fmla="*/ 4 w 36"/>
                  <a:gd name="T57" fmla="*/ 8 h 56"/>
                  <a:gd name="T58" fmla="*/ 8 w 36"/>
                  <a:gd name="T59" fmla="*/ 3 h 56"/>
                  <a:gd name="T60" fmla="*/ 10 w 36"/>
                  <a:gd name="T61" fmla="*/ 1 h 56"/>
                  <a:gd name="T62" fmla="*/ 11 w 36"/>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56">
                    <a:moveTo>
                      <a:pt x="11" y="0"/>
                    </a:moveTo>
                    <a:lnTo>
                      <a:pt x="12" y="0"/>
                    </a:lnTo>
                    <a:lnTo>
                      <a:pt x="12" y="0"/>
                    </a:lnTo>
                    <a:lnTo>
                      <a:pt x="15" y="1"/>
                    </a:lnTo>
                    <a:lnTo>
                      <a:pt x="17" y="2"/>
                    </a:lnTo>
                    <a:lnTo>
                      <a:pt x="20" y="3"/>
                    </a:lnTo>
                    <a:lnTo>
                      <a:pt x="23" y="6"/>
                    </a:lnTo>
                    <a:lnTo>
                      <a:pt x="31" y="12"/>
                    </a:lnTo>
                    <a:lnTo>
                      <a:pt x="34" y="19"/>
                    </a:lnTo>
                    <a:lnTo>
                      <a:pt x="36" y="29"/>
                    </a:lnTo>
                    <a:lnTo>
                      <a:pt x="36" y="32"/>
                    </a:lnTo>
                    <a:lnTo>
                      <a:pt x="36" y="34"/>
                    </a:lnTo>
                    <a:lnTo>
                      <a:pt x="34" y="36"/>
                    </a:lnTo>
                    <a:lnTo>
                      <a:pt x="33" y="40"/>
                    </a:lnTo>
                    <a:lnTo>
                      <a:pt x="32" y="44"/>
                    </a:lnTo>
                    <a:lnTo>
                      <a:pt x="32" y="46"/>
                    </a:lnTo>
                    <a:lnTo>
                      <a:pt x="33" y="49"/>
                    </a:lnTo>
                    <a:lnTo>
                      <a:pt x="34" y="51"/>
                    </a:lnTo>
                    <a:lnTo>
                      <a:pt x="36" y="54"/>
                    </a:lnTo>
                    <a:lnTo>
                      <a:pt x="36" y="56"/>
                    </a:lnTo>
                    <a:lnTo>
                      <a:pt x="36" y="56"/>
                    </a:lnTo>
                    <a:lnTo>
                      <a:pt x="33" y="56"/>
                    </a:lnTo>
                    <a:lnTo>
                      <a:pt x="27" y="55"/>
                    </a:lnTo>
                    <a:lnTo>
                      <a:pt x="19" y="51"/>
                    </a:lnTo>
                    <a:lnTo>
                      <a:pt x="10" y="45"/>
                    </a:lnTo>
                    <a:lnTo>
                      <a:pt x="4" y="35"/>
                    </a:lnTo>
                    <a:lnTo>
                      <a:pt x="0" y="24"/>
                    </a:lnTo>
                    <a:lnTo>
                      <a:pt x="1" y="16"/>
                    </a:lnTo>
                    <a:lnTo>
                      <a:pt x="4" y="8"/>
                    </a:lnTo>
                    <a:lnTo>
                      <a:pt x="8" y="3"/>
                    </a:lnTo>
                    <a:lnTo>
                      <a:pt x="10"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9" name="Freeform 68">
                <a:extLst>
                  <a:ext uri="{FF2B5EF4-FFF2-40B4-BE49-F238E27FC236}">
                    <a16:creationId xmlns:a16="http://schemas.microsoft.com/office/drawing/2014/main" id="{ED52F389-9E95-433F-B36C-D8260F7229EB}"/>
                  </a:ext>
                </a:extLst>
              </p:cNvPr>
              <p:cNvSpPr>
                <a:spLocks/>
              </p:cNvSpPr>
              <p:nvPr/>
            </p:nvSpPr>
            <p:spPr bwMode="auto">
              <a:xfrm>
                <a:off x="8622037" y="6591161"/>
                <a:ext cx="11236" cy="31600"/>
              </a:xfrm>
              <a:custGeom>
                <a:avLst/>
                <a:gdLst>
                  <a:gd name="T0" fmla="*/ 16 w 16"/>
                  <a:gd name="T1" fmla="*/ 0 h 45"/>
                  <a:gd name="T2" fmla="*/ 15 w 16"/>
                  <a:gd name="T3" fmla="*/ 2 h 45"/>
                  <a:gd name="T4" fmla="*/ 11 w 16"/>
                  <a:gd name="T5" fmla="*/ 10 h 45"/>
                  <a:gd name="T6" fmla="*/ 8 w 16"/>
                  <a:gd name="T7" fmla="*/ 18 h 45"/>
                  <a:gd name="T8" fmla="*/ 4 w 16"/>
                  <a:gd name="T9" fmla="*/ 29 h 45"/>
                  <a:gd name="T10" fmla="*/ 4 w 16"/>
                  <a:gd name="T11" fmla="*/ 41 h 45"/>
                  <a:gd name="T12" fmla="*/ 4 w 16"/>
                  <a:gd name="T13" fmla="*/ 44 h 45"/>
                  <a:gd name="T14" fmla="*/ 4 w 16"/>
                  <a:gd name="T15" fmla="*/ 44 h 45"/>
                  <a:gd name="T16" fmla="*/ 4 w 16"/>
                  <a:gd name="T17" fmla="*/ 45 h 45"/>
                  <a:gd name="T18" fmla="*/ 4 w 16"/>
                  <a:gd name="T19" fmla="*/ 44 h 45"/>
                  <a:gd name="T20" fmla="*/ 3 w 16"/>
                  <a:gd name="T21" fmla="*/ 43 h 45"/>
                  <a:gd name="T22" fmla="*/ 3 w 16"/>
                  <a:gd name="T23" fmla="*/ 43 h 45"/>
                  <a:gd name="T24" fmla="*/ 1 w 16"/>
                  <a:gd name="T25" fmla="*/ 41 h 45"/>
                  <a:gd name="T26" fmla="*/ 1 w 16"/>
                  <a:gd name="T27" fmla="*/ 41 h 45"/>
                  <a:gd name="T28" fmla="*/ 1 w 16"/>
                  <a:gd name="T29" fmla="*/ 38 h 45"/>
                  <a:gd name="T30" fmla="*/ 0 w 16"/>
                  <a:gd name="T31" fmla="*/ 29 h 45"/>
                  <a:gd name="T32" fmla="*/ 1 w 16"/>
                  <a:gd name="T33" fmla="*/ 19 h 45"/>
                  <a:gd name="T34" fmla="*/ 6 w 16"/>
                  <a:gd name="T35" fmla="*/ 8 h 45"/>
                  <a:gd name="T36" fmla="*/ 6 w 16"/>
                  <a:gd name="T37" fmla="*/ 7 h 45"/>
                  <a:gd name="T38" fmla="*/ 8 w 16"/>
                  <a:gd name="T39" fmla="*/ 6 h 45"/>
                  <a:gd name="T40" fmla="*/ 10 w 16"/>
                  <a:gd name="T41" fmla="*/ 5 h 45"/>
                  <a:gd name="T42" fmla="*/ 12 w 16"/>
                  <a:gd name="T43" fmla="*/ 3 h 45"/>
                  <a:gd name="T44" fmla="*/ 15 w 16"/>
                  <a:gd name="T45" fmla="*/ 2 h 45"/>
                  <a:gd name="T46" fmla="*/ 16 w 16"/>
                  <a:gd name="T47" fmla="*/ 1 h 45"/>
                  <a:gd name="T48" fmla="*/ 16 w 16"/>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45">
                    <a:moveTo>
                      <a:pt x="16" y="0"/>
                    </a:moveTo>
                    <a:lnTo>
                      <a:pt x="15" y="2"/>
                    </a:lnTo>
                    <a:lnTo>
                      <a:pt x="11" y="10"/>
                    </a:lnTo>
                    <a:lnTo>
                      <a:pt x="8" y="18"/>
                    </a:lnTo>
                    <a:lnTo>
                      <a:pt x="4" y="29"/>
                    </a:lnTo>
                    <a:lnTo>
                      <a:pt x="4" y="41"/>
                    </a:lnTo>
                    <a:lnTo>
                      <a:pt x="4" y="44"/>
                    </a:lnTo>
                    <a:lnTo>
                      <a:pt x="4" y="44"/>
                    </a:lnTo>
                    <a:lnTo>
                      <a:pt x="4" y="45"/>
                    </a:lnTo>
                    <a:lnTo>
                      <a:pt x="4" y="44"/>
                    </a:lnTo>
                    <a:lnTo>
                      <a:pt x="3" y="43"/>
                    </a:lnTo>
                    <a:lnTo>
                      <a:pt x="3" y="43"/>
                    </a:lnTo>
                    <a:lnTo>
                      <a:pt x="1" y="41"/>
                    </a:lnTo>
                    <a:lnTo>
                      <a:pt x="1" y="41"/>
                    </a:lnTo>
                    <a:lnTo>
                      <a:pt x="1" y="38"/>
                    </a:lnTo>
                    <a:lnTo>
                      <a:pt x="0" y="29"/>
                    </a:lnTo>
                    <a:lnTo>
                      <a:pt x="1" y="19"/>
                    </a:lnTo>
                    <a:lnTo>
                      <a:pt x="6" y="8"/>
                    </a:lnTo>
                    <a:lnTo>
                      <a:pt x="6" y="7"/>
                    </a:lnTo>
                    <a:lnTo>
                      <a:pt x="8" y="6"/>
                    </a:lnTo>
                    <a:lnTo>
                      <a:pt x="10" y="5"/>
                    </a:lnTo>
                    <a:lnTo>
                      <a:pt x="12" y="3"/>
                    </a:lnTo>
                    <a:lnTo>
                      <a:pt x="15" y="2"/>
                    </a:lnTo>
                    <a:lnTo>
                      <a:pt x="16"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0" name="Freeform 69">
                <a:extLst>
                  <a:ext uri="{FF2B5EF4-FFF2-40B4-BE49-F238E27FC236}">
                    <a16:creationId xmlns:a16="http://schemas.microsoft.com/office/drawing/2014/main" id="{EA060FA9-164E-4512-A1FE-3FD00249D6A8}"/>
                  </a:ext>
                </a:extLst>
              </p:cNvPr>
              <p:cNvSpPr>
                <a:spLocks/>
              </p:cNvSpPr>
              <p:nvPr/>
            </p:nvSpPr>
            <p:spPr bwMode="auto">
              <a:xfrm>
                <a:off x="8644508" y="6473889"/>
                <a:ext cx="42836" cy="21769"/>
              </a:xfrm>
              <a:custGeom>
                <a:avLst/>
                <a:gdLst>
                  <a:gd name="T0" fmla="*/ 39 w 61"/>
                  <a:gd name="T1" fmla="*/ 0 h 31"/>
                  <a:gd name="T2" fmla="*/ 49 w 61"/>
                  <a:gd name="T3" fmla="*/ 0 h 31"/>
                  <a:gd name="T4" fmla="*/ 55 w 61"/>
                  <a:gd name="T5" fmla="*/ 3 h 31"/>
                  <a:gd name="T6" fmla="*/ 59 w 61"/>
                  <a:gd name="T7" fmla="*/ 7 h 31"/>
                  <a:gd name="T8" fmla="*/ 60 w 61"/>
                  <a:gd name="T9" fmla="*/ 9 h 31"/>
                  <a:gd name="T10" fmla="*/ 60 w 61"/>
                  <a:gd name="T11" fmla="*/ 10 h 31"/>
                  <a:gd name="T12" fmla="*/ 60 w 61"/>
                  <a:gd name="T13" fmla="*/ 10 h 31"/>
                  <a:gd name="T14" fmla="*/ 61 w 61"/>
                  <a:gd name="T15" fmla="*/ 11 h 31"/>
                  <a:gd name="T16" fmla="*/ 60 w 61"/>
                  <a:gd name="T17" fmla="*/ 14 h 31"/>
                  <a:gd name="T18" fmla="*/ 60 w 61"/>
                  <a:gd name="T19" fmla="*/ 15 h 31"/>
                  <a:gd name="T20" fmla="*/ 59 w 61"/>
                  <a:gd name="T21" fmla="*/ 18 h 31"/>
                  <a:gd name="T22" fmla="*/ 57 w 61"/>
                  <a:gd name="T23" fmla="*/ 19 h 31"/>
                  <a:gd name="T24" fmla="*/ 54 w 61"/>
                  <a:gd name="T25" fmla="*/ 20 h 31"/>
                  <a:gd name="T26" fmla="*/ 44 w 61"/>
                  <a:gd name="T27" fmla="*/ 24 h 31"/>
                  <a:gd name="T28" fmla="*/ 38 w 61"/>
                  <a:gd name="T29" fmla="*/ 24 h 31"/>
                  <a:gd name="T30" fmla="*/ 32 w 61"/>
                  <a:gd name="T31" fmla="*/ 22 h 31"/>
                  <a:gd name="T32" fmla="*/ 28 w 61"/>
                  <a:gd name="T33" fmla="*/ 22 h 31"/>
                  <a:gd name="T34" fmla="*/ 23 w 61"/>
                  <a:gd name="T35" fmla="*/ 21 h 31"/>
                  <a:gd name="T36" fmla="*/ 17 w 61"/>
                  <a:gd name="T37" fmla="*/ 22 h 31"/>
                  <a:gd name="T38" fmla="*/ 12 w 61"/>
                  <a:gd name="T39" fmla="*/ 24 h 31"/>
                  <a:gd name="T40" fmla="*/ 9 w 61"/>
                  <a:gd name="T41" fmla="*/ 26 h 31"/>
                  <a:gd name="T42" fmla="*/ 5 w 61"/>
                  <a:gd name="T43" fmla="*/ 27 h 31"/>
                  <a:gd name="T44" fmla="*/ 2 w 61"/>
                  <a:gd name="T45" fmla="*/ 29 h 31"/>
                  <a:gd name="T46" fmla="*/ 1 w 61"/>
                  <a:gd name="T47" fmla="*/ 30 h 31"/>
                  <a:gd name="T48" fmla="*/ 0 w 61"/>
                  <a:gd name="T49" fmla="*/ 31 h 31"/>
                  <a:gd name="T50" fmla="*/ 0 w 61"/>
                  <a:gd name="T51" fmla="*/ 29 h 31"/>
                  <a:gd name="T52" fmla="*/ 2 w 61"/>
                  <a:gd name="T53" fmla="*/ 22 h 31"/>
                  <a:gd name="T54" fmla="*/ 7 w 61"/>
                  <a:gd name="T55" fmla="*/ 15 h 31"/>
                  <a:gd name="T56" fmla="*/ 16 w 61"/>
                  <a:gd name="T57" fmla="*/ 7 h 31"/>
                  <a:gd name="T58" fmla="*/ 27 w 61"/>
                  <a:gd name="T59" fmla="*/ 2 h 31"/>
                  <a:gd name="T60" fmla="*/ 39 w 61"/>
                  <a:gd name="T6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31">
                    <a:moveTo>
                      <a:pt x="39" y="0"/>
                    </a:moveTo>
                    <a:lnTo>
                      <a:pt x="49" y="0"/>
                    </a:lnTo>
                    <a:lnTo>
                      <a:pt x="55" y="3"/>
                    </a:lnTo>
                    <a:lnTo>
                      <a:pt x="59" y="7"/>
                    </a:lnTo>
                    <a:lnTo>
                      <a:pt x="60" y="9"/>
                    </a:lnTo>
                    <a:lnTo>
                      <a:pt x="60" y="10"/>
                    </a:lnTo>
                    <a:lnTo>
                      <a:pt x="60" y="10"/>
                    </a:lnTo>
                    <a:lnTo>
                      <a:pt x="61" y="11"/>
                    </a:lnTo>
                    <a:lnTo>
                      <a:pt x="60" y="14"/>
                    </a:lnTo>
                    <a:lnTo>
                      <a:pt x="60" y="15"/>
                    </a:lnTo>
                    <a:lnTo>
                      <a:pt x="59" y="18"/>
                    </a:lnTo>
                    <a:lnTo>
                      <a:pt x="57" y="19"/>
                    </a:lnTo>
                    <a:lnTo>
                      <a:pt x="54" y="20"/>
                    </a:lnTo>
                    <a:lnTo>
                      <a:pt x="44" y="24"/>
                    </a:lnTo>
                    <a:lnTo>
                      <a:pt x="38" y="24"/>
                    </a:lnTo>
                    <a:lnTo>
                      <a:pt x="32" y="22"/>
                    </a:lnTo>
                    <a:lnTo>
                      <a:pt x="28" y="22"/>
                    </a:lnTo>
                    <a:lnTo>
                      <a:pt x="23" y="21"/>
                    </a:lnTo>
                    <a:lnTo>
                      <a:pt x="17" y="22"/>
                    </a:lnTo>
                    <a:lnTo>
                      <a:pt x="12" y="24"/>
                    </a:lnTo>
                    <a:lnTo>
                      <a:pt x="9" y="26"/>
                    </a:lnTo>
                    <a:lnTo>
                      <a:pt x="5" y="27"/>
                    </a:lnTo>
                    <a:lnTo>
                      <a:pt x="2" y="29"/>
                    </a:lnTo>
                    <a:lnTo>
                      <a:pt x="1" y="30"/>
                    </a:lnTo>
                    <a:lnTo>
                      <a:pt x="0" y="31"/>
                    </a:lnTo>
                    <a:lnTo>
                      <a:pt x="0" y="29"/>
                    </a:lnTo>
                    <a:lnTo>
                      <a:pt x="2" y="22"/>
                    </a:lnTo>
                    <a:lnTo>
                      <a:pt x="7" y="15"/>
                    </a:lnTo>
                    <a:lnTo>
                      <a:pt x="16" y="7"/>
                    </a:lnTo>
                    <a:lnTo>
                      <a:pt x="27" y="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1" name="Freeform 70">
                <a:extLst>
                  <a:ext uri="{FF2B5EF4-FFF2-40B4-BE49-F238E27FC236}">
                    <a16:creationId xmlns:a16="http://schemas.microsoft.com/office/drawing/2014/main" id="{EF27EEB6-8FC9-4BF8-9460-53A10636D4D1}"/>
                  </a:ext>
                </a:extLst>
              </p:cNvPr>
              <p:cNvSpPr>
                <a:spLocks/>
              </p:cNvSpPr>
              <p:nvPr/>
            </p:nvSpPr>
            <p:spPr bwMode="auto">
              <a:xfrm>
                <a:off x="8578499" y="6453525"/>
                <a:ext cx="59689" cy="33005"/>
              </a:xfrm>
              <a:custGeom>
                <a:avLst/>
                <a:gdLst>
                  <a:gd name="T0" fmla="*/ 40 w 85"/>
                  <a:gd name="T1" fmla="*/ 0 h 47"/>
                  <a:gd name="T2" fmla="*/ 52 w 85"/>
                  <a:gd name="T3" fmla="*/ 1 h 47"/>
                  <a:gd name="T4" fmla="*/ 62 w 85"/>
                  <a:gd name="T5" fmla="*/ 7 h 47"/>
                  <a:gd name="T6" fmla="*/ 71 w 85"/>
                  <a:gd name="T7" fmla="*/ 15 h 47"/>
                  <a:gd name="T8" fmla="*/ 78 w 85"/>
                  <a:gd name="T9" fmla="*/ 22 h 47"/>
                  <a:gd name="T10" fmla="*/ 83 w 85"/>
                  <a:gd name="T11" fmla="*/ 28 h 47"/>
                  <a:gd name="T12" fmla="*/ 85 w 85"/>
                  <a:gd name="T13" fmla="*/ 31 h 47"/>
                  <a:gd name="T14" fmla="*/ 83 w 85"/>
                  <a:gd name="T15" fmla="*/ 29 h 47"/>
                  <a:gd name="T16" fmla="*/ 78 w 85"/>
                  <a:gd name="T17" fmla="*/ 27 h 47"/>
                  <a:gd name="T18" fmla="*/ 71 w 85"/>
                  <a:gd name="T19" fmla="*/ 26 h 47"/>
                  <a:gd name="T20" fmla="*/ 63 w 85"/>
                  <a:gd name="T21" fmla="*/ 25 h 47"/>
                  <a:gd name="T22" fmla="*/ 57 w 85"/>
                  <a:gd name="T23" fmla="*/ 26 h 47"/>
                  <a:gd name="T24" fmla="*/ 52 w 85"/>
                  <a:gd name="T25" fmla="*/ 32 h 47"/>
                  <a:gd name="T26" fmla="*/ 49 w 85"/>
                  <a:gd name="T27" fmla="*/ 37 h 47"/>
                  <a:gd name="T28" fmla="*/ 44 w 85"/>
                  <a:gd name="T29" fmla="*/ 43 h 47"/>
                  <a:gd name="T30" fmla="*/ 35 w 85"/>
                  <a:gd name="T31" fmla="*/ 47 h 47"/>
                  <a:gd name="T32" fmla="*/ 23 w 85"/>
                  <a:gd name="T33" fmla="*/ 47 h 47"/>
                  <a:gd name="T34" fmla="*/ 13 w 85"/>
                  <a:gd name="T35" fmla="*/ 44 h 47"/>
                  <a:gd name="T36" fmla="*/ 6 w 85"/>
                  <a:gd name="T37" fmla="*/ 40 h 47"/>
                  <a:gd name="T38" fmla="*/ 4 w 85"/>
                  <a:gd name="T39" fmla="*/ 37 h 47"/>
                  <a:gd name="T40" fmla="*/ 2 w 85"/>
                  <a:gd name="T41" fmla="*/ 34 h 47"/>
                  <a:gd name="T42" fmla="*/ 2 w 85"/>
                  <a:gd name="T43" fmla="*/ 32 h 47"/>
                  <a:gd name="T44" fmla="*/ 1 w 85"/>
                  <a:gd name="T45" fmla="*/ 29 h 47"/>
                  <a:gd name="T46" fmla="*/ 0 w 85"/>
                  <a:gd name="T47" fmla="*/ 26 h 47"/>
                  <a:gd name="T48" fmla="*/ 1 w 85"/>
                  <a:gd name="T49" fmla="*/ 22 h 47"/>
                  <a:gd name="T50" fmla="*/ 1 w 85"/>
                  <a:gd name="T51" fmla="*/ 21 h 47"/>
                  <a:gd name="T52" fmla="*/ 1 w 85"/>
                  <a:gd name="T53" fmla="*/ 21 h 47"/>
                  <a:gd name="T54" fmla="*/ 2 w 85"/>
                  <a:gd name="T55" fmla="*/ 18 h 47"/>
                  <a:gd name="T56" fmla="*/ 5 w 85"/>
                  <a:gd name="T57" fmla="*/ 16 h 47"/>
                  <a:gd name="T58" fmla="*/ 7 w 85"/>
                  <a:gd name="T59" fmla="*/ 12 h 47"/>
                  <a:gd name="T60" fmla="*/ 11 w 85"/>
                  <a:gd name="T61" fmla="*/ 9 h 47"/>
                  <a:gd name="T62" fmla="*/ 16 w 85"/>
                  <a:gd name="T63" fmla="*/ 5 h 47"/>
                  <a:gd name="T64" fmla="*/ 27 w 85"/>
                  <a:gd name="T65" fmla="*/ 0 h 47"/>
                  <a:gd name="T66" fmla="*/ 40 w 85"/>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47">
                    <a:moveTo>
                      <a:pt x="40" y="0"/>
                    </a:moveTo>
                    <a:lnTo>
                      <a:pt x="52" y="1"/>
                    </a:lnTo>
                    <a:lnTo>
                      <a:pt x="62" y="7"/>
                    </a:lnTo>
                    <a:lnTo>
                      <a:pt x="71" y="15"/>
                    </a:lnTo>
                    <a:lnTo>
                      <a:pt x="78" y="22"/>
                    </a:lnTo>
                    <a:lnTo>
                      <a:pt x="83" y="28"/>
                    </a:lnTo>
                    <a:lnTo>
                      <a:pt x="85" y="31"/>
                    </a:lnTo>
                    <a:lnTo>
                      <a:pt x="83" y="29"/>
                    </a:lnTo>
                    <a:lnTo>
                      <a:pt x="78" y="27"/>
                    </a:lnTo>
                    <a:lnTo>
                      <a:pt x="71" y="26"/>
                    </a:lnTo>
                    <a:lnTo>
                      <a:pt x="63" y="25"/>
                    </a:lnTo>
                    <a:lnTo>
                      <a:pt x="57" y="26"/>
                    </a:lnTo>
                    <a:lnTo>
                      <a:pt x="52" y="32"/>
                    </a:lnTo>
                    <a:lnTo>
                      <a:pt x="49" y="37"/>
                    </a:lnTo>
                    <a:lnTo>
                      <a:pt x="44" y="43"/>
                    </a:lnTo>
                    <a:lnTo>
                      <a:pt x="35" y="47"/>
                    </a:lnTo>
                    <a:lnTo>
                      <a:pt x="23" y="47"/>
                    </a:lnTo>
                    <a:lnTo>
                      <a:pt x="13" y="44"/>
                    </a:lnTo>
                    <a:lnTo>
                      <a:pt x="6" y="40"/>
                    </a:lnTo>
                    <a:lnTo>
                      <a:pt x="4" y="37"/>
                    </a:lnTo>
                    <a:lnTo>
                      <a:pt x="2" y="34"/>
                    </a:lnTo>
                    <a:lnTo>
                      <a:pt x="2" y="32"/>
                    </a:lnTo>
                    <a:lnTo>
                      <a:pt x="1" y="29"/>
                    </a:lnTo>
                    <a:lnTo>
                      <a:pt x="0" y="26"/>
                    </a:lnTo>
                    <a:lnTo>
                      <a:pt x="1" y="22"/>
                    </a:lnTo>
                    <a:lnTo>
                      <a:pt x="1" y="21"/>
                    </a:lnTo>
                    <a:lnTo>
                      <a:pt x="1" y="21"/>
                    </a:lnTo>
                    <a:lnTo>
                      <a:pt x="2" y="18"/>
                    </a:lnTo>
                    <a:lnTo>
                      <a:pt x="5" y="16"/>
                    </a:lnTo>
                    <a:lnTo>
                      <a:pt x="7" y="12"/>
                    </a:lnTo>
                    <a:lnTo>
                      <a:pt x="11" y="9"/>
                    </a:lnTo>
                    <a:lnTo>
                      <a:pt x="16" y="5"/>
                    </a:lnTo>
                    <a:lnTo>
                      <a:pt x="27"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2" name="Freeform 71">
                <a:extLst>
                  <a:ext uri="{FF2B5EF4-FFF2-40B4-BE49-F238E27FC236}">
                    <a16:creationId xmlns:a16="http://schemas.microsoft.com/office/drawing/2014/main" id="{9368E622-4314-43C4-A914-F222E9F36AFC}"/>
                  </a:ext>
                </a:extLst>
              </p:cNvPr>
              <p:cNvSpPr>
                <a:spLocks/>
              </p:cNvSpPr>
              <p:nvPr/>
            </p:nvSpPr>
            <p:spPr bwMode="auto">
              <a:xfrm>
                <a:off x="8576392" y="6468974"/>
                <a:ext cx="7022" cy="22471"/>
              </a:xfrm>
              <a:custGeom>
                <a:avLst/>
                <a:gdLst>
                  <a:gd name="T0" fmla="*/ 8 w 10"/>
                  <a:gd name="T1" fmla="*/ 0 h 32"/>
                  <a:gd name="T2" fmla="*/ 9 w 10"/>
                  <a:gd name="T3" fmla="*/ 1 h 32"/>
                  <a:gd name="T4" fmla="*/ 9 w 10"/>
                  <a:gd name="T5" fmla="*/ 3 h 32"/>
                  <a:gd name="T6" fmla="*/ 10 w 10"/>
                  <a:gd name="T7" fmla="*/ 4 h 32"/>
                  <a:gd name="T8" fmla="*/ 10 w 10"/>
                  <a:gd name="T9" fmla="*/ 4 h 32"/>
                  <a:gd name="T10" fmla="*/ 9 w 10"/>
                  <a:gd name="T11" fmla="*/ 6 h 32"/>
                  <a:gd name="T12" fmla="*/ 5 w 10"/>
                  <a:gd name="T13" fmla="*/ 11 h 32"/>
                  <a:gd name="T14" fmla="*/ 4 w 10"/>
                  <a:gd name="T15" fmla="*/ 18 h 32"/>
                  <a:gd name="T16" fmla="*/ 7 w 10"/>
                  <a:gd name="T17" fmla="*/ 28 h 32"/>
                  <a:gd name="T18" fmla="*/ 8 w 10"/>
                  <a:gd name="T19" fmla="*/ 31 h 32"/>
                  <a:gd name="T20" fmla="*/ 9 w 10"/>
                  <a:gd name="T21" fmla="*/ 32 h 32"/>
                  <a:gd name="T22" fmla="*/ 9 w 10"/>
                  <a:gd name="T23" fmla="*/ 32 h 32"/>
                  <a:gd name="T24" fmla="*/ 8 w 10"/>
                  <a:gd name="T25" fmla="*/ 31 h 32"/>
                  <a:gd name="T26" fmla="*/ 8 w 10"/>
                  <a:gd name="T27" fmla="*/ 29 h 32"/>
                  <a:gd name="T28" fmla="*/ 7 w 10"/>
                  <a:gd name="T29" fmla="*/ 28 h 32"/>
                  <a:gd name="T30" fmla="*/ 5 w 10"/>
                  <a:gd name="T31" fmla="*/ 26 h 32"/>
                  <a:gd name="T32" fmla="*/ 3 w 10"/>
                  <a:gd name="T33" fmla="*/ 25 h 32"/>
                  <a:gd name="T34" fmla="*/ 2 w 10"/>
                  <a:gd name="T35" fmla="*/ 22 h 32"/>
                  <a:gd name="T36" fmla="*/ 0 w 10"/>
                  <a:gd name="T37" fmla="*/ 21 h 32"/>
                  <a:gd name="T38" fmla="*/ 0 w 10"/>
                  <a:gd name="T39" fmla="*/ 20 h 32"/>
                  <a:gd name="T40" fmla="*/ 0 w 10"/>
                  <a:gd name="T41" fmla="*/ 20 h 32"/>
                  <a:gd name="T42" fmla="*/ 0 w 10"/>
                  <a:gd name="T43" fmla="*/ 18 h 32"/>
                  <a:gd name="T44" fmla="*/ 0 w 10"/>
                  <a:gd name="T45" fmla="*/ 16 h 32"/>
                  <a:gd name="T46" fmla="*/ 0 w 10"/>
                  <a:gd name="T47" fmla="*/ 14 h 32"/>
                  <a:gd name="T48" fmla="*/ 0 w 10"/>
                  <a:gd name="T49" fmla="*/ 10 h 32"/>
                  <a:gd name="T50" fmla="*/ 2 w 10"/>
                  <a:gd name="T51" fmla="*/ 6 h 32"/>
                  <a:gd name="T52" fmla="*/ 3 w 10"/>
                  <a:gd name="T53" fmla="*/ 4 h 32"/>
                  <a:gd name="T54" fmla="*/ 4 w 10"/>
                  <a:gd name="T55" fmla="*/ 1 h 32"/>
                  <a:gd name="T56" fmla="*/ 7 w 10"/>
                  <a:gd name="T57" fmla="*/ 0 h 32"/>
                  <a:gd name="T58" fmla="*/ 8 w 1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32">
                    <a:moveTo>
                      <a:pt x="8" y="0"/>
                    </a:moveTo>
                    <a:lnTo>
                      <a:pt x="9" y="1"/>
                    </a:lnTo>
                    <a:lnTo>
                      <a:pt x="9" y="3"/>
                    </a:lnTo>
                    <a:lnTo>
                      <a:pt x="10" y="4"/>
                    </a:lnTo>
                    <a:lnTo>
                      <a:pt x="10" y="4"/>
                    </a:lnTo>
                    <a:lnTo>
                      <a:pt x="9" y="6"/>
                    </a:lnTo>
                    <a:lnTo>
                      <a:pt x="5" y="11"/>
                    </a:lnTo>
                    <a:lnTo>
                      <a:pt x="4" y="18"/>
                    </a:lnTo>
                    <a:lnTo>
                      <a:pt x="7" y="28"/>
                    </a:lnTo>
                    <a:lnTo>
                      <a:pt x="8" y="31"/>
                    </a:lnTo>
                    <a:lnTo>
                      <a:pt x="9" y="32"/>
                    </a:lnTo>
                    <a:lnTo>
                      <a:pt x="9" y="32"/>
                    </a:lnTo>
                    <a:lnTo>
                      <a:pt x="8" y="31"/>
                    </a:lnTo>
                    <a:lnTo>
                      <a:pt x="8" y="29"/>
                    </a:lnTo>
                    <a:lnTo>
                      <a:pt x="7" y="28"/>
                    </a:lnTo>
                    <a:lnTo>
                      <a:pt x="5" y="26"/>
                    </a:lnTo>
                    <a:lnTo>
                      <a:pt x="3" y="25"/>
                    </a:lnTo>
                    <a:lnTo>
                      <a:pt x="2" y="22"/>
                    </a:lnTo>
                    <a:lnTo>
                      <a:pt x="0" y="21"/>
                    </a:lnTo>
                    <a:lnTo>
                      <a:pt x="0" y="20"/>
                    </a:lnTo>
                    <a:lnTo>
                      <a:pt x="0" y="20"/>
                    </a:lnTo>
                    <a:lnTo>
                      <a:pt x="0" y="18"/>
                    </a:lnTo>
                    <a:lnTo>
                      <a:pt x="0" y="16"/>
                    </a:lnTo>
                    <a:lnTo>
                      <a:pt x="0" y="14"/>
                    </a:lnTo>
                    <a:lnTo>
                      <a:pt x="0" y="10"/>
                    </a:lnTo>
                    <a:lnTo>
                      <a:pt x="2" y="6"/>
                    </a:lnTo>
                    <a:lnTo>
                      <a:pt x="3" y="4"/>
                    </a:lnTo>
                    <a:lnTo>
                      <a:pt x="4" y="1"/>
                    </a:lnTo>
                    <a:lnTo>
                      <a:pt x="7"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3" name="Freeform 72">
                <a:extLst>
                  <a:ext uri="{FF2B5EF4-FFF2-40B4-BE49-F238E27FC236}">
                    <a16:creationId xmlns:a16="http://schemas.microsoft.com/office/drawing/2014/main" id="{0A5636DE-18D3-4CF3-B4F7-1D87DED162D3}"/>
                  </a:ext>
                </a:extLst>
              </p:cNvPr>
              <p:cNvSpPr>
                <a:spLocks/>
              </p:cNvSpPr>
              <p:nvPr/>
            </p:nvSpPr>
            <p:spPr bwMode="auto">
              <a:xfrm>
                <a:off x="8572178" y="6523045"/>
                <a:ext cx="59689" cy="37920"/>
              </a:xfrm>
              <a:custGeom>
                <a:avLst/>
                <a:gdLst>
                  <a:gd name="T0" fmla="*/ 63 w 85"/>
                  <a:gd name="T1" fmla="*/ 0 h 54"/>
                  <a:gd name="T2" fmla="*/ 71 w 85"/>
                  <a:gd name="T3" fmla="*/ 4 h 54"/>
                  <a:gd name="T4" fmla="*/ 77 w 85"/>
                  <a:gd name="T5" fmla="*/ 7 h 54"/>
                  <a:gd name="T6" fmla="*/ 81 w 85"/>
                  <a:gd name="T7" fmla="*/ 11 h 54"/>
                  <a:gd name="T8" fmla="*/ 81 w 85"/>
                  <a:gd name="T9" fmla="*/ 14 h 54"/>
                  <a:gd name="T10" fmla="*/ 85 w 85"/>
                  <a:gd name="T11" fmla="*/ 22 h 54"/>
                  <a:gd name="T12" fmla="*/ 83 w 85"/>
                  <a:gd name="T13" fmla="*/ 29 h 54"/>
                  <a:gd name="T14" fmla="*/ 77 w 85"/>
                  <a:gd name="T15" fmla="*/ 37 h 54"/>
                  <a:gd name="T16" fmla="*/ 68 w 85"/>
                  <a:gd name="T17" fmla="*/ 43 h 54"/>
                  <a:gd name="T18" fmla="*/ 59 w 85"/>
                  <a:gd name="T19" fmla="*/ 47 h 54"/>
                  <a:gd name="T20" fmla="*/ 49 w 85"/>
                  <a:gd name="T21" fmla="*/ 50 h 54"/>
                  <a:gd name="T22" fmla="*/ 36 w 85"/>
                  <a:gd name="T23" fmla="*/ 54 h 54"/>
                  <a:gd name="T24" fmla="*/ 21 w 85"/>
                  <a:gd name="T25" fmla="*/ 54 h 54"/>
                  <a:gd name="T26" fmla="*/ 11 w 85"/>
                  <a:gd name="T27" fmla="*/ 51 h 54"/>
                  <a:gd name="T28" fmla="*/ 4 w 85"/>
                  <a:gd name="T29" fmla="*/ 48 h 54"/>
                  <a:gd name="T30" fmla="*/ 0 w 85"/>
                  <a:gd name="T31" fmla="*/ 45 h 54"/>
                  <a:gd name="T32" fmla="*/ 2 w 85"/>
                  <a:gd name="T33" fmla="*/ 45 h 54"/>
                  <a:gd name="T34" fmla="*/ 5 w 85"/>
                  <a:gd name="T35" fmla="*/ 44 h 54"/>
                  <a:gd name="T36" fmla="*/ 9 w 85"/>
                  <a:gd name="T37" fmla="*/ 42 h 54"/>
                  <a:gd name="T38" fmla="*/ 11 w 85"/>
                  <a:gd name="T39" fmla="*/ 39 h 54"/>
                  <a:gd name="T40" fmla="*/ 14 w 85"/>
                  <a:gd name="T41" fmla="*/ 34 h 54"/>
                  <a:gd name="T42" fmla="*/ 16 w 85"/>
                  <a:gd name="T43" fmla="*/ 31 h 54"/>
                  <a:gd name="T44" fmla="*/ 16 w 85"/>
                  <a:gd name="T45" fmla="*/ 26 h 54"/>
                  <a:gd name="T46" fmla="*/ 20 w 85"/>
                  <a:gd name="T47" fmla="*/ 18 h 54"/>
                  <a:gd name="T48" fmla="*/ 26 w 85"/>
                  <a:gd name="T49" fmla="*/ 10 h 54"/>
                  <a:gd name="T50" fmla="*/ 37 w 85"/>
                  <a:gd name="T51" fmla="*/ 4 h 54"/>
                  <a:gd name="T52" fmla="*/ 52 w 85"/>
                  <a:gd name="T53" fmla="*/ 0 h 54"/>
                  <a:gd name="T54" fmla="*/ 63 w 8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54">
                    <a:moveTo>
                      <a:pt x="63" y="0"/>
                    </a:moveTo>
                    <a:lnTo>
                      <a:pt x="71" y="4"/>
                    </a:lnTo>
                    <a:lnTo>
                      <a:pt x="77" y="7"/>
                    </a:lnTo>
                    <a:lnTo>
                      <a:pt x="81" y="11"/>
                    </a:lnTo>
                    <a:lnTo>
                      <a:pt x="81" y="14"/>
                    </a:lnTo>
                    <a:lnTo>
                      <a:pt x="85" y="22"/>
                    </a:lnTo>
                    <a:lnTo>
                      <a:pt x="83" y="29"/>
                    </a:lnTo>
                    <a:lnTo>
                      <a:pt x="77" y="37"/>
                    </a:lnTo>
                    <a:lnTo>
                      <a:pt x="68" y="43"/>
                    </a:lnTo>
                    <a:lnTo>
                      <a:pt x="59" y="47"/>
                    </a:lnTo>
                    <a:lnTo>
                      <a:pt x="49" y="50"/>
                    </a:lnTo>
                    <a:lnTo>
                      <a:pt x="36" y="54"/>
                    </a:lnTo>
                    <a:lnTo>
                      <a:pt x="21" y="54"/>
                    </a:lnTo>
                    <a:lnTo>
                      <a:pt x="11" y="51"/>
                    </a:lnTo>
                    <a:lnTo>
                      <a:pt x="4" y="48"/>
                    </a:lnTo>
                    <a:lnTo>
                      <a:pt x="0" y="45"/>
                    </a:lnTo>
                    <a:lnTo>
                      <a:pt x="2" y="45"/>
                    </a:lnTo>
                    <a:lnTo>
                      <a:pt x="5" y="44"/>
                    </a:lnTo>
                    <a:lnTo>
                      <a:pt x="9" y="42"/>
                    </a:lnTo>
                    <a:lnTo>
                      <a:pt x="11" y="39"/>
                    </a:lnTo>
                    <a:lnTo>
                      <a:pt x="14" y="34"/>
                    </a:lnTo>
                    <a:lnTo>
                      <a:pt x="16" y="31"/>
                    </a:lnTo>
                    <a:lnTo>
                      <a:pt x="16" y="26"/>
                    </a:lnTo>
                    <a:lnTo>
                      <a:pt x="20" y="18"/>
                    </a:lnTo>
                    <a:lnTo>
                      <a:pt x="26" y="10"/>
                    </a:lnTo>
                    <a:lnTo>
                      <a:pt x="37" y="4"/>
                    </a:lnTo>
                    <a:lnTo>
                      <a:pt x="52"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4" name="Freeform 73">
                <a:extLst>
                  <a:ext uri="{FF2B5EF4-FFF2-40B4-BE49-F238E27FC236}">
                    <a16:creationId xmlns:a16="http://schemas.microsoft.com/office/drawing/2014/main" id="{DCB0ED8D-B59E-4264-8219-DA0F1C75C7FF}"/>
                  </a:ext>
                </a:extLst>
              </p:cNvPr>
              <p:cNvSpPr>
                <a:spLocks/>
              </p:cNvSpPr>
              <p:nvPr/>
            </p:nvSpPr>
            <p:spPr bwMode="auto">
              <a:xfrm>
                <a:off x="8544792" y="6504085"/>
                <a:ext cx="37920" cy="47049"/>
              </a:xfrm>
              <a:custGeom>
                <a:avLst/>
                <a:gdLst>
                  <a:gd name="T0" fmla="*/ 50 w 54"/>
                  <a:gd name="T1" fmla="*/ 0 h 67"/>
                  <a:gd name="T2" fmla="*/ 54 w 54"/>
                  <a:gd name="T3" fmla="*/ 0 h 67"/>
                  <a:gd name="T4" fmla="*/ 53 w 54"/>
                  <a:gd name="T5" fmla="*/ 1 h 67"/>
                  <a:gd name="T6" fmla="*/ 49 w 54"/>
                  <a:gd name="T7" fmla="*/ 6 h 67"/>
                  <a:gd name="T8" fmla="*/ 45 w 54"/>
                  <a:gd name="T9" fmla="*/ 11 h 67"/>
                  <a:gd name="T10" fmla="*/ 42 w 54"/>
                  <a:gd name="T11" fmla="*/ 17 h 67"/>
                  <a:gd name="T12" fmla="*/ 41 w 54"/>
                  <a:gd name="T13" fmla="*/ 21 h 67"/>
                  <a:gd name="T14" fmla="*/ 41 w 54"/>
                  <a:gd name="T15" fmla="*/ 28 h 67"/>
                  <a:gd name="T16" fmla="*/ 41 w 54"/>
                  <a:gd name="T17" fmla="*/ 37 h 67"/>
                  <a:gd name="T18" fmla="*/ 39 w 54"/>
                  <a:gd name="T19" fmla="*/ 47 h 67"/>
                  <a:gd name="T20" fmla="*/ 34 w 54"/>
                  <a:gd name="T21" fmla="*/ 55 h 67"/>
                  <a:gd name="T22" fmla="*/ 28 w 54"/>
                  <a:gd name="T23" fmla="*/ 63 h 67"/>
                  <a:gd name="T24" fmla="*/ 21 w 54"/>
                  <a:gd name="T25" fmla="*/ 66 h 67"/>
                  <a:gd name="T26" fmla="*/ 16 w 54"/>
                  <a:gd name="T27" fmla="*/ 67 h 67"/>
                  <a:gd name="T28" fmla="*/ 14 w 54"/>
                  <a:gd name="T29" fmla="*/ 67 h 67"/>
                  <a:gd name="T30" fmla="*/ 14 w 54"/>
                  <a:gd name="T31" fmla="*/ 67 h 67"/>
                  <a:gd name="T32" fmla="*/ 12 w 54"/>
                  <a:gd name="T33" fmla="*/ 67 h 67"/>
                  <a:gd name="T34" fmla="*/ 11 w 54"/>
                  <a:gd name="T35" fmla="*/ 66 h 67"/>
                  <a:gd name="T36" fmla="*/ 9 w 54"/>
                  <a:gd name="T37" fmla="*/ 66 h 67"/>
                  <a:gd name="T38" fmla="*/ 8 w 54"/>
                  <a:gd name="T39" fmla="*/ 64 h 67"/>
                  <a:gd name="T40" fmla="*/ 5 w 54"/>
                  <a:gd name="T41" fmla="*/ 61 h 67"/>
                  <a:gd name="T42" fmla="*/ 3 w 54"/>
                  <a:gd name="T43" fmla="*/ 59 h 67"/>
                  <a:gd name="T44" fmla="*/ 1 w 54"/>
                  <a:gd name="T45" fmla="*/ 54 h 67"/>
                  <a:gd name="T46" fmla="*/ 0 w 54"/>
                  <a:gd name="T47" fmla="*/ 49 h 67"/>
                  <a:gd name="T48" fmla="*/ 1 w 54"/>
                  <a:gd name="T49" fmla="*/ 37 h 67"/>
                  <a:gd name="T50" fmla="*/ 4 w 54"/>
                  <a:gd name="T51" fmla="*/ 26 h 67"/>
                  <a:gd name="T52" fmla="*/ 10 w 54"/>
                  <a:gd name="T53" fmla="*/ 16 h 67"/>
                  <a:gd name="T54" fmla="*/ 22 w 54"/>
                  <a:gd name="T55" fmla="*/ 6 h 67"/>
                  <a:gd name="T56" fmla="*/ 31 w 54"/>
                  <a:gd name="T57" fmla="*/ 3 h 67"/>
                  <a:gd name="T58" fmla="*/ 42 w 54"/>
                  <a:gd name="T59" fmla="*/ 0 h 67"/>
                  <a:gd name="T60" fmla="*/ 50 w 54"/>
                  <a:gd name="T6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67">
                    <a:moveTo>
                      <a:pt x="50" y="0"/>
                    </a:moveTo>
                    <a:lnTo>
                      <a:pt x="54" y="0"/>
                    </a:lnTo>
                    <a:lnTo>
                      <a:pt x="53" y="1"/>
                    </a:lnTo>
                    <a:lnTo>
                      <a:pt x="49" y="6"/>
                    </a:lnTo>
                    <a:lnTo>
                      <a:pt x="45" y="11"/>
                    </a:lnTo>
                    <a:lnTo>
                      <a:pt x="42" y="17"/>
                    </a:lnTo>
                    <a:lnTo>
                      <a:pt x="41" y="21"/>
                    </a:lnTo>
                    <a:lnTo>
                      <a:pt x="41" y="28"/>
                    </a:lnTo>
                    <a:lnTo>
                      <a:pt x="41" y="37"/>
                    </a:lnTo>
                    <a:lnTo>
                      <a:pt x="39" y="47"/>
                    </a:lnTo>
                    <a:lnTo>
                      <a:pt x="34" y="55"/>
                    </a:lnTo>
                    <a:lnTo>
                      <a:pt x="28" y="63"/>
                    </a:lnTo>
                    <a:lnTo>
                      <a:pt x="21" y="66"/>
                    </a:lnTo>
                    <a:lnTo>
                      <a:pt x="16" y="67"/>
                    </a:lnTo>
                    <a:lnTo>
                      <a:pt x="14" y="67"/>
                    </a:lnTo>
                    <a:lnTo>
                      <a:pt x="14" y="67"/>
                    </a:lnTo>
                    <a:lnTo>
                      <a:pt x="12" y="67"/>
                    </a:lnTo>
                    <a:lnTo>
                      <a:pt x="11" y="66"/>
                    </a:lnTo>
                    <a:lnTo>
                      <a:pt x="9" y="66"/>
                    </a:lnTo>
                    <a:lnTo>
                      <a:pt x="8" y="64"/>
                    </a:lnTo>
                    <a:lnTo>
                      <a:pt x="5" y="61"/>
                    </a:lnTo>
                    <a:lnTo>
                      <a:pt x="3" y="59"/>
                    </a:lnTo>
                    <a:lnTo>
                      <a:pt x="1" y="54"/>
                    </a:lnTo>
                    <a:lnTo>
                      <a:pt x="0" y="49"/>
                    </a:lnTo>
                    <a:lnTo>
                      <a:pt x="1" y="37"/>
                    </a:lnTo>
                    <a:lnTo>
                      <a:pt x="4" y="26"/>
                    </a:lnTo>
                    <a:lnTo>
                      <a:pt x="10" y="16"/>
                    </a:lnTo>
                    <a:lnTo>
                      <a:pt x="22" y="6"/>
                    </a:lnTo>
                    <a:lnTo>
                      <a:pt x="31" y="3"/>
                    </a:lnTo>
                    <a:lnTo>
                      <a:pt x="42" y="0"/>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5" name="Freeform 74">
                <a:extLst>
                  <a:ext uri="{FF2B5EF4-FFF2-40B4-BE49-F238E27FC236}">
                    <a16:creationId xmlns:a16="http://schemas.microsoft.com/office/drawing/2014/main" id="{67C50F43-9EBF-44EE-B410-F1D08CAC16D0}"/>
                  </a:ext>
                </a:extLst>
              </p:cNvPr>
              <p:cNvSpPr>
                <a:spLocks/>
              </p:cNvSpPr>
              <p:nvPr/>
            </p:nvSpPr>
            <p:spPr bwMode="auto">
              <a:xfrm>
                <a:off x="8558837" y="6568690"/>
                <a:ext cx="35814" cy="47751"/>
              </a:xfrm>
              <a:custGeom>
                <a:avLst/>
                <a:gdLst>
                  <a:gd name="T0" fmla="*/ 25 w 51"/>
                  <a:gd name="T1" fmla="*/ 0 h 68"/>
                  <a:gd name="T2" fmla="*/ 34 w 51"/>
                  <a:gd name="T3" fmla="*/ 2 h 68"/>
                  <a:gd name="T4" fmla="*/ 41 w 51"/>
                  <a:gd name="T5" fmla="*/ 7 h 68"/>
                  <a:gd name="T6" fmla="*/ 49 w 51"/>
                  <a:gd name="T7" fmla="*/ 18 h 68"/>
                  <a:gd name="T8" fmla="*/ 51 w 51"/>
                  <a:gd name="T9" fmla="*/ 31 h 68"/>
                  <a:gd name="T10" fmla="*/ 50 w 51"/>
                  <a:gd name="T11" fmla="*/ 42 h 68"/>
                  <a:gd name="T12" fmla="*/ 41 w 51"/>
                  <a:gd name="T13" fmla="*/ 51 h 68"/>
                  <a:gd name="T14" fmla="*/ 32 w 51"/>
                  <a:gd name="T15" fmla="*/ 60 h 68"/>
                  <a:gd name="T16" fmla="*/ 21 w 51"/>
                  <a:gd name="T17" fmla="*/ 65 h 68"/>
                  <a:gd name="T18" fmla="*/ 11 w 51"/>
                  <a:gd name="T19" fmla="*/ 68 h 68"/>
                  <a:gd name="T20" fmla="*/ 8 w 51"/>
                  <a:gd name="T21" fmla="*/ 68 h 68"/>
                  <a:gd name="T22" fmla="*/ 11 w 51"/>
                  <a:gd name="T23" fmla="*/ 67 h 68"/>
                  <a:gd name="T24" fmla="*/ 16 w 51"/>
                  <a:gd name="T25" fmla="*/ 64 h 68"/>
                  <a:gd name="T26" fmla="*/ 22 w 51"/>
                  <a:gd name="T27" fmla="*/ 56 h 68"/>
                  <a:gd name="T28" fmla="*/ 23 w 51"/>
                  <a:gd name="T29" fmla="*/ 48 h 68"/>
                  <a:gd name="T30" fmla="*/ 21 w 51"/>
                  <a:gd name="T31" fmla="*/ 44 h 68"/>
                  <a:gd name="T32" fmla="*/ 14 w 51"/>
                  <a:gd name="T33" fmla="*/ 39 h 68"/>
                  <a:gd name="T34" fmla="*/ 7 w 51"/>
                  <a:gd name="T35" fmla="*/ 33 h 68"/>
                  <a:gd name="T36" fmla="*/ 1 w 51"/>
                  <a:gd name="T37" fmla="*/ 24 h 68"/>
                  <a:gd name="T38" fmla="*/ 0 w 51"/>
                  <a:gd name="T39" fmla="*/ 17 h 68"/>
                  <a:gd name="T40" fmla="*/ 1 w 51"/>
                  <a:gd name="T41" fmla="*/ 12 h 68"/>
                  <a:gd name="T42" fmla="*/ 3 w 51"/>
                  <a:gd name="T43" fmla="*/ 9 h 68"/>
                  <a:gd name="T44" fmla="*/ 8 w 51"/>
                  <a:gd name="T45" fmla="*/ 4 h 68"/>
                  <a:gd name="T46" fmla="*/ 11 w 51"/>
                  <a:gd name="T47" fmla="*/ 2 h 68"/>
                  <a:gd name="T48" fmla="*/ 17 w 51"/>
                  <a:gd name="T49" fmla="*/ 1 h 68"/>
                  <a:gd name="T50" fmla="*/ 25 w 51"/>
                  <a:gd name="T5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68">
                    <a:moveTo>
                      <a:pt x="25" y="0"/>
                    </a:moveTo>
                    <a:lnTo>
                      <a:pt x="34" y="2"/>
                    </a:lnTo>
                    <a:lnTo>
                      <a:pt x="41" y="7"/>
                    </a:lnTo>
                    <a:lnTo>
                      <a:pt x="49" y="18"/>
                    </a:lnTo>
                    <a:lnTo>
                      <a:pt x="51" y="31"/>
                    </a:lnTo>
                    <a:lnTo>
                      <a:pt x="50" y="42"/>
                    </a:lnTo>
                    <a:lnTo>
                      <a:pt x="41" y="51"/>
                    </a:lnTo>
                    <a:lnTo>
                      <a:pt x="32" y="60"/>
                    </a:lnTo>
                    <a:lnTo>
                      <a:pt x="21" y="65"/>
                    </a:lnTo>
                    <a:lnTo>
                      <a:pt x="11" y="68"/>
                    </a:lnTo>
                    <a:lnTo>
                      <a:pt x="8" y="68"/>
                    </a:lnTo>
                    <a:lnTo>
                      <a:pt x="11" y="67"/>
                    </a:lnTo>
                    <a:lnTo>
                      <a:pt x="16" y="64"/>
                    </a:lnTo>
                    <a:lnTo>
                      <a:pt x="22" y="56"/>
                    </a:lnTo>
                    <a:lnTo>
                      <a:pt x="23" y="48"/>
                    </a:lnTo>
                    <a:lnTo>
                      <a:pt x="21" y="44"/>
                    </a:lnTo>
                    <a:lnTo>
                      <a:pt x="14" y="39"/>
                    </a:lnTo>
                    <a:lnTo>
                      <a:pt x="7" y="33"/>
                    </a:lnTo>
                    <a:lnTo>
                      <a:pt x="1" y="24"/>
                    </a:lnTo>
                    <a:lnTo>
                      <a:pt x="0" y="17"/>
                    </a:lnTo>
                    <a:lnTo>
                      <a:pt x="1" y="12"/>
                    </a:lnTo>
                    <a:lnTo>
                      <a:pt x="3" y="9"/>
                    </a:lnTo>
                    <a:lnTo>
                      <a:pt x="8" y="4"/>
                    </a:lnTo>
                    <a:lnTo>
                      <a:pt x="11" y="2"/>
                    </a:lnTo>
                    <a:lnTo>
                      <a:pt x="17" y="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6" name="Freeform 75">
                <a:extLst>
                  <a:ext uri="{FF2B5EF4-FFF2-40B4-BE49-F238E27FC236}">
                    <a16:creationId xmlns:a16="http://schemas.microsoft.com/office/drawing/2014/main" id="{DF9CCA73-5DEB-443D-B091-8AFE965E985C}"/>
                  </a:ext>
                </a:extLst>
              </p:cNvPr>
              <p:cNvSpPr>
                <a:spLocks/>
              </p:cNvSpPr>
              <p:nvPr/>
            </p:nvSpPr>
            <p:spPr bwMode="auto">
              <a:xfrm>
                <a:off x="8524427" y="6452823"/>
                <a:ext cx="32302" cy="55476"/>
              </a:xfrm>
              <a:custGeom>
                <a:avLst/>
                <a:gdLst>
                  <a:gd name="T0" fmla="*/ 26 w 46"/>
                  <a:gd name="T1" fmla="*/ 0 h 79"/>
                  <a:gd name="T2" fmla="*/ 37 w 46"/>
                  <a:gd name="T3" fmla="*/ 5 h 79"/>
                  <a:gd name="T4" fmla="*/ 43 w 46"/>
                  <a:gd name="T5" fmla="*/ 12 h 79"/>
                  <a:gd name="T6" fmla="*/ 46 w 46"/>
                  <a:gd name="T7" fmla="*/ 22 h 79"/>
                  <a:gd name="T8" fmla="*/ 46 w 46"/>
                  <a:gd name="T9" fmla="*/ 33 h 79"/>
                  <a:gd name="T10" fmla="*/ 43 w 46"/>
                  <a:gd name="T11" fmla="*/ 44 h 79"/>
                  <a:gd name="T12" fmla="*/ 35 w 46"/>
                  <a:gd name="T13" fmla="*/ 51 h 79"/>
                  <a:gd name="T14" fmla="*/ 26 w 46"/>
                  <a:gd name="T15" fmla="*/ 57 h 79"/>
                  <a:gd name="T16" fmla="*/ 18 w 46"/>
                  <a:gd name="T17" fmla="*/ 63 h 79"/>
                  <a:gd name="T18" fmla="*/ 13 w 46"/>
                  <a:gd name="T19" fmla="*/ 70 h 79"/>
                  <a:gd name="T20" fmla="*/ 12 w 46"/>
                  <a:gd name="T21" fmla="*/ 76 h 79"/>
                  <a:gd name="T22" fmla="*/ 13 w 46"/>
                  <a:gd name="T23" fmla="*/ 79 h 79"/>
                  <a:gd name="T24" fmla="*/ 11 w 46"/>
                  <a:gd name="T25" fmla="*/ 78 h 79"/>
                  <a:gd name="T26" fmla="*/ 7 w 46"/>
                  <a:gd name="T27" fmla="*/ 76 h 79"/>
                  <a:gd name="T28" fmla="*/ 4 w 46"/>
                  <a:gd name="T29" fmla="*/ 70 h 79"/>
                  <a:gd name="T30" fmla="*/ 1 w 46"/>
                  <a:gd name="T31" fmla="*/ 62 h 79"/>
                  <a:gd name="T32" fmla="*/ 2 w 46"/>
                  <a:gd name="T33" fmla="*/ 55 h 79"/>
                  <a:gd name="T34" fmla="*/ 5 w 46"/>
                  <a:gd name="T35" fmla="*/ 43 h 79"/>
                  <a:gd name="T36" fmla="*/ 5 w 46"/>
                  <a:gd name="T37" fmla="*/ 34 h 79"/>
                  <a:gd name="T38" fmla="*/ 4 w 46"/>
                  <a:gd name="T39" fmla="*/ 29 h 79"/>
                  <a:gd name="T40" fmla="*/ 4 w 46"/>
                  <a:gd name="T41" fmla="*/ 27 h 79"/>
                  <a:gd name="T42" fmla="*/ 1 w 46"/>
                  <a:gd name="T43" fmla="*/ 23 h 79"/>
                  <a:gd name="T44" fmla="*/ 0 w 46"/>
                  <a:gd name="T45" fmla="*/ 17 h 79"/>
                  <a:gd name="T46" fmla="*/ 2 w 46"/>
                  <a:gd name="T47" fmla="*/ 12 h 79"/>
                  <a:gd name="T48" fmla="*/ 9 w 46"/>
                  <a:gd name="T49" fmla="*/ 6 h 79"/>
                  <a:gd name="T50" fmla="*/ 11 w 46"/>
                  <a:gd name="T51" fmla="*/ 5 h 79"/>
                  <a:gd name="T52" fmla="*/ 17 w 46"/>
                  <a:gd name="T53" fmla="*/ 1 h 79"/>
                  <a:gd name="T54" fmla="*/ 26 w 46"/>
                  <a:gd name="T5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79">
                    <a:moveTo>
                      <a:pt x="26" y="0"/>
                    </a:moveTo>
                    <a:lnTo>
                      <a:pt x="37" y="5"/>
                    </a:lnTo>
                    <a:lnTo>
                      <a:pt x="43" y="12"/>
                    </a:lnTo>
                    <a:lnTo>
                      <a:pt x="46" y="22"/>
                    </a:lnTo>
                    <a:lnTo>
                      <a:pt x="46" y="33"/>
                    </a:lnTo>
                    <a:lnTo>
                      <a:pt x="43" y="44"/>
                    </a:lnTo>
                    <a:lnTo>
                      <a:pt x="35" y="51"/>
                    </a:lnTo>
                    <a:lnTo>
                      <a:pt x="26" y="57"/>
                    </a:lnTo>
                    <a:lnTo>
                      <a:pt x="18" y="63"/>
                    </a:lnTo>
                    <a:lnTo>
                      <a:pt x="13" y="70"/>
                    </a:lnTo>
                    <a:lnTo>
                      <a:pt x="12" y="76"/>
                    </a:lnTo>
                    <a:lnTo>
                      <a:pt x="13" y="79"/>
                    </a:lnTo>
                    <a:lnTo>
                      <a:pt x="11" y="78"/>
                    </a:lnTo>
                    <a:lnTo>
                      <a:pt x="7" y="76"/>
                    </a:lnTo>
                    <a:lnTo>
                      <a:pt x="4" y="70"/>
                    </a:lnTo>
                    <a:lnTo>
                      <a:pt x="1" y="62"/>
                    </a:lnTo>
                    <a:lnTo>
                      <a:pt x="2" y="55"/>
                    </a:lnTo>
                    <a:lnTo>
                      <a:pt x="5" y="43"/>
                    </a:lnTo>
                    <a:lnTo>
                      <a:pt x="5" y="34"/>
                    </a:lnTo>
                    <a:lnTo>
                      <a:pt x="4" y="29"/>
                    </a:lnTo>
                    <a:lnTo>
                      <a:pt x="4" y="27"/>
                    </a:lnTo>
                    <a:lnTo>
                      <a:pt x="1" y="23"/>
                    </a:lnTo>
                    <a:lnTo>
                      <a:pt x="0" y="17"/>
                    </a:lnTo>
                    <a:lnTo>
                      <a:pt x="2" y="12"/>
                    </a:lnTo>
                    <a:lnTo>
                      <a:pt x="9" y="6"/>
                    </a:lnTo>
                    <a:lnTo>
                      <a:pt x="11" y="5"/>
                    </a:lnTo>
                    <a:lnTo>
                      <a:pt x="17"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7" name="Freeform 76">
                <a:extLst>
                  <a:ext uri="{FF2B5EF4-FFF2-40B4-BE49-F238E27FC236}">
                    <a16:creationId xmlns:a16="http://schemas.microsoft.com/office/drawing/2014/main" id="{ED5AE6AA-91D9-4BCF-BCD7-ADD1F93B5FC0}"/>
                  </a:ext>
                </a:extLst>
              </p:cNvPr>
              <p:cNvSpPr>
                <a:spLocks/>
              </p:cNvSpPr>
              <p:nvPr/>
            </p:nvSpPr>
            <p:spPr bwMode="auto">
              <a:xfrm>
                <a:off x="8449992" y="6467569"/>
                <a:ext cx="51263" cy="43538"/>
              </a:xfrm>
              <a:custGeom>
                <a:avLst/>
                <a:gdLst>
                  <a:gd name="T0" fmla="*/ 45 w 73"/>
                  <a:gd name="T1" fmla="*/ 0 h 62"/>
                  <a:gd name="T2" fmla="*/ 49 w 73"/>
                  <a:gd name="T3" fmla="*/ 0 h 62"/>
                  <a:gd name="T4" fmla="*/ 56 w 73"/>
                  <a:gd name="T5" fmla="*/ 0 h 62"/>
                  <a:gd name="T6" fmla="*/ 66 w 73"/>
                  <a:gd name="T7" fmla="*/ 1 h 62"/>
                  <a:gd name="T8" fmla="*/ 73 w 73"/>
                  <a:gd name="T9" fmla="*/ 3 h 62"/>
                  <a:gd name="T10" fmla="*/ 69 w 73"/>
                  <a:gd name="T11" fmla="*/ 6 h 62"/>
                  <a:gd name="T12" fmla="*/ 63 w 73"/>
                  <a:gd name="T13" fmla="*/ 9 h 62"/>
                  <a:gd name="T14" fmla="*/ 55 w 73"/>
                  <a:gd name="T15" fmla="*/ 14 h 62"/>
                  <a:gd name="T16" fmla="*/ 47 w 73"/>
                  <a:gd name="T17" fmla="*/ 20 h 62"/>
                  <a:gd name="T18" fmla="*/ 45 w 73"/>
                  <a:gd name="T19" fmla="*/ 28 h 62"/>
                  <a:gd name="T20" fmla="*/ 45 w 73"/>
                  <a:gd name="T21" fmla="*/ 35 h 62"/>
                  <a:gd name="T22" fmla="*/ 45 w 73"/>
                  <a:gd name="T23" fmla="*/ 44 h 62"/>
                  <a:gd name="T24" fmla="*/ 41 w 73"/>
                  <a:gd name="T25" fmla="*/ 51 h 62"/>
                  <a:gd name="T26" fmla="*/ 34 w 73"/>
                  <a:gd name="T27" fmla="*/ 57 h 62"/>
                  <a:gd name="T28" fmla="*/ 27 w 73"/>
                  <a:gd name="T29" fmla="*/ 61 h 62"/>
                  <a:gd name="T30" fmla="*/ 17 w 73"/>
                  <a:gd name="T31" fmla="*/ 62 h 62"/>
                  <a:gd name="T32" fmla="*/ 9 w 73"/>
                  <a:gd name="T33" fmla="*/ 60 h 62"/>
                  <a:gd name="T34" fmla="*/ 5 w 73"/>
                  <a:gd name="T35" fmla="*/ 53 h 62"/>
                  <a:gd name="T36" fmla="*/ 1 w 73"/>
                  <a:gd name="T37" fmla="*/ 46 h 62"/>
                  <a:gd name="T38" fmla="*/ 0 w 73"/>
                  <a:gd name="T39" fmla="*/ 40 h 62"/>
                  <a:gd name="T40" fmla="*/ 1 w 73"/>
                  <a:gd name="T41" fmla="*/ 31 h 62"/>
                  <a:gd name="T42" fmla="*/ 6 w 73"/>
                  <a:gd name="T43" fmla="*/ 20 h 62"/>
                  <a:gd name="T44" fmla="*/ 16 w 73"/>
                  <a:gd name="T45" fmla="*/ 9 h 62"/>
                  <a:gd name="T46" fmla="*/ 29 w 73"/>
                  <a:gd name="T47" fmla="*/ 2 h 62"/>
                  <a:gd name="T48" fmla="*/ 45 w 73"/>
                  <a:gd name="T4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62">
                    <a:moveTo>
                      <a:pt x="45" y="0"/>
                    </a:moveTo>
                    <a:lnTo>
                      <a:pt x="49" y="0"/>
                    </a:lnTo>
                    <a:lnTo>
                      <a:pt x="56" y="0"/>
                    </a:lnTo>
                    <a:lnTo>
                      <a:pt x="66" y="1"/>
                    </a:lnTo>
                    <a:lnTo>
                      <a:pt x="73" y="3"/>
                    </a:lnTo>
                    <a:lnTo>
                      <a:pt x="69" y="6"/>
                    </a:lnTo>
                    <a:lnTo>
                      <a:pt x="63" y="9"/>
                    </a:lnTo>
                    <a:lnTo>
                      <a:pt x="55" y="14"/>
                    </a:lnTo>
                    <a:lnTo>
                      <a:pt x="47" y="20"/>
                    </a:lnTo>
                    <a:lnTo>
                      <a:pt x="45" y="28"/>
                    </a:lnTo>
                    <a:lnTo>
                      <a:pt x="45" y="35"/>
                    </a:lnTo>
                    <a:lnTo>
                      <a:pt x="45" y="44"/>
                    </a:lnTo>
                    <a:lnTo>
                      <a:pt x="41" y="51"/>
                    </a:lnTo>
                    <a:lnTo>
                      <a:pt x="34" y="57"/>
                    </a:lnTo>
                    <a:lnTo>
                      <a:pt x="27" y="61"/>
                    </a:lnTo>
                    <a:lnTo>
                      <a:pt x="17" y="62"/>
                    </a:lnTo>
                    <a:lnTo>
                      <a:pt x="9" y="60"/>
                    </a:lnTo>
                    <a:lnTo>
                      <a:pt x="5" y="53"/>
                    </a:lnTo>
                    <a:lnTo>
                      <a:pt x="1" y="46"/>
                    </a:lnTo>
                    <a:lnTo>
                      <a:pt x="0" y="40"/>
                    </a:lnTo>
                    <a:lnTo>
                      <a:pt x="1" y="31"/>
                    </a:lnTo>
                    <a:lnTo>
                      <a:pt x="6" y="20"/>
                    </a:lnTo>
                    <a:lnTo>
                      <a:pt x="16" y="9"/>
                    </a:lnTo>
                    <a:lnTo>
                      <a:pt x="29" y="2"/>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8" name="Freeform 77">
                <a:extLst>
                  <a:ext uri="{FF2B5EF4-FFF2-40B4-BE49-F238E27FC236}">
                    <a16:creationId xmlns:a16="http://schemas.microsoft.com/office/drawing/2014/main" id="{48CA3532-0F8A-459B-BA5D-B01B65936015}"/>
                  </a:ext>
                </a:extLst>
              </p:cNvPr>
              <p:cNvSpPr>
                <a:spLocks/>
              </p:cNvSpPr>
              <p:nvPr/>
            </p:nvSpPr>
            <p:spPr bwMode="auto">
              <a:xfrm>
                <a:off x="8433139" y="6523747"/>
                <a:ext cx="59689" cy="37920"/>
              </a:xfrm>
              <a:custGeom>
                <a:avLst/>
                <a:gdLst>
                  <a:gd name="T0" fmla="*/ 55 w 85"/>
                  <a:gd name="T1" fmla="*/ 0 h 54"/>
                  <a:gd name="T2" fmla="*/ 66 w 85"/>
                  <a:gd name="T3" fmla="*/ 0 h 54"/>
                  <a:gd name="T4" fmla="*/ 75 w 85"/>
                  <a:gd name="T5" fmla="*/ 3 h 54"/>
                  <a:gd name="T6" fmla="*/ 80 w 85"/>
                  <a:gd name="T7" fmla="*/ 5 h 54"/>
                  <a:gd name="T8" fmla="*/ 81 w 85"/>
                  <a:gd name="T9" fmla="*/ 6 h 54"/>
                  <a:gd name="T10" fmla="*/ 85 w 85"/>
                  <a:gd name="T11" fmla="*/ 11 h 54"/>
                  <a:gd name="T12" fmla="*/ 85 w 85"/>
                  <a:gd name="T13" fmla="*/ 17 h 54"/>
                  <a:gd name="T14" fmla="*/ 84 w 85"/>
                  <a:gd name="T15" fmla="*/ 25 h 54"/>
                  <a:gd name="T16" fmla="*/ 77 w 85"/>
                  <a:gd name="T17" fmla="*/ 33 h 54"/>
                  <a:gd name="T18" fmla="*/ 68 w 85"/>
                  <a:gd name="T19" fmla="*/ 43 h 54"/>
                  <a:gd name="T20" fmla="*/ 55 w 85"/>
                  <a:gd name="T21" fmla="*/ 48 h 54"/>
                  <a:gd name="T22" fmla="*/ 44 w 85"/>
                  <a:gd name="T23" fmla="*/ 50 h 54"/>
                  <a:gd name="T24" fmla="*/ 33 w 85"/>
                  <a:gd name="T25" fmla="*/ 53 h 54"/>
                  <a:gd name="T26" fmla="*/ 24 w 85"/>
                  <a:gd name="T27" fmla="*/ 54 h 54"/>
                  <a:gd name="T28" fmla="*/ 13 w 85"/>
                  <a:gd name="T29" fmla="*/ 54 h 54"/>
                  <a:gd name="T30" fmla="*/ 4 w 85"/>
                  <a:gd name="T31" fmla="*/ 53 h 54"/>
                  <a:gd name="T32" fmla="*/ 0 w 85"/>
                  <a:gd name="T33" fmla="*/ 52 h 54"/>
                  <a:gd name="T34" fmla="*/ 3 w 85"/>
                  <a:gd name="T35" fmla="*/ 50 h 54"/>
                  <a:gd name="T36" fmla="*/ 8 w 85"/>
                  <a:gd name="T37" fmla="*/ 48 h 54"/>
                  <a:gd name="T38" fmla="*/ 10 w 85"/>
                  <a:gd name="T39" fmla="*/ 42 h 54"/>
                  <a:gd name="T40" fmla="*/ 13 w 85"/>
                  <a:gd name="T41" fmla="*/ 35 h 54"/>
                  <a:gd name="T42" fmla="*/ 15 w 85"/>
                  <a:gd name="T43" fmla="*/ 28 h 54"/>
                  <a:gd name="T44" fmla="*/ 16 w 85"/>
                  <a:gd name="T45" fmla="*/ 24 h 54"/>
                  <a:gd name="T46" fmla="*/ 20 w 85"/>
                  <a:gd name="T47" fmla="*/ 19 h 54"/>
                  <a:gd name="T48" fmla="*/ 25 w 85"/>
                  <a:gd name="T49" fmla="*/ 13 h 54"/>
                  <a:gd name="T50" fmla="*/ 32 w 85"/>
                  <a:gd name="T51" fmla="*/ 8 h 54"/>
                  <a:gd name="T52" fmla="*/ 44 w 85"/>
                  <a:gd name="T53" fmla="*/ 2 h 54"/>
                  <a:gd name="T54" fmla="*/ 55 w 8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54">
                    <a:moveTo>
                      <a:pt x="55" y="0"/>
                    </a:moveTo>
                    <a:lnTo>
                      <a:pt x="66" y="0"/>
                    </a:lnTo>
                    <a:lnTo>
                      <a:pt x="75" y="3"/>
                    </a:lnTo>
                    <a:lnTo>
                      <a:pt x="80" y="5"/>
                    </a:lnTo>
                    <a:lnTo>
                      <a:pt x="81" y="6"/>
                    </a:lnTo>
                    <a:lnTo>
                      <a:pt x="85" y="11"/>
                    </a:lnTo>
                    <a:lnTo>
                      <a:pt x="85" y="17"/>
                    </a:lnTo>
                    <a:lnTo>
                      <a:pt x="84" y="25"/>
                    </a:lnTo>
                    <a:lnTo>
                      <a:pt x="77" y="33"/>
                    </a:lnTo>
                    <a:lnTo>
                      <a:pt x="68" y="43"/>
                    </a:lnTo>
                    <a:lnTo>
                      <a:pt x="55" y="48"/>
                    </a:lnTo>
                    <a:lnTo>
                      <a:pt x="44" y="50"/>
                    </a:lnTo>
                    <a:lnTo>
                      <a:pt x="33" y="53"/>
                    </a:lnTo>
                    <a:lnTo>
                      <a:pt x="24" y="54"/>
                    </a:lnTo>
                    <a:lnTo>
                      <a:pt x="13" y="54"/>
                    </a:lnTo>
                    <a:lnTo>
                      <a:pt x="4" y="53"/>
                    </a:lnTo>
                    <a:lnTo>
                      <a:pt x="0" y="52"/>
                    </a:lnTo>
                    <a:lnTo>
                      <a:pt x="3" y="50"/>
                    </a:lnTo>
                    <a:lnTo>
                      <a:pt x="8" y="48"/>
                    </a:lnTo>
                    <a:lnTo>
                      <a:pt x="10" y="42"/>
                    </a:lnTo>
                    <a:lnTo>
                      <a:pt x="13" y="35"/>
                    </a:lnTo>
                    <a:lnTo>
                      <a:pt x="15" y="28"/>
                    </a:lnTo>
                    <a:lnTo>
                      <a:pt x="16" y="24"/>
                    </a:lnTo>
                    <a:lnTo>
                      <a:pt x="20" y="19"/>
                    </a:lnTo>
                    <a:lnTo>
                      <a:pt x="25" y="13"/>
                    </a:lnTo>
                    <a:lnTo>
                      <a:pt x="32" y="8"/>
                    </a:lnTo>
                    <a:lnTo>
                      <a:pt x="44" y="2"/>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9" name="Freeform 78">
                <a:extLst>
                  <a:ext uri="{FF2B5EF4-FFF2-40B4-BE49-F238E27FC236}">
                    <a16:creationId xmlns:a16="http://schemas.microsoft.com/office/drawing/2014/main" id="{F7DE5AB1-7AD1-4952-B01A-8068C372903B}"/>
                  </a:ext>
                </a:extLst>
              </p:cNvPr>
              <p:cNvSpPr>
                <a:spLocks/>
              </p:cNvSpPr>
              <p:nvPr/>
            </p:nvSpPr>
            <p:spPr bwMode="auto">
              <a:xfrm>
                <a:off x="8481592" y="6520236"/>
                <a:ext cx="36515" cy="9832"/>
              </a:xfrm>
              <a:custGeom>
                <a:avLst/>
                <a:gdLst>
                  <a:gd name="T0" fmla="*/ 27 w 52"/>
                  <a:gd name="T1" fmla="*/ 0 h 14"/>
                  <a:gd name="T2" fmla="*/ 38 w 52"/>
                  <a:gd name="T3" fmla="*/ 4 h 14"/>
                  <a:gd name="T4" fmla="*/ 45 w 52"/>
                  <a:gd name="T5" fmla="*/ 8 h 14"/>
                  <a:gd name="T6" fmla="*/ 51 w 52"/>
                  <a:gd name="T7" fmla="*/ 10 h 14"/>
                  <a:gd name="T8" fmla="*/ 52 w 52"/>
                  <a:gd name="T9" fmla="*/ 11 h 14"/>
                  <a:gd name="T10" fmla="*/ 50 w 52"/>
                  <a:gd name="T11" fmla="*/ 10 h 14"/>
                  <a:gd name="T12" fmla="*/ 44 w 52"/>
                  <a:gd name="T13" fmla="*/ 9 h 14"/>
                  <a:gd name="T14" fmla="*/ 34 w 52"/>
                  <a:gd name="T15" fmla="*/ 8 h 14"/>
                  <a:gd name="T16" fmla="*/ 26 w 52"/>
                  <a:gd name="T17" fmla="*/ 7 h 14"/>
                  <a:gd name="T18" fmla="*/ 17 w 52"/>
                  <a:gd name="T19" fmla="*/ 9 h 14"/>
                  <a:gd name="T20" fmla="*/ 12 w 52"/>
                  <a:gd name="T21" fmla="*/ 11 h 14"/>
                  <a:gd name="T22" fmla="*/ 7 w 52"/>
                  <a:gd name="T23" fmla="*/ 13 h 14"/>
                  <a:gd name="T24" fmla="*/ 5 w 52"/>
                  <a:gd name="T25" fmla="*/ 14 h 14"/>
                  <a:gd name="T26" fmla="*/ 2 w 52"/>
                  <a:gd name="T27" fmla="*/ 14 h 14"/>
                  <a:gd name="T28" fmla="*/ 1 w 52"/>
                  <a:gd name="T29" fmla="*/ 14 h 14"/>
                  <a:gd name="T30" fmla="*/ 0 w 52"/>
                  <a:gd name="T31" fmla="*/ 14 h 14"/>
                  <a:gd name="T32" fmla="*/ 0 w 52"/>
                  <a:gd name="T33" fmla="*/ 14 h 14"/>
                  <a:gd name="T34" fmla="*/ 1 w 52"/>
                  <a:gd name="T35" fmla="*/ 11 h 14"/>
                  <a:gd name="T36" fmla="*/ 5 w 52"/>
                  <a:gd name="T37" fmla="*/ 8 h 14"/>
                  <a:gd name="T38" fmla="*/ 11 w 52"/>
                  <a:gd name="T39" fmla="*/ 4 h 14"/>
                  <a:gd name="T40" fmla="*/ 18 w 52"/>
                  <a:gd name="T41" fmla="*/ 2 h 14"/>
                  <a:gd name="T42" fmla="*/ 27 w 52"/>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14">
                    <a:moveTo>
                      <a:pt x="27" y="0"/>
                    </a:moveTo>
                    <a:lnTo>
                      <a:pt x="38" y="4"/>
                    </a:lnTo>
                    <a:lnTo>
                      <a:pt x="45" y="8"/>
                    </a:lnTo>
                    <a:lnTo>
                      <a:pt x="51" y="10"/>
                    </a:lnTo>
                    <a:lnTo>
                      <a:pt x="52" y="11"/>
                    </a:lnTo>
                    <a:lnTo>
                      <a:pt x="50" y="10"/>
                    </a:lnTo>
                    <a:lnTo>
                      <a:pt x="44" y="9"/>
                    </a:lnTo>
                    <a:lnTo>
                      <a:pt x="34" y="8"/>
                    </a:lnTo>
                    <a:lnTo>
                      <a:pt x="26" y="7"/>
                    </a:lnTo>
                    <a:lnTo>
                      <a:pt x="17" y="9"/>
                    </a:lnTo>
                    <a:lnTo>
                      <a:pt x="12" y="11"/>
                    </a:lnTo>
                    <a:lnTo>
                      <a:pt x="7" y="13"/>
                    </a:lnTo>
                    <a:lnTo>
                      <a:pt x="5" y="14"/>
                    </a:lnTo>
                    <a:lnTo>
                      <a:pt x="2" y="14"/>
                    </a:lnTo>
                    <a:lnTo>
                      <a:pt x="1" y="14"/>
                    </a:lnTo>
                    <a:lnTo>
                      <a:pt x="0" y="14"/>
                    </a:lnTo>
                    <a:lnTo>
                      <a:pt x="0" y="14"/>
                    </a:lnTo>
                    <a:lnTo>
                      <a:pt x="1" y="11"/>
                    </a:lnTo>
                    <a:lnTo>
                      <a:pt x="5" y="8"/>
                    </a:lnTo>
                    <a:lnTo>
                      <a:pt x="11" y="4"/>
                    </a:lnTo>
                    <a:lnTo>
                      <a:pt x="18" y="2"/>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0" name="Freeform 79">
                <a:extLst>
                  <a:ext uri="{FF2B5EF4-FFF2-40B4-BE49-F238E27FC236}">
                    <a16:creationId xmlns:a16="http://schemas.microsoft.com/office/drawing/2014/main" id="{AB3DE2DB-FA3E-4A6A-854F-B516223F30F9}"/>
                  </a:ext>
                </a:extLst>
              </p:cNvPr>
              <p:cNvSpPr>
                <a:spLocks/>
              </p:cNvSpPr>
              <p:nvPr/>
            </p:nvSpPr>
            <p:spPr bwMode="auto">
              <a:xfrm>
                <a:off x="8334125" y="6553943"/>
                <a:ext cx="51263" cy="48453"/>
              </a:xfrm>
              <a:custGeom>
                <a:avLst/>
                <a:gdLst>
                  <a:gd name="T0" fmla="*/ 49 w 73"/>
                  <a:gd name="T1" fmla="*/ 0 h 69"/>
                  <a:gd name="T2" fmla="*/ 60 w 73"/>
                  <a:gd name="T3" fmla="*/ 1 h 69"/>
                  <a:gd name="T4" fmla="*/ 69 w 73"/>
                  <a:gd name="T5" fmla="*/ 7 h 69"/>
                  <a:gd name="T6" fmla="*/ 72 w 73"/>
                  <a:gd name="T7" fmla="*/ 14 h 69"/>
                  <a:gd name="T8" fmla="*/ 73 w 73"/>
                  <a:gd name="T9" fmla="*/ 20 h 69"/>
                  <a:gd name="T10" fmla="*/ 73 w 73"/>
                  <a:gd name="T11" fmla="*/ 31 h 69"/>
                  <a:gd name="T12" fmla="*/ 72 w 73"/>
                  <a:gd name="T13" fmla="*/ 38 h 69"/>
                  <a:gd name="T14" fmla="*/ 67 w 73"/>
                  <a:gd name="T15" fmla="*/ 45 h 69"/>
                  <a:gd name="T16" fmla="*/ 61 w 73"/>
                  <a:gd name="T17" fmla="*/ 52 h 69"/>
                  <a:gd name="T18" fmla="*/ 52 w 73"/>
                  <a:gd name="T19" fmla="*/ 56 h 69"/>
                  <a:gd name="T20" fmla="*/ 40 w 73"/>
                  <a:gd name="T21" fmla="*/ 58 h 69"/>
                  <a:gd name="T22" fmla="*/ 28 w 73"/>
                  <a:gd name="T23" fmla="*/ 60 h 69"/>
                  <a:gd name="T24" fmla="*/ 17 w 73"/>
                  <a:gd name="T25" fmla="*/ 63 h 69"/>
                  <a:gd name="T26" fmla="*/ 7 w 73"/>
                  <a:gd name="T27" fmla="*/ 65 h 69"/>
                  <a:gd name="T28" fmla="*/ 2 w 73"/>
                  <a:gd name="T29" fmla="*/ 67 h 69"/>
                  <a:gd name="T30" fmla="*/ 0 w 73"/>
                  <a:gd name="T31" fmla="*/ 69 h 69"/>
                  <a:gd name="T32" fmla="*/ 0 w 73"/>
                  <a:gd name="T33" fmla="*/ 65 h 69"/>
                  <a:gd name="T34" fmla="*/ 2 w 73"/>
                  <a:gd name="T35" fmla="*/ 56 h 69"/>
                  <a:gd name="T36" fmla="*/ 6 w 73"/>
                  <a:gd name="T37" fmla="*/ 44 h 69"/>
                  <a:gd name="T38" fmla="*/ 12 w 73"/>
                  <a:gd name="T39" fmla="*/ 31 h 69"/>
                  <a:gd name="T40" fmla="*/ 19 w 73"/>
                  <a:gd name="T41" fmla="*/ 19 h 69"/>
                  <a:gd name="T42" fmla="*/ 29 w 73"/>
                  <a:gd name="T43" fmla="*/ 9 h 69"/>
                  <a:gd name="T44" fmla="*/ 39 w 73"/>
                  <a:gd name="T45" fmla="*/ 3 h 69"/>
                  <a:gd name="T46" fmla="*/ 49 w 73"/>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9">
                    <a:moveTo>
                      <a:pt x="49" y="0"/>
                    </a:moveTo>
                    <a:lnTo>
                      <a:pt x="60" y="1"/>
                    </a:lnTo>
                    <a:lnTo>
                      <a:pt x="69" y="7"/>
                    </a:lnTo>
                    <a:lnTo>
                      <a:pt x="72" y="14"/>
                    </a:lnTo>
                    <a:lnTo>
                      <a:pt x="73" y="20"/>
                    </a:lnTo>
                    <a:lnTo>
                      <a:pt x="73" y="31"/>
                    </a:lnTo>
                    <a:lnTo>
                      <a:pt x="72" y="38"/>
                    </a:lnTo>
                    <a:lnTo>
                      <a:pt x="67" y="45"/>
                    </a:lnTo>
                    <a:lnTo>
                      <a:pt x="61" y="52"/>
                    </a:lnTo>
                    <a:lnTo>
                      <a:pt x="52" y="56"/>
                    </a:lnTo>
                    <a:lnTo>
                      <a:pt x="40" y="58"/>
                    </a:lnTo>
                    <a:lnTo>
                      <a:pt x="28" y="60"/>
                    </a:lnTo>
                    <a:lnTo>
                      <a:pt x="17" y="63"/>
                    </a:lnTo>
                    <a:lnTo>
                      <a:pt x="7" y="65"/>
                    </a:lnTo>
                    <a:lnTo>
                      <a:pt x="2" y="67"/>
                    </a:lnTo>
                    <a:lnTo>
                      <a:pt x="0" y="69"/>
                    </a:lnTo>
                    <a:lnTo>
                      <a:pt x="0" y="65"/>
                    </a:lnTo>
                    <a:lnTo>
                      <a:pt x="2" y="56"/>
                    </a:lnTo>
                    <a:lnTo>
                      <a:pt x="6" y="44"/>
                    </a:lnTo>
                    <a:lnTo>
                      <a:pt x="12" y="31"/>
                    </a:lnTo>
                    <a:lnTo>
                      <a:pt x="19" y="19"/>
                    </a:lnTo>
                    <a:lnTo>
                      <a:pt x="29" y="9"/>
                    </a:lnTo>
                    <a:lnTo>
                      <a:pt x="39" y="3"/>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1" name="Freeform 80">
                <a:extLst>
                  <a:ext uri="{FF2B5EF4-FFF2-40B4-BE49-F238E27FC236}">
                    <a16:creationId xmlns:a16="http://schemas.microsoft.com/office/drawing/2014/main" id="{05DD35CA-6048-4523-9003-923F962A3B9E}"/>
                  </a:ext>
                </a:extLst>
              </p:cNvPr>
              <p:cNvSpPr>
                <a:spLocks/>
              </p:cNvSpPr>
              <p:nvPr/>
            </p:nvSpPr>
            <p:spPr bwMode="auto">
              <a:xfrm>
                <a:off x="8391708" y="6506191"/>
                <a:ext cx="27387" cy="44943"/>
              </a:xfrm>
              <a:custGeom>
                <a:avLst/>
                <a:gdLst>
                  <a:gd name="T0" fmla="*/ 24 w 39"/>
                  <a:gd name="T1" fmla="*/ 0 h 64"/>
                  <a:gd name="T2" fmla="*/ 24 w 39"/>
                  <a:gd name="T3" fmla="*/ 0 h 64"/>
                  <a:gd name="T4" fmla="*/ 25 w 39"/>
                  <a:gd name="T5" fmla="*/ 2 h 64"/>
                  <a:gd name="T6" fmla="*/ 26 w 39"/>
                  <a:gd name="T7" fmla="*/ 5 h 64"/>
                  <a:gd name="T8" fmla="*/ 29 w 39"/>
                  <a:gd name="T9" fmla="*/ 7 h 64"/>
                  <a:gd name="T10" fmla="*/ 30 w 39"/>
                  <a:gd name="T11" fmla="*/ 12 h 64"/>
                  <a:gd name="T12" fmla="*/ 31 w 39"/>
                  <a:gd name="T13" fmla="*/ 16 h 64"/>
                  <a:gd name="T14" fmla="*/ 33 w 39"/>
                  <a:gd name="T15" fmla="*/ 20 h 64"/>
                  <a:gd name="T16" fmla="*/ 36 w 39"/>
                  <a:gd name="T17" fmla="*/ 33 h 64"/>
                  <a:gd name="T18" fmla="*/ 39 w 39"/>
                  <a:gd name="T19" fmla="*/ 44 h 64"/>
                  <a:gd name="T20" fmla="*/ 37 w 39"/>
                  <a:gd name="T21" fmla="*/ 55 h 64"/>
                  <a:gd name="T22" fmla="*/ 34 w 39"/>
                  <a:gd name="T23" fmla="*/ 61 h 64"/>
                  <a:gd name="T24" fmla="*/ 29 w 39"/>
                  <a:gd name="T25" fmla="*/ 64 h 64"/>
                  <a:gd name="T26" fmla="*/ 22 w 39"/>
                  <a:gd name="T27" fmla="*/ 64 h 64"/>
                  <a:gd name="T28" fmla="*/ 12 w 39"/>
                  <a:gd name="T29" fmla="*/ 61 h 64"/>
                  <a:gd name="T30" fmla="*/ 11 w 39"/>
                  <a:gd name="T31" fmla="*/ 61 h 64"/>
                  <a:gd name="T32" fmla="*/ 8 w 39"/>
                  <a:gd name="T33" fmla="*/ 60 h 64"/>
                  <a:gd name="T34" fmla="*/ 4 w 39"/>
                  <a:gd name="T35" fmla="*/ 55 h 64"/>
                  <a:gd name="T36" fmla="*/ 1 w 39"/>
                  <a:gd name="T37" fmla="*/ 49 h 64"/>
                  <a:gd name="T38" fmla="*/ 0 w 39"/>
                  <a:gd name="T39" fmla="*/ 38 h 64"/>
                  <a:gd name="T40" fmla="*/ 2 w 39"/>
                  <a:gd name="T41" fmla="*/ 27 h 64"/>
                  <a:gd name="T42" fmla="*/ 8 w 39"/>
                  <a:gd name="T43" fmla="*/ 17 h 64"/>
                  <a:gd name="T44" fmla="*/ 14 w 39"/>
                  <a:gd name="T45" fmla="*/ 11 h 64"/>
                  <a:gd name="T46" fmla="*/ 20 w 39"/>
                  <a:gd name="T47" fmla="*/ 5 h 64"/>
                  <a:gd name="T48" fmla="*/ 23 w 39"/>
                  <a:gd name="T49" fmla="*/ 2 h 64"/>
                  <a:gd name="T50" fmla="*/ 24 w 39"/>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64">
                    <a:moveTo>
                      <a:pt x="24" y="0"/>
                    </a:moveTo>
                    <a:lnTo>
                      <a:pt x="24" y="0"/>
                    </a:lnTo>
                    <a:lnTo>
                      <a:pt x="25" y="2"/>
                    </a:lnTo>
                    <a:lnTo>
                      <a:pt x="26" y="5"/>
                    </a:lnTo>
                    <a:lnTo>
                      <a:pt x="29" y="7"/>
                    </a:lnTo>
                    <a:lnTo>
                      <a:pt x="30" y="12"/>
                    </a:lnTo>
                    <a:lnTo>
                      <a:pt x="31" y="16"/>
                    </a:lnTo>
                    <a:lnTo>
                      <a:pt x="33" y="20"/>
                    </a:lnTo>
                    <a:lnTo>
                      <a:pt x="36" y="33"/>
                    </a:lnTo>
                    <a:lnTo>
                      <a:pt x="39" y="44"/>
                    </a:lnTo>
                    <a:lnTo>
                      <a:pt x="37" y="55"/>
                    </a:lnTo>
                    <a:lnTo>
                      <a:pt x="34" y="61"/>
                    </a:lnTo>
                    <a:lnTo>
                      <a:pt x="29" y="64"/>
                    </a:lnTo>
                    <a:lnTo>
                      <a:pt x="22" y="64"/>
                    </a:lnTo>
                    <a:lnTo>
                      <a:pt x="12" y="61"/>
                    </a:lnTo>
                    <a:lnTo>
                      <a:pt x="11" y="61"/>
                    </a:lnTo>
                    <a:lnTo>
                      <a:pt x="8" y="60"/>
                    </a:lnTo>
                    <a:lnTo>
                      <a:pt x="4" y="55"/>
                    </a:lnTo>
                    <a:lnTo>
                      <a:pt x="1" y="49"/>
                    </a:lnTo>
                    <a:lnTo>
                      <a:pt x="0" y="38"/>
                    </a:lnTo>
                    <a:lnTo>
                      <a:pt x="2" y="27"/>
                    </a:lnTo>
                    <a:lnTo>
                      <a:pt x="8" y="17"/>
                    </a:lnTo>
                    <a:lnTo>
                      <a:pt x="14" y="11"/>
                    </a:lnTo>
                    <a:lnTo>
                      <a:pt x="20" y="5"/>
                    </a:lnTo>
                    <a:lnTo>
                      <a:pt x="23"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2" name="Freeform 81">
                <a:extLst>
                  <a:ext uri="{FF2B5EF4-FFF2-40B4-BE49-F238E27FC236}">
                    <a16:creationId xmlns:a16="http://schemas.microsoft.com/office/drawing/2014/main" id="{88C3B9A1-9348-4A13-A2BE-A010CD9C4319}"/>
                  </a:ext>
                </a:extLst>
              </p:cNvPr>
              <p:cNvSpPr>
                <a:spLocks/>
              </p:cNvSpPr>
              <p:nvPr/>
            </p:nvSpPr>
            <p:spPr bwMode="auto">
              <a:xfrm>
                <a:off x="8312355" y="6643125"/>
                <a:ext cx="44943" cy="29494"/>
              </a:xfrm>
              <a:custGeom>
                <a:avLst/>
                <a:gdLst>
                  <a:gd name="T0" fmla="*/ 28 w 64"/>
                  <a:gd name="T1" fmla="*/ 0 h 42"/>
                  <a:gd name="T2" fmla="*/ 43 w 64"/>
                  <a:gd name="T3" fmla="*/ 3 h 42"/>
                  <a:gd name="T4" fmla="*/ 53 w 64"/>
                  <a:gd name="T5" fmla="*/ 5 h 42"/>
                  <a:gd name="T6" fmla="*/ 59 w 64"/>
                  <a:gd name="T7" fmla="*/ 11 h 42"/>
                  <a:gd name="T8" fmla="*/ 62 w 64"/>
                  <a:gd name="T9" fmla="*/ 19 h 42"/>
                  <a:gd name="T10" fmla="*/ 64 w 64"/>
                  <a:gd name="T11" fmla="*/ 25 h 42"/>
                  <a:gd name="T12" fmla="*/ 62 w 64"/>
                  <a:gd name="T13" fmla="*/ 30 h 42"/>
                  <a:gd name="T14" fmla="*/ 62 w 64"/>
                  <a:gd name="T15" fmla="*/ 32 h 42"/>
                  <a:gd name="T16" fmla="*/ 62 w 64"/>
                  <a:gd name="T17" fmla="*/ 35 h 42"/>
                  <a:gd name="T18" fmla="*/ 61 w 64"/>
                  <a:gd name="T19" fmla="*/ 37 h 42"/>
                  <a:gd name="T20" fmla="*/ 60 w 64"/>
                  <a:gd name="T21" fmla="*/ 39 h 42"/>
                  <a:gd name="T22" fmla="*/ 58 w 64"/>
                  <a:gd name="T23" fmla="*/ 41 h 42"/>
                  <a:gd name="T24" fmla="*/ 55 w 64"/>
                  <a:gd name="T25" fmla="*/ 42 h 42"/>
                  <a:gd name="T26" fmla="*/ 50 w 64"/>
                  <a:gd name="T27" fmla="*/ 42 h 42"/>
                  <a:gd name="T28" fmla="*/ 40 w 64"/>
                  <a:gd name="T29" fmla="*/ 42 h 42"/>
                  <a:gd name="T30" fmla="*/ 34 w 64"/>
                  <a:gd name="T31" fmla="*/ 39 h 42"/>
                  <a:gd name="T32" fmla="*/ 28 w 64"/>
                  <a:gd name="T33" fmla="*/ 36 h 42"/>
                  <a:gd name="T34" fmla="*/ 26 w 64"/>
                  <a:gd name="T35" fmla="*/ 35 h 42"/>
                  <a:gd name="T36" fmla="*/ 23 w 64"/>
                  <a:gd name="T37" fmla="*/ 32 h 42"/>
                  <a:gd name="T38" fmla="*/ 22 w 64"/>
                  <a:gd name="T39" fmla="*/ 30 h 42"/>
                  <a:gd name="T40" fmla="*/ 21 w 64"/>
                  <a:gd name="T41" fmla="*/ 26 h 42"/>
                  <a:gd name="T42" fmla="*/ 20 w 64"/>
                  <a:gd name="T43" fmla="*/ 22 h 42"/>
                  <a:gd name="T44" fmla="*/ 18 w 64"/>
                  <a:gd name="T45" fmla="*/ 20 h 42"/>
                  <a:gd name="T46" fmla="*/ 17 w 64"/>
                  <a:gd name="T47" fmla="*/ 17 h 42"/>
                  <a:gd name="T48" fmla="*/ 16 w 64"/>
                  <a:gd name="T49" fmla="*/ 15 h 42"/>
                  <a:gd name="T50" fmla="*/ 12 w 64"/>
                  <a:gd name="T51" fmla="*/ 14 h 42"/>
                  <a:gd name="T52" fmla="*/ 9 w 64"/>
                  <a:gd name="T53" fmla="*/ 11 h 42"/>
                  <a:gd name="T54" fmla="*/ 6 w 64"/>
                  <a:gd name="T55" fmla="*/ 10 h 42"/>
                  <a:gd name="T56" fmla="*/ 4 w 64"/>
                  <a:gd name="T57" fmla="*/ 8 h 42"/>
                  <a:gd name="T58" fmla="*/ 1 w 64"/>
                  <a:gd name="T59" fmla="*/ 8 h 42"/>
                  <a:gd name="T60" fmla="*/ 0 w 64"/>
                  <a:gd name="T61" fmla="*/ 6 h 42"/>
                  <a:gd name="T62" fmla="*/ 3 w 64"/>
                  <a:gd name="T63" fmla="*/ 6 h 42"/>
                  <a:gd name="T64" fmla="*/ 7 w 64"/>
                  <a:gd name="T65" fmla="*/ 4 h 42"/>
                  <a:gd name="T66" fmla="*/ 16 w 64"/>
                  <a:gd name="T67" fmla="*/ 2 h 42"/>
                  <a:gd name="T68" fmla="*/ 28 w 64"/>
                  <a:gd name="T6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2">
                    <a:moveTo>
                      <a:pt x="28" y="0"/>
                    </a:moveTo>
                    <a:lnTo>
                      <a:pt x="43" y="3"/>
                    </a:lnTo>
                    <a:lnTo>
                      <a:pt x="53" y="5"/>
                    </a:lnTo>
                    <a:lnTo>
                      <a:pt x="59" y="11"/>
                    </a:lnTo>
                    <a:lnTo>
                      <a:pt x="62" y="19"/>
                    </a:lnTo>
                    <a:lnTo>
                      <a:pt x="64" y="25"/>
                    </a:lnTo>
                    <a:lnTo>
                      <a:pt x="62" y="30"/>
                    </a:lnTo>
                    <a:lnTo>
                      <a:pt x="62" y="32"/>
                    </a:lnTo>
                    <a:lnTo>
                      <a:pt x="62" y="35"/>
                    </a:lnTo>
                    <a:lnTo>
                      <a:pt x="61" y="37"/>
                    </a:lnTo>
                    <a:lnTo>
                      <a:pt x="60" y="39"/>
                    </a:lnTo>
                    <a:lnTo>
                      <a:pt x="58" y="41"/>
                    </a:lnTo>
                    <a:lnTo>
                      <a:pt x="55" y="42"/>
                    </a:lnTo>
                    <a:lnTo>
                      <a:pt x="50" y="42"/>
                    </a:lnTo>
                    <a:lnTo>
                      <a:pt x="40" y="42"/>
                    </a:lnTo>
                    <a:lnTo>
                      <a:pt x="34" y="39"/>
                    </a:lnTo>
                    <a:lnTo>
                      <a:pt x="28" y="36"/>
                    </a:lnTo>
                    <a:lnTo>
                      <a:pt x="26" y="35"/>
                    </a:lnTo>
                    <a:lnTo>
                      <a:pt x="23" y="32"/>
                    </a:lnTo>
                    <a:lnTo>
                      <a:pt x="22" y="30"/>
                    </a:lnTo>
                    <a:lnTo>
                      <a:pt x="21" y="26"/>
                    </a:lnTo>
                    <a:lnTo>
                      <a:pt x="20" y="22"/>
                    </a:lnTo>
                    <a:lnTo>
                      <a:pt x="18" y="20"/>
                    </a:lnTo>
                    <a:lnTo>
                      <a:pt x="17" y="17"/>
                    </a:lnTo>
                    <a:lnTo>
                      <a:pt x="16" y="15"/>
                    </a:lnTo>
                    <a:lnTo>
                      <a:pt x="12" y="14"/>
                    </a:lnTo>
                    <a:lnTo>
                      <a:pt x="9" y="11"/>
                    </a:lnTo>
                    <a:lnTo>
                      <a:pt x="6" y="10"/>
                    </a:lnTo>
                    <a:lnTo>
                      <a:pt x="4" y="8"/>
                    </a:lnTo>
                    <a:lnTo>
                      <a:pt x="1" y="8"/>
                    </a:lnTo>
                    <a:lnTo>
                      <a:pt x="0" y="6"/>
                    </a:lnTo>
                    <a:lnTo>
                      <a:pt x="3" y="6"/>
                    </a:lnTo>
                    <a:lnTo>
                      <a:pt x="7" y="4"/>
                    </a:lnTo>
                    <a:lnTo>
                      <a:pt x="16" y="2"/>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3" name="Freeform 82">
                <a:extLst>
                  <a:ext uri="{FF2B5EF4-FFF2-40B4-BE49-F238E27FC236}">
                    <a16:creationId xmlns:a16="http://schemas.microsoft.com/office/drawing/2014/main" id="{AD2DD0E1-F0BB-479C-88F7-431CF57642B8}"/>
                  </a:ext>
                </a:extLst>
              </p:cNvPr>
              <p:cNvSpPr>
                <a:spLocks/>
              </p:cNvSpPr>
              <p:nvPr/>
            </p:nvSpPr>
            <p:spPr bwMode="auto">
              <a:xfrm>
                <a:off x="8467547" y="6575009"/>
                <a:ext cx="42134" cy="39324"/>
              </a:xfrm>
              <a:custGeom>
                <a:avLst/>
                <a:gdLst>
                  <a:gd name="T0" fmla="*/ 33 w 60"/>
                  <a:gd name="T1" fmla="*/ 0 h 56"/>
                  <a:gd name="T2" fmla="*/ 41 w 60"/>
                  <a:gd name="T3" fmla="*/ 1 h 56"/>
                  <a:gd name="T4" fmla="*/ 46 w 60"/>
                  <a:gd name="T5" fmla="*/ 2 h 56"/>
                  <a:gd name="T6" fmla="*/ 48 w 60"/>
                  <a:gd name="T7" fmla="*/ 3 h 56"/>
                  <a:gd name="T8" fmla="*/ 55 w 60"/>
                  <a:gd name="T9" fmla="*/ 12 h 56"/>
                  <a:gd name="T10" fmla="*/ 59 w 60"/>
                  <a:gd name="T11" fmla="*/ 20 h 56"/>
                  <a:gd name="T12" fmla="*/ 60 w 60"/>
                  <a:gd name="T13" fmla="*/ 29 h 56"/>
                  <a:gd name="T14" fmla="*/ 57 w 60"/>
                  <a:gd name="T15" fmla="*/ 36 h 56"/>
                  <a:gd name="T16" fmla="*/ 50 w 60"/>
                  <a:gd name="T17" fmla="*/ 44 h 56"/>
                  <a:gd name="T18" fmla="*/ 43 w 60"/>
                  <a:gd name="T19" fmla="*/ 46 h 56"/>
                  <a:gd name="T20" fmla="*/ 36 w 60"/>
                  <a:gd name="T21" fmla="*/ 46 h 56"/>
                  <a:gd name="T22" fmla="*/ 26 w 60"/>
                  <a:gd name="T23" fmla="*/ 47 h 56"/>
                  <a:gd name="T24" fmla="*/ 19 w 60"/>
                  <a:gd name="T25" fmla="*/ 48 h 56"/>
                  <a:gd name="T26" fmla="*/ 11 w 60"/>
                  <a:gd name="T27" fmla="*/ 51 h 56"/>
                  <a:gd name="T28" fmla="*/ 6 w 60"/>
                  <a:gd name="T29" fmla="*/ 53 h 56"/>
                  <a:gd name="T30" fmla="*/ 2 w 60"/>
                  <a:gd name="T31" fmla="*/ 56 h 56"/>
                  <a:gd name="T32" fmla="*/ 0 w 60"/>
                  <a:gd name="T33" fmla="*/ 55 h 56"/>
                  <a:gd name="T34" fmla="*/ 2 w 60"/>
                  <a:gd name="T35" fmla="*/ 51 h 56"/>
                  <a:gd name="T36" fmla="*/ 4 w 60"/>
                  <a:gd name="T37" fmla="*/ 42 h 56"/>
                  <a:gd name="T38" fmla="*/ 5 w 60"/>
                  <a:gd name="T39" fmla="*/ 33 h 56"/>
                  <a:gd name="T40" fmla="*/ 8 w 60"/>
                  <a:gd name="T41" fmla="*/ 22 h 56"/>
                  <a:gd name="T42" fmla="*/ 11 w 60"/>
                  <a:gd name="T43" fmla="*/ 9 h 56"/>
                  <a:gd name="T44" fmla="*/ 19 w 60"/>
                  <a:gd name="T45" fmla="*/ 3 h 56"/>
                  <a:gd name="T46" fmla="*/ 26 w 60"/>
                  <a:gd name="T47" fmla="*/ 1 h 56"/>
                  <a:gd name="T48" fmla="*/ 33 w 60"/>
                  <a:gd name="T4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6">
                    <a:moveTo>
                      <a:pt x="33" y="0"/>
                    </a:moveTo>
                    <a:lnTo>
                      <a:pt x="41" y="1"/>
                    </a:lnTo>
                    <a:lnTo>
                      <a:pt x="46" y="2"/>
                    </a:lnTo>
                    <a:lnTo>
                      <a:pt x="48" y="3"/>
                    </a:lnTo>
                    <a:lnTo>
                      <a:pt x="55" y="12"/>
                    </a:lnTo>
                    <a:lnTo>
                      <a:pt x="59" y="20"/>
                    </a:lnTo>
                    <a:lnTo>
                      <a:pt x="60" y="29"/>
                    </a:lnTo>
                    <a:lnTo>
                      <a:pt x="57" y="36"/>
                    </a:lnTo>
                    <a:lnTo>
                      <a:pt x="50" y="44"/>
                    </a:lnTo>
                    <a:lnTo>
                      <a:pt x="43" y="46"/>
                    </a:lnTo>
                    <a:lnTo>
                      <a:pt x="36" y="46"/>
                    </a:lnTo>
                    <a:lnTo>
                      <a:pt x="26" y="47"/>
                    </a:lnTo>
                    <a:lnTo>
                      <a:pt x="19" y="48"/>
                    </a:lnTo>
                    <a:lnTo>
                      <a:pt x="11" y="51"/>
                    </a:lnTo>
                    <a:lnTo>
                      <a:pt x="6" y="53"/>
                    </a:lnTo>
                    <a:lnTo>
                      <a:pt x="2" y="56"/>
                    </a:lnTo>
                    <a:lnTo>
                      <a:pt x="0" y="55"/>
                    </a:lnTo>
                    <a:lnTo>
                      <a:pt x="2" y="51"/>
                    </a:lnTo>
                    <a:lnTo>
                      <a:pt x="4" y="42"/>
                    </a:lnTo>
                    <a:lnTo>
                      <a:pt x="5" y="33"/>
                    </a:lnTo>
                    <a:lnTo>
                      <a:pt x="8" y="22"/>
                    </a:lnTo>
                    <a:lnTo>
                      <a:pt x="11" y="9"/>
                    </a:lnTo>
                    <a:lnTo>
                      <a:pt x="19" y="3"/>
                    </a:lnTo>
                    <a:lnTo>
                      <a:pt x="26" y="1"/>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4" name="Freeform 83">
                <a:extLst>
                  <a:ext uri="{FF2B5EF4-FFF2-40B4-BE49-F238E27FC236}">
                    <a16:creationId xmlns:a16="http://schemas.microsoft.com/office/drawing/2014/main" id="{3C9CE60D-F362-49DF-8793-BB1CC0618B16}"/>
                  </a:ext>
                </a:extLst>
              </p:cNvPr>
              <p:cNvSpPr>
                <a:spLocks/>
              </p:cNvSpPr>
              <p:nvPr/>
            </p:nvSpPr>
            <p:spPr bwMode="auto">
              <a:xfrm>
                <a:off x="8357298" y="6687365"/>
                <a:ext cx="30898" cy="40729"/>
              </a:xfrm>
              <a:custGeom>
                <a:avLst/>
                <a:gdLst>
                  <a:gd name="T0" fmla="*/ 0 w 44"/>
                  <a:gd name="T1" fmla="*/ 0 h 58"/>
                  <a:gd name="T2" fmla="*/ 2 w 44"/>
                  <a:gd name="T3" fmla="*/ 1 h 58"/>
                  <a:gd name="T4" fmla="*/ 9 w 44"/>
                  <a:gd name="T5" fmla="*/ 6 h 58"/>
                  <a:gd name="T6" fmla="*/ 18 w 44"/>
                  <a:gd name="T7" fmla="*/ 8 h 58"/>
                  <a:gd name="T8" fmla="*/ 28 w 44"/>
                  <a:gd name="T9" fmla="*/ 12 h 58"/>
                  <a:gd name="T10" fmla="*/ 38 w 44"/>
                  <a:gd name="T11" fmla="*/ 18 h 58"/>
                  <a:gd name="T12" fmla="*/ 42 w 44"/>
                  <a:gd name="T13" fmla="*/ 25 h 58"/>
                  <a:gd name="T14" fmla="*/ 44 w 44"/>
                  <a:gd name="T15" fmla="*/ 34 h 58"/>
                  <a:gd name="T16" fmla="*/ 41 w 44"/>
                  <a:gd name="T17" fmla="*/ 42 h 58"/>
                  <a:gd name="T18" fmla="*/ 39 w 44"/>
                  <a:gd name="T19" fmla="*/ 49 h 58"/>
                  <a:gd name="T20" fmla="*/ 38 w 44"/>
                  <a:gd name="T21" fmla="*/ 51 h 58"/>
                  <a:gd name="T22" fmla="*/ 27 w 44"/>
                  <a:gd name="T23" fmla="*/ 58 h 58"/>
                  <a:gd name="T24" fmla="*/ 17 w 44"/>
                  <a:gd name="T25" fmla="*/ 58 h 58"/>
                  <a:gd name="T26" fmla="*/ 8 w 44"/>
                  <a:gd name="T27" fmla="*/ 53 h 58"/>
                  <a:gd name="T28" fmla="*/ 2 w 44"/>
                  <a:gd name="T29" fmla="*/ 47 h 58"/>
                  <a:gd name="T30" fmla="*/ 1 w 44"/>
                  <a:gd name="T31" fmla="*/ 40 h 58"/>
                  <a:gd name="T32" fmla="*/ 1 w 44"/>
                  <a:gd name="T33" fmla="*/ 33 h 58"/>
                  <a:gd name="T34" fmla="*/ 2 w 44"/>
                  <a:gd name="T35" fmla="*/ 24 h 58"/>
                  <a:gd name="T36" fmla="*/ 2 w 44"/>
                  <a:gd name="T37" fmla="*/ 17 h 58"/>
                  <a:gd name="T38" fmla="*/ 1 w 44"/>
                  <a:gd name="T39" fmla="*/ 9 h 58"/>
                  <a:gd name="T40" fmla="*/ 0 w 44"/>
                  <a:gd name="T41" fmla="*/ 3 h 58"/>
                  <a:gd name="T42" fmla="*/ 0 w 44"/>
                  <a:gd name="T4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8">
                    <a:moveTo>
                      <a:pt x="0" y="0"/>
                    </a:moveTo>
                    <a:lnTo>
                      <a:pt x="2" y="1"/>
                    </a:lnTo>
                    <a:lnTo>
                      <a:pt x="9" y="6"/>
                    </a:lnTo>
                    <a:lnTo>
                      <a:pt x="18" y="8"/>
                    </a:lnTo>
                    <a:lnTo>
                      <a:pt x="28" y="12"/>
                    </a:lnTo>
                    <a:lnTo>
                      <a:pt x="38" y="18"/>
                    </a:lnTo>
                    <a:lnTo>
                      <a:pt x="42" y="25"/>
                    </a:lnTo>
                    <a:lnTo>
                      <a:pt x="44" y="34"/>
                    </a:lnTo>
                    <a:lnTo>
                      <a:pt x="41" y="42"/>
                    </a:lnTo>
                    <a:lnTo>
                      <a:pt x="39" y="49"/>
                    </a:lnTo>
                    <a:lnTo>
                      <a:pt x="38" y="51"/>
                    </a:lnTo>
                    <a:lnTo>
                      <a:pt x="27" y="58"/>
                    </a:lnTo>
                    <a:lnTo>
                      <a:pt x="17" y="58"/>
                    </a:lnTo>
                    <a:lnTo>
                      <a:pt x="8" y="53"/>
                    </a:lnTo>
                    <a:lnTo>
                      <a:pt x="2" y="47"/>
                    </a:lnTo>
                    <a:lnTo>
                      <a:pt x="1" y="40"/>
                    </a:lnTo>
                    <a:lnTo>
                      <a:pt x="1" y="33"/>
                    </a:lnTo>
                    <a:lnTo>
                      <a:pt x="2" y="24"/>
                    </a:lnTo>
                    <a:lnTo>
                      <a:pt x="2" y="17"/>
                    </a:lnTo>
                    <a:lnTo>
                      <a:pt x="1" y="9"/>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5" name="Freeform 84">
                <a:extLst>
                  <a:ext uri="{FF2B5EF4-FFF2-40B4-BE49-F238E27FC236}">
                    <a16:creationId xmlns:a16="http://schemas.microsoft.com/office/drawing/2014/main" id="{082E905F-645A-4F61-A2B9-F0D99F98D6D2}"/>
                  </a:ext>
                </a:extLst>
              </p:cNvPr>
              <p:cNvSpPr>
                <a:spLocks/>
              </p:cNvSpPr>
              <p:nvPr/>
            </p:nvSpPr>
            <p:spPr bwMode="auto">
              <a:xfrm>
                <a:off x="8405049" y="6551134"/>
                <a:ext cx="31600" cy="60392"/>
              </a:xfrm>
              <a:custGeom>
                <a:avLst/>
                <a:gdLst>
                  <a:gd name="T0" fmla="*/ 31 w 45"/>
                  <a:gd name="T1" fmla="*/ 0 h 86"/>
                  <a:gd name="T2" fmla="*/ 29 w 45"/>
                  <a:gd name="T3" fmla="*/ 3 h 86"/>
                  <a:gd name="T4" fmla="*/ 27 w 45"/>
                  <a:gd name="T5" fmla="*/ 10 h 86"/>
                  <a:gd name="T6" fmla="*/ 26 w 45"/>
                  <a:gd name="T7" fmla="*/ 20 h 86"/>
                  <a:gd name="T8" fmla="*/ 27 w 45"/>
                  <a:gd name="T9" fmla="*/ 29 h 86"/>
                  <a:gd name="T10" fmla="*/ 31 w 45"/>
                  <a:gd name="T11" fmla="*/ 34 h 86"/>
                  <a:gd name="T12" fmla="*/ 37 w 45"/>
                  <a:gd name="T13" fmla="*/ 38 h 86"/>
                  <a:gd name="T14" fmla="*/ 42 w 45"/>
                  <a:gd name="T15" fmla="*/ 45 h 86"/>
                  <a:gd name="T16" fmla="*/ 45 w 45"/>
                  <a:gd name="T17" fmla="*/ 54 h 86"/>
                  <a:gd name="T18" fmla="*/ 45 w 45"/>
                  <a:gd name="T19" fmla="*/ 64 h 86"/>
                  <a:gd name="T20" fmla="*/ 43 w 45"/>
                  <a:gd name="T21" fmla="*/ 74 h 86"/>
                  <a:gd name="T22" fmla="*/ 38 w 45"/>
                  <a:gd name="T23" fmla="*/ 80 h 86"/>
                  <a:gd name="T24" fmla="*/ 34 w 45"/>
                  <a:gd name="T25" fmla="*/ 84 h 86"/>
                  <a:gd name="T26" fmla="*/ 33 w 45"/>
                  <a:gd name="T27" fmla="*/ 84 h 86"/>
                  <a:gd name="T28" fmla="*/ 31 w 45"/>
                  <a:gd name="T29" fmla="*/ 85 h 86"/>
                  <a:gd name="T30" fmla="*/ 28 w 45"/>
                  <a:gd name="T31" fmla="*/ 86 h 86"/>
                  <a:gd name="T32" fmla="*/ 25 w 45"/>
                  <a:gd name="T33" fmla="*/ 86 h 86"/>
                  <a:gd name="T34" fmla="*/ 21 w 45"/>
                  <a:gd name="T35" fmla="*/ 86 h 86"/>
                  <a:gd name="T36" fmla="*/ 18 w 45"/>
                  <a:gd name="T37" fmla="*/ 86 h 86"/>
                  <a:gd name="T38" fmla="*/ 18 w 45"/>
                  <a:gd name="T39" fmla="*/ 86 h 86"/>
                  <a:gd name="T40" fmla="*/ 17 w 45"/>
                  <a:gd name="T41" fmla="*/ 85 h 86"/>
                  <a:gd name="T42" fmla="*/ 16 w 45"/>
                  <a:gd name="T43" fmla="*/ 84 h 86"/>
                  <a:gd name="T44" fmla="*/ 14 w 45"/>
                  <a:gd name="T45" fmla="*/ 82 h 86"/>
                  <a:gd name="T46" fmla="*/ 11 w 45"/>
                  <a:gd name="T47" fmla="*/ 80 h 86"/>
                  <a:gd name="T48" fmla="*/ 7 w 45"/>
                  <a:gd name="T49" fmla="*/ 76 h 86"/>
                  <a:gd name="T50" fmla="*/ 4 w 45"/>
                  <a:gd name="T51" fmla="*/ 71 h 86"/>
                  <a:gd name="T52" fmla="*/ 0 w 45"/>
                  <a:gd name="T53" fmla="*/ 59 h 86"/>
                  <a:gd name="T54" fmla="*/ 0 w 45"/>
                  <a:gd name="T55" fmla="*/ 47 h 86"/>
                  <a:gd name="T56" fmla="*/ 3 w 45"/>
                  <a:gd name="T57" fmla="*/ 34 h 86"/>
                  <a:gd name="T58" fmla="*/ 7 w 45"/>
                  <a:gd name="T59" fmla="*/ 23 h 86"/>
                  <a:gd name="T60" fmla="*/ 15 w 45"/>
                  <a:gd name="T61" fmla="*/ 14 h 86"/>
                  <a:gd name="T62" fmla="*/ 22 w 45"/>
                  <a:gd name="T63" fmla="*/ 8 h 86"/>
                  <a:gd name="T64" fmla="*/ 28 w 45"/>
                  <a:gd name="T65" fmla="*/ 3 h 86"/>
                  <a:gd name="T66" fmla="*/ 31 w 45"/>
                  <a:gd name="T6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86">
                    <a:moveTo>
                      <a:pt x="31" y="0"/>
                    </a:moveTo>
                    <a:lnTo>
                      <a:pt x="29" y="3"/>
                    </a:lnTo>
                    <a:lnTo>
                      <a:pt x="27" y="10"/>
                    </a:lnTo>
                    <a:lnTo>
                      <a:pt x="26" y="20"/>
                    </a:lnTo>
                    <a:lnTo>
                      <a:pt x="27" y="29"/>
                    </a:lnTo>
                    <a:lnTo>
                      <a:pt x="31" y="34"/>
                    </a:lnTo>
                    <a:lnTo>
                      <a:pt x="37" y="38"/>
                    </a:lnTo>
                    <a:lnTo>
                      <a:pt x="42" y="45"/>
                    </a:lnTo>
                    <a:lnTo>
                      <a:pt x="45" y="54"/>
                    </a:lnTo>
                    <a:lnTo>
                      <a:pt x="45" y="64"/>
                    </a:lnTo>
                    <a:lnTo>
                      <a:pt x="43" y="74"/>
                    </a:lnTo>
                    <a:lnTo>
                      <a:pt x="38" y="80"/>
                    </a:lnTo>
                    <a:lnTo>
                      <a:pt x="34" y="84"/>
                    </a:lnTo>
                    <a:lnTo>
                      <a:pt x="33" y="84"/>
                    </a:lnTo>
                    <a:lnTo>
                      <a:pt x="31" y="85"/>
                    </a:lnTo>
                    <a:lnTo>
                      <a:pt x="28" y="86"/>
                    </a:lnTo>
                    <a:lnTo>
                      <a:pt x="25" y="86"/>
                    </a:lnTo>
                    <a:lnTo>
                      <a:pt x="21" y="86"/>
                    </a:lnTo>
                    <a:lnTo>
                      <a:pt x="18" y="86"/>
                    </a:lnTo>
                    <a:lnTo>
                      <a:pt x="18" y="86"/>
                    </a:lnTo>
                    <a:lnTo>
                      <a:pt x="17" y="85"/>
                    </a:lnTo>
                    <a:lnTo>
                      <a:pt x="16" y="84"/>
                    </a:lnTo>
                    <a:lnTo>
                      <a:pt x="14" y="82"/>
                    </a:lnTo>
                    <a:lnTo>
                      <a:pt x="11" y="80"/>
                    </a:lnTo>
                    <a:lnTo>
                      <a:pt x="7" y="76"/>
                    </a:lnTo>
                    <a:lnTo>
                      <a:pt x="4" y="71"/>
                    </a:lnTo>
                    <a:lnTo>
                      <a:pt x="0" y="59"/>
                    </a:lnTo>
                    <a:lnTo>
                      <a:pt x="0" y="47"/>
                    </a:lnTo>
                    <a:lnTo>
                      <a:pt x="3" y="34"/>
                    </a:lnTo>
                    <a:lnTo>
                      <a:pt x="7" y="23"/>
                    </a:lnTo>
                    <a:lnTo>
                      <a:pt x="15" y="14"/>
                    </a:lnTo>
                    <a:lnTo>
                      <a:pt x="22" y="8"/>
                    </a:lnTo>
                    <a:lnTo>
                      <a:pt x="28" y="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6" name="Freeform 85">
                <a:extLst>
                  <a:ext uri="{FF2B5EF4-FFF2-40B4-BE49-F238E27FC236}">
                    <a16:creationId xmlns:a16="http://schemas.microsoft.com/office/drawing/2014/main" id="{131B8FB4-2716-4AFA-AE2C-70C63A21F522}"/>
                  </a:ext>
                </a:extLst>
              </p:cNvPr>
              <p:cNvSpPr>
                <a:spLocks/>
              </p:cNvSpPr>
              <p:nvPr/>
            </p:nvSpPr>
            <p:spPr bwMode="auto">
              <a:xfrm>
                <a:off x="8492125" y="6608014"/>
                <a:ext cx="49156" cy="30898"/>
              </a:xfrm>
              <a:custGeom>
                <a:avLst/>
                <a:gdLst>
                  <a:gd name="T0" fmla="*/ 41 w 70"/>
                  <a:gd name="T1" fmla="*/ 0 h 44"/>
                  <a:gd name="T2" fmla="*/ 51 w 70"/>
                  <a:gd name="T3" fmla="*/ 1 h 44"/>
                  <a:gd name="T4" fmla="*/ 59 w 70"/>
                  <a:gd name="T5" fmla="*/ 8 h 44"/>
                  <a:gd name="T6" fmla="*/ 64 w 70"/>
                  <a:gd name="T7" fmla="*/ 11 h 44"/>
                  <a:gd name="T8" fmla="*/ 67 w 70"/>
                  <a:gd name="T9" fmla="*/ 14 h 44"/>
                  <a:gd name="T10" fmla="*/ 69 w 70"/>
                  <a:gd name="T11" fmla="*/ 16 h 44"/>
                  <a:gd name="T12" fmla="*/ 69 w 70"/>
                  <a:gd name="T13" fmla="*/ 17 h 44"/>
                  <a:gd name="T14" fmla="*/ 70 w 70"/>
                  <a:gd name="T15" fmla="*/ 19 h 44"/>
                  <a:gd name="T16" fmla="*/ 70 w 70"/>
                  <a:gd name="T17" fmla="*/ 19 h 44"/>
                  <a:gd name="T18" fmla="*/ 69 w 70"/>
                  <a:gd name="T19" fmla="*/ 21 h 44"/>
                  <a:gd name="T20" fmla="*/ 68 w 70"/>
                  <a:gd name="T21" fmla="*/ 26 h 44"/>
                  <a:gd name="T22" fmla="*/ 63 w 70"/>
                  <a:gd name="T23" fmla="*/ 32 h 44"/>
                  <a:gd name="T24" fmla="*/ 57 w 70"/>
                  <a:gd name="T25" fmla="*/ 38 h 44"/>
                  <a:gd name="T26" fmla="*/ 47 w 70"/>
                  <a:gd name="T27" fmla="*/ 43 h 44"/>
                  <a:gd name="T28" fmla="*/ 34 w 70"/>
                  <a:gd name="T29" fmla="*/ 44 h 44"/>
                  <a:gd name="T30" fmla="*/ 22 w 70"/>
                  <a:gd name="T31" fmla="*/ 41 h 44"/>
                  <a:gd name="T32" fmla="*/ 12 w 70"/>
                  <a:gd name="T33" fmla="*/ 32 h 44"/>
                  <a:gd name="T34" fmla="*/ 6 w 70"/>
                  <a:gd name="T35" fmla="*/ 23 h 44"/>
                  <a:gd name="T36" fmla="*/ 1 w 70"/>
                  <a:gd name="T37" fmla="*/ 15 h 44"/>
                  <a:gd name="T38" fmla="*/ 0 w 70"/>
                  <a:gd name="T39" fmla="*/ 12 h 44"/>
                  <a:gd name="T40" fmla="*/ 1 w 70"/>
                  <a:gd name="T41" fmla="*/ 12 h 44"/>
                  <a:gd name="T42" fmla="*/ 3 w 70"/>
                  <a:gd name="T43" fmla="*/ 12 h 44"/>
                  <a:gd name="T44" fmla="*/ 7 w 70"/>
                  <a:gd name="T45" fmla="*/ 12 h 44"/>
                  <a:gd name="T46" fmla="*/ 9 w 70"/>
                  <a:gd name="T47" fmla="*/ 12 h 44"/>
                  <a:gd name="T48" fmla="*/ 13 w 70"/>
                  <a:gd name="T49" fmla="*/ 12 h 44"/>
                  <a:gd name="T50" fmla="*/ 15 w 70"/>
                  <a:gd name="T51" fmla="*/ 12 h 44"/>
                  <a:gd name="T52" fmla="*/ 19 w 70"/>
                  <a:gd name="T53" fmla="*/ 11 h 44"/>
                  <a:gd name="T54" fmla="*/ 22 w 70"/>
                  <a:gd name="T55" fmla="*/ 9 h 44"/>
                  <a:gd name="T56" fmla="*/ 24 w 70"/>
                  <a:gd name="T57" fmla="*/ 8 h 44"/>
                  <a:gd name="T58" fmla="*/ 26 w 70"/>
                  <a:gd name="T59" fmla="*/ 5 h 44"/>
                  <a:gd name="T60" fmla="*/ 29 w 70"/>
                  <a:gd name="T61" fmla="*/ 4 h 44"/>
                  <a:gd name="T62" fmla="*/ 30 w 70"/>
                  <a:gd name="T63" fmla="*/ 4 h 44"/>
                  <a:gd name="T64" fmla="*/ 41 w 70"/>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44">
                    <a:moveTo>
                      <a:pt x="41" y="0"/>
                    </a:moveTo>
                    <a:lnTo>
                      <a:pt x="51" y="1"/>
                    </a:lnTo>
                    <a:lnTo>
                      <a:pt x="59" y="8"/>
                    </a:lnTo>
                    <a:lnTo>
                      <a:pt x="64" y="11"/>
                    </a:lnTo>
                    <a:lnTo>
                      <a:pt x="67" y="14"/>
                    </a:lnTo>
                    <a:lnTo>
                      <a:pt x="69" y="16"/>
                    </a:lnTo>
                    <a:lnTo>
                      <a:pt x="69" y="17"/>
                    </a:lnTo>
                    <a:lnTo>
                      <a:pt x="70" y="19"/>
                    </a:lnTo>
                    <a:lnTo>
                      <a:pt x="70" y="19"/>
                    </a:lnTo>
                    <a:lnTo>
                      <a:pt x="69" y="21"/>
                    </a:lnTo>
                    <a:lnTo>
                      <a:pt x="68" y="26"/>
                    </a:lnTo>
                    <a:lnTo>
                      <a:pt x="63" y="32"/>
                    </a:lnTo>
                    <a:lnTo>
                      <a:pt x="57" y="38"/>
                    </a:lnTo>
                    <a:lnTo>
                      <a:pt x="47" y="43"/>
                    </a:lnTo>
                    <a:lnTo>
                      <a:pt x="34" y="44"/>
                    </a:lnTo>
                    <a:lnTo>
                      <a:pt x="22" y="41"/>
                    </a:lnTo>
                    <a:lnTo>
                      <a:pt x="12" y="32"/>
                    </a:lnTo>
                    <a:lnTo>
                      <a:pt x="6" y="23"/>
                    </a:lnTo>
                    <a:lnTo>
                      <a:pt x="1" y="15"/>
                    </a:lnTo>
                    <a:lnTo>
                      <a:pt x="0" y="12"/>
                    </a:lnTo>
                    <a:lnTo>
                      <a:pt x="1" y="12"/>
                    </a:lnTo>
                    <a:lnTo>
                      <a:pt x="3" y="12"/>
                    </a:lnTo>
                    <a:lnTo>
                      <a:pt x="7" y="12"/>
                    </a:lnTo>
                    <a:lnTo>
                      <a:pt x="9" y="12"/>
                    </a:lnTo>
                    <a:lnTo>
                      <a:pt x="13" y="12"/>
                    </a:lnTo>
                    <a:lnTo>
                      <a:pt x="15" y="12"/>
                    </a:lnTo>
                    <a:lnTo>
                      <a:pt x="19" y="11"/>
                    </a:lnTo>
                    <a:lnTo>
                      <a:pt x="22" y="9"/>
                    </a:lnTo>
                    <a:lnTo>
                      <a:pt x="24" y="8"/>
                    </a:lnTo>
                    <a:lnTo>
                      <a:pt x="26" y="5"/>
                    </a:lnTo>
                    <a:lnTo>
                      <a:pt x="29" y="4"/>
                    </a:lnTo>
                    <a:lnTo>
                      <a:pt x="30" y="4"/>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7" name="Freeform 86">
                <a:extLst>
                  <a:ext uri="{FF2B5EF4-FFF2-40B4-BE49-F238E27FC236}">
                    <a16:creationId xmlns:a16="http://schemas.microsoft.com/office/drawing/2014/main" id="{D27EBB38-919F-4426-AA97-0654EF7BD99B}"/>
                  </a:ext>
                </a:extLst>
              </p:cNvPr>
              <p:cNvSpPr>
                <a:spLocks/>
              </p:cNvSpPr>
              <p:nvPr/>
            </p:nvSpPr>
            <p:spPr bwMode="auto">
              <a:xfrm>
                <a:off x="8428925" y="6646637"/>
                <a:ext cx="37218" cy="50560"/>
              </a:xfrm>
              <a:custGeom>
                <a:avLst/>
                <a:gdLst>
                  <a:gd name="T0" fmla="*/ 27 w 53"/>
                  <a:gd name="T1" fmla="*/ 0 h 72"/>
                  <a:gd name="T2" fmla="*/ 36 w 53"/>
                  <a:gd name="T3" fmla="*/ 1 h 72"/>
                  <a:gd name="T4" fmla="*/ 46 w 53"/>
                  <a:gd name="T5" fmla="*/ 8 h 72"/>
                  <a:gd name="T6" fmla="*/ 47 w 53"/>
                  <a:gd name="T7" fmla="*/ 9 h 72"/>
                  <a:gd name="T8" fmla="*/ 50 w 53"/>
                  <a:gd name="T9" fmla="*/ 14 h 72"/>
                  <a:gd name="T10" fmla="*/ 53 w 53"/>
                  <a:gd name="T11" fmla="*/ 20 h 72"/>
                  <a:gd name="T12" fmla="*/ 53 w 53"/>
                  <a:gd name="T13" fmla="*/ 30 h 72"/>
                  <a:gd name="T14" fmla="*/ 50 w 53"/>
                  <a:gd name="T15" fmla="*/ 42 h 72"/>
                  <a:gd name="T16" fmla="*/ 42 w 53"/>
                  <a:gd name="T17" fmla="*/ 52 h 72"/>
                  <a:gd name="T18" fmla="*/ 33 w 53"/>
                  <a:gd name="T19" fmla="*/ 59 h 72"/>
                  <a:gd name="T20" fmla="*/ 22 w 53"/>
                  <a:gd name="T21" fmla="*/ 63 h 72"/>
                  <a:gd name="T22" fmla="*/ 14 w 53"/>
                  <a:gd name="T23" fmla="*/ 66 h 72"/>
                  <a:gd name="T24" fmla="*/ 6 w 53"/>
                  <a:gd name="T25" fmla="*/ 69 h 72"/>
                  <a:gd name="T26" fmla="*/ 2 w 53"/>
                  <a:gd name="T27" fmla="*/ 71 h 72"/>
                  <a:gd name="T28" fmla="*/ 0 w 53"/>
                  <a:gd name="T29" fmla="*/ 72 h 72"/>
                  <a:gd name="T30" fmla="*/ 0 w 53"/>
                  <a:gd name="T31" fmla="*/ 66 h 72"/>
                  <a:gd name="T32" fmla="*/ 0 w 53"/>
                  <a:gd name="T33" fmla="*/ 56 h 72"/>
                  <a:gd name="T34" fmla="*/ 2 w 53"/>
                  <a:gd name="T35" fmla="*/ 44 h 72"/>
                  <a:gd name="T36" fmla="*/ 3 w 53"/>
                  <a:gd name="T37" fmla="*/ 33 h 72"/>
                  <a:gd name="T38" fmla="*/ 3 w 53"/>
                  <a:gd name="T39" fmla="*/ 26 h 72"/>
                  <a:gd name="T40" fmla="*/ 5 w 53"/>
                  <a:gd name="T41" fmla="*/ 19 h 72"/>
                  <a:gd name="T42" fmla="*/ 10 w 53"/>
                  <a:gd name="T43" fmla="*/ 10 h 72"/>
                  <a:gd name="T44" fmla="*/ 19 w 53"/>
                  <a:gd name="T45" fmla="*/ 4 h 72"/>
                  <a:gd name="T46" fmla="*/ 27 w 53"/>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72">
                    <a:moveTo>
                      <a:pt x="27" y="0"/>
                    </a:moveTo>
                    <a:lnTo>
                      <a:pt x="36" y="1"/>
                    </a:lnTo>
                    <a:lnTo>
                      <a:pt x="46" y="8"/>
                    </a:lnTo>
                    <a:lnTo>
                      <a:pt x="47" y="9"/>
                    </a:lnTo>
                    <a:lnTo>
                      <a:pt x="50" y="14"/>
                    </a:lnTo>
                    <a:lnTo>
                      <a:pt x="53" y="20"/>
                    </a:lnTo>
                    <a:lnTo>
                      <a:pt x="53" y="30"/>
                    </a:lnTo>
                    <a:lnTo>
                      <a:pt x="50" y="42"/>
                    </a:lnTo>
                    <a:lnTo>
                      <a:pt x="42" y="52"/>
                    </a:lnTo>
                    <a:lnTo>
                      <a:pt x="33" y="59"/>
                    </a:lnTo>
                    <a:lnTo>
                      <a:pt x="22" y="63"/>
                    </a:lnTo>
                    <a:lnTo>
                      <a:pt x="14" y="66"/>
                    </a:lnTo>
                    <a:lnTo>
                      <a:pt x="6" y="69"/>
                    </a:lnTo>
                    <a:lnTo>
                      <a:pt x="2" y="71"/>
                    </a:lnTo>
                    <a:lnTo>
                      <a:pt x="0" y="72"/>
                    </a:lnTo>
                    <a:lnTo>
                      <a:pt x="0" y="66"/>
                    </a:lnTo>
                    <a:lnTo>
                      <a:pt x="0" y="56"/>
                    </a:lnTo>
                    <a:lnTo>
                      <a:pt x="2" y="44"/>
                    </a:lnTo>
                    <a:lnTo>
                      <a:pt x="3" y="33"/>
                    </a:lnTo>
                    <a:lnTo>
                      <a:pt x="3" y="26"/>
                    </a:lnTo>
                    <a:lnTo>
                      <a:pt x="5" y="19"/>
                    </a:lnTo>
                    <a:lnTo>
                      <a:pt x="10" y="10"/>
                    </a:lnTo>
                    <a:lnTo>
                      <a:pt x="19" y="4"/>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8" name="Freeform 87">
                <a:extLst>
                  <a:ext uri="{FF2B5EF4-FFF2-40B4-BE49-F238E27FC236}">
                    <a16:creationId xmlns:a16="http://schemas.microsoft.com/office/drawing/2014/main" id="{72D0B168-2F1B-46DE-A6E2-DD4FF212C0C0}"/>
                  </a:ext>
                </a:extLst>
              </p:cNvPr>
              <p:cNvSpPr>
                <a:spLocks/>
              </p:cNvSpPr>
              <p:nvPr/>
            </p:nvSpPr>
            <p:spPr bwMode="auto">
              <a:xfrm>
                <a:off x="8385387" y="6650147"/>
                <a:ext cx="37218" cy="54773"/>
              </a:xfrm>
              <a:custGeom>
                <a:avLst/>
                <a:gdLst>
                  <a:gd name="T0" fmla="*/ 37 w 53"/>
                  <a:gd name="T1" fmla="*/ 0 h 78"/>
                  <a:gd name="T2" fmla="*/ 45 w 53"/>
                  <a:gd name="T3" fmla="*/ 4 h 78"/>
                  <a:gd name="T4" fmla="*/ 51 w 53"/>
                  <a:gd name="T5" fmla="*/ 10 h 78"/>
                  <a:gd name="T6" fmla="*/ 53 w 53"/>
                  <a:gd name="T7" fmla="*/ 20 h 78"/>
                  <a:gd name="T8" fmla="*/ 51 w 53"/>
                  <a:gd name="T9" fmla="*/ 29 h 78"/>
                  <a:gd name="T10" fmla="*/ 48 w 53"/>
                  <a:gd name="T11" fmla="*/ 37 h 78"/>
                  <a:gd name="T12" fmla="*/ 42 w 53"/>
                  <a:gd name="T13" fmla="*/ 44 h 78"/>
                  <a:gd name="T14" fmla="*/ 34 w 53"/>
                  <a:gd name="T15" fmla="*/ 51 h 78"/>
                  <a:gd name="T16" fmla="*/ 29 w 53"/>
                  <a:gd name="T17" fmla="*/ 59 h 78"/>
                  <a:gd name="T18" fmla="*/ 24 w 53"/>
                  <a:gd name="T19" fmla="*/ 66 h 78"/>
                  <a:gd name="T20" fmla="*/ 21 w 53"/>
                  <a:gd name="T21" fmla="*/ 72 h 78"/>
                  <a:gd name="T22" fmla="*/ 18 w 53"/>
                  <a:gd name="T23" fmla="*/ 77 h 78"/>
                  <a:gd name="T24" fmla="*/ 17 w 53"/>
                  <a:gd name="T25" fmla="*/ 78 h 78"/>
                  <a:gd name="T26" fmla="*/ 17 w 53"/>
                  <a:gd name="T27" fmla="*/ 76 h 78"/>
                  <a:gd name="T28" fmla="*/ 13 w 53"/>
                  <a:gd name="T29" fmla="*/ 66 h 78"/>
                  <a:gd name="T30" fmla="*/ 9 w 53"/>
                  <a:gd name="T31" fmla="*/ 58 h 78"/>
                  <a:gd name="T32" fmla="*/ 2 w 53"/>
                  <a:gd name="T33" fmla="*/ 47 h 78"/>
                  <a:gd name="T34" fmla="*/ 0 w 53"/>
                  <a:gd name="T35" fmla="*/ 33 h 78"/>
                  <a:gd name="T36" fmla="*/ 0 w 53"/>
                  <a:gd name="T37" fmla="*/ 23 h 78"/>
                  <a:gd name="T38" fmla="*/ 5 w 53"/>
                  <a:gd name="T39" fmla="*/ 16 h 78"/>
                  <a:gd name="T40" fmla="*/ 11 w 53"/>
                  <a:gd name="T41" fmla="*/ 10 h 78"/>
                  <a:gd name="T42" fmla="*/ 18 w 53"/>
                  <a:gd name="T43" fmla="*/ 5 h 78"/>
                  <a:gd name="T44" fmla="*/ 23 w 53"/>
                  <a:gd name="T45" fmla="*/ 3 h 78"/>
                  <a:gd name="T46" fmla="*/ 26 w 53"/>
                  <a:gd name="T47" fmla="*/ 1 h 78"/>
                  <a:gd name="T48" fmla="*/ 37 w 53"/>
                  <a:gd name="T4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78">
                    <a:moveTo>
                      <a:pt x="37" y="0"/>
                    </a:moveTo>
                    <a:lnTo>
                      <a:pt x="45" y="4"/>
                    </a:lnTo>
                    <a:lnTo>
                      <a:pt x="51" y="10"/>
                    </a:lnTo>
                    <a:lnTo>
                      <a:pt x="53" y="20"/>
                    </a:lnTo>
                    <a:lnTo>
                      <a:pt x="51" y="29"/>
                    </a:lnTo>
                    <a:lnTo>
                      <a:pt x="48" y="37"/>
                    </a:lnTo>
                    <a:lnTo>
                      <a:pt x="42" y="44"/>
                    </a:lnTo>
                    <a:lnTo>
                      <a:pt x="34" y="51"/>
                    </a:lnTo>
                    <a:lnTo>
                      <a:pt x="29" y="59"/>
                    </a:lnTo>
                    <a:lnTo>
                      <a:pt x="24" y="66"/>
                    </a:lnTo>
                    <a:lnTo>
                      <a:pt x="21" y="72"/>
                    </a:lnTo>
                    <a:lnTo>
                      <a:pt x="18" y="77"/>
                    </a:lnTo>
                    <a:lnTo>
                      <a:pt x="17" y="78"/>
                    </a:lnTo>
                    <a:lnTo>
                      <a:pt x="17" y="76"/>
                    </a:lnTo>
                    <a:lnTo>
                      <a:pt x="13" y="66"/>
                    </a:lnTo>
                    <a:lnTo>
                      <a:pt x="9" y="58"/>
                    </a:lnTo>
                    <a:lnTo>
                      <a:pt x="2" y="47"/>
                    </a:lnTo>
                    <a:lnTo>
                      <a:pt x="0" y="33"/>
                    </a:lnTo>
                    <a:lnTo>
                      <a:pt x="0" y="23"/>
                    </a:lnTo>
                    <a:lnTo>
                      <a:pt x="5" y="16"/>
                    </a:lnTo>
                    <a:lnTo>
                      <a:pt x="11" y="10"/>
                    </a:lnTo>
                    <a:lnTo>
                      <a:pt x="18" y="5"/>
                    </a:lnTo>
                    <a:lnTo>
                      <a:pt x="23" y="3"/>
                    </a:lnTo>
                    <a:lnTo>
                      <a:pt x="26"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9" name="Freeform 88">
                <a:extLst>
                  <a:ext uri="{FF2B5EF4-FFF2-40B4-BE49-F238E27FC236}">
                    <a16:creationId xmlns:a16="http://schemas.microsoft.com/office/drawing/2014/main" id="{9BD41325-5295-4B4D-BA7D-DFC654AAEFF6}"/>
                  </a:ext>
                </a:extLst>
              </p:cNvPr>
              <p:cNvSpPr>
                <a:spLocks/>
              </p:cNvSpPr>
              <p:nvPr/>
            </p:nvSpPr>
            <p:spPr bwMode="auto">
              <a:xfrm>
                <a:off x="8297609" y="6690877"/>
                <a:ext cx="41431" cy="42836"/>
              </a:xfrm>
              <a:custGeom>
                <a:avLst/>
                <a:gdLst>
                  <a:gd name="T0" fmla="*/ 33 w 59"/>
                  <a:gd name="T1" fmla="*/ 0 h 61"/>
                  <a:gd name="T2" fmla="*/ 39 w 59"/>
                  <a:gd name="T3" fmla="*/ 0 h 61"/>
                  <a:gd name="T4" fmla="*/ 43 w 59"/>
                  <a:gd name="T5" fmla="*/ 2 h 61"/>
                  <a:gd name="T6" fmla="*/ 46 w 59"/>
                  <a:gd name="T7" fmla="*/ 2 h 61"/>
                  <a:gd name="T8" fmla="*/ 53 w 59"/>
                  <a:gd name="T9" fmla="*/ 8 h 61"/>
                  <a:gd name="T10" fmla="*/ 58 w 59"/>
                  <a:gd name="T11" fmla="*/ 14 h 61"/>
                  <a:gd name="T12" fmla="*/ 59 w 59"/>
                  <a:gd name="T13" fmla="*/ 22 h 61"/>
                  <a:gd name="T14" fmla="*/ 55 w 59"/>
                  <a:gd name="T15" fmla="*/ 30 h 61"/>
                  <a:gd name="T16" fmla="*/ 49 w 59"/>
                  <a:gd name="T17" fmla="*/ 39 h 61"/>
                  <a:gd name="T18" fmla="*/ 42 w 59"/>
                  <a:gd name="T19" fmla="*/ 44 h 61"/>
                  <a:gd name="T20" fmla="*/ 35 w 59"/>
                  <a:gd name="T21" fmla="*/ 48 h 61"/>
                  <a:gd name="T22" fmla="*/ 24 w 59"/>
                  <a:gd name="T23" fmla="*/ 53 h 61"/>
                  <a:gd name="T24" fmla="*/ 16 w 59"/>
                  <a:gd name="T25" fmla="*/ 57 h 61"/>
                  <a:gd name="T26" fmla="*/ 9 w 59"/>
                  <a:gd name="T27" fmla="*/ 59 h 61"/>
                  <a:gd name="T28" fmla="*/ 4 w 59"/>
                  <a:gd name="T29" fmla="*/ 61 h 61"/>
                  <a:gd name="T30" fmla="*/ 0 w 59"/>
                  <a:gd name="T31" fmla="*/ 61 h 61"/>
                  <a:gd name="T32" fmla="*/ 0 w 59"/>
                  <a:gd name="T33" fmla="*/ 59 h 61"/>
                  <a:gd name="T34" fmla="*/ 3 w 59"/>
                  <a:gd name="T35" fmla="*/ 55 h 61"/>
                  <a:gd name="T36" fmla="*/ 3 w 59"/>
                  <a:gd name="T37" fmla="*/ 45 h 61"/>
                  <a:gd name="T38" fmla="*/ 4 w 59"/>
                  <a:gd name="T39" fmla="*/ 34 h 61"/>
                  <a:gd name="T40" fmla="*/ 8 w 59"/>
                  <a:gd name="T41" fmla="*/ 20 h 61"/>
                  <a:gd name="T42" fmla="*/ 15 w 59"/>
                  <a:gd name="T43" fmla="*/ 9 h 61"/>
                  <a:gd name="T44" fmla="*/ 25 w 59"/>
                  <a:gd name="T45" fmla="*/ 2 h 61"/>
                  <a:gd name="T46" fmla="*/ 33 w 59"/>
                  <a:gd name="T4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1">
                    <a:moveTo>
                      <a:pt x="33" y="0"/>
                    </a:moveTo>
                    <a:lnTo>
                      <a:pt x="39" y="0"/>
                    </a:lnTo>
                    <a:lnTo>
                      <a:pt x="43" y="2"/>
                    </a:lnTo>
                    <a:lnTo>
                      <a:pt x="46" y="2"/>
                    </a:lnTo>
                    <a:lnTo>
                      <a:pt x="53" y="8"/>
                    </a:lnTo>
                    <a:lnTo>
                      <a:pt x="58" y="14"/>
                    </a:lnTo>
                    <a:lnTo>
                      <a:pt x="59" y="22"/>
                    </a:lnTo>
                    <a:lnTo>
                      <a:pt x="55" y="30"/>
                    </a:lnTo>
                    <a:lnTo>
                      <a:pt x="49" y="39"/>
                    </a:lnTo>
                    <a:lnTo>
                      <a:pt x="42" y="44"/>
                    </a:lnTo>
                    <a:lnTo>
                      <a:pt x="35" y="48"/>
                    </a:lnTo>
                    <a:lnTo>
                      <a:pt x="24" y="53"/>
                    </a:lnTo>
                    <a:lnTo>
                      <a:pt x="16" y="57"/>
                    </a:lnTo>
                    <a:lnTo>
                      <a:pt x="9" y="59"/>
                    </a:lnTo>
                    <a:lnTo>
                      <a:pt x="4" y="61"/>
                    </a:lnTo>
                    <a:lnTo>
                      <a:pt x="0" y="61"/>
                    </a:lnTo>
                    <a:lnTo>
                      <a:pt x="0" y="59"/>
                    </a:lnTo>
                    <a:lnTo>
                      <a:pt x="3" y="55"/>
                    </a:lnTo>
                    <a:lnTo>
                      <a:pt x="3" y="45"/>
                    </a:lnTo>
                    <a:lnTo>
                      <a:pt x="4" y="34"/>
                    </a:lnTo>
                    <a:lnTo>
                      <a:pt x="8" y="20"/>
                    </a:lnTo>
                    <a:lnTo>
                      <a:pt x="15" y="9"/>
                    </a:lnTo>
                    <a:lnTo>
                      <a:pt x="25" y="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0" name="Freeform 89">
                <a:extLst>
                  <a:ext uri="{FF2B5EF4-FFF2-40B4-BE49-F238E27FC236}">
                    <a16:creationId xmlns:a16="http://schemas.microsoft.com/office/drawing/2014/main" id="{DF252965-B28E-4437-A11C-BC04BD40F29A}"/>
                  </a:ext>
                </a:extLst>
              </p:cNvPr>
              <p:cNvSpPr>
                <a:spLocks noEditPoints="1"/>
              </p:cNvSpPr>
              <p:nvPr/>
            </p:nvSpPr>
            <p:spPr bwMode="auto">
              <a:xfrm>
                <a:off x="8463334" y="6704921"/>
                <a:ext cx="35111" cy="36515"/>
              </a:xfrm>
              <a:custGeom>
                <a:avLst/>
                <a:gdLst>
                  <a:gd name="T0" fmla="*/ 3 w 50"/>
                  <a:gd name="T1" fmla="*/ 50 h 52"/>
                  <a:gd name="T2" fmla="*/ 3 w 50"/>
                  <a:gd name="T3" fmla="*/ 52 h 52"/>
                  <a:gd name="T4" fmla="*/ 1 w 50"/>
                  <a:gd name="T5" fmla="*/ 52 h 52"/>
                  <a:gd name="T6" fmla="*/ 1 w 50"/>
                  <a:gd name="T7" fmla="*/ 52 h 52"/>
                  <a:gd name="T8" fmla="*/ 0 w 50"/>
                  <a:gd name="T9" fmla="*/ 52 h 52"/>
                  <a:gd name="T10" fmla="*/ 3 w 50"/>
                  <a:gd name="T11" fmla="*/ 50 h 52"/>
                  <a:gd name="T12" fmla="*/ 31 w 50"/>
                  <a:gd name="T13" fmla="*/ 0 h 52"/>
                  <a:gd name="T14" fmla="*/ 39 w 50"/>
                  <a:gd name="T15" fmla="*/ 2 h 52"/>
                  <a:gd name="T16" fmla="*/ 44 w 50"/>
                  <a:gd name="T17" fmla="*/ 5 h 52"/>
                  <a:gd name="T18" fmla="*/ 49 w 50"/>
                  <a:gd name="T19" fmla="*/ 11 h 52"/>
                  <a:gd name="T20" fmla="*/ 50 w 50"/>
                  <a:gd name="T21" fmla="*/ 19 h 52"/>
                  <a:gd name="T22" fmla="*/ 47 w 50"/>
                  <a:gd name="T23" fmla="*/ 28 h 52"/>
                  <a:gd name="T24" fmla="*/ 44 w 50"/>
                  <a:gd name="T25" fmla="*/ 33 h 52"/>
                  <a:gd name="T26" fmla="*/ 42 w 50"/>
                  <a:gd name="T27" fmla="*/ 36 h 52"/>
                  <a:gd name="T28" fmla="*/ 39 w 50"/>
                  <a:gd name="T29" fmla="*/ 38 h 52"/>
                  <a:gd name="T30" fmla="*/ 36 w 50"/>
                  <a:gd name="T31" fmla="*/ 41 h 52"/>
                  <a:gd name="T32" fmla="*/ 34 w 50"/>
                  <a:gd name="T33" fmla="*/ 42 h 52"/>
                  <a:gd name="T34" fmla="*/ 32 w 50"/>
                  <a:gd name="T35" fmla="*/ 43 h 52"/>
                  <a:gd name="T36" fmla="*/ 27 w 50"/>
                  <a:gd name="T37" fmla="*/ 44 h 52"/>
                  <a:gd name="T38" fmla="*/ 20 w 50"/>
                  <a:gd name="T39" fmla="*/ 47 h 52"/>
                  <a:gd name="T40" fmla="*/ 11 w 50"/>
                  <a:gd name="T41" fmla="*/ 49 h 52"/>
                  <a:gd name="T42" fmla="*/ 4 w 50"/>
                  <a:gd name="T43" fmla="*/ 50 h 52"/>
                  <a:gd name="T44" fmla="*/ 3 w 50"/>
                  <a:gd name="T45" fmla="*/ 50 h 52"/>
                  <a:gd name="T46" fmla="*/ 4 w 50"/>
                  <a:gd name="T47" fmla="*/ 50 h 52"/>
                  <a:gd name="T48" fmla="*/ 5 w 50"/>
                  <a:gd name="T49" fmla="*/ 49 h 52"/>
                  <a:gd name="T50" fmla="*/ 8 w 50"/>
                  <a:gd name="T51" fmla="*/ 46 h 52"/>
                  <a:gd name="T52" fmla="*/ 9 w 50"/>
                  <a:gd name="T53" fmla="*/ 42 h 52"/>
                  <a:gd name="T54" fmla="*/ 11 w 50"/>
                  <a:gd name="T55" fmla="*/ 37 h 52"/>
                  <a:gd name="T56" fmla="*/ 12 w 50"/>
                  <a:gd name="T57" fmla="*/ 25 h 52"/>
                  <a:gd name="T58" fmla="*/ 14 w 50"/>
                  <a:gd name="T59" fmla="*/ 14 h 52"/>
                  <a:gd name="T60" fmla="*/ 16 w 50"/>
                  <a:gd name="T61" fmla="*/ 9 h 52"/>
                  <a:gd name="T62" fmla="*/ 22 w 50"/>
                  <a:gd name="T63" fmla="*/ 3 h 52"/>
                  <a:gd name="T64" fmla="*/ 31 w 50"/>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2">
                    <a:moveTo>
                      <a:pt x="3" y="50"/>
                    </a:moveTo>
                    <a:lnTo>
                      <a:pt x="3" y="52"/>
                    </a:lnTo>
                    <a:lnTo>
                      <a:pt x="1" y="52"/>
                    </a:lnTo>
                    <a:lnTo>
                      <a:pt x="1" y="52"/>
                    </a:lnTo>
                    <a:lnTo>
                      <a:pt x="0" y="52"/>
                    </a:lnTo>
                    <a:lnTo>
                      <a:pt x="3" y="50"/>
                    </a:lnTo>
                    <a:close/>
                    <a:moveTo>
                      <a:pt x="31" y="0"/>
                    </a:moveTo>
                    <a:lnTo>
                      <a:pt x="39" y="2"/>
                    </a:lnTo>
                    <a:lnTo>
                      <a:pt x="44" y="5"/>
                    </a:lnTo>
                    <a:lnTo>
                      <a:pt x="49" y="11"/>
                    </a:lnTo>
                    <a:lnTo>
                      <a:pt x="50" y="19"/>
                    </a:lnTo>
                    <a:lnTo>
                      <a:pt x="47" y="28"/>
                    </a:lnTo>
                    <a:lnTo>
                      <a:pt x="44" y="33"/>
                    </a:lnTo>
                    <a:lnTo>
                      <a:pt x="42" y="36"/>
                    </a:lnTo>
                    <a:lnTo>
                      <a:pt x="39" y="38"/>
                    </a:lnTo>
                    <a:lnTo>
                      <a:pt x="36" y="41"/>
                    </a:lnTo>
                    <a:lnTo>
                      <a:pt x="34" y="42"/>
                    </a:lnTo>
                    <a:lnTo>
                      <a:pt x="32" y="43"/>
                    </a:lnTo>
                    <a:lnTo>
                      <a:pt x="27" y="44"/>
                    </a:lnTo>
                    <a:lnTo>
                      <a:pt x="20" y="47"/>
                    </a:lnTo>
                    <a:lnTo>
                      <a:pt x="11" y="49"/>
                    </a:lnTo>
                    <a:lnTo>
                      <a:pt x="4" y="50"/>
                    </a:lnTo>
                    <a:lnTo>
                      <a:pt x="3" y="50"/>
                    </a:lnTo>
                    <a:lnTo>
                      <a:pt x="4" y="50"/>
                    </a:lnTo>
                    <a:lnTo>
                      <a:pt x="5" y="49"/>
                    </a:lnTo>
                    <a:lnTo>
                      <a:pt x="8" y="46"/>
                    </a:lnTo>
                    <a:lnTo>
                      <a:pt x="9" y="42"/>
                    </a:lnTo>
                    <a:lnTo>
                      <a:pt x="11" y="37"/>
                    </a:lnTo>
                    <a:lnTo>
                      <a:pt x="12" y="25"/>
                    </a:lnTo>
                    <a:lnTo>
                      <a:pt x="14" y="14"/>
                    </a:lnTo>
                    <a:lnTo>
                      <a:pt x="16" y="9"/>
                    </a:lnTo>
                    <a:lnTo>
                      <a:pt x="22" y="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1" name="Freeform 90">
                <a:extLst>
                  <a:ext uri="{FF2B5EF4-FFF2-40B4-BE49-F238E27FC236}">
                    <a16:creationId xmlns:a16="http://schemas.microsoft.com/office/drawing/2014/main" id="{42EC32E8-6CAB-4ED4-BD24-83456B986B8F}"/>
                  </a:ext>
                </a:extLst>
              </p:cNvPr>
              <p:cNvSpPr>
                <a:spLocks/>
              </p:cNvSpPr>
              <p:nvPr/>
            </p:nvSpPr>
            <p:spPr bwMode="auto">
              <a:xfrm>
                <a:off x="8487210" y="6695793"/>
                <a:ext cx="20365" cy="20365"/>
              </a:xfrm>
              <a:custGeom>
                <a:avLst/>
                <a:gdLst>
                  <a:gd name="T0" fmla="*/ 20 w 29"/>
                  <a:gd name="T1" fmla="*/ 0 h 29"/>
                  <a:gd name="T2" fmla="*/ 26 w 29"/>
                  <a:gd name="T3" fmla="*/ 1 h 29"/>
                  <a:gd name="T4" fmla="*/ 29 w 29"/>
                  <a:gd name="T5" fmla="*/ 1 h 29"/>
                  <a:gd name="T6" fmla="*/ 26 w 29"/>
                  <a:gd name="T7" fmla="*/ 1 h 29"/>
                  <a:gd name="T8" fmla="*/ 26 w 29"/>
                  <a:gd name="T9" fmla="*/ 1 h 29"/>
                  <a:gd name="T10" fmla="*/ 26 w 29"/>
                  <a:gd name="T11" fmla="*/ 2 h 29"/>
                  <a:gd name="T12" fmla="*/ 25 w 29"/>
                  <a:gd name="T13" fmla="*/ 2 h 29"/>
                  <a:gd name="T14" fmla="*/ 22 w 29"/>
                  <a:gd name="T15" fmla="*/ 2 h 29"/>
                  <a:gd name="T16" fmla="*/ 20 w 29"/>
                  <a:gd name="T17" fmla="*/ 4 h 29"/>
                  <a:gd name="T18" fmla="*/ 14 w 29"/>
                  <a:gd name="T19" fmla="*/ 7 h 29"/>
                  <a:gd name="T20" fmla="*/ 9 w 29"/>
                  <a:gd name="T21" fmla="*/ 13 h 29"/>
                  <a:gd name="T22" fmla="*/ 4 w 29"/>
                  <a:gd name="T23" fmla="*/ 21 h 29"/>
                  <a:gd name="T24" fmla="*/ 2 w 29"/>
                  <a:gd name="T25" fmla="*/ 27 h 29"/>
                  <a:gd name="T26" fmla="*/ 0 w 29"/>
                  <a:gd name="T27" fmla="*/ 29 h 29"/>
                  <a:gd name="T28" fmla="*/ 0 w 29"/>
                  <a:gd name="T29" fmla="*/ 27 h 29"/>
                  <a:gd name="T30" fmla="*/ 2 w 29"/>
                  <a:gd name="T31" fmla="*/ 19 h 29"/>
                  <a:gd name="T32" fmla="*/ 3 w 29"/>
                  <a:gd name="T33" fmla="*/ 11 h 29"/>
                  <a:gd name="T34" fmla="*/ 7 w 29"/>
                  <a:gd name="T35" fmla="*/ 4 h 29"/>
                  <a:gd name="T36" fmla="*/ 13 w 29"/>
                  <a:gd name="T37" fmla="*/ 0 h 29"/>
                  <a:gd name="T38" fmla="*/ 20 w 29"/>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9">
                    <a:moveTo>
                      <a:pt x="20" y="0"/>
                    </a:moveTo>
                    <a:lnTo>
                      <a:pt x="26" y="1"/>
                    </a:lnTo>
                    <a:lnTo>
                      <a:pt x="29" y="1"/>
                    </a:lnTo>
                    <a:lnTo>
                      <a:pt x="26" y="1"/>
                    </a:lnTo>
                    <a:lnTo>
                      <a:pt x="26" y="1"/>
                    </a:lnTo>
                    <a:lnTo>
                      <a:pt x="26" y="2"/>
                    </a:lnTo>
                    <a:lnTo>
                      <a:pt x="25" y="2"/>
                    </a:lnTo>
                    <a:lnTo>
                      <a:pt x="22" y="2"/>
                    </a:lnTo>
                    <a:lnTo>
                      <a:pt x="20" y="4"/>
                    </a:lnTo>
                    <a:lnTo>
                      <a:pt x="14" y="7"/>
                    </a:lnTo>
                    <a:lnTo>
                      <a:pt x="9" y="13"/>
                    </a:lnTo>
                    <a:lnTo>
                      <a:pt x="4" y="21"/>
                    </a:lnTo>
                    <a:lnTo>
                      <a:pt x="2" y="27"/>
                    </a:lnTo>
                    <a:lnTo>
                      <a:pt x="0" y="29"/>
                    </a:lnTo>
                    <a:lnTo>
                      <a:pt x="0" y="27"/>
                    </a:lnTo>
                    <a:lnTo>
                      <a:pt x="2" y="19"/>
                    </a:lnTo>
                    <a:lnTo>
                      <a:pt x="3" y="11"/>
                    </a:lnTo>
                    <a:lnTo>
                      <a:pt x="7" y="4"/>
                    </a:lnTo>
                    <a:lnTo>
                      <a:pt x="13"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2" name="Freeform 91">
                <a:extLst>
                  <a:ext uri="{FF2B5EF4-FFF2-40B4-BE49-F238E27FC236}">
                    <a16:creationId xmlns:a16="http://schemas.microsoft.com/office/drawing/2014/main" id="{A6936C20-6389-4145-A675-2208BC5FC479}"/>
                  </a:ext>
                </a:extLst>
              </p:cNvPr>
              <p:cNvSpPr>
                <a:spLocks/>
              </p:cNvSpPr>
              <p:nvPr/>
            </p:nvSpPr>
            <p:spPr bwMode="auto">
              <a:xfrm>
                <a:off x="8453503" y="6639614"/>
                <a:ext cx="19662" cy="20365"/>
              </a:xfrm>
              <a:custGeom>
                <a:avLst/>
                <a:gdLst>
                  <a:gd name="T0" fmla="*/ 19 w 28"/>
                  <a:gd name="T1" fmla="*/ 0 h 29"/>
                  <a:gd name="T2" fmla="*/ 25 w 28"/>
                  <a:gd name="T3" fmla="*/ 0 h 29"/>
                  <a:gd name="T4" fmla="*/ 28 w 28"/>
                  <a:gd name="T5" fmla="*/ 2 h 29"/>
                  <a:gd name="T6" fmla="*/ 25 w 28"/>
                  <a:gd name="T7" fmla="*/ 2 h 29"/>
                  <a:gd name="T8" fmla="*/ 25 w 28"/>
                  <a:gd name="T9" fmla="*/ 2 h 29"/>
                  <a:gd name="T10" fmla="*/ 25 w 28"/>
                  <a:gd name="T11" fmla="*/ 2 h 29"/>
                  <a:gd name="T12" fmla="*/ 24 w 28"/>
                  <a:gd name="T13" fmla="*/ 2 h 29"/>
                  <a:gd name="T14" fmla="*/ 22 w 28"/>
                  <a:gd name="T15" fmla="*/ 3 h 29"/>
                  <a:gd name="T16" fmla="*/ 19 w 28"/>
                  <a:gd name="T17" fmla="*/ 4 h 29"/>
                  <a:gd name="T18" fmla="*/ 13 w 28"/>
                  <a:gd name="T19" fmla="*/ 7 h 29"/>
                  <a:gd name="T20" fmla="*/ 8 w 28"/>
                  <a:gd name="T21" fmla="*/ 14 h 29"/>
                  <a:gd name="T22" fmla="*/ 3 w 28"/>
                  <a:gd name="T23" fmla="*/ 20 h 29"/>
                  <a:gd name="T24" fmla="*/ 1 w 28"/>
                  <a:gd name="T25" fmla="*/ 26 h 29"/>
                  <a:gd name="T26" fmla="*/ 0 w 28"/>
                  <a:gd name="T27" fmla="*/ 29 h 29"/>
                  <a:gd name="T28" fmla="*/ 0 w 28"/>
                  <a:gd name="T29" fmla="*/ 25 h 29"/>
                  <a:gd name="T30" fmla="*/ 1 w 28"/>
                  <a:gd name="T31" fmla="*/ 15 h 29"/>
                  <a:gd name="T32" fmla="*/ 6 w 28"/>
                  <a:gd name="T33" fmla="*/ 5 h 29"/>
                  <a:gd name="T34" fmla="*/ 12 w 28"/>
                  <a:gd name="T35" fmla="*/ 0 h 29"/>
                  <a:gd name="T36" fmla="*/ 19 w 28"/>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9">
                    <a:moveTo>
                      <a:pt x="19" y="0"/>
                    </a:moveTo>
                    <a:lnTo>
                      <a:pt x="25" y="0"/>
                    </a:lnTo>
                    <a:lnTo>
                      <a:pt x="28" y="2"/>
                    </a:lnTo>
                    <a:lnTo>
                      <a:pt x="25" y="2"/>
                    </a:lnTo>
                    <a:lnTo>
                      <a:pt x="25" y="2"/>
                    </a:lnTo>
                    <a:lnTo>
                      <a:pt x="25" y="2"/>
                    </a:lnTo>
                    <a:lnTo>
                      <a:pt x="24" y="2"/>
                    </a:lnTo>
                    <a:lnTo>
                      <a:pt x="22" y="3"/>
                    </a:lnTo>
                    <a:lnTo>
                      <a:pt x="19" y="4"/>
                    </a:lnTo>
                    <a:lnTo>
                      <a:pt x="13" y="7"/>
                    </a:lnTo>
                    <a:lnTo>
                      <a:pt x="8" y="14"/>
                    </a:lnTo>
                    <a:lnTo>
                      <a:pt x="3" y="20"/>
                    </a:lnTo>
                    <a:lnTo>
                      <a:pt x="1" y="26"/>
                    </a:lnTo>
                    <a:lnTo>
                      <a:pt x="0" y="29"/>
                    </a:lnTo>
                    <a:lnTo>
                      <a:pt x="0" y="25"/>
                    </a:lnTo>
                    <a:lnTo>
                      <a:pt x="1" y="15"/>
                    </a:lnTo>
                    <a:lnTo>
                      <a:pt x="6" y="5"/>
                    </a:lnTo>
                    <a:lnTo>
                      <a:pt x="12" y="0"/>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3" name="Freeform 92">
                <a:extLst>
                  <a:ext uri="{FF2B5EF4-FFF2-40B4-BE49-F238E27FC236}">
                    <a16:creationId xmlns:a16="http://schemas.microsoft.com/office/drawing/2014/main" id="{62306067-DCCC-4550-B7D2-687E8810FDE5}"/>
                  </a:ext>
                </a:extLst>
              </p:cNvPr>
              <p:cNvSpPr>
                <a:spLocks/>
              </p:cNvSpPr>
              <p:nvPr/>
            </p:nvSpPr>
            <p:spPr bwMode="auto">
              <a:xfrm>
                <a:off x="8401538" y="6638912"/>
                <a:ext cx="18961" cy="18961"/>
              </a:xfrm>
              <a:custGeom>
                <a:avLst/>
                <a:gdLst>
                  <a:gd name="T0" fmla="*/ 20 w 27"/>
                  <a:gd name="T1" fmla="*/ 0 h 27"/>
                  <a:gd name="T2" fmla="*/ 25 w 27"/>
                  <a:gd name="T3" fmla="*/ 0 h 27"/>
                  <a:gd name="T4" fmla="*/ 27 w 27"/>
                  <a:gd name="T5" fmla="*/ 0 h 27"/>
                  <a:gd name="T6" fmla="*/ 25 w 27"/>
                  <a:gd name="T7" fmla="*/ 3 h 27"/>
                  <a:gd name="T8" fmla="*/ 17 w 27"/>
                  <a:gd name="T9" fmla="*/ 3 h 27"/>
                  <a:gd name="T10" fmla="*/ 12 w 27"/>
                  <a:gd name="T11" fmla="*/ 6 h 27"/>
                  <a:gd name="T12" fmla="*/ 8 w 27"/>
                  <a:gd name="T13" fmla="*/ 12 h 27"/>
                  <a:gd name="T14" fmla="*/ 4 w 27"/>
                  <a:gd name="T15" fmla="*/ 20 h 27"/>
                  <a:gd name="T16" fmla="*/ 1 w 27"/>
                  <a:gd name="T17" fmla="*/ 25 h 27"/>
                  <a:gd name="T18" fmla="*/ 0 w 27"/>
                  <a:gd name="T19" fmla="*/ 27 h 27"/>
                  <a:gd name="T20" fmla="*/ 0 w 27"/>
                  <a:gd name="T21" fmla="*/ 23 h 27"/>
                  <a:gd name="T22" fmla="*/ 3 w 27"/>
                  <a:gd name="T23" fmla="*/ 15 h 27"/>
                  <a:gd name="T24" fmla="*/ 6 w 27"/>
                  <a:gd name="T25" fmla="*/ 5 h 27"/>
                  <a:gd name="T26" fmla="*/ 12 w 27"/>
                  <a:gd name="T27" fmla="*/ 0 h 27"/>
                  <a:gd name="T28" fmla="*/ 20 w 27"/>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20" y="0"/>
                    </a:moveTo>
                    <a:lnTo>
                      <a:pt x="25" y="0"/>
                    </a:lnTo>
                    <a:lnTo>
                      <a:pt x="27" y="0"/>
                    </a:lnTo>
                    <a:lnTo>
                      <a:pt x="25" y="3"/>
                    </a:lnTo>
                    <a:lnTo>
                      <a:pt x="17" y="3"/>
                    </a:lnTo>
                    <a:lnTo>
                      <a:pt x="12" y="6"/>
                    </a:lnTo>
                    <a:lnTo>
                      <a:pt x="8" y="12"/>
                    </a:lnTo>
                    <a:lnTo>
                      <a:pt x="4" y="20"/>
                    </a:lnTo>
                    <a:lnTo>
                      <a:pt x="1" y="25"/>
                    </a:lnTo>
                    <a:lnTo>
                      <a:pt x="0" y="27"/>
                    </a:lnTo>
                    <a:lnTo>
                      <a:pt x="0" y="23"/>
                    </a:lnTo>
                    <a:lnTo>
                      <a:pt x="3" y="15"/>
                    </a:lnTo>
                    <a:lnTo>
                      <a:pt x="6" y="5"/>
                    </a:lnTo>
                    <a:lnTo>
                      <a:pt x="12"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4" name="Freeform 93">
                <a:extLst>
                  <a:ext uri="{FF2B5EF4-FFF2-40B4-BE49-F238E27FC236}">
                    <a16:creationId xmlns:a16="http://schemas.microsoft.com/office/drawing/2014/main" id="{DFB5AD31-6FDE-4DDB-958F-4664A4C87EFF}"/>
                  </a:ext>
                </a:extLst>
              </p:cNvPr>
              <p:cNvSpPr>
                <a:spLocks/>
              </p:cNvSpPr>
              <p:nvPr/>
            </p:nvSpPr>
            <p:spPr bwMode="auto">
              <a:xfrm>
                <a:off x="8492125" y="6571499"/>
                <a:ext cx="24578" cy="14045"/>
              </a:xfrm>
              <a:custGeom>
                <a:avLst/>
                <a:gdLst>
                  <a:gd name="T0" fmla="*/ 23 w 35"/>
                  <a:gd name="T1" fmla="*/ 0 h 20"/>
                  <a:gd name="T2" fmla="*/ 29 w 35"/>
                  <a:gd name="T3" fmla="*/ 2 h 20"/>
                  <a:gd name="T4" fmla="*/ 34 w 35"/>
                  <a:gd name="T5" fmla="*/ 5 h 20"/>
                  <a:gd name="T6" fmla="*/ 35 w 35"/>
                  <a:gd name="T7" fmla="*/ 6 h 20"/>
                  <a:gd name="T8" fmla="*/ 31 w 35"/>
                  <a:gd name="T9" fmla="*/ 6 h 20"/>
                  <a:gd name="T10" fmla="*/ 29 w 35"/>
                  <a:gd name="T11" fmla="*/ 6 h 20"/>
                  <a:gd name="T12" fmla="*/ 25 w 35"/>
                  <a:gd name="T13" fmla="*/ 6 h 20"/>
                  <a:gd name="T14" fmla="*/ 19 w 35"/>
                  <a:gd name="T15" fmla="*/ 7 h 20"/>
                  <a:gd name="T16" fmla="*/ 13 w 35"/>
                  <a:gd name="T17" fmla="*/ 11 h 20"/>
                  <a:gd name="T18" fmla="*/ 7 w 35"/>
                  <a:gd name="T19" fmla="*/ 14 h 20"/>
                  <a:gd name="T20" fmla="*/ 2 w 35"/>
                  <a:gd name="T21" fmla="*/ 19 h 20"/>
                  <a:gd name="T22" fmla="*/ 0 w 35"/>
                  <a:gd name="T23" fmla="*/ 20 h 20"/>
                  <a:gd name="T24" fmla="*/ 1 w 35"/>
                  <a:gd name="T25" fmla="*/ 20 h 20"/>
                  <a:gd name="T26" fmla="*/ 2 w 35"/>
                  <a:gd name="T27" fmla="*/ 18 h 20"/>
                  <a:gd name="T28" fmla="*/ 3 w 35"/>
                  <a:gd name="T29" fmla="*/ 16 h 20"/>
                  <a:gd name="T30" fmla="*/ 6 w 35"/>
                  <a:gd name="T31" fmla="*/ 12 h 20"/>
                  <a:gd name="T32" fmla="*/ 8 w 35"/>
                  <a:gd name="T33" fmla="*/ 8 h 20"/>
                  <a:gd name="T34" fmla="*/ 12 w 35"/>
                  <a:gd name="T35" fmla="*/ 5 h 20"/>
                  <a:gd name="T36" fmla="*/ 14 w 35"/>
                  <a:gd name="T37" fmla="*/ 2 h 20"/>
                  <a:gd name="T38" fmla="*/ 23 w 35"/>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0">
                    <a:moveTo>
                      <a:pt x="23" y="0"/>
                    </a:moveTo>
                    <a:lnTo>
                      <a:pt x="29" y="2"/>
                    </a:lnTo>
                    <a:lnTo>
                      <a:pt x="34" y="5"/>
                    </a:lnTo>
                    <a:lnTo>
                      <a:pt x="35" y="6"/>
                    </a:lnTo>
                    <a:lnTo>
                      <a:pt x="31" y="6"/>
                    </a:lnTo>
                    <a:lnTo>
                      <a:pt x="29" y="6"/>
                    </a:lnTo>
                    <a:lnTo>
                      <a:pt x="25" y="6"/>
                    </a:lnTo>
                    <a:lnTo>
                      <a:pt x="19" y="7"/>
                    </a:lnTo>
                    <a:lnTo>
                      <a:pt x="13" y="11"/>
                    </a:lnTo>
                    <a:lnTo>
                      <a:pt x="7" y="14"/>
                    </a:lnTo>
                    <a:lnTo>
                      <a:pt x="2" y="19"/>
                    </a:lnTo>
                    <a:lnTo>
                      <a:pt x="0" y="20"/>
                    </a:lnTo>
                    <a:lnTo>
                      <a:pt x="1" y="20"/>
                    </a:lnTo>
                    <a:lnTo>
                      <a:pt x="2" y="18"/>
                    </a:lnTo>
                    <a:lnTo>
                      <a:pt x="3" y="16"/>
                    </a:lnTo>
                    <a:lnTo>
                      <a:pt x="6" y="12"/>
                    </a:lnTo>
                    <a:lnTo>
                      <a:pt x="8" y="8"/>
                    </a:lnTo>
                    <a:lnTo>
                      <a:pt x="12" y="5"/>
                    </a:lnTo>
                    <a:lnTo>
                      <a:pt x="14"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5" name="Freeform 94">
                <a:extLst>
                  <a:ext uri="{FF2B5EF4-FFF2-40B4-BE49-F238E27FC236}">
                    <a16:creationId xmlns:a16="http://schemas.microsoft.com/office/drawing/2014/main" id="{D7398B9F-010A-4FF5-A92F-CE641A66F99E}"/>
                  </a:ext>
                </a:extLst>
              </p:cNvPr>
              <p:cNvSpPr>
                <a:spLocks/>
              </p:cNvSpPr>
              <p:nvPr/>
            </p:nvSpPr>
            <p:spPr bwMode="auto">
              <a:xfrm>
                <a:off x="8551112" y="6572201"/>
                <a:ext cx="20365" cy="16151"/>
              </a:xfrm>
              <a:custGeom>
                <a:avLst/>
                <a:gdLst>
                  <a:gd name="T0" fmla="*/ 19 w 29"/>
                  <a:gd name="T1" fmla="*/ 0 h 23"/>
                  <a:gd name="T2" fmla="*/ 23 w 29"/>
                  <a:gd name="T3" fmla="*/ 1 h 23"/>
                  <a:gd name="T4" fmla="*/ 25 w 29"/>
                  <a:gd name="T5" fmla="*/ 2 h 23"/>
                  <a:gd name="T6" fmla="*/ 28 w 29"/>
                  <a:gd name="T7" fmla="*/ 4 h 23"/>
                  <a:gd name="T8" fmla="*/ 29 w 29"/>
                  <a:gd name="T9" fmla="*/ 5 h 23"/>
                  <a:gd name="T10" fmla="*/ 29 w 29"/>
                  <a:gd name="T11" fmla="*/ 5 h 23"/>
                  <a:gd name="T12" fmla="*/ 21 w 29"/>
                  <a:gd name="T13" fmla="*/ 5 h 23"/>
                  <a:gd name="T14" fmla="*/ 16 w 29"/>
                  <a:gd name="T15" fmla="*/ 7 h 23"/>
                  <a:gd name="T16" fmla="*/ 11 w 29"/>
                  <a:gd name="T17" fmla="*/ 11 h 23"/>
                  <a:gd name="T18" fmla="*/ 5 w 29"/>
                  <a:gd name="T19" fmla="*/ 17 h 23"/>
                  <a:gd name="T20" fmla="*/ 1 w 29"/>
                  <a:gd name="T21" fmla="*/ 22 h 23"/>
                  <a:gd name="T22" fmla="*/ 0 w 29"/>
                  <a:gd name="T23" fmla="*/ 23 h 23"/>
                  <a:gd name="T24" fmla="*/ 1 w 29"/>
                  <a:gd name="T25" fmla="*/ 21 h 23"/>
                  <a:gd name="T26" fmla="*/ 3 w 29"/>
                  <a:gd name="T27" fmla="*/ 16 h 23"/>
                  <a:gd name="T28" fmla="*/ 7 w 29"/>
                  <a:gd name="T29" fmla="*/ 8 h 23"/>
                  <a:gd name="T30" fmla="*/ 12 w 29"/>
                  <a:gd name="T31" fmla="*/ 2 h 23"/>
                  <a:gd name="T32" fmla="*/ 16 w 29"/>
                  <a:gd name="T33" fmla="*/ 1 h 23"/>
                  <a:gd name="T34" fmla="*/ 19 w 29"/>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3">
                    <a:moveTo>
                      <a:pt x="19" y="0"/>
                    </a:moveTo>
                    <a:lnTo>
                      <a:pt x="23" y="1"/>
                    </a:lnTo>
                    <a:lnTo>
                      <a:pt x="25" y="2"/>
                    </a:lnTo>
                    <a:lnTo>
                      <a:pt x="28" y="4"/>
                    </a:lnTo>
                    <a:lnTo>
                      <a:pt x="29" y="5"/>
                    </a:lnTo>
                    <a:lnTo>
                      <a:pt x="29" y="5"/>
                    </a:lnTo>
                    <a:lnTo>
                      <a:pt x="21" y="5"/>
                    </a:lnTo>
                    <a:lnTo>
                      <a:pt x="16" y="7"/>
                    </a:lnTo>
                    <a:lnTo>
                      <a:pt x="11" y="11"/>
                    </a:lnTo>
                    <a:lnTo>
                      <a:pt x="5" y="17"/>
                    </a:lnTo>
                    <a:lnTo>
                      <a:pt x="1" y="22"/>
                    </a:lnTo>
                    <a:lnTo>
                      <a:pt x="0" y="23"/>
                    </a:lnTo>
                    <a:lnTo>
                      <a:pt x="1" y="21"/>
                    </a:lnTo>
                    <a:lnTo>
                      <a:pt x="3" y="16"/>
                    </a:lnTo>
                    <a:lnTo>
                      <a:pt x="7" y="8"/>
                    </a:lnTo>
                    <a:lnTo>
                      <a:pt x="12" y="2"/>
                    </a:lnTo>
                    <a:lnTo>
                      <a:pt x="16"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6" name="Freeform 95">
                <a:extLst>
                  <a:ext uri="{FF2B5EF4-FFF2-40B4-BE49-F238E27FC236}">
                    <a16:creationId xmlns:a16="http://schemas.microsoft.com/office/drawing/2014/main" id="{3B6B00C6-0EDA-4365-82B6-37A344F00289}"/>
                  </a:ext>
                </a:extLst>
              </p:cNvPr>
              <p:cNvSpPr>
                <a:spLocks/>
              </p:cNvSpPr>
              <p:nvPr/>
            </p:nvSpPr>
            <p:spPr bwMode="auto">
              <a:xfrm>
                <a:off x="8414881" y="6602397"/>
                <a:ext cx="12640" cy="24578"/>
              </a:xfrm>
              <a:custGeom>
                <a:avLst/>
                <a:gdLst>
                  <a:gd name="T0" fmla="*/ 12 w 18"/>
                  <a:gd name="T1" fmla="*/ 0 h 35"/>
                  <a:gd name="T2" fmla="*/ 13 w 18"/>
                  <a:gd name="T3" fmla="*/ 2 h 35"/>
                  <a:gd name="T4" fmla="*/ 15 w 18"/>
                  <a:gd name="T5" fmla="*/ 8 h 35"/>
                  <a:gd name="T6" fmla="*/ 18 w 18"/>
                  <a:gd name="T7" fmla="*/ 17 h 35"/>
                  <a:gd name="T8" fmla="*/ 18 w 18"/>
                  <a:gd name="T9" fmla="*/ 25 h 35"/>
                  <a:gd name="T10" fmla="*/ 15 w 18"/>
                  <a:gd name="T11" fmla="*/ 29 h 35"/>
                  <a:gd name="T12" fmla="*/ 13 w 18"/>
                  <a:gd name="T13" fmla="*/ 31 h 35"/>
                  <a:gd name="T14" fmla="*/ 11 w 18"/>
                  <a:gd name="T15" fmla="*/ 34 h 35"/>
                  <a:gd name="T16" fmla="*/ 8 w 18"/>
                  <a:gd name="T17" fmla="*/ 34 h 35"/>
                  <a:gd name="T18" fmla="*/ 6 w 18"/>
                  <a:gd name="T19" fmla="*/ 34 h 35"/>
                  <a:gd name="T20" fmla="*/ 3 w 18"/>
                  <a:gd name="T21" fmla="*/ 34 h 35"/>
                  <a:gd name="T22" fmla="*/ 1 w 18"/>
                  <a:gd name="T23" fmla="*/ 34 h 35"/>
                  <a:gd name="T24" fmla="*/ 0 w 18"/>
                  <a:gd name="T25" fmla="*/ 35 h 35"/>
                  <a:gd name="T26" fmla="*/ 0 w 18"/>
                  <a:gd name="T27" fmla="*/ 34 h 35"/>
                  <a:gd name="T28" fmla="*/ 1 w 18"/>
                  <a:gd name="T29" fmla="*/ 34 h 35"/>
                  <a:gd name="T30" fmla="*/ 3 w 18"/>
                  <a:gd name="T31" fmla="*/ 33 h 35"/>
                  <a:gd name="T32" fmla="*/ 6 w 18"/>
                  <a:gd name="T33" fmla="*/ 30 h 35"/>
                  <a:gd name="T34" fmla="*/ 7 w 18"/>
                  <a:gd name="T35" fmla="*/ 28 h 35"/>
                  <a:gd name="T36" fmla="*/ 9 w 18"/>
                  <a:gd name="T37" fmla="*/ 25 h 35"/>
                  <a:gd name="T38" fmla="*/ 13 w 18"/>
                  <a:gd name="T39" fmla="*/ 18 h 35"/>
                  <a:gd name="T40" fmla="*/ 13 w 18"/>
                  <a:gd name="T41" fmla="*/ 9 h 35"/>
                  <a:gd name="T42" fmla="*/ 12 w 18"/>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5">
                    <a:moveTo>
                      <a:pt x="12" y="0"/>
                    </a:moveTo>
                    <a:lnTo>
                      <a:pt x="13" y="2"/>
                    </a:lnTo>
                    <a:lnTo>
                      <a:pt x="15" y="8"/>
                    </a:lnTo>
                    <a:lnTo>
                      <a:pt x="18" y="17"/>
                    </a:lnTo>
                    <a:lnTo>
                      <a:pt x="18" y="25"/>
                    </a:lnTo>
                    <a:lnTo>
                      <a:pt x="15" y="29"/>
                    </a:lnTo>
                    <a:lnTo>
                      <a:pt x="13" y="31"/>
                    </a:lnTo>
                    <a:lnTo>
                      <a:pt x="11" y="34"/>
                    </a:lnTo>
                    <a:lnTo>
                      <a:pt x="8" y="34"/>
                    </a:lnTo>
                    <a:lnTo>
                      <a:pt x="6" y="34"/>
                    </a:lnTo>
                    <a:lnTo>
                      <a:pt x="3" y="34"/>
                    </a:lnTo>
                    <a:lnTo>
                      <a:pt x="1" y="34"/>
                    </a:lnTo>
                    <a:lnTo>
                      <a:pt x="0" y="35"/>
                    </a:lnTo>
                    <a:lnTo>
                      <a:pt x="0" y="34"/>
                    </a:lnTo>
                    <a:lnTo>
                      <a:pt x="1" y="34"/>
                    </a:lnTo>
                    <a:lnTo>
                      <a:pt x="3" y="33"/>
                    </a:lnTo>
                    <a:lnTo>
                      <a:pt x="6" y="30"/>
                    </a:lnTo>
                    <a:lnTo>
                      <a:pt x="7" y="28"/>
                    </a:lnTo>
                    <a:lnTo>
                      <a:pt x="9" y="25"/>
                    </a:lnTo>
                    <a:lnTo>
                      <a:pt x="13" y="18"/>
                    </a:lnTo>
                    <a:lnTo>
                      <a:pt x="13" y="9"/>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7" name="Freeform 96">
                <a:extLst>
                  <a:ext uri="{FF2B5EF4-FFF2-40B4-BE49-F238E27FC236}">
                    <a16:creationId xmlns:a16="http://schemas.microsoft.com/office/drawing/2014/main" id="{48A1CE91-54E9-4F14-99F9-05FA4FB66245}"/>
                  </a:ext>
                </a:extLst>
              </p:cNvPr>
              <p:cNvSpPr>
                <a:spLocks/>
              </p:cNvSpPr>
              <p:nvPr/>
            </p:nvSpPr>
            <p:spPr bwMode="auto">
              <a:xfrm>
                <a:off x="8376960" y="6718966"/>
                <a:ext cx="8427" cy="18258"/>
              </a:xfrm>
              <a:custGeom>
                <a:avLst/>
                <a:gdLst>
                  <a:gd name="T0" fmla="*/ 6 w 12"/>
                  <a:gd name="T1" fmla="*/ 0 h 26"/>
                  <a:gd name="T2" fmla="*/ 7 w 12"/>
                  <a:gd name="T3" fmla="*/ 0 h 26"/>
                  <a:gd name="T4" fmla="*/ 7 w 12"/>
                  <a:gd name="T5" fmla="*/ 2 h 26"/>
                  <a:gd name="T6" fmla="*/ 10 w 12"/>
                  <a:gd name="T7" fmla="*/ 4 h 26"/>
                  <a:gd name="T8" fmla="*/ 11 w 12"/>
                  <a:gd name="T9" fmla="*/ 7 h 26"/>
                  <a:gd name="T10" fmla="*/ 12 w 12"/>
                  <a:gd name="T11" fmla="*/ 11 h 26"/>
                  <a:gd name="T12" fmla="*/ 12 w 12"/>
                  <a:gd name="T13" fmla="*/ 15 h 26"/>
                  <a:gd name="T14" fmla="*/ 11 w 12"/>
                  <a:gd name="T15" fmla="*/ 18 h 26"/>
                  <a:gd name="T16" fmla="*/ 10 w 12"/>
                  <a:gd name="T17" fmla="*/ 22 h 26"/>
                  <a:gd name="T18" fmla="*/ 7 w 12"/>
                  <a:gd name="T19" fmla="*/ 24 h 26"/>
                  <a:gd name="T20" fmla="*/ 7 w 12"/>
                  <a:gd name="T21" fmla="*/ 26 h 26"/>
                  <a:gd name="T22" fmla="*/ 6 w 12"/>
                  <a:gd name="T23" fmla="*/ 26 h 26"/>
                  <a:gd name="T24" fmla="*/ 0 w 12"/>
                  <a:gd name="T25" fmla="*/ 26 h 26"/>
                  <a:gd name="T26" fmla="*/ 0 w 12"/>
                  <a:gd name="T27" fmla="*/ 26 h 26"/>
                  <a:gd name="T28" fmla="*/ 1 w 12"/>
                  <a:gd name="T29" fmla="*/ 24 h 26"/>
                  <a:gd name="T30" fmla="*/ 3 w 12"/>
                  <a:gd name="T31" fmla="*/ 22 h 26"/>
                  <a:gd name="T32" fmla="*/ 5 w 12"/>
                  <a:gd name="T33" fmla="*/ 19 h 26"/>
                  <a:gd name="T34" fmla="*/ 6 w 12"/>
                  <a:gd name="T35" fmla="*/ 16 h 26"/>
                  <a:gd name="T36" fmla="*/ 6 w 12"/>
                  <a:gd name="T37" fmla="*/ 13 h 26"/>
                  <a:gd name="T38" fmla="*/ 6 w 12"/>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26">
                    <a:moveTo>
                      <a:pt x="6" y="0"/>
                    </a:moveTo>
                    <a:lnTo>
                      <a:pt x="7" y="0"/>
                    </a:lnTo>
                    <a:lnTo>
                      <a:pt x="7" y="2"/>
                    </a:lnTo>
                    <a:lnTo>
                      <a:pt x="10" y="4"/>
                    </a:lnTo>
                    <a:lnTo>
                      <a:pt x="11" y="7"/>
                    </a:lnTo>
                    <a:lnTo>
                      <a:pt x="12" y="11"/>
                    </a:lnTo>
                    <a:lnTo>
                      <a:pt x="12" y="15"/>
                    </a:lnTo>
                    <a:lnTo>
                      <a:pt x="11" y="18"/>
                    </a:lnTo>
                    <a:lnTo>
                      <a:pt x="10" y="22"/>
                    </a:lnTo>
                    <a:lnTo>
                      <a:pt x="7" y="24"/>
                    </a:lnTo>
                    <a:lnTo>
                      <a:pt x="7" y="26"/>
                    </a:lnTo>
                    <a:lnTo>
                      <a:pt x="6" y="26"/>
                    </a:lnTo>
                    <a:lnTo>
                      <a:pt x="0" y="26"/>
                    </a:lnTo>
                    <a:lnTo>
                      <a:pt x="0" y="26"/>
                    </a:lnTo>
                    <a:lnTo>
                      <a:pt x="1" y="24"/>
                    </a:lnTo>
                    <a:lnTo>
                      <a:pt x="3" y="22"/>
                    </a:lnTo>
                    <a:lnTo>
                      <a:pt x="5" y="19"/>
                    </a:lnTo>
                    <a:lnTo>
                      <a:pt x="6" y="16"/>
                    </a:lnTo>
                    <a:lnTo>
                      <a:pt x="6" y="13"/>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8" name="Freeform 97">
                <a:extLst>
                  <a:ext uri="{FF2B5EF4-FFF2-40B4-BE49-F238E27FC236}">
                    <a16:creationId xmlns:a16="http://schemas.microsoft.com/office/drawing/2014/main" id="{78A8EA80-60AC-4BEC-9D85-53558CCC05AD}"/>
                  </a:ext>
                </a:extLst>
              </p:cNvPr>
              <p:cNvSpPr>
                <a:spLocks/>
              </p:cNvSpPr>
              <p:nvPr/>
            </p:nvSpPr>
            <p:spPr bwMode="auto">
              <a:xfrm>
                <a:off x="8462632" y="6506191"/>
                <a:ext cx="4213" cy="7725"/>
              </a:xfrm>
              <a:custGeom>
                <a:avLst/>
                <a:gdLst>
                  <a:gd name="T0" fmla="*/ 0 w 6"/>
                  <a:gd name="T1" fmla="*/ 0 h 11"/>
                  <a:gd name="T2" fmla="*/ 4 w 6"/>
                  <a:gd name="T3" fmla="*/ 0 h 11"/>
                  <a:gd name="T4" fmla="*/ 4 w 6"/>
                  <a:gd name="T5" fmla="*/ 1 h 11"/>
                  <a:gd name="T6" fmla="*/ 4 w 6"/>
                  <a:gd name="T7" fmla="*/ 3 h 11"/>
                  <a:gd name="T8" fmla="*/ 4 w 6"/>
                  <a:gd name="T9" fmla="*/ 6 h 11"/>
                  <a:gd name="T10" fmla="*/ 5 w 6"/>
                  <a:gd name="T11" fmla="*/ 8 h 11"/>
                  <a:gd name="T12" fmla="*/ 5 w 6"/>
                  <a:gd name="T13" fmla="*/ 11 h 11"/>
                  <a:gd name="T14" fmla="*/ 6 w 6"/>
                  <a:gd name="T15" fmla="*/ 11 h 11"/>
                  <a:gd name="T16" fmla="*/ 2 w 6"/>
                  <a:gd name="T17" fmla="*/ 11 h 11"/>
                  <a:gd name="T18" fmla="*/ 1 w 6"/>
                  <a:gd name="T19" fmla="*/ 11 h 11"/>
                  <a:gd name="T20" fmla="*/ 1 w 6"/>
                  <a:gd name="T21" fmla="*/ 11 h 11"/>
                  <a:gd name="T22" fmla="*/ 1 w 6"/>
                  <a:gd name="T23" fmla="*/ 6 h 11"/>
                  <a:gd name="T24" fmla="*/ 0 w 6"/>
                  <a:gd name="T25" fmla="*/ 2 h 11"/>
                  <a:gd name="T26" fmla="*/ 0 w 6"/>
                  <a:gd name="T27" fmla="*/ 1 h 11"/>
                  <a:gd name="T28" fmla="*/ 0 w 6"/>
                  <a:gd name="T29" fmla="*/ 0 h 11"/>
                  <a:gd name="T30" fmla="*/ 0 w 6"/>
                  <a:gd name="T31" fmla="*/ 0 h 11"/>
                  <a:gd name="T32" fmla="*/ 0 w 6"/>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1">
                    <a:moveTo>
                      <a:pt x="0" y="0"/>
                    </a:moveTo>
                    <a:lnTo>
                      <a:pt x="4" y="0"/>
                    </a:lnTo>
                    <a:lnTo>
                      <a:pt x="4" y="1"/>
                    </a:lnTo>
                    <a:lnTo>
                      <a:pt x="4" y="3"/>
                    </a:lnTo>
                    <a:lnTo>
                      <a:pt x="4" y="6"/>
                    </a:lnTo>
                    <a:lnTo>
                      <a:pt x="5" y="8"/>
                    </a:lnTo>
                    <a:lnTo>
                      <a:pt x="5" y="11"/>
                    </a:lnTo>
                    <a:lnTo>
                      <a:pt x="6" y="11"/>
                    </a:lnTo>
                    <a:lnTo>
                      <a:pt x="2" y="11"/>
                    </a:lnTo>
                    <a:lnTo>
                      <a:pt x="1" y="11"/>
                    </a:lnTo>
                    <a:lnTo>
                      <a:pt x="1" y="11"/>
                    </a:lnTo>
                    <a:lnTo>
                      <a:pt x="1" y="6"/>
                    </a:lnTo>
                    <a:lnTo>
                      <a:pt x="0" y="2"/>
                    </a:lnTo>
                    <a:lnTo>
                      <a:pt x="0" y="1"/>
                    </a:lnTo>
                    <a:lnTo>
                      <a:pt x="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39" name="Freeform 98">
                <a:extLst>
                  <a:ext uri="{FF2B5EF4-FFF2-40B4-BE49-F238E27FC236}">
                    <a16:creationId xmlns:a16="http://schemas.microsoft.com/office/drawing/2014/main" id="{45D5950E-771E-4C68-9A94-06D1E9DA9A34}"/>
                  </a:ext>
                </a:extLst>
              </p:cNvPr>
              <p:cNvSpPr>
                <a:spLocks/>
              </p:cNvSpPr>
              <p:nvPr/>
            </p:nvSpPr>
            <p:spPr bwMode="auto">
              <a:xfrm>
                <a:off x="8532854" y="6617846"/>
                <a:ext cx="18961" cy="9832"/>
              </a:xfrm>
              <a:custGeom>
                <a:avLst/>
                <a:gdLst>
                  <a:gd name="T0" fmla="*/ 7 w 27"/>
                  <a:gd name="T1" fmla="*/ 0 h 14"/>
                  <a:gd name="T2" fmla="*/ 15 w 27"/>
                  <a:gd name="T3" fmla="*/ 0 h 14"/>
                  <a:gd name="T4" fmla="*/ 22 w 27"/>
                  <a:gd name="T5" fmla="*/ 3 h 14"/>
                  <a:gd name="T6" fmla="*/ 25 w 27"/>
                  <a:gd name="T7" fmla="*/ 6 h 14"/>
                  <a:gd name="T8" fmla="*/ 26 w 27"/>
                  <a:gd name="T9" fmla="*/ 8 h 14"/>
                  <a:gd name="T10" fmla="*/ 27 w 27"/>
                  <a:gd name="T11" fmla="*/ 11 h 14"/>
                  <a:gd name="T12" fmla="*/ 27 w 27"/>
                  <a:gd name="T13" fmla="*/ 12 h 14"/>
                  <a:gd name="T14" fmla="*/ 27 w 27"/>
                  <a:gd name="T15" fmla="*/ 13 h 14"/>
                  <a:gd name="T16" fmla="*/ 26 w 27"/>
                  <a:gd name="T17" fmla="*/ 14 h 14"/>
                  <a:gd name="T18" fmla="*/ 26 w 27"/>
                  <a:gd name="T19" fmla="*/ 14 h 14"/>
                  <a:gd name="T20" fmla="*/ 25 w 27"/>
                  <a:gd name="T21" fmla="*/ 13 h 14"/>
                  <a:gd name="T22" fmla="*/ 20 w 27"/>
                  <a:gd name="T23" fmla="*/ 11 h 14"/>
                  <a:gd name="T24" fmla="*/ 14 w 27"/>
                  <a:gd name="T25" fmla="*/ 7 h 14"/>
                  <a:gd name="T26" fmla="*/ 9 w 27"/>
                  <a:gd name="T27" fmla="*/ 5 h 14"/>
                  <a:gd name="T28" fmla="*/ 5 w 27"/>
                  <a:gd name="T29" fmla="*/ 3 h 14"/>
                  <a:gd name="T30" fmla="*/ 3 w 27"/>
                  <a:gd name="T31" fmla="*/ 5 h 14"/>
                  <a:gd name="T32" fmla="*/ 1 w 27"/>
                  <a:gd name="T33" fmla="*/ 3 h 14"/>
                  <a:gd name="T34" fmla="*/ 1 w 27"/>
                  <a:gd name="T35" fmla="*/ 3 h 14"/>
                  <a:gd name="T36" fmla="*/ 0 w 27"/>
                  <a:gd name="T37" fmla="*/ 2 h 14"/>
                  <a:gd name="T38" fmla="*/ 0 w 27"/>
                  <a:gd name="T39" fmla="*/ 2 h 14"/>
                  <a:gd name="T40" fmla="*/ 0 w 27"/>
                  <a:gd name="T41" fmla="*/ 1 h 14"/>
                  <a:gd name="T42" fmla="*/ 3 w 27"/>
                  <a:gd name="T43" fmla="*/ 1 h 14"/>
                  <a:gd name="T44" fmla="*/ 7 w 27"/>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4">
                    <a:moveTo>
                      <a:pt x="7" y="0"/>
                    </a:moveTo>
                    <a:lnTo>
                      <a:pt x="15" y="0"/>
                    </a:lnTo>
                    <a:lnTo>
                      <a:pt x="22" y="3"/>
                    </a:lnTo>
                    <a:lnTo>
                      <a:pt x="25" y="6"/>
                    </a:lnTo>
                    <a:lnTo>
                      <a:pt x="26" y="8"/>
                    </a:lnTo>
                    <a:lnTo>
                      <a:pt x="27" y="11"/>
                    </a:lnTo>
                    <a:lnTo>
                      <a:pt x="27" y="12"/>
                    </a:lnTo>
                    <a:lnTo>
                      <a:pt x="27" y="13"/>
                    </a:lnTo>
                    <a:lnTo>
                      <a:pt x="26" y="14"/>
                    </a:lnTo>
                    <a:lnTo>
                      <a:pt x="26" y="14"/>
                    </a:lnTo>
                    <a:lnTo>
                      <a:pt x="25" y="13"/>
                    </a:lnTo>
                    <a:lnTo>
                      <a:pt x="20" y="11"/>
                    </a:lnTo>
                    <a:lnTo>
                      <a:pt x="14" y="7"/>
                    </a:lnTo>
                    <a:lnTo>
                      <a:pt x="9" y="5"/>
                    </a:lnTo>
                    <a:lnTo>
                      <a:pt x="5" y="3"/>
                    </a:lnTo>
                    <a:lnTo>
                      <a:pt x="3" y="5"/>
                    </a:lnTo>
                    <a:lnTo>
                      <a:pt x="1" y="3"/>
                    </a:lnTo>
                    <a:lnTo>
                      <a:pt x="1" y="3"/>
                    </a:lnTo>
                    <a:lnTo>
                      <a:pt x="0" y="2"/>
                    </a:lnTo>
                    <a:lnTo>
                      <a:pt x="0" y="2"/>
                    </a:lnTo>
                    <a:lnTo>
                      <a:pt x="0" y="1"/>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40" name="Freeform 99">
                <a:extLst>
                  <a:ext uri="{FF2B5EF4-FFF2-40B4-BE49-F238E27FC236}">
                    <a16:creationId xmlns:a16="http://schemas.microsoft.com/office/drawing/2014/main" id="{C6D67123-D988-45C9-9CFB-1552684C98A4}"/>
                  </a:ext>
                </a:extLst>
              </p:cNvPr>
              <p:cNvSpPr>
                <a:spLocks/>
              </p:cNvSpPr>
              <p:nvPr/>
            </p:nvSpPr>
            <p:spPr bwMode="auto">
              <a:xfrm>
                <a:off x="8548303" y="6541303"/>
                <a:ext cx="10533" cy="30196"/>
              </a:xfrm>
              <a:custGeom>
                <a:avLst/>
                <a:gdLst>
                  <a:gd name="T0" fmla="*/ 15 w 15"/>
                  <a:gd name="T1" fmla="*/ 0 h 43"/>
                  <a:gd name="T2" fmla="*/ 15 w 15"/>
                  <a:gd name="T3" fmla="*/ 3 h 43"/>
                  <a:gd name="T4" fmla="*/ 14 w 15"/>
                  <a:gd name="T5" fmla="*/ 10 h 43"/>
                  <a:gd name="T6" fmla="*/ 11 w 15"/>
                  <a:gd name="T7" fmla="*/ 19 h 43"/>
                  <a:gd name="T8" fmla="*/ 9 w 15"/>
                  <a:gd name="T9" fmla="*/ 29 h 43"/>
                  <a:gd name="T10" fmla="*/ 6 w 15"/>
                  <a:gd name="T11" fmla="*/ 38 h 43"/>
                  <a:gd name="T12" fmla="*/ 4 w 15"/>
                  <a:gd name="T13" fmla="*/ 43 h 43"/>
                  <a:gd name="T14" fmla="*/ 3 w 15"/>
                  <a:gd name="T15" fmla="*/ 43 h 43"/>
                  <a:gd name="T16" fmla="*/ 1 w 15"/>
                  <a:gd name="T17" fmla="*/ 43 h 43"/>
                  <a:gd name="T18" fmla="*/ 1 w 15"/>
                  <a:gd name="T19" fmla="*/ 41 h 43"/>
                  <a:gd name="T20" fmla="*/ 0 w 15"/>
                  <a:gd name="T21" fmla="*/ 40 h 43"/>
                  <a:gd name="T22" fmla="*/ 1 w 15"/>
                  <a:gd name="T23" fmla="*/ 39 h 43"/>
                  <a:gd name="T24" fmla="*/ 1 w 15"/>
                  <a:gd name="T25" fmla="*/ 37 h 43"/>
                  <a:gd name="T26" fmla="*/ 1 w 15"/>
                  <a:gd name="T27" fmla="*/ 35 h 43"/>
                  <a:gd name="T28" fmla="*/ 1 w 15"/>
                  <a:gd name="T29" fmla="*/ 34 h 43"/>
                  <a:gd name="T30" fmla="*/ 3 w 15"/>
                  <a:gd name="T31" fmla="*/ 34 h 43"/>
                  <a:gd name="T32" fmla="*/ 3 w 15"/>
                  <a:gd name="T33" fmla="*/ 32 h 43"/>
                  <a:gd name="T34" fmla="*/ 5 w 15"/>
                  <a:gd name="T35" fmla="*/ 24 h 43"/>
                  <a:gd name="T36" fmla="*/ 9 w 15"/>
                  <a:gd name="T37" fmla="*/ 16 h 43"/>
                  <a:gd name="T38" fmla="*/ 12 w 15"/>
                  <a:gd name="T39" fmla="*/ 7 h 43"/>
                  <a:gd name="T40" fmla="*/ 15 w 15"/>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43">
                    <a:moveTo>
                      <a:pt x="15" y="0"/>
                    </a:moveTo>
                    <a:lnTo>
                      <a:pt x="15" y="3"/>
                    </a:lnTo>
                    <a:lnTo>
                      <a:pt x="14" y="10"/>
                    </a:lnTo>
                    <a:lnTo>
                      <a:pt x="11" y="19"/>
                    </a:lnTo>
                    <a:lnTo>
                      <a:pt x="9" y="29"/>
                    </a:lnTo>
                    <a:lnTo>
                      <a:pt x="6" y="38"/>
                    </a:lnTo>
                    <a:lnTo>
                      <a:pt x="4" y="43"/>
                    </a:lnTo>
                    <a:lnTo>
                      <a:pt x="3" y="43"/>
                    </a:lnTo>
                    <a:lnTo>
                      <a:pt x="1" y="43"/>
                    </a:lnTo>
                    <a:lnTo>
                      <a:pt x="1" y="41"/>
                    </a:lnTo>
                    <a:lnTo>
                      <a:pt x="0" y="40"/>
                    </a:lnTo>
                    <a:lnTo>
                      <a:pt x="1" y="39"/>
                    </a:lnTo>
                    <a:lnTo>
                      <a:pt x="1" y="37"/>
                    </a:lnTo>
                    <a:lnTo>
                      <a:pt x="1" y="35"/>
                    </a:lnTo>
                    <a:lnTo>
                      <a:pt x="1" y="34"/>
                    </a:lnTo>
                    <a:lnTo>
                      <a:pt x="3" y="34"/>
                    </a:lnTo>
                    <a:lnTo>
                      <a:pt x="3" y="32"/>
                    </a:lnTo>
                    <a:lnTo>
                      <a:pt x="5" y="24"/>
                    </a:lnTo>
                    <a:lnTo>
                      <a:pt x="9" y="16"/>
                    </a:lnTo>
                    <a:lnTo>
                      <a:pt x="12" y="7"/>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41" name="Freeform 100">
                <a:extLst>
                  <a:ext uri="{FF2B5EF4-FFF2-40B4-BE49-F238E27FC236}">
                    <a16:creationId xmlns:a16="http://schemas.microsoft.com/office/drawing/2014/main" id="{5942FC68-00B2-439D-B3BD-6129096673DB}"/>
                  </a:ext>
                </a:extLst>
              </p:cNvPr>
              <p:cNvSpPr>
                <a:spLocks/>
              </p:cNvSpPr>
              <p:nvPr/>
            </p:nvSpPr>
            <p:spPr bwMode="auto">
              <a:xfrm>
                <a:off x="8620633" y="6526556"/>
                <a:ext cx="23875" cy="8427"/>
              </a:xfrm>
              <a:custGeom>
                <a:avLst/>
                <a:gdLst>
                  <a:gd name="T0" fmla="*/ 13 w 34"/>
                  <a:gd name="T1" fmla="*/ 0 h 12"/>
                  <a:gd name="T2" fmla="*/ 17 w 34"/>
                  <a:gd name="T3" fmla="*/ 0 h 12"/>
                  <a:gd name="T4" fmla="*/ 21 w 34"/>
                  <a:gd name="T5" fmla="*/ 1 h 12"/>
                  <a:gd name="T6" fmla="*/ 24 w 34"/>
                  <a:gd name="T7" fmla="*/ 4 h 12"/>
                  <a:gd name="T8" fmla="*/ 27 w 34"/>
                  <a:gd name="T9" fmla="*/ 6 h 12"/>
                  <a:gd name="T10" fmla="*/ 30 w 34"/>
                  <a:gd name="T11" fmla="*/ 9 h 12"/>
                  <a:gd name="T12" fmla="*/ 32 w 34"/>
                  <a:gd name="T13" fmla="*/ 11 h 12"/>
                  <a:gd name="T14" fmla="*/ 34 w 34"/>
                  <a:gd name="T15" fmla="*/ 12 h 12"/>
                  <a:gd name="T16" fmla="*/ 34 w 34"/>
                  <a:gd name="T17" fmla="*/ 12 h 12"/>
                  <a:gd name="T18" fmla="*/ 32 w 34"/>
                  <a:gd name="T19" fmla="*/ 11 h 12"/>
                  <a:gd name="T20" fmla="*/ 24 w 34"/>
                  <a:gd name="T21" fmla="*/ 9 h 12"/>
                  <a:gd name="T22" fmla="*/ 18 w 34"/>
                  <a:gd name="T23" fmla="*/ 6 h 12"/>
                  <a:gd name="T24" fmla="*/ 12 w 34"/>
                  <a:gd name="T25" fmla="*/ 6 h 12"/>
                  <a:gd name="T26" fmla="*/ 10 w 34"/>
                  <a:gd name="T27" fmla="*/ 7 h 12"/>
                  <a:gd name="T28" fmla="*/ 6 w 34"/>
                  <a:gd name="T29" fmla="*/ 7 h 12"/>
                  <a:gd name="T30" fmla="*/ 2 w 34"/>
                  <a:gd name="T31" fmla="*/ 9 h 12"/>
                  <a:gd name="T32" fmla="*/ 0 w 34"/>
                  <a:gd name="T33" fmla="*/ 9 h 12"/>
                  <a:gd name="T34" fmla="*/ 0 w 34"/>
                  <a:gd name="T35" fmla="*/ 9 h 12"/>
                  <a:gd name="T36" fmla="*/ 0 w 34"/>
                  <a:gd name="T37" fmla="*/ 7 h 12"/>
                  <a:gd name="T38" fmla="*/ 1 w 34"/>
                  <a:gd name="T39" fmla="*/ 6 h 12"/>
                  <a:gd name="T40" fmla="*/ 3 w 34"/>
                  <a:gd name="T41" fmla="*/ 5 h 12"/>
                  <a:gd name="T42" fmla="*/ 6 w 34"/>
                  <a:gd name="T43" fmla="*/ 2 h 12"/>
                  <a:gd name="T44" fmla="*/ 10 w 34"/>
                  <a:gd name="T45" fmla="*/ 1 h 12"/>
                  <a:gd name="T46" fmla="*/ 13 w 34"/>
                  <a:gd name="T4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2">
                    <a:moveTo>
                      <a:pt x="13" y="0"/>
                    </a:moveTo>
                    <a:lnTo>
                      <a:pt x="17" y="0"/>
                    </a:lnTo>
                    <a:lnTo>
                      <a:pt x="21" y="1"/>
                    </a:lnTo>
                    <a:lnTo>
                      <a:pt x="24" y="4"/>
                    </a:lnTo>
                    <a:lnTo>
                      <a:pt x="27" y="6"/>
                    </a:lnTo>
                    <a:lnTo>
                      <a:pt x="30" y="9"/>
                    </a:lnTo>
                    <a:lnTo>
                      <a:pt x="32" y="11"/>
                    </a:lnTo>
                    <a:lnTo>
                      <a:pt x="34" y="12"/>
                    </a:lnTo>
                    <a:lnTo>
                      <a:pt x="34" y="12"/>
                    </a:lnTo>
                    <a:lnTo>
                      <a:pt x="32" y="11"/>
                    </a:lnTo>
                    <a:lnTo>
                      <a:pt x="24" y="9"/>
                    </a:lnTo>
                    <a:lnTo>
                      <a:pt x="18" y="6"/>
                    </a:lnTo>
                    <a:lnTo>
                      <a:pt x="12" y="6"/>
                    </a:lnTo>
                    <a:lnTo>
                      <a:pt x="10" y="7"/>
                    </a:lnTo>
                    <a:lnTo>
                      <a:pt x="6" y="7"/>
                    </a:lnTo>
                    <a:lnTo>
                      <a:pt x="2" y="9"/>
                    </a:lnTo>
                    <a:lnTo>
                      <a:pt x="0" y="9"/>
                    </a:lnTo>
                    <a:lnTo>
                      <a:pt x="0" y="9"/>
                    </a:lnTo>
                    <a:lnTo>
                      <a:pt x="0" y="7"/>
                    </a:lnTo>
                    <a:lnTo>
                      <a:pt x="1" y="6"/>
                    </a:lnTo>
                    <a:lnTo>
                      <a:pt x="3" y="5"/>
                    </a:lnTo>
                    <a:lnTo>
                      <a:pt x="6" y="2"/>
                    </a:lnTo>
                    <a:lnTo>
                      <a:pt x="10"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42" name="Freeform 101">
                <a:extLst>
                  <a:ext uri="{FF2B5EF4-FFF2-40B4-BE49-F238E27FC236}">
                    <a16:creationId xmlns:a16="http://schemas.microsoft.com/office/drawing/2014/main" id="{13075737-FE16-4D04-A642-774009DAA319}"/>
                  </a:ext>
                </a:extLst>
              </p:cNvPr>
              <p:cNvSpPr>
                <a:spLocks/>
              </p:cNvSpPr>
              <p:nvPr/>
            </p:nvSpPr>
            <p:spPr bwMode="auto">
              <a:xfrm>
                <a:off x="8349574" y="6603099"/>
                <a:ext cx="40729" cy="38623"/>
              </a:xfrm>
              <a:custGeom>
                <a:avLst/>
                <a:gdLst>
                  <a:gd name="T0" fmla="*/ 30 w 58"/>
                  <a:gd name="T1" fmla="*/ 0 h 55"/>
                  <a:gd name="T2" fmla="*/ 41 w 58"/>
                  <a:gd name="T3" fmla="*/ 1 h 55"/>
                  <a:gd name="T4" fmla="*/ 50 w 58"/>
                  <a:gd name="T5" fmla="*/ 2 h 55"/>
                  <a:gd name="T6" fmla="*/ 56 w 58"/>
                  <a:gd name="T7" fmla="*/ 5 h 55"/>
                  <a:gd name="T8" fmla="*/ 58 w 58"/>
                  <a:gd name="T9" fmla="*/ 5 h 55"/>
                  <a:gd name="T10" fmla="*/ 56 w 58"/>
                  <a:gd name="T11" fmla="*/ 5 h 55"/>
                  <a:gd name="T12" fmla="*/ 49 w 58"/>
                  <a:gd name="T13" fmla="*/ 5 h 55"/>
                  <a:gd name="T14" fmla="*/ 41 w 58"/>
                  <a:gd name="T15" fmla="*/ 7 h 55"/>
                  <a:gd name="T16" fmla="*/ 35 w 58"/>
                  <a:gd name="T17" fmla="*/ 13 h 55"/>
                  <a:gd name="T18" fmla="*/ 35 w 58"/>
                  <a:gd name="T19" fmla="*/ 18 h 55"/>
                  <a:gd name="T20" fmla="*/ 39 w 58"/>
                  <a:gd name="T21" fmla="*/ 24 h 55"/>
                  <a:gd name="T22" fmla="*/ 42 w 58"/>
                  <a:gd name="T23" fmla="*/ 33 h 55"/>
                  <a:gd name="T24" fmla="*/ 44 w 58"/>
                  <a:gd name="T25" fmla="*/ 43 h 55"/>
                  <a:gd name="T26" fmla="*/ 42 w 58"/>
                  <a:gd name="T27" fmla="*/ 48 h 55"/>
                  <a:gd name="T28" fmla="*/ 40 w 58"/>
                  <a:gd name="T29" fmla="*/ 50 h 55"/>
                  <a:gd name="T30" fmla="*/ 38 w 58"/>
                  <a:gd name="T31" fmla="*/ 52 h 55"/>
                  <a:gd name="T32" fmla="*/ 35 w 58"/>
                  <a:gd name="T33" fmla="*/ 54 h 55"/>
                  <a:gd name="T34" fmla="*/ 33 w 58"/>
                  <a:gd name="T35" fmla="*/ 55 h 55"/>
                  <a:gd name="T36" fmla="*/ 28 w 58"/>
                  <a:gd name="T37" fmla="*/ 55 h 55"/>
                  <a:gd name="T38" fmla="*/ 25 w 58"/>
                  <a:gd name="T39" fmla="*/ 55 h 55"/>
                  <a:gd name="T40" fmla="*/ 20 w 58"/>
                  <a:gd name="T41" fmla="*/ 52 h 55"/>
                  <a:gd name="T42" fmla="*/ 12 w 58"/>
                  <a:gd name="T43" fmla="*/ 49 h 55"/>
                  <a:gd name="T44" fmla="*/ 6 w 58"/>
                  <a:gd name="T45" fmla="*/ 43 h 55"/>
                  <a:gd name="T46" fmla="*/ 1 w 58"/>
                  <a:gd name="T47" fmla="*/ 34 h 55"/>
                  <a:gd name="T48" fmla="*/ 0 w 58"/>
                  <a:gd name="T49" fmla="*/ 23 h 55"/>
                  <a:gd name="T50" fmla="*/ 2 w 58"/>
                  <a:gd name="T51" fmla="*/ 13 h 55"/>
                  <a:gd name="T52" fmla="*/ 9 w 58"/>
                  <a:gd name="T53" fmla="*/ 6 h 55"/>
                  <a:gd name="T54" fmla="*/ 20 w 58"/>
                  <a:gd name="T55" fmla="*/ 1 h 55"/>
                  <a:gd name="T56" fmla="*/ 30 w 58"/>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5">
                    <a:moveTo>
                      <a:pt x="30" y="0"/>
                    </a:moveTo>
                    <a:lnTo>
                      <a:pt x="41" y="1"/>
                    </a:lnTo>
                    <a:lnTo>
                      <a:pt x="50" y="2"/>
                    </a:lnTo>
                    <a:lnTo>
                      <a:pt x="56" y="5"/>
                    </a:lnTo>
                    <a:lnTo>
                      <a:pt x="58" y="5"/>
                    </a:lnTo>
                    <a:lnTo>
                      <a:pt x="56" y="5"/>
                    </a:lnTo>
                    <a:lnTo>
                      <a:pt x="49" y="5"/>
                    </a:lnTo>
                    <a:lnTo>
                      <a:pt x="41" y="7"/>
                    </a:lnTo>
                    <a:lnTo>
                      <a:pt x="35" y="13"/>
                    </a:lnTo>
                    <a:lnTo>
                      <a:pt x="35" y="18"/>
                    </a:lnTo>
                    <a:lnTo>
                      <a:pt x="39" y="24"/>
                    </a:lnTo>
                    <a:lnTo>
                      <a:pt x="42" y="33"/>
                    </a:lnTo>
                    <a:lnTo>
                      <a:pt x="44" y="43"/>
                    </a:lnTo>
                    <a:lnTo>
                      <a:pt x="42" y="48"/>
                    </a:lnTo>
                    <a:lnTo>
                      <a:pt x="40" y="50"/>
                    </a:lnTo>
                    <a:lnTo>
                      <a:pt x="38" y="52"/>
                    </a:lnTo>
                    <a:lnTo>
                      <a:pt x="35" y="54"/>
                    </a:lnTo>
                    <a:lnTo>
                      <a:pt x="33" y="55"/>
                    </a:lnTo>
                    <a:lnTo>
                      <a:pt x="28" y="55"/>
                    </a:lnTo>
                    <a:lnTo>
                      <a:pt x="25" y="55"/>
                    </a:lnTo>
                    <a:lnTo>
                      <a:pt x="20" y="52"/>
                    </a:lnTo>
                    <a:lnTo>
                      <a:pt x="12" y="49"/>
                    </a:lnTo>
                    <a:lnTo>
                      <a:pt x="6" y="43"/>
                    </a:lnTo>
                    <a:lnTo>
                      <a:pt x="1" y="34"/>
                    </a:lnTo>
                    <a:lnTo>
                      <a:pt x="0" y="23"/>
                    </a:lnTo>
                    <a:lnTo>
                      <a:pt x="2" y="13"/>
                    </a:lnTo>
                    <a:lnTo>
                      <a:pt x="9" y="6"/>
                    </a:lnTo>
                    <a:lnTo>
                      <a:pt x="20"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43" name="Freeform 102">
                <a:extLst>
                  <a:ext uri="{FF2B5EF4-FFF2-40B4-BE49-F238E27FC236}">
                    <a16:creationId xmlns:a16="http://schemas.microsoft.com/office/drawing/2014/main" id="{DFA062DE-5AD4-40A7-8E5E-9411DA0CA92D}"/>
                  </a:ext>
                </a:extLst>
              </p:cNvPr>
              <p:cNvSpPr>
                <a:spLocks/>
              </p:cNvSpPr>
              <p:nvPr/>
            </p:nvSpPr>
            <p:spPr bwMode="auto">
              <a:xfrm>
                <a:off x="8362915" y="6633294"/>
                <a:ext cx="37218" cy="13342"/>
              </a:xfrm>
              <a:custGeom>
                <a:avLst/>
                <a:gdLst>
                  <a:gd name="T0" fmla="*/ 9 w 53"/>
                  <a:gd name="T1" fmla="*/ 0 h 19"/>
                  <a:gd name="T2" fmla="*/ 10 w 53"/>
                  <a:gd name="T3" fmla="*/ 2 h 19"/>
                  <a:gd name="T4" fmla="*/ 15 w 53"/>
                  <a:gd name="T5" fmla="*/ 7 h 19"/>
                  <a:gd name="T6" fmla="*/ 21 w 53"/>
                  <a:gd name="T7" fmla="*/ 12 h 19"/>
                  <a:gd name="T8" fmla="*/ 32 w 53"/>
                  <a:gd name="T9" fmla="*/ 16 h 19"/>
                  <a:gd name="T10" fmla="*/ 45 w 53"/>
                  <a:gd name="T11" fmla="*/ 17 h 19"/>
                  <a:gd name="T12" fmla="*/ 49 w 53"/>
                  <a:gd name="T13" fmla="*/ 17 h 19"/>
                  <a:gd name="T14" fmla="*/ 53 w 53"/>
                  <a:gd name="T15" fmla="*/ 17 h 19"/>
                  <a:gd name="T16" fmla="*/ 53 w 53"/>
                  <a:gd name="T17" fmla="*/ 17 h 19"/>
                  <a:gd name="T18" fmla="*/ 53 w 53"/>
                  <a:gd name="T19" fmla="*/ 17 h 19"/>
                  <a:gd name="T20" fmla="*/ 52 w 53"/>
                  <a:gd name="T21" fmla="*/ 17 h 19"/>
                  <a:gd name="T22" fmla="*/ 48 w 53"/>
                  <a:gd name="T23" fmla="*/ 17 h 19"/>
                  <a:gd name="T24" fmla="*/ 45 w 53"/>
                  <a:gd name="T25" fmla="*/ 17 h 19"/>
                  <a:gd name="T26" fmla="*/ 42 w 53"/>
                  <a:gd name="T27" fmla="*/ 18 h 19"/>
                  <a:gd name="T28" fmla="*/ 38 w 53"/>
                  <a:gd name="T29" fmla="*/ 18 h 19"/>
                  <a:gd name="T30" fmla="*/ 34 w 53"/>
                  <a:gd name="T31" fmla="*/ 18 h 19"/>
                  <a:gd name="T32" fmla="*/ 31 w 53"/>
                  <a:gd name="T33" fmla="*/ 18 h 19"/>
                  <a:gd name="T34" fmla="*/ 28 w 53"/>
                  <a:gd name="T35" fmla="*/ 19 h 19"/>
                  <a:gd name="T36" fmla="*/ 27 w 53"/>
                  <a:gd name="T37" fmla="*/ 19 h 19"/>
                  <a:gd name="T38" fmla="*/ 26 w 53"/>
                  <a:gd name="T39" fmla="*/ 19 h 19"/>
                  <a:gd name="T40" fmla="*/ 14 w 53"/>
                  <a:gd name="T41" fmla="*/ 14 h 19"/>
                  <a:gd name="T42" fmla="*/ 6 w 53"/>
                  <a:gd name="T43" fmla="*/ 11 h 19"/>
                  <a:gd name="T44" fmla="*/ 3 w 53"/>
                  <a:gd name="T45" fmla="*/ 9 h 19"/>
                  <a:gd name="T46" fmla="*/ 0 w 53"/>
                  <a:gd name="T47" fmla="*/ 8 h 19"/>
                  <a:gd name="T48" fmla="*/ 0 w 53"/>
                  <a:gd name="T49" fmla="*/ 8 h 19"/>
                  <a:gd name="T50" fmla="*/ 9 w 53"/>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9">
                    <a:moveTo>
                      <a:pt x="9" y="0"/>
                    </a:moveTo>
                    <a:lnTo>
                      <a:pt x="10" y="2"/>
                    </a:lnTo>
                    <a:lnTo>
                      <a:pt x="15" y="7"/>
                    </a:lnTo>
                    <a:lnTo>
                      <a:pt x="21" y="12"/>
                    </a:lnTo>
                    <a:lnTo>
                      <a:pt x="32" y="16"/>
                    </a:lnTo>
                    <a:lnTo>
                      <a:pt x="45" y="17"/>
                    </a:lnTo>
                    <a:lnTo>
                      <a:pt x="49" y="17"/>
                    </a:lnTo>
                    <a:lnTo>
                      <a:pt x="53" y="17"/>
                    </a:lnTo>
                    <a:lnTo>
                      <a:pt x="53" y="17"/>
                    </a:lnTo>
                    <a:lnTo>
                      <a:pt x="53" y="17"/>
                    </a:lnTo>
                    <a:lnTo>
                      <a:pt x="52" y="17"/>
                    </a:lnTo>
                    <a:lnTo>
                      <a:pt x="48" y="17"/>
                    </a:lnTo>
                    <a:lnTo>
                      <a:pt x="45" y="17"/>
                    </a:lnTo>
                    <a:lnTo>
                      <a:pt x="42" y="18"/>
                    </a:lnTo>
                    <a:lnTo>
                      <a:pt x="38" y="18"/>
                    </a:lnTo>
                    <a:lnTo>
                      <a:pt x="34" y="18"/>
                    </a:lnTo>
                    <a:lnTo>
                      <a:pt x="31" y="18"/>
                    </a:lnTo>
                    <a:lnTo>
                      <a:pt x="28" y="19"/>
                    </a:lnTo>
                    <a:lnTo>
                      <a:pt x="27" y="19"/>
                    </a:lnTo>
                    <a:lnTo>
                      <a:pt x="26" y="19"/>
                    </a:lnTo>
                    <a:lnTo>
                      <a:pt x="14" y="14"/>
                    </a:lnTo>
                    <a:lnTo>
                      <a:pt x="6" y="11"/>
                    </a:lnTo>
                    <a:lnTo>
                      <a:pt x="3" y="9"/>
                    </a:lnTo>
                    <a:lnTo>
                      <a:pt x="0" y="8"/>
                    </a:lnTo>
                    <a:lnTo>
                      <a:pt x="0" y="8"/>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85" name="Freeform 110">
              <a:extLst>
                <a:ext uri="{FF2B5EF4-FFF2-40B4-BE49-F238E27FC236}">
                  <a16:creationId xmlns:a16="http://schemas.microsoft.com/office/drawing/2014/main" id="{DABFA079-113A-49EE-AAE9-9C05D5F759A8}"/>
                </a:ext>
              </a:extLst>
            </p:cNvPr>
            <p:cNvSpPr>
              <a:spLocks/>
            </p:cNvSpPr>
            <p:nvPr/>
          </p:nvSpPr>
          <p:spPr bwMode="auto">
            <a:xfrm>
              <a:off x="8358001" y="6886095"/>
              <a:ext cx="417121" cy="102525"/>
            </a:xfrm>
            <a:custGeom>
              <a:avLst/>
              <a:gdLst>
                <a:gd name="T0" fmla="*/ 0 w 594"/>
                <a:gd name="T1" fmla="*/ 0 h 146"/>
                <a:gd name="T2" fmla="*/ 594 w 594"/>
                <a:gd name="T3" fmla="*/ 0 h 146"/>
                <a:gd name="T4" fmla="*/ 562 w 594"/>
                <a:gd name="T5" fmla="*/ 36 h 146"/>
                <a:gd name="T6" fmla="*/ 527 w 594"/>
                <a:gd name="T7" fmla="*/ 68 h 146"/>
                <a:gd name="T8" fmla="*/ 486 w 594"/>
                <a:gd name="T9" fmla="*/ 94 h 146"/>
                <a:gd name="T10" fmla="*/ 443 w 594"/>
                <a:gd name="T11" fmla="*/ 116 h 146"/>
                <a:gd name="T12" fmla="*/ 397 w 594"/>
                <a:gd name="T13" fmla="*/ 132 h 146"/>
                <a:gd name="T14" fmla="*/ 348 w 594"/>
                <a:gd name="T15" fmla="*/ 142 h 146"/>
                <a:gd name="T16" fmla="*/ 298 w 594"/>
                <a:gd name="T17" fmla="*/ 146 h 146"/>
                <a:gd name="T18" fmla="*/ 247 w 594"/>
                <a:gd name="T19" fmla="*/ 142 h 146"/>
                <a:gd name="T20" fmla="*/ 198 w 594"/>
                <a:gd name="T21" fmla="*/ 132 h 146"/>
                <a:gd name="T22" fmla="*/ 151 w 594"/>
                <a:gd name="T23" fmla="*/ 116 h 146"/>
                <a:gd name="T24" fmla="*/ 109 w 594"/>
                <a:gd name="T25" fmla="*/ 94 h 146"/>
                <a:gd name="T26" fmla="*/ 68 w 594"/>
                <a:gd name="T27" fmla="*/ 68 h 146"/>
                <a:gd name="T28" fmla="*/ 32 w 594"/>
                <a:gd name="T29" fmla="*/ 36 h 146"/>
                <a:gd name="T30" fmla="*/ 0 w 594"/>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4" h="146">
                  <a:moveTo>
                    <a:pt x="0" y="0"/>
                  </a:moveTo>
                  <a:lnTo>
                    <a:pt x="594" y="0"/>
                  </a:lnTo>
                  <a:lnTo>
                    <a:pt x="562" y="36"/>
                  </a:lnTo>
                  <a:lnTo>
                    <a:pt x="527" y="68"/>
                  </a:lnTo>
                  <a:lnTo>
                    <a:pt x="486" y="94"/>
                  </a:lnTo>
                  <a:lnTo>
                    <a:pt x="443" y="116"/>
                  </a:lnTo>
                  <a:lnTo>
                    <a:pt x="397" y="132"/>
                  </a:lnTo>
                  <a:lnTo>
                    <a:pt x="348" y="142"/>
                  </a:lnTo>
                  <a:lnTo>
                    <a:pt x="298" y="146"/>
                  </a:lnTo>
                  <a:lnTo>
                    <a:pt x="247" y="142"/>
                  </a:lnTo>
                  <a:lnTo>
                    <a:pt x="198" y="132"/>
                  </a:lnTo>
                  <a:lnTo>
                    <a:pt x="151" y="116"/>
                  </a:lnTo>
                  <a:lnTo>
                    <a:pt x="109" y="94"/>
                  </a:lnTo>
                  <a:lnTo>
                    <a:pt x="68" y="68"/>
                  </a:lnTo>
                  <a:lnTo>
                    <a:pt x="32" y="36"/>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44" name="object 7">
            <a:extLst>
              <a:ext uri="{FF2B5EF4-FFF2-40B4-BE49-F238E27FC236}">
                <a16:creationId xmlns:a16="http://schemas.microsoft.com/office/drawing/2014/main" id="{C3C98850-5854-44FF-AEE5-98458A8379EB}"/>
              </a:ext>
            </a:extLst>
          </p:cNvPr>
          <p:cNvSpPr txBox="1"/>
          <p:nvPr/>
        </p:nvSpPr>
        <p:spPr>
          <a:xfrm>
            <a:off x="2245141" y="4654367"/>
            <a:ext cx="2707483" cy="307777"/>
          </a:xfrm>
          <a:prstGeom prst="rect">
            <a:avLst/>
          </a:prstGeom>
        </p:spPr>
        <p:txBody>
          <a:bodyPr vert="horz" wrap="square" lIns="0" tIns="0" rIns="0" bIns="0" rtlCol="0">
            <a:spAutoFit/>
          </a:bodyPr>
          <a:lstStyle/>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Series D, Series E+, Growth Equity, Private Equity</a:t>
            </a:r>
          </a:p>
        </p:txBody>
      </p:sp>
      <p:grpSp>
        <p:nvGrpSpPr>
          <p:cNvPr id="245" name="Group 244">
            <a:extLst>
              <a:ext uri="{FF2B5EF4-FFF2-40B4-BE49-F238E27FC236}">
                <a16:creationId xmlns:a16="http://schemas.microsoft.com/office/drawing/2014/main" id="{EB7A94C4-6A28-4FC4-8A2A-241B60B78080}"/>
              </a:ext>
            </a:extLst>
          </p:cNvPr>
          <p:cNvGrpSpPr/>
          <p:nvPr/>
        </p:nvGrpSpPr>
        <p:grpSpPr>
          <a:xfrm>
            <a:off x="576530" y="5399706"/>
            <a:ext cx="1237549" cy="621321"/>
            <a:chOff x="5566343" y="6398669"/>
            <a:chExt cx="1237549" cy="621321"/>
          </a:xfrm>
        </p:grpSpPr>
        <p:sp>
          <p:nvSpPr>
            <p:cNvPr id="246" name="TextBox 245">
              <a:extLst>
                <a:ext uri="{FF2B5EF4-FFF2-40B4-BE49-F238E27FC236}">
                  <a16:creationId xmlns:a16="http://schemas.microsoft.com/office/drawing/2014/main" id="{2A986A55-3FFC-4533-93D8-83A651A9EB51}"/>
                </a:ext>
              </a:extLst>
            </p:cNvPr>
            <p:cNvSpPr txBox="1"/>
            <p:nvPr/>
          </p:nvSpPr>
          <p:spPr>
            <a:xfrm>
              <a:off x="6356654" y="6601607"/>
              <a:ext cx="447238" cy="215444"/>
            </a:xfrm>
            <a:prstGeom prst="rect">
              <a:avLst/>
            </a:prstGeom>
            <a:noFill/>
          </p:spPr>
          <p:txBody>
            <a:bodyPr wrap="none" lIns="0" tIns="0" rIns="0" bIns="0" rtlCol="0">
              <a:sp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mn-cs"/>
                </a:rPr>
                <a:t>Other</a:t>
              </a:r>
            </a:p>
          </p:txBody>
        </p:sp>
        <p:sp>
          <p:nvSpPr>
            <p:cNvPr id="247" name="Teardrop 246">
              <a:extLst>
                <a:ext uri="{FF2B5EF4-FFF2-40B4-BE49-F238E27FC236}">
                  <a16:creationId xmlns:a16="http://schemas.microsoft.com/office/drawing/2014/main" id="{F545B788-E362-4DFF-9735-4298E53AE87D}"/>
                </a:ext>
              </a:extLst>
            </p:cNvPr>
            <p:cNvSpPr/>
            <p:nvPr/>
          </p:nvSpPr>
          <p:spPr bwMode="ltGray">
            <a:xfrm rot="5400000" flipV="1">
              <a:off x="5566343" y="6398669"/>
              <a:ext cx="621321" cy="621321"/>
            </a:xfrm>
            <a:prstGeom prst="teardrop">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Georgia" pitchFamily="18" charset="0"/>
                <a:ea typeface="+mn-ea"/>
                <a:cs typeface="+mn-cs"/>
              </a:endParaRPr>
            </a:p>
          </p:txBody>
        </p:sp>
        <p:sp>
          <p:nvSpPr>
            <p:cNvPr id="249" name="Freeform 106">
              <a:extLst>
                <a:ext uri="{FF2B5EF4-FFF2-40B4-BE49-F238E27FC236}">
                  <a16:creationId xmlns:a16="http://schemas.microsoft.com/office/drawing/2014/main" id="{418D09ED-4600-4F08-B3EF-7187180BE6AC}"/>
                </a:ext>
              </a:extLst>
            </p:cNvPr>
            <p:cNvSpPr>
              <a:spLocks/>
            </p:cNvSpPr>
            <p:nvPr/>
          </p:nvSpPr>
          <p:spPr bwMode="auto">
            <a:xfrm>
              <a:off x="5644978" y="6863437"/>
              <a:ext cx="457863" cy="119089"/>
            </a:xfrm>
            <a:custGeom>
              <a:avLst/>
              <a:gdLst>
                <a:gd name="T0" fmla="*/ 26 w 619"/>
                <a:gd name="T1" fmla="*/ 0 h 161"/>
                <a:gd name="T2" fmla="*/ 39 w 619"/>
                <a:gd name="T3" fmla="*/ 0 h 161"/>
                <a:gd name="T4" fmla="*/ 169 w 619"/>
                <a:gd name="T5" fmla="*/ 0 h 161"/>
                <a:gd name="T6" fmla="*/ 212 w 619"/>
                <a:gd name="T7" fmla="*/ 0 h 161"/>
                <a:gd name="T8" fmla="*/ 261 w 619"/>
                <a:gd name="T9" fmla="*/ 0 h 161"/>
                <a:gd name="T10" fmla="*/ 316 w 619"/>
                <a:gd name="T11" fmla="*/ 0 h 161"/>
                <a:gd name="T12" fmla="*/ 379 w 619"/>
                <a:gd name="T13" fmla="*/ 0 h 161"/>
                <a:gd name="T14" fmla="*/ 450 w 619"/>
                <a:gd name="T15" fmla="*/ 0 h 161"/>
                <a:gd name="T16" fmla="*/ 619 w 619"/>
                <a:gd name="T17" fmla="*/ 0 h 161"/>
                <a:gd name="T18" fmla="*/ 591 w 619"/>
                <a:gd name="T19" fmla="*/ 34 h 161"/>
                <a:gd name="T20" fmla="*/ 560 w 619"/>
                <a:gd name="T21" fmla="*/ 66 h 161"/>
                <a:gd name="T22" fmla="*/ 525 w 619"/>
                <a:gd name="T23" fmla="*/ 93 h 161"/>
                <a:gd name="T24" fmla="*/ 487 w 619"/>
                <a:gd name="T25" fmla="*/ 117 h 161"/>
                <a:gd name="T26" fmla="*/ 445 w 619"/>
                <a:gd name="T27" fmla="*/ 136 h 161"/>
                <a:gd name="T28" fmla="*/ 401 w 619"/>
                <a:gd name="T29" fmla="*/ 150 h 161"/>
                <a:gd name="T30" fmla="*/ 356 w 619"/>
                <a:gd name="T31" fmla="*/ 159 h 161"/>
                <a:gd name="T32" fmla="*/ 309 w 619"/>
                <a:gd name="T33" fmla="*/ 161 h 161"/>
                <a:gd name="T34" fmla="*/ 261 w 619"/>
                <a:gd name="T35" fmla="*/ 159 h 161"/>
                <a:gd name="T36" fmla="*/ 216 w 619"/>
                <a:gd name="T37" fmla="*/ 150 h 161"/>
                <a:gd name="T38" fmla="*/ 172 w 619"/>
                <a:gd name="T39" fmla="*/ 136 h 161"/>
                <a:gd name="T40" fmla="*/ 131 w 619"/>
                <a:gd name="T41" fmla="*/ 117 h 161"/>
                <a:gd name="T42" fmla="*/ 94 w 619"/>
                <a:gd name="T43" fmla="*/ 93 h 161"/>
                <a:gd name="T44" fmla="*/ 58 w 619"/>
                <a:gd name="T45" fmla="*/ 66 h 161"/>
                <a:gd name="T46" fmla="*/ 26 w 619"/>
                <a:gd name="T47" fmla="*/ 34 h 161"/>
                <a:gd name="T48" fmla="*/ 0 w 619"/>
                <a:gd name="T49" fmla="*/ 0 h 161"/>
                <a:gd name="T50" fmla="*/ 2 w 619"/>
                <a:gd name="T51" fmla="*/ 0 h 161"/>
                <a:gd name="T52" fmla="*/ 4 w 619"/>
                <a:gd name="T53" fmla="*/ 0 h 161"/>
                <a:gd name="T54" fmla="*/ 9 w 619"/>
                <a:gd name="T55" fmla="*/ 0 h 161"/>
                <a:gd name="T56" fmla="*/ 17 w 619"/>
                <a:gd name="T57" fmla="*/ 0 h 161"/>
                <a:gd name="T58" fmla="*/ 26 w 619"/>
                <a:gd name="T5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9" h="161">
                  <a:moveTo>
                    <a:pt x="26" y="0"/>
                  </a:moveTo>
                  <a:lnTo>
                    <a:pt x="39" y="0"/>
                  </a:lnTo>
                  <a:lnTo>
                    <a:pt x="169" y="0"/>
                  </a:lnTo>
                  <a:lnTo>
                    <a:pt x="212" y="0"/>
                  </a:lnTo>
                  <a:lnTo>
                    <a:pt x="261" y="0"/>
                  </a:lnTo>
                  <a:lnTo>
                    <a:pt x="316" y="0"/>
                  </a:lnTo>
                  <a:lnTo>
                    <a:pt x="379" y="0"/>
                  </a:lnTo>
                  <a:lnTo>
                    <a:pt x="450" y="0"/>
                  </a:lnTo>
                  <a:lnTo>
                    <a:pt x="619" y="0"/>
                  </a:lnTo>
                  <a:lnTo>
                    <a:pt x="591" y="34"/>
                  </a:lnTo>
                  <a:lnTo>
                    <a:pt x="560" y="66"/>
                  </a:lnTo>
                  <a:lnTo>
                    <a:pt x="525" y="93"/>
                  </a:lnTo>
                  <a:lnTo>
                    <a:pt x="487" y="117"/>
                  </a:lnTo>
                  <a:lnTo>
                    <a:pt x="445" y="136"/>
                  </a:lnTo>
                  <a:lnTo>
                    <a:pt x="401" y="150"/>
                  </a:lnTo>
                  <a:lnTo>
                    <a:pt x="356" y="159"/>
                  </a:lnTo>
                  <a:lnTo>
                    <a:pt x="309" y="161"/>
                  </a:lnTo>
                  <a:lnTo>
                    <a:pt x="261" y="159"/>
                  </a:lnTo>
                  <a:lnTo>
                    <a:pt x="216" y="150"/>
                  </a:lnTo>
                  <a:lnTo>
                    <a:pt x="172" y="136"/>
                  </a:lnTo>
                  <a:lnTo>
                    <a:pt x="131" y="117"/>
                  </a:lnTo>
                  <a:lnTo>
                    <a:pt x="94" y="93"/>
                  </a:lnTo>
                  <a:lnTo>
                    <a:pt x="58" y="66"/>
                  </a:lnTo>
                  <a:lnTo>
                    <a:pt x="26" y="34"/>
                  </a:lnTo>
                  <a:lnTo>
                    <a:pt x="0" y="0"/>
                  </a:lnTo>
                  <a:lnTo>
                    <a:pt x="2" y="0"/>
                  </a:lnTo>
                  <a:lnTo>
                    <a:pt x="4" y="0"/>
                  </a:lnTo>
                  <a:lnTo>
                    <a:pt x="9" y="0"/>
                  </a:lnTo>
                  <a:lnTo>
                    <a:pt x="17" y="0"/>
                  </a:lnTo>
                  <a:lnTo>
                    <a:pt x="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55" name="object 7">
            <a:extLst>
              <a:ext uri="{FF2B5EF4-FFF2-40B4-BE49-F238E27FC236}">
                <a16:creationId xmlns:a16="http://schemas.microsoft.com/office/drawing/2014/main" id="{FB9269B9-BF78-4EDD-B1FA-6B55F6AD022A}"/>
              </a:ext>
            </a:extLst>
          </p:cNvPr>
          <p:cNvSpPr txBox="1"/>
          <p:nvPr/>
        </p:nvSpPr>
        <p:spPr>
          <a:xfrm>
            <a:off x="2243719" y="5584991"/>
            <a:ext cx="2552017" cy="1461939"/>
          </a:xfrm>
          <a:prstGeom prst="rect">
            <a:avLst/>
          </a:prstGeom>
        </p:spPr>
        <p:txBody>
          <a:bodyPr vert="horz" wrap="square" lIns="0" tIns="0" rIns="0" bIns="0" rtlCol="0">
            <a:spAutoFit/>
          </a:bodyPr>
          <a:lstStyle/>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r>
              <a:rPr kumimoji="0" lang="en-US" sz="1000" b="0" i="0" u="none" strike="noStrike" kern="0" cap="none" spc="20" normalizeH="0" baseline="0" noProof="0" dirty="0">
                <a:ln>
                  <a:noFill/>
                </a:ln>
                <a:solidFill>
                  <a:sysClr val="windowText" lastClr="000000"/>
                </a:solidFill>
                <a:effectLst/>
                <a:uLnTx/>
                <a:uFillTx/>
                <a:latin typeface="Arial"/>
                <a:ea typeface="+mn-ea"/>
                <a:cs typeface="Arial"/>
              </a:rPr>
              <a:t>Includes rounds not associated with a specific stage in a company's funding history. These include corporate minority rounds where corporates take a minority stake in a startup, as well as a small number of unclassified rounds tracked that are not associated with a specific stage</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endParaRPr kumimoji="0" lang="en-US" sz="1000" b="0" i="0" u="none" strike="noStrike" kern="0" cap="none" spc="20" normalizeH="0" baseline="0" noProof="0" dirty="0">
              <a:ln>
                <a:noFill/>
              </a:ln>
              <a:solidFill>
                <a:sysClr val="windowText" lastClr="000000"/>
              </a:solidFill>
              <a:effectLst/>
              <a:uLnTx/>
              <a:uFillTx/>
              <a:latin typeface="Arial"/>
              <a:ea typeface="+mn-ea"/>
              <a:cs typeface="Arial"/>
            </a:endParaRPr>
          </a:p>
        </p:txBody>
      </p:sp>
      <p:sp>
        <p:nvSpPr>
          <p:cNvPr id="256" name="object 6">
            <a:extLst>
              <a:ext uri="{FF2B5EF4-FFF2-40B4-BE49-F238E27FC236}">
                <a16:creationId xmlns:a16="http://schemas.microsoft.com/office/drawing/2014/main" id="{67415A2F-92F5-44A8-A9BF-6EE94748B492}"/>
              </a:ext>
            </a:extLst>
          </p:cNvPr>
          <p:cNvSpPr txBox="1"/>
          <p:nvPr/>
        </p:nvSpPr>
        <p:spPr>
          <a:xfrm>
            <a:off x="5106759" y="1167206"/>
            <a:ext cx="4406144" cy="50783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20" normalizeH="0" baseline="0" noProof="0" dirty="0">
                <a:ln>
                  <a:noFill/>
                </a:ln>
                <a:solidFill>
                  <a:srgbClr val="A32020"/>
                </a:solidFill>
                <a:effectLst/>
                <a:uLnTx/>
                <a:uFillTx/>
                <a:latin typeface="Arial"/>
                <a:ea typeface="+mn-ea"/>
                <a:cs typeface="Arial"/>
              </a:rPr>
              <a:t>Thematic areas definitions</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20" normalizeH="0" baseline="0" noProof="0" dirty="0">
                <a:ln>
                  <a:noFill/>
                </a:ln>
                <a:solidFill>
                  <a:srgbClr val="A32020"/>
                </a:solidFill>
                <a:effectLst/>
                <a:uLnTx/>
                <a:uFillTx/>
                <a:latin typeface="Arial"/>
                <a:ea typeface="+mn-ea"/>
                <a:cs typeface="Arial"/>
              </a:rPr>
              <a:t>The thematic areas used in the </a:t>
            </a:r>
            <a:r>
              <a:rPr kumimoji="0" lang="en-US" sz="1100" b="0" i="0" u="none" strike="noStrike" kern="0" cap="none" spc="20" normalizeH="0" baseline="0" noProof="0" dirty="0" err="1">
                <a:ln>
                  <a:noFill/>
                </a:ln>
                <a:solidFill>
                  <a:srgbClr val="A32020"/>
                </a:solidFill>
                <a:effectLst/>
                <a:uLnTx/>
                <a:uFillTx/>
                <a:latin typeface="Arial"/>
                <a:ea typeface="+mn-ea"/>
                <a:cs typeface="Arial"/>
              </a:rPr>
              <a:t>MoneyTree</a:t>
            </a:r>
            <a:r>
              <a:rPr kumimoji="0" lang="en-US" sz="1100" b="0" i="0" u="none" strike="noStrike" kern="0" cap="none" spc="20" normalizeH="0" baseline="0" noProof="0" dirty="0">
                <a:ln>
                  <a:noFill/>
                </a:ln>
                <a:solidFill>
                  <a:srgbClr val="A32020"/>
                </a:solidFill>
                <a:effectLst/>
                <a:uLnTx/>
                <a:uFillTx/>
                <a:latin typeface="Arial"/>
                <a:ea typeface="+mn-ea"/>
                <a:cs typeface="Arial"/>
              </a:rPr>
              <a:t> Report are defined as follows:</a:t>
            </a:r>
          </a:p>
        </p:txBody>
      </p:sp>
      <p:sp>
        <p:nvSpPr>
          <p:cNvPr id="257" name="object 7">
            <a:extLst>
              <a:ext uri="{FF2B5EF4-FFF2-40B4-BE49-F238E27FC236}">
                <a16:creationId xmlns:a16="http://schemas.microsoft.com/office/drawing/2014/main" id="{CD71F1E1-4A8A-435A-9794-73FA3C32F646}"/>
              </a:ext>
            </a:extLst>
          </p:cNvPr>
          <p:cNvSpPr txBox="1"/>
          <p:nvPr/>
        </p:nvSpPr>
        <p:spPr>
          <a:xfrm>
            <a:off x="5188345" y="1832300"/>
            <a:ext cx="4272800" cy="4847481"/>
          </a:xfrm>
          <a:prstGeom prst="rect">
            <a:avLst/>
          </a:prstGeom>
          <a:noFill/>
        </p:spPr>
        <p:txBody>
          <a:bodyPr vert="horz" wrap="square" lIns="0" tIns="0" rIns="0" bIns="0" rtlCol="0">
            <a:spAutoFit/>
          </a:bodyPr>
          <a:lstStyle/>
          <a:p>
            <a:pPr marL="12700" marR="5080" defTabSz="914400">
              <a:spcBef>
                <a:spcPts val="600"/>
              </a:spcBef>
              <a:tabLst>
                <a:tab pos="165100" algn="l"/>
              </a:tabLst>
              <a:defRPr/>
            </a:pPr>
            <a:r>
              <a:rPr lang="en-US" sz="1000" b="1" kern="0" spc="20" dirty="0">
                <a:solidFill>
                  <a:sysClr val="windowText" lastClr="000000"/>
                </a:solidFill>
                <a:latin typeface="Arial"/>
                <a:cs typeface="Arial"/>
              </a:rPr>
              <a:t>Artificial Intelligence</a:t>
            </a:r>
            <a:r>
              <a:rPr lang="en-US" sz="1000" kern="0" spc="20" dirty="0">
                <a:solidFill>
                  <a:sysClr val="windowText" lastClr="000000"/>
                </a:solidFill>
                <a:latin typeface="Arial"/>
                <a:cs typeface="Arial"/>
              </a:rPr>
              <a:t>: Companies across industries that apply artificial intelligence algorithms as a core part of their value proposition and/or in a core product. AI encompasses technologies such as natural language processing, machine learning and deep learning, computer vision, and neural networks. We also include companies developing computer hardware and processors supporting AI applications. This category excludes AR/VR, on-demand ride hailing, and hardware-focused robotics startups.</a:t>
            </a:r>
          </a:p>
          <a:p>
            <a:pPr marL="12700" marR="5080" defTabSz="914400">
              <a:spcBef>
                <a:spcPts val="600"/>
              </a:spcBef>
              <a:tabLst>
                <a:tab pos="165100" algn="l"/>
              </a:tabLst>
              <a:defRPr/>
            </a:pPr>
            <a:r>
              <a:rPr lang="en-US" sz="1000" b="1" kern="0" spc="20" dirty="0">
                <a:solidFill>
                  <a:sysClr val="windowText" lastClr="000000"/>
                </a:solidFill>
                <a:latin typeface="Arial"/>
                <a:cs typeface="Arial"/>
              </a:rPr>
              <a:t>FinTech</a:t>
            </a:r>
            <a:r>
              <a:rPr lang="en-US" sz="1000" kern="0" spc="20" dirty="0">
                <a:solidFill>
                  <a:sysClr val="windowText" lastClr="000000"/>
                </a:solidFill>
                <a:latin typeface="Arial"/>
                <a:cs typeface="Arial"/>
              </a:rPr>
              <a:t>: Companies operating within an online, mobile or electronics capacity in the financial services category. Encompasses sub-sectors such as online lending, risk, regulatory, compliance, wealth management, selling insurance digitally, payments processing, billing management, financial analytical tools (stock market tracking).</a:t>
            </a:r>
          </a:p>
          <a:p>
            <a:pPr marL="12700" marR="5080" defTabSz="914400">
              <a:spcBef>
                <a:spcPts val="600"/>
              </a:spcBef>
              <a:tabLst>
                <a:tab pos="165100" algn="l"/>
              </a:tabLst>
              <a:defRPr/>
            </a:pPr>
            <a:r>
              <a:rPr lang="en-US" sz="1000" b="1" kern="0" spc="20" dirty="0">
                <a:solidFill>
                  <a:sysClr val="windowText" lastClr="000000"/>
                </a:solidFill>
                <a:latin typeface="Arial"/>
                <a:cs typeface="Arial"/>
              </a:rPr>
              <a:t>Digital Health</a:t>
            </a:r>
            <a:r>
              <a:rPr lang="en-US" sz="1000" kern="0" spc="20" dirty="0">
                <a:solidFill>
                  <a:sysClr val="windowText" lastClr="000000"/>
                </a:solidFill>
                <a:latin typeface="Arial"/>
                <a:cs typeface="Arial"/>
              </a:rPr>
              <a:t>: Companies in the healthcare space that use software as a central piece of the company's product offering, including but not limited to mobile health, telemedicine, genomics, and electronic medical records. Products like pharmaceuticals, mechanical devices, and hospital systems are excluded.</a:t>
            </a:r>
          </a:p>
          <a:p>
            <a:pPr marL="12700" marR="5080" defTabSz="914400">
              <a:spcBef>
                <a:spcPts val="600"/>
              </a:spcBef>
              <a:tabLst>
                <a:tab pos="165100" algn="l"/>
              </a:tabLst>
              <a:defRPr/>
            </a:pPr>
            <a:r>
              <a:rPr lang="en-US" sz="1000" b="1" kern="0" spc="20" dirty="0">
                <a:solidFill>
                  <a:sysClr val="windowText" lastClr="000000"/>
                </a:solidFill>
                <a:latin typeface="Arial"/>
                <a:cs typeface="Arial"/>
              </a:rPr>
              <a:t>Cybersecurity</a:t>
            </a:r>
            <a:r>
              <a:rPr lang="en-US" sz="1000" kern="0" spc="20" dirty="0">
                <a:solidFill>
                  <a:sysClr val="windowText" lastClr="000000"/>
                </a:solidFill>
                <a:latin typeface="Arial"/>
                <a:cs typeface="Arial"/>
              </a:rPr>
              <a:t>: These are tech-enabled companies that offer products and services for the protection of digital assets from unauthorized access and malicious use by cyber criminals.</a:t>
            </a:r>
          </a:p>
          <a:p>
            <a:pPr marL="12700" marR="5080" defTabSz="914400">
              <a:spcBef>
                <a:spcPts val="600"/>
              </a:spcBef>
              <a:tabLst>
                <a:tab pos="165100" algn="l"/>
              </a:tabLst>
              <a:defRPr/>
            </a:pPr>
            <a:r>
              <a:rPr lang="en-US" sz="1000" b="1" kern="0" spc="20" dirty="0">
                <a:solidFill>
                  <a:sysClr val="windowText" lastClr="000000"/>
                </a:solidFill>
                <a:latin typeface="Arial"/>
                <a:cs typeface="Arial"/>
              </a:rPr>
              <a:t>Clean Energy Tech</a:t>
            </a:r>
            <a:r>
              <a:rPr lang="en-US" sz="1000" kern="0" spc="20" dirty="0">
                <a:solidFill>
                  <a:sysClr val="windowText" lastClr="000000"/>
                </a:solidFill>
                <a:latin typeface="Arial"/>
                <a:cs typeface="Arial"/>
              </a:rPr>
              <a:t>: These are companies working on technology to minimize the globe’s carbon footprint by supporting the low-carbon production of energy and reducing greenhouse gas emissions.</a:t>
            </a:r>
          </a:p>
          <a:p>
            <a:pPr marL="12700" marR="5080" defTabSz="914400">
              <a:spcBef>
                <a:spcPts val="600"/>
              </a:spcBef>
              <a:tabLst>
                <a:tab pos="165100" algn="l"/>
              </a:tabLst>
              <a:defRPr/>
            </a:pPr>
            <a:endParaRPr lang="en-US" sz="1000" kern="0" spc="20" dirty="0">
              <a:solidFill>
                <a:sysClr val="windowText" lastClr="000000"/>
              </a:solidFill>
              <a:cs typeface="Arial"/>
            </a:endParaRPr>
          </a:p>
          <a:p>
            <a:pPr marL="12700" marR="5080" defTabSz="914400">
              <a:spcBef>
                <a:spcPts val="600"/>
              </a:spcBef>
              <a:tabLst>
                <a:tab pos="165100" algn="l"/>
              </a:tabLst>
              <a:defRPr/>
            </a:pPr>
            <a:endParaRPr lang="en-US" sz="1000" b="1" kern="0" spc="20" dirty="0">
              <a:solidFill>
                <a:sysClr val="windowText" lastClr="000000"/>
              </a:solidFill>
              <a:latin typeface="Arial"/>
              <a:cs typeface="Arial"/>
            </a:endParaRPr>
          </a:p>
          <a:p>
            <a:pPr marL="12700" marR="5080" lvl="0" algn="l" defTabSz="914400" rtl="0" eaLnBrk="1" fontAlgn="auto" latinLnBrk="0" hangingPunct="1">
              <a:lnSpc>
                <a:spcPct val="100000"/>
              </a:lnSpc>
              <a:spcBef>
                <a:spcPts val="600"/>
              </a:spcBef>
              <a:spcAft>
                <a:spcPts val="0"/>
              </a:spcAft>
              <a:buClrTx/>
              <a:buSzTx/>
              <a:tabLst>
                <a:tab pos="165100" algn="l"/>
              </a:tabLst>
              <a:defRPr/>
            </a:pPr>
            <a:endParaRPr kumimoji="0" lang="en-US" sz="1000" b="0" i="1" u="none" strike="noStrike" kern="0" cap="none" spc="20" normalizeH="0" baseline="0" noProof="0" dirty="0">
              <a:ln>
                <a:noFill/>
              </a:ln>
              <a:solidFill>
                <a:sysClr val="windowText" lastClr="000000"/>
              </a:solidFill>
              <a:effectLst/>
              <a:uLnTx/>
              <a:uFillTx/>
              <a:latin typeface="Arial"/>
              <a:ea typeface="+mn-ea"/>
              <a:cs typeface="Arial"/>
            </a:endParaRPr>
          </a:p>
        </p:txBody>
      </p:sp>
      <p:sp>
        <p:nvSpPr>
          <p:cNvPr id="124" name="object 7">
            <a:extLst>
              <a:ext uri="{FF2B5EF4-FFF2-40B4-BE49-F238E27FC236}">
                <a16:creationId xmlns:a16="http://schemas.microsoft.com/office/drawing/2014/main" id="{C113C9F4-AB31-4228-B7A7-9DB824BD2A9D}"/>
              </a:ext>
            </a:extLst>
          </p:cNvPr>
          <p:cNvSpPr txBox="1"/>
          <p:nvPr/>
        </p:nvSpPr>
        <p:spPr>
          <a:xfrm>
            <a:off x="502099" y="6985901"/>
            <a:ext cx="9162896" cy="169277"/>
          </a:xfrm>
          <a:prstGeom prst="rect">
            <a:avLst/>
          </a:prstGeom>
        </p:spPr>
        <p:txBody>
          <a:bodyPr vert="horz" wrap="square" lIns="0" tIns="0" rIns="0" bIns="0" rtlCol="0">
            <a:spAutoFit/>
          </a:bodyPr>
          <a:lstStyle/>
          <a:p>
            <a:pPr marL="12700" marR="5080" lvl="0" defTabSz="914400">
              <a:spcBef>
                <a:spcPts val="600"/>
              </a:spcBef>
              <a:tabLst>
                <a:tab pos="165100" algn="l"/>
              </a:tabLst>
              <a:defRPr/>
            </a:pPr>
            <a:r>
              <a:rPr lang="en-US" sz="1100" i="1" spc="20" dirty="0">
                <a:solidFill>
                  <a:srgbClr val="000000">
                    <a:lumMod val="65000"/>
                    <a:lumOff val="35000"/>
                  </a:srgbClr>
                </a:solidFill>
                <a:latin typeface="Georgia"/>
                <a:cs typeface="Arial"/>
              </a:rPr>
              <a:t>Note: Convertible note deals can occur across stages</a:t>
            </a:r>
          </a:p>
        </p:txBody>
      </p:sp>
    </p:spTree>
    <p:extLst>
      <p:ext uri="{BB962C8B-B14F-4D97-AF65-F5344CB8AC3E}">
        <p14:creationId xmlns:p14="http://schemas.microsoft.com/office/powerpoint/2010/main" val="3984495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914"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pPr marL="0" marR="0" lvl="0" indent="0" algn="r" defTabSz="1018824" rtl="0" eaLnBrk="1" fontAlgn="auto" latinLnBrk="0" hangingPunct="1">
              <a:lnSpc>
                <a:spcPct val="100000"/>
              </a:lnSpc>
              <a:spcBef>
                <a:spcPts val="0"/>
              </a:spcBef>
              <a:spcAft>
                <a:spcPts val="0"/>
              </a:spcAft>
              <a:buClrTx/>
              <a:buSzTx/>
              <a:buFontTx/>
              <a:buNone/>
              <a:tabLst/>
              <a:defRPr/>
            </a:pPr>
            <a:fld id="{5EA455A6-F8B5-4699-A43A-1232C4D79869}" type="slidenum">
              <a:rPr kumimoji="0" lang="en-US" sz="9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1" name="TextBox 200"/>
          <p:cNvSpPr txBox="1"/>
          <p:nvPr/>
        </p:nvSpPr>
        <p:spPr>
          <a:xfrm>
            <a:off x="554477" y="517755"/>
            <a:ext cx="4527475" cy="570607"/>
          </a:xfrm>
          <a:prstGeom prst="rect">
            <a:avLst/>
          </a:prstGeom>
          <a:solidFill>
            <a:schemeClr val="bg1"/>
          </a:solidFill>
        </p:spPr>
        <p:txBody>
          <a:bodyPr wrap="square" lIns="0" tIns="0" rIns="0" bIns="0" rtlCol="0">
            <a:noAutofit/>
          </a:bodyPr>
          <a:lstStyle/>
          <a:p>
            <a:pPr marL="0" marR="0" lvl="0" indent="0" algn="l" defTabSz="1018824" rtl="0" eaLnBrk="1" fontAlgn="auto" latinLnBrk="0" hangingPunct="1">
              <a:lnSpc>
                <a:spcPct val="100000"/>
              </a:lnSpc>
              <a:spcBef>
                <a:spcPts val="0"/>
              </a:spcBef>
              <a:spcAft>
                <a:spcPts val="900"/>
              </a:spcAft>
              <a:buClrTx/>
              <a:buSzTx/>
              <a:buFontTx/>
              <a:buNone/>
              <a:tabLst/>
              <a:defRPr/>
            </a:pPr>
            <a:r>
              <a:rPr kumimoji="0" lang="en-US" sz="2600" b="1" i="0" u="none" strike="noStrike" kern="1200" cap="none" spc="0" normalizeH="0" baseline="0" noProof="0" dirty="0">
                <a:ln>
                  <a:noFill/>
                </a:ln>
                <a:solidFill>
                  <a:srgbClr val="D04A02"/>
                </a:solidFill>
                <a:effectLst/>
                <a:uLnTx/>
                <a:uFillTx/>
                <a:latin typeface="+mj-lt"/>
                <a:ea typeface="+mn-ea"/>
                <a:cs typeface="+mn-cs"/>
              </a:rPr>
              <a:t>Definitions</a:t>
            </a:r>
            <a:endParaRPr kumimoji="0" lang="en-US" sz="2600" b="0" i="0" u="none" strike="noStrike" kern="1200" cap="none" spc="0" normalizeH="0" baseline="0" noProof="0" dirty="0">
              <a:ln>
                <a:noFill/>
              </a:ln>
              <a:solidFill>
                <a:srgbClr val="D04A02"/>
              </a:solidFill>
              <a:effectLst/>
              <a:uLnTx/>
              <a:uFillTx/>
              <a:latin typeface="+mj-lt"/>
              <a:ea typeface="+mn-ea"/>
              <a:cs typeface="+mn-cs"/>
            </a:endParaRPr>
          </a:p>
        </p:txBody>
      </p:sp>
      <p:sp>
        <p:nvSpPr>
          <p:cNvPr id="256" name="object 6">
            <a:extLst>
              <a:ext uri="{FF2B5EF4-FFF2-40B4-BE49-F238E27FC236}">
                <a16:creationId xmlns:a16="http://schemas.microsoft.com/office/drawing/2014/main" id="{67415A2F-92F5-44A8-A9BF-6EE94748B492}"/>
              </a:ext>
            </a:extLst>
          </p:cNvPr>
          <p:cNvSpPr txBox="1"/>
          <p:nvPr/>
        </p:nvSpPr>
        <p:spPr>
          <a:xfrm>
            <a:off x="554477" y="1014982"/>
            <a:ext cx="8970522" cy="33855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20" normalizeH="0" baseline="0" noProof="0" dirty="0">
                <a:ln>
                  <a:noFill/>
                </a:ln>
                <a:solidFill>
                  <a:srgbClr val="A32020"/>
                </a:solidFill>
                <a:effectLst/>
                <a:uLnTx/>
                <a:uFillTx/>
                <a:latin typeface="Arial"/>
                <a:ea typeface="+mn-ea"/>
                <a:cs typeface="Arial"/>
              </a:rPr>
              <a:t>Sector definitions</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20" normalizeH="0" baseline="0" noProof="0" dirty="0">
                <a:ln>
                  <a:noFill/>
                </a:ln>
                <a:solidFill>
                  <a:srgbClr val="A32020"/>
                </a:solidFill>
                <a:effectLst/>
                <a:uLnTx/>
                <a:uFillTx/>
                <a:latin typeface="Arial"/>
                <a:ea typeface="+mn-ea"/>
                <a:cs typeface="Arial"/>
              </a:rPr>
              <a:t>The sector classifications used in the </a:t>
            </a:r>
            <a:r>
              <a:rPr kumimoji="0" lang="en-US" sz="1100" b="0" i="0" u="none" strike="noStrike" kern="0" cap="none" spc="20" normalizeH="0" baseline="0" noProof="0" dirty="0" err="1">
                <a:ln>
                  <a:noFill/>
                </a:ln>
                <a:solidFill>
                  <a:srgbClr val="A32020"/>
                </a:solidFill>
                <a:effectLst/>
                <a:uLnTx/>
                <a:uFillTx/>
                <a:latin typeface="Arial"/>
                <a:ea typeface="+mn-ea"/>
                <a:cs typeface="Arial"/>
              </a:rPr>
              <a:t>MoneyTree</a:t>
            </a:r>
            <a:r>
              <a:rPr kumimoji="0" lang="en-US" sz="1100" b="0" i="0" u="none" strike="noStrike" kern="0" cap="none" spc="20" normalizeH="0" baseline="0" noProof="0" dirty="0">
                <a:ln>
                  <a:noFill/>
                </a:ln>
                <a:solidFill>
                  <a:srgbClr val="A32020"/>
                </a:solidFill>
                <a:effectLst/>
                <a:uLnTx/>
                <a:uFillTx/>
                <a:latin typeface="Arial"/>
                <a:ea typeface="+mn-ea"/>
                <a:cs typeface="Arial"/>
              </a:rPr>
              <a:t> Report are as follows:</a:t>
            </a:r>
          </a:p>
        </p:txBody>
      </p:sp>
      <p:sp>
        <p:nvSpPr>
          <p:cNvPr id="257" name="object 7">
            <a:extLst>
              <a:ext uri="{FF2B5EF4-FFF2-40B4-BE49-F238E27FC236}">
                <a16:creationId xmlns:a16="http://schemas.microsoft.com/office/drawing/2014/main" id="{CD71F1E1-4A8A-435A-9794-73FA3C32F646}"/>
              </a:ext>
            </a:extLst>
          </p:cNvPr>
          <p:cNvSpPr txBox="1"/>
          <p:nvPr/>
        </p:nvSpPr>
        <p:spPr>
          <a:xfrm>
            <a:off x="554477" y="1443823"/>
            <a:ext cx="4474723" cy="5810822"/>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Agriculture</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All aspects of farming, including crop production and health, animal production and wellness, as well as machinery, products and related activities.</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Automotive &amp; Transportation</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All elements of travel by air, automobile, train, trucking and other forms of transportation. Also addresses manufacturing, parts and maintenance.</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Business Products &amp; Services</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All business needs and associated services: advertising, PR, HR, staffing, training records keeping, legal services, consulting, office supplies and furniture, information services, hardware, facilities and more. Also covers associated services like commercial printing, outsourcing and packaging.</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Computer Hardware &amp; Services</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Physical computing devices and related services, though specifically not the software used on those machines. Includes personal and business computers, networking equipment, leasing companies, peripherals, handhelds, servers, supercomputers, gaming devices and IT services.</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Consumer Products &amp; Services</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All goods and services for personal use (not Business or Industrial), including but not limited to: appliances, automotive services, rentals, consumer electronics, clothes, home furnishings, jewelry, pet products, tobacco, toys and games.</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Electronics</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Concerned mainly with electronic components like chips, semiconductors, switches, motors, testing equipment and scientific instruments; also related manufacturing services.</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Energy &amp; Utilities</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Energy production, distribution and storage, including fossil fuels, renewables, electric power companies, companies focused on energy efficiency, as well as companies researching new energy sources or technologies.</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Environmental Services &amp; Equipment</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These companies deal with repairing damage after an environmental event has occurred or aim to help limit the negative ecological impact of an event or company. This includes environmental and energy consulting, hazardous waste services, recycling, cleanup and solid waste.</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Financial</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Companies dealing with wealth in any form, including but not limited to: accounting, banking, credit and collections, investments, online payments companies and lending.</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Food &amp; Beverages</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Food and drink of all kinds: retail and wholesale, fresh ingredients, prepared and canned items and foodservice (but not restaurants, see Leisure). Also includes food safety, flavoring and condiments, alcoholic products and distribution.</a:t>
            </a:r>
          </a:p>
          <a:p>
            <a:pPr marL="184150" marR="508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100" algn="l"/>
              </a:tabLst>
              <a:defRPr/>
            </a:pPr>
            <a:endParaRPr kumimoji="0" lang="en-US" sz="910" b="0" i="0" u="none" strike="noStrike" kern="0" cap="none" spc="20" normalizeH="0" baseline="0" noProof="0" dirty="0">
              <a:ln>
                <a:noFill/>
              </a:ln>
              <a:solidFill>
                <a:sysClr val="windowText" lastClr="000000"/>
              </a:solidFill>
              <a:effectLst/>
              <a:uLnTx/>
              <a:uFillTx/>
              <a:latin typeface="Arial"/>
              <a:ea typeface="+mn-ea"/>
              <a:cs typeface="Arial"/>
            </a:endParaRPr>
          </a:p>
        </p:txBody>
      </p:sp>
      <p:sp>
        <p:nvSpPr>
          <p:cNvPr id="124" name="object 7">
            <a:extLst>
              <a:ext uri="{FF2B5EF4-FFF2-40B4-BE49-F238E27FC236}">
                <a16:creationId xmlns:a16="http://schemas.microsoft.com/office/drawing/2014/main" id="{02EDB6EC-9912-4340-9046-7DCA126FE7B5}"/>
              </a:ext>
            </a:extLst>
          </p:cNvPr>
          <p:cNvSpPr txBox="1"/>
          <p:nvPr/>
        </p:nvSpPr>
        <p:spPr>
          <a:xfrm>
            <a:off x="5213550" y="1443823"/>
            <a:ext cx="4216852" cy="5593839"/>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Healthcare</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All aspects of medical care and wellness: diagnosis, drug development and distribution, medical products and facilities, healthcare plans and alternative treatments and elective procedures.</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Industrial</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Equipment and facilities that are neither commercial nor residential/consumer and all related applications. Mainly concerned with materials, facilities, heavy machinery and construction.</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Internet</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Online applications, but neither the hardware on which they are run nor the ISPs that make transactions possible. All ecommerce sites are included, as are web hosting services, browser software, online advertising, email, online communications platforms of all kinds, online learning, video and more.</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Leisure</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In-person entertainment like movie theaters, casinos, lodging, restaurants of all kinds, sporting events, gyms and recreation facilities.</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Media</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All forms of non-Internet entertainment that is also not in-person (see Leisure). Includes film, video, music, publishing, radio and television.</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Metals &amp; Mining</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Companies involved with extracting raw materials from the earth and their processing. Larger categories contained herein include aluminum, coal, copper, diamonds and precious stones, precious metals and steel; additionally the brokering and distribution of these items.</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Mobile &amp; Telecommunications</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Communications companies and associated technologies, from overarching categories like fiber optics, telecom equipment, infrastructure, towers and RFID systems to applications like mobile software, mobile commerce and the telecom companies that facilitate communication over their networks.</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Retail (non-internet/mobile): </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Brick-and-mortar retail locations of all kinds: clothes, electronics, appliances, physical media, grocery, office supplies and every other item purchased in person that is not a leisure activity (see Leisure).</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Risk &amp; Security</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 Security services and products that operate primarily in the physical world and encompass personal protective equipment, security and surveillance equipment, security guard companies, consultants and more.</a:t>
            </a:r>
          </a:p>
          <a:p>
            <a:pPr marL="12700" marR="5080" lvl="0" indent="0" algn="l" defTabSz="914400" rtl="0" eaLnBrk="1" fontAlgn="auto" latinLnBrk="0" hangingPunct="1">
              <a:lnSpc>
                <a:spcPct val="100000"/>
              </a:lnSpc>
              <a:spcBef>
                <a:spcPts val="600"/>
              </a:spcBef>
              <a:spcAft>
                <a:spcPts val="0"/>
              </a:spcAft>
              <a:buClrTx/>
              <a:buSzTx/>
              <a:buFontTx/>
              <a:buNone/>
              <a:tabLst>
                <a:tab pos="165100" algn="l"/>
              </a:tabLst>
              <a:defRPr/>
            </a:pPr>
            <a:r>
              <a:rPr kumimoji="0" lang="en-US" sz="910" b="1" i="0" u="none" strike="noStrike" kern="0" cap="none" spc="20" normalizeH="0" baseline="0" noProof="0" dirty="0">
                <a:ln>
                  <a:noFill/>
                </a:ln>
                <a:solidFill>
                  <a:sysClr val="windowText" lastClr="000000"/>
                </a:solidFill>
                <a:effectLst/>
                <a:uLnTx/>
                <a:uFillTx/>
                <a:latin typeface="Arial"/>
                <a:ea typeface="+mn-ea"/>
                <a:cs typeface="Arial"/>
              </a:rPr>
              <a:t>Software (non-internet/mobile): </a:t>
            </a:r>
            <a:r>
              <a:rPr kumimoji="0" lang="en-US" sz="910" b="0" i="0" u="none" strike="noStrike" kern="0" cap="none" spc="20" normalizeH="0" baseline="0" noProof="0" dirty="0">
                <a:ln>
                  <a:noFill/>
                </a:ln>
                <a:solidFill>
                  <a:sysClr val="windowText" lastClr="000000"/>
                </a:solidFill>
                <a:effectLst/>
                <a:uLnTx/>
                <a:uFillTx/>
                <a:latin typeface="Arial"/>
                <a:ea typeface="+mn-ea"/>
                <a:cs typeface="Arial"/>
              </a:rPr>
              <a:t>Software not covered under “Mobile” or “Internet.” It can be hosted on a user’s machine or accessed remotely and can be used for any application. In this category, the software itself is the user’s primary concern, not the delivery method (as in Internet and Mobile categories).</a:t>
            </a:r>
          </a:p>
        </p:txBody>
      </p:sp>
    </p:spTree>
    <p:extLst>
      <p:ext uri="{BB962C8B-B14F-4D97-AF65-F5344CB8AC3E}">
        <p14:creationId xmlns:p14="http://schemas.microsoft.com/office/powerpoint/2010/main" val="898831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extBox 34"/>
          <p:cNvSpPr txBox="1"/>
          <p:nvPr/>
        </p:nvSpPr>
        <p:spPr>
          <a:xfrm>
            <a:off x="2650682" y="5776995"/>
            <a:ext cx="6966844" cy="615553"/>
          </a:xfrm>
          <a:prstGeom prst="rect">
            <a:avLst/>
          </a:prstGeom>
          <a:noFill/>
        </p:spPr>
        <p:txBody>
          <a:bodyPr wrap="none" lIns="0" tIns="0" rIns="0" bIns="0"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chemeClr val="bg1"/>
                </a:solidFill>
                <a:effectLst/>
                <a:uLnTx/>
                <a:uFillTx/>
                <a:latin typeface="+mj-lt"/>
                <a:ea typeface="+mn-ea"/>
                <a:cs typeface="+mn-cs"/>
              </a:rPr>
              <a:t>www.pwc.com/ca/moneytree</a:t>
            </a:r>
          </a:p>
        </p:txBody>
      </p:sp>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405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Box 3"/>
          <p:cNvSpPr txBox="1"/>
          <p:nvPr/>
        </p:nvSpPr>
        <p:spPr>
          <a:xfrm>
            <a:off x="4065863" y="6724052"/>
            <a:ext cx="5551664" cy="492443"/>
          </a:xfrm>
          <a:prstGeom prst="rect">
            <a:avLst/>
          </a:prstGeom>
          <a:noFill/>
        </p:spPr>
        <p:txBody>
          <a:bodyPr wrap="square" lIns="0" tIns="0" rIns="0" bIns="0" rtlCol="0">
            <a:spAutoFit/>
          </a:bodyPr>
          <a:lstStyle/>
          <a:p>
            <a:pPr lvl="0">
              <a:defRPr/>
            </a:pPr>
            <a:r>
              <a:rPr kumimoji="0" lang="en-US" sz="3200" b="1" i="1" u="none" strike="noStrike" kern="1200" cap="none" spc="0" normalizeH="0" baseline="0" noProof="0" dirty="0">
                <a:ln>
                  <a:noFill/>
                </a:ln>
                <a:solidFill>
                  <a:srgbClr val="FFFFFF"/>
                </a:solidFill>
                <a:effectLst/>
                <a:uLnTx/>
                <a:uFillTx/>
                <a:latin typeface="+mj-lt"/>
                <a:ea typeface="+mn-ea"/>
                <a:cs typeface="+mn-cs"/>
              </a:rPr>
              <a:t>  @</a:t>
            </a:r>
            <a:r>
              <a:rPr kumimoji="0" lang="en-US" sz="3200" b="1" i="1" u="none" strike="noStrike" kern="1200" cap="none" spc="0" normalizeH="0" baseline="0" noProof="0" dirty="0" err="1">
                <a:ln>
                  <a:noFill/>
                </a:ln>
                <a:solidFill>
                  <a:srgbClr val="FFFFFF"/>
                </a:solidFill>
                <a:effectLst/>
                <a:uLnTx/>
                <a:uFillTx/>
                <a:latin typeface="+mj-lt"/>
                <a:ea typeface="+mn-ea"/>
                <a:cs typeface="+mn-cs"/>
              </a:rPr>
              <a:t>PwC_tech</a:t>
            </a:r>
            <a:r>
              <a:rPr lang="en-US" sz="3200" b="1" i="1" dirty="0">
                <a:solidFill>
                  <a:srgbClr val="FFFFFF"/>
                </a:solidFill>
                <a:latin typeface="+mj-lt"/>
              </a:rPr>
              <a:t>     #MoneyTree </a:t>
            </a:r>
            <a:endParaRPr kumimoji="0" lang="en-US" sz="3200" b="1" i="1" u="none" strike="noStrike" kern="1200" cap="none" spc="0" normalizeH="0" baseline="0" noProof="0" dirty="0">
              <a:ln>
                <a:noFill/>
              </a:ln>
              <a:solidFill>
                <a:srgbClr val="FFFFFF"/>
              </a:solidFill>
              <a:effectLst/>
              <a:uLnTx/>
              <a:uFillTx/>
              <a:latin typeface="+mj-lt"/>
              <a:ea typeface="+mn-ea"/>
              <a:cs typeface="+mn-cs"/>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1815" y="6792448"/>
            <a:ext cx="424047" cy="424047"/>
          </a:xfrm>
          <a:prstGeom prst="rect">
            <a:avLst/>
          </a:prstGeom>
        </p:spPr>
      </p:pic>
    </p:spTree>
    <p:extLst>
      <p:ext uri="{BB962C8B-B14F-4D97-AF65-F5344CB8AC3E}">
        <p14:creationId xmlns:p14="http://schemas.microsoft.com/office/powerpoint/2010/main" val="320837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a:extLst>
              <a:ext uri="{FF2B5EF4-FFF2-40B4-BE49-F238E27FC236}">
                <a16:creationId xmlns:a16="http://schemas.microsoft.com/office/drawing/2014/main" id="{0E0F633B-141C-4EDD-BD26-3285689C3EFF}"/>
              </a:ext>
            </a:extLst>
          </p:cNvPr>
          <p:cNvGraphicFramePr>
            <a:graphicFrameLocks noChangeAspect="1"/>
          </p:cNvGraphicFramePr>
          <p:nvPr>
            <p:extLst>
              <p:ext uri="{D42A27DB-BD31-4B8C-83A1-F6EECF244321}">
                <p14:modId xmlns:p14="http://schemas.microsoft.com/office/powerpoint/2010/main" val="3263014997"/>
              </p:ext>
            </p:extLst>
          </p:nvPr>
        </p:nvGraphicFramePr>
        <p:xfrm>
          <a:off x="393192" y="2971218"/>
          <a:ext cx="9272016" cy="39423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Object 2">
            <a:extLst>
              <a:ext uri="{FF2B5EF4-FFF2-40B4-BE49-F238E27FC236}">
                <a16:creationId xmlns:a16="http://schemas.microsoft.com/office/drawing/2014/main" id="{7F0FFB3B-9D11-49F4-9B5D-4D0A161DD2F9}"/>
              </a:ext>
            </a:extLst>
          </p:cNvPr>
          <p:cNvGraphicFramePr>
            <a:graphicFrameLocks noChangeAspect="1"/>
          </p:cNvGraphicFramePr>
          <p:nvPr>
            <p:extLst>
              <p:ext uri="{D42A27DB-BD31-4B8C-83A1-F6EECF244321}">
                <p14:modId xmlns:p14="http://schemas.microsoft.com/office/powerpoint/2010/main" val="3528183602"/>
              </p:ext>
            </p:extLst>
          </p:nvPr>
        </p:nvGraphicFramePr>
        <p:xfrm>
          <a:off x="216728" y="3188410"/>
          <a:ext cx="9547365" cy="38405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6857" name="think-cell Slide" r:id="rId7" imgW="270" imgH="270" progId="TCLayout.ActiveDocument.1">
                  <p:embed/>
                </p:oleObj>
              </mc:Choice>
              <mc:Fallback>
                <p:oleObj name="think-cell Slide" r:id="rId7" imgW="270" imgH="270" progId="TCLayout.ActiveDocument.1">
                  <p:embed/>
                  <p:pic>
                    <p:nvPicPr>
                      <p:cNvPr id="14" name="Object 13"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7</a:t>
            </a:fld>
            <a:endParaRPr lang="en-US" dirty="0"/>
          </a:p>
        </p:txBody>
      </p:sp>
      <p:sp>
        <p:nvSpPr>
          <p:cNvPr id="15" name="Content Placeholder 3"/>
          <p:cNvSpPr txBox="1">
            <a:spLocks/>
          </p:cNvSpPr>
          <p:nvPr/>
        </p:nvSpPr>
        <p:spPr>
          <a:xfrm>
            <a:off x="612614" y="1185010"/>
            <a:ext cx="9100203" cy="1855785"/>
          </a:xfrm>
          <a:prstGeom prst="rect">
            <a:avLst/>
          </a:prstGeom>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defTabSz="1018824">
              <a:buClrTx/>
              <a:buNone/>
            </a:pPr>
            <a:r>
              <a:rPr lang="en-US" sz="1800" b="1" dirty="0">
                <a:solidFill>
                  <a:srgbClr val="000000"/>
                </a:solidFill>
                <a:latin typeface="Arial"/>
              </a:rPr>
              <a:t>Annual Canadian VC funding continues to rise in 2019</a:t>
            </a:r>
          </a:p>
          <a:p>
            <a:pPr lvl="1">
              <a:tabLst>
                <a:tab pos="914400" algn="l"/>
              </a:tabLst>
            </a:pPr>
            <a:r>
              <a:rPr lang="en-US" sz="1500" dirty="0">
                <a:solidFill>
                  <a:srgbClr val="000000"/>
                </a:solidFill>
                <a:latin typeface="Arial"/>
              </a:rPr>
              <a:t>Canadian VC-backed companies raised a record $4.1B in 2019 driven by larger funding rounds. While funding was up 16% YoY, deals were down 11% in FY2019 vs FY2018. </a:t>
            </a:r>
          </a:p>
          <a:p>
            <a:pPr lvl="1">
              <a:tabLst>
                <a:tab pos="914400" algn="l"/>
              </a:tabLst>
            </a:pPr>
            <a:r>
              <a:rPr lang="en-US" sz="1500" dirty="0">
                <a:latin typeface="Arial"/>
              </a:rPr>
              <a:t>Canadian VC funding and median deal size rose for the third consecutive year since 2016.</a:t>
            </a:r>
            <a:endParaRPr lang="en-US" sz="1500" dirty="0">
              <a:latin typeface="+mn-lt"/>
            </a:endParaRP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56126" y="514387"/>
            <a:ext cx="5283498" cy="400110"/>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3"/>
                </a:solidFill>
                <a:latin typeface="+mj-lt"/>
              </a:rPr>
              <a:t>Annual overall financing trend</a:t>
            </a:r>
          </a:p>
        </p:txBody>
      </p:sp>
      <p:sp>
        <p:nvSpPr>
          <p:cNvPr id="13" name="Slide Number Placeholder 5"/>
          <p:cNvSpPr txBox="1">
            <a:spLocks/>
          </p:cNvSpPr>
          <p:nvPr/>
        </p:nvSpPr>
        <p:spPr>
          <a:xfrm>
            <a:off x="7504013" y="7239001"/>
            <a:ext cx="1676400" cy="152400"/>
          </a:xfrm>
          <a:prstGeom prst="rect">
            <a:avLst/>
          </a:prstGeom>
        </p:spPr>
        <p:txBody>
          <a:bodyPr lIns="0" tIns="0" rIns="0" bIns="0" anchor="t" anchorCtr="0">
            <a:noAutofit/>
          </a:bodyPr>
          <a:lstStyle>
            <a:defPPr>
              <a:defRPr lang="en-US"/>
            </a:defPPr>
            <a:lvl1pPr marL="0" algn="r" defTabSz="1018824" rtl="0" eaLnBrk="1" latinLnBrk="0" hangingPunct="1">
              <a:defRPr sz="900" kern="1200">
                <a:solidFill>
                  <a:schemeClr val="tx1"/>
                </a:solidFill>
                <a:latin typeface="Arial" pitchFamily="34" charset="0"/>
                <a:ea typeface="+mn-ea"/>
                <a:cs typeface="Arial" pitchFamily="34" charset="0"/>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t>All figures in USD</a:t>
            </a:r>
          </a:p>
        </p:txBody>
      </p:sp>
      <p:sp>
        <p:nvSpPr>
          <p:cNvPr id="17" name="object 4">
            <a:extLst>
              <a:ext uri="{FF2B5EF4-FFF2-40B4-BE49-F238E27FC236}">
                <a16:creationId xmlns:a16="http://schemas.microsoft.com/office/drawing/2014/main" id="{E65D0019-3F1E-41C5-8605-9A10736ABD87}"/>
              </a:ext>
            </a:extLst>
          </p:cNvPr>
          <p:cNvSpPr txBox="1"/>
          <p:nvPr/>
        </p:nvSpPr>
        <p:spPr>
          <a:xfrm>
            <a:off x="465034" y="7041452"/>
            <a:ext cx="7808922" cy="138499"/>
          </a:xfrm>
          <a:prstGeom prst="rect">
            <a:avLst/>
          </a:prstGeom>
          <a:noFill/>
        </p:spPr>
        <p:txBody>
          <a:bodyPr vert="horz" wrap="square" lIns="0" tIns="0" rIns="0" bIns="0" rtlCol="0">
            <a:spAutoFit/>
          </a:bodyPr>
          <a:lstStyle/>
          <a:p>
            <a:pPr marL="50800" marR="858519" lvl="0" indent="0" algn="l" defTabSz="1018824"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20" normalizeH="0" baseline="0" noProof="0" dirty="0">
                <a:ln>
                  <a:noFill/>
                </a:ln>
                <a:solidFill>
                  <a:srgbClr val="000000">
                    <a:lumMod val="65000"/>
                    <a:lumOff val="35000"/>
                  </a:srgbClr>
                </a:solidFill>
                <a:effectLst/>
                <a:uLnTx/>
                <a:uFillTx/>
                <a:latin typeface="Georgia"/>
                <a:ea typeface="+mn-ea"/>
                <a:cs typeface="Arial"/>
              </a:rPr>
              <a:t>Note</a:t>
            </a:r>
            <a:r>
              <a:rPr kumimoji="0" lang="en-US" sz="900" b="0" i="1" u="none" strike="noStrike" kern="1200" cap="none" spc="0" normalizeH="0" baseline="0" noProof="0" dirty="0">
                <a:ln>
                  <a:noFill/>
                </a:ln>
                <a:solidFill>
                  <a:srgbClr val="000000">
                    <a:lumMod val="65000"/>
                    <a:lumOff val="35000"/>
                  </a:srgbClr>
                </a:solidFill>
                <a:effectLst/>
                <a:uLnTx/>
                <a:uFillTx/>
                <a:latin typeface="Georgia"/>
                <a:ea typeface="+mn-ea"/>
                <a:cs typeface="Arial"/>
              </a:rPr>
              <a:t>:</a:t>
            </a:r>
            <a:r>
              <a:rPr kumimoji="0" lang="en-US" sz="900" b="0" i="1" u="none" strike="noStrike" kern="1200" cap="none" spc="45" normalizeH="0" baseline="0" noProof="0" dirty="0">
                <a:ln>
                  <a:noFill/>
                </a:ln>
                <a:solidFill>
                  <a:srgbClr val="000000">
                    <a:lumMod val="65000"/>
                    <a:lumOff val="35000"/>
                  </a:srgbClr>
                </a:solidFill>
                <a:effectLst/>
                <a:uLnTx/>
                <a:uFillTx/>
                <a:latin typeface="Georgia"/>
                <a:ea typeface="+mn-ea"/>
                <a:cs typeface="Arial"/>
              </a:rPr>
              <a:t> </a:t>
            </a:r>
            <a:r>
              <a:rPr kumimoji="0" lang="en-US" sz="900" b="0" i="1" u="none" strike="noStrike" kern="1200" cap="none" spc="20" normalizeH="0" baseline="0" noProof="0" dirty="0">
                <a:ln>
                  <a:noFill/>
                </a:ln>
                <a:solidFill>
                  <a:srgbClr val="000000">
                    <a:lumMod val="65000"/>
                    <a:lumOff val="35000"/>
                  </a:srgbClr>
                </a:solidFill>
                <a:effectLst/>
                <a:uLnTx/>
                <a:uFillTx/>
                <a:latin typeface="Georgia"/>
                <a:ea typeface="+mn-ea"/>
                <a:cs typeface="Arial"/>
              </a:rPr>
              <a:t>Median deal size is not plotted to scale.</a:t>
            </a:r>
            <a:endParaRPr kumimoji="0" sz="900" b="0" i="1" u="none" strike="noStrike" kern="1200" cap="none" spc="0" normalizeH="0" baseline="0" noProof="0" dirty="0">
              <a:ln>
                <a:noFill/>
              </a:ln>
              <a:solidFill>
                <a:srgbClr val="000000">
                  <a:lumMod val="65000"/>
                  <a:lumOff val="35000"/>
                </a:srgbClr>
              </a:solidFill>
              <a:effectLst/>
              <a:uLnTx/>
              <a:uFillTx/>
              <a:latin typeface="Georgia"/>
              <a:ea typeface="+mn-ea"/>
              <a:cs typeface="Arial"/>
            </a:endParaRPr>
          </a:p>
        </p:txBody>
      </p:sp>
    </p:spTree>
    <p:extLst>
      <p:ext uri="{BB962C8B-B14F-4D97-AF65-F5344CB8AC3E}">
        <p14:creationId xmlns:p14="http://schemas.microsoft.com/office/powerpoint/2010/main" val="255145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0032"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t>8</a:t>
            </a:fld>
            <a:endParaRPr lang="en-US" dirty="0"/>
          </a:p>
        </p:txBody>
      </p:sp>
      <p:sp>
        <p:nvSpPr>
          <p:cNvPr id="201" name="TextBox 200"/>
          <p:cNvSpPr txBox="1"/>
          <p:nvPr/>
        </p:nvSpPr>
        <p:spPr>
          <a:xfrm>
            <a:off x="667010" y="514387"/>
            <a:ext cx="1199046" cy="461665"/>
          </a:xfrm>
          <a:prstGeom prst="rect">
            <a:avLst/>
          </a:prstGeom>
          <a:solidFill>
            <a:schemeClr val="bg1"/>
          </a:solidFill>
        </p:spPr>
        <p:txBody>
          <a:bodyPr wrap="none" lIns="0" tIns="0" rIns="0" bIns="0" rtlCol="0">
            <a:spAutoFit/>
          </a:bodyPr>
          <a:lstStyle>
            <a:defPPr>
              <a:defRPr lang="en-US"/>
            </a:defPPr>
            <a:lvl1pPr>
              <a:spcAft>
                <a:spcPts val="900"/>
              </a:spcAft>
              <a:defRPr sz="3000" b="1" i="1">
                <a:solidFill>
                  <a:schemeClr val="accent3"/>
                </a:solidFill>
                <a:latin typeface="Georgia" pitchFamily="18" charset="0"/>
              </a:defRPr>
            </a:lvl1pPr>
          </a:lstStyle>
          <a:p>
            <a:r>
              <a:rPr lang="en-US" dirty="0"/>
              <a:t>Quote</a:t>
            </a:r>
          </a:p>
        </p:txBody>
      </p:sp>
      <p:grpSp>
        <p:nvGrpSpPr>
          <p:cNvPr id="10" name="Group 9"/>
          <p:cNvGrpSpPr/>
          <p:nvPr/>
        </p:nvGrpSpPr>
        <p:grpSpPr>
          <a:xfrm>
            <a:off x="-534221" y="1137102"/>
            <a:ext cx="10592621" cy="5618482"/>
            <a:chOff x="-553676" y="1373657"/>
            <a:chExt cx="10592621" cy="4266825"/>
          </a:xfrm>
        </p:grpSpPr>
        <p:sp>
          <p:nvSpPr>
            <p:cNvPr id="11" name="Rectangle 10"/>
            <p:cNvSpPr/>
            <p:nvPr/>
          </p:nvSpPr>
          <p:spPr bwMode="ltGray">
            <a:xfrm>
              <a:off x="-19455" y="1825028"/>
              <a:ext cx="10058400" cy="3815454"/>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12" name="TextBox 11"/>
            <p:cNvSpPr txBox="1"/>
            <p:nvPr/>
          </p:nvSpPr>
          <p:spPr>
            <a:xfrm>
              <a:off x="8842179" y="5033621"/>
              <a:ext cx="1063063"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endParaRPr lang="en-US" sz="11500" dirty="0">
                <a:solidFill>
                  <a:schemeClr val="bg1">
                    <a:lumMod val="65000"/>
                  </a:schemeClr>
                </a:solidFill>
                <a:latin typeface="Georgia" pitchFamily="18" charset="0"/>
              </a:endParaRPr>
            </a:p>
          </p:txBody>
        </p:sp>
        <p:sp>
          <p:nvSpPr>
            <p:cNvPr id="13" name="TextBox 12"/>
            <p:cNvSpPr txBox="1"/>
            <p:nvPr/>
          </p:nvSpPr>
          <p:spPr>
            <a:xfrm>
              <a:off x="1001483" y="2077860"/>
              <a:ext cx="8476342" cy="1587357"/>
            </a:xfrm>
            <a:prstGeom prst="rect">
              <a:avLst/>
            </a:prstGeom>
            <a:noFill/>
          </p:spPr>
          <p:txBody>
            <a:bodyPr wrap="square" lIns="0" tIns="0" rIns="0" bIns="0" rtlCol="0">
              <a:noAutofit/>
            </a:bodyPr>
            <a:lstStyle/>
            <a:p>
              <a:pPr>
                <a:spcAft>
                  <a:spcPts val="900"/>
                </a:spcAft>
              </a:pPr>
              <a:r>
                <a:rPr lang="en-US" sz="2400" dirty="0">
                  <a:solidFill>
                    <a:schemeClr val="tx1">
                      <a:lumMod val="65000"/>
                      <a:lumOff val="35000"/>
                    </a:schemeClr>
                  </a:solidFill>
                </a:rPr>
                <a:t>Canadian venture-backed companies saw another robust year of record funding, driven by a strong second-half to close off the year. While total deal count did decline, median-deal size has risen by 13%, indicating a healthy and scaling ecosystem. Canada has stood out amongst its global peers as investors continue to recognize the value of Canadian innovation. </a:t>
              </a:r>
            </a:p>
          </p:txBody>
        </p:sp>
        <p:sp>
          <p:nvSpPr>
            <p:cNvPr id="16" name="TextBox 15"/>
            <p:cNvSpPr txBox="1"/>
            <p:nvPr/>
          </p:nvSpPr>
          <p:spPr>
            <a:xfrm>
              <a:off x="-553676" y="1373657"/>
              <a:ext cx="2024935" cy="545872"/>
            </a:xfrm>
            <a:prstGeom prst="rect">
              <a:avLst/>
            </a:prstGeom>
            <a:noFill/>
          </p:spPr>
          <p:txBody>
            <a:bodyPr wrap="square" lIns="0" tIns="0" rIns="0" bIns="0" rtlCol="0">
              <a:noAutofit/>
            </a:bodyPr>
            <a:lstStyle/>
            <a:p>
              <a:pPr algn="ctr">
                <a:spcAft>
                  <a:spcPts val="900"/>
                </a:spcAft>
              </a:pPr>
              <a:r>
                <a:rPr lang="en-US" sz="11500" b="1" i="1" dirty="0">
                  <a:solidFill>
                    <a:schemeClr val="bg1">
                      <a:lumMod val="65000"/>
                    </a:schemeClr>
                  </a:solidFill>
                  <a:latin typeface="Georgia" pitchFamily="18" charset="0"/>
                </a:rPr>
                <a:t>“</a:t>
              </a:r>
            </a:p>
          </p:txBody>
        </p:sp>
      </p:grpSp>
      <p:sp>
        <p:nvSpPr>
          <p:cNvPr id="17" name="TextBox 16"/>
          <p:cNvSpPr txBox="1"/>
          <p:nvPr/>
        </p:nvSpPr>
        <p:spPr>
          <a:xfrm>
            <a:off x="667987" y="4885654"/>
            <a:ext cx="8476342" cy="422552"/>
          </a:xfrm>
          <a:prstGeom prst="rect">
            <a:avLst/>
          </a:prstGeom>
          <a:noFill/>
        </p:spPr>
        <p:txBody>
          <a:bodyPr wrap="square" lIns="0" tIns="0" rIns="0" bIns="0" rtlCol="0">
            <a:noAutofit/>
          </a:bodyPr>
          <a:lstStyle/>
          <a:p>
            <a:pPr algn="r">
              <a:spcAft>
                <a:spcPts val="900"/>
              </a:spcAft>
            </a:pPr>
            <a:r>
              <a:rPr lang="en-US" sz="2400" b="1" i="1" dirty="0">
                <a:solidFill>
                  <a:schemeClr val="tx1">
                    <a:lumMod val="65000"/>
                    <a:lumOff val="35000"/>
                  </a:schemeClr>
                </a:solidFill>
              </a:rPr>
              <a:t>Sabrina Fitzgerald, </a:t>
            </a:r>
            <a:r>
              <a:rPr lang="en-US" sz="2400" i="1" dirty="0">
                <a:solidFill>
                  <a:schemeClr val="tx1">
                    <a:lumMod val="65000"/>
                    <a:lumOff val="35000"/>
                  </a:schemeClr>
                </a:solidFill>
              </a:rPr>
              <a:t>National Technology Sector Leader, Capital Region Managing Partner</a:t>
            </a:r>
            <a:br>
              <a:rPr lang="en-US" sz="2400" i="1" dirty="0">
                <a:solidFill>
                  <a:schemeClr val="tx1">
                    <a:lumMod val="65000"/>
                    <a:lumOff val="35000"/>
                  </a:schemeClr>
                </a:solidFill>
              </a:rPr>
            </a:br>
            <a:r>
              <a:rPr lang="en-US" sz="2400" i="1" dirty="0">
                <a:solidFill>
                  <a:schemeClr val="tx1">
                    <a:lumMod val="65000"/>
                    <a:lumOff val="35000"/>
                  </a:schemeClr>
                </a:solidFill>
              </a:rPr>
              <a:t>PwC Canada</a:t>
            </a:r>
          </a:p>
        </p:txBody>
      </p:sp>
      <p:sp>
        <p:nvSpPr>
          <p:cNvPr id="19" name="TextBox 18"/>
          <p:cNvSpPr txBox="1"/>
          <p:nvPr/>
        </p:nvSpPr>
        <p:spPr>
          <a:xfrm>
            <a:off x="622011" y="498523"/>
            <a:ext cx="5152546" cy="800219"/>
          </a:xfrm>
          <a:prstGeom prst="rect">
            <a:avLst/>
          </a:prstGeom>
          <a:solidFill>
            <a:schemeClr val="bg1"/>
          </a:solidFill>
        </p:spPr>
        <p:txBody>
          <a:bodyPr wrap="square" lIns="0" tIns="0" rIns="0" bIns="0" rtlCol="0">
            <a:spAutoFit/>
          </a:bodyPr>
          <a:lstStyle/>
          <a:p>
            <a:pPr>
              <a:spcAft>
                <a:spcPts val="900"/>
              </a:spcAft>
            </a:pPr>
            <a:r>
              <a:rPr lang="en-US" sz="2600" b="1" dirty="0">
                <a:solidFill>
                  <a:schemeClr val="accent3"/>
                </a:solidFill>
                <a:latin typeface="+mj-lt"/>
              </a:rPr>
              <a:t>Annual overall financing trend</a:t>
            </a:r>
          </a:p>
        </p:txBody>
      </p:sp>
    </p:spTree>
    <p:extLst>
      <p:ext uri="{BB962C8B-B14F-4D97-AF65-F5344CB8AC3E}">
        <p14:creationId xmlns:p14="http://schemas.microsoft.com/office/powerpoint/2010/main" val="12237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159" name="think-cell Slide" r:id="rId5" imgW="270" imgH="270" progId="TCLayout.ActiveDocument.1">
                  <p:embed/>
                </p:oleObj>
              </mc:Choice>
              <mc:Fallback>
                <p:oleObj name="think-cell Slide" r:id="rId5" imgW="270" imgH="270" progId="TCLayout.ActiveDocument.1">
                  <p:embed/>
                  <p:pic>
                    <p:nvPicPr>
                      <p:cNvPr id="14" name="Object 1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1" name="Slide Number Placeholder 5"/>
          <p:cNvSpPr>
            <a:spLocks noGrp="1"/>
          </p:cNvSpPr>
          <p:nvPr>
            <p:ph type="sldNum" sz="quarter" idx="4"/>
          </p:nvPr>
        </p:nvSpPr>
        <p:spPr>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5EA455A6-F8B5-4699-A43A-1232C4D79869}" type="slidenum">
              <a:rPr lang="en-US" smtClean="0">
                <a:latin typeface="+mn-lt"/>
              </a:rPr>
              <a:t>9</a:t>
            </a:fld>
            <a:endParaRPr lang="en-US" dirty="0">
              <a:latin typeface="+mn-lt"/>
            </a:endParaRPr>
          </a:p>
        </p:txBody>
      </p:sp>
      <p:sp>
        <p:nvSpPr>
          <p:cNvPr id="15" name="Content Placeholder 3"/>
          <p:cNvSpPr txBox="1">
            <a:spLocks/>
          </p:cNvSpPr>
          <p:nvPr/>
        </p:nvSpPr>
        <p:spPr>
          <a:xfrm>
            <a:off x="612615" y="1185011"/>
            <a:ext cx="9244818" cy="1536048"/>
          </a:xfrm>
          <a:prstGeom prst="rect">
            <a:avLst/>
          </a:prstGeom>
          <a:solidFill>
            <a:schemeClr val="bg1"/>
          </a:solidFill>
        </p:spPr>
        <p:txBody>
          <a:bodyPr/>
          <a:lstStyle>
            <a:lvl1pPr marL="0" marR="0" indent="-228574" algn="l" defTabSz="1018705" rtl="0" eaLnBrk="1" fontAlgn="auto" latinLnBrk="0" hangingPunct="1">
              <a:lnSpc>
                <a:spcPct val="100000"/>
              </a:lnSpc>
              <a:spcBef>
                <a:spcPts val="0"/>
              </a:spcBef>
              <a:spcAft>
                <a:spcPts val="900"/>
              </a:spcAft>
              <a:buClr>
                <a:schemeClr val="tx1"/>
              </a:buClr>
              <a:buSzTx/>
              <a:buFontTx/>
              <a:buNone/>
              <a:tabLst/>
              <a:defRPr sz="12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900"/>
              </a:spcAft>
              <a:buClr>
                <a:schemeClr val="tx1"/>
              </a:buClr>
              <a:buFont typeface="Georgia" pitchFamily="18" charset="0"/>
              <a:buChar char="›"/>
              <a:defRPr sz="12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0" lvl="1" indent="0">
              <a:buNone/>
            </a:pPr>
            <a:r>
              <a:rPr lang="en-US" sz="1800" b="1" dirty="0">
                <a:latin typeface="+mn-lt"/>
              </a:rPr>
              <a:t>Seed- and early-stage rounds continue to make up majority of investments in H2’19</a:t>
            </a:r>
          </a:p>
          <a:p>
            <a:pPr lvl="1"/>
            <a:r>
              <a:rPr lang="en-US" sz="1500" dirty="0">
                <a:latin typeface="+mn-lt"/>
              </a:rPr>
              <a:t>While seed-stage deals captured a higher proportion of deal share in H1’19, deal share by stage returned to historical levels in H2’19.</a:t>
            </a:r>
          </a:p>
          <a:p>
            <a:pPr lvl="1"/>
            <a:r>
              <a:rPr lang="en-US" sz="1500" dirty="0">
                <a:latin typeface="+mn-lt"/>
              </a:rPr>
              <a:t>H2’19 had a higher proportion of later-stage deals compared to H1’19 and H2’18.</a:t>
            </a:r>
          </a:p>
          <a:p>
            <a:pPr lvl="1"/>
            <a:endParaRPr lang="en-US" sz="1500" dirty="0">
              <a:latin typeface="+mn-lt"/>
            </a:endParaRPr>
          </a:p>
        </p:txBody>
      </p:sp>
      <p:sp>
        <p:nvSpPr>
          <p:cNvPr id="12" name="TextBox 11"/>
          <p:cNvSpPr txBox="1"/>
          <p:nvPr/>
        </p:nvSpPr>
        <p:spPr>
          <a:xfrm>
            <a:off x="656126" y="514387"/>
            <a:ext cx="3286156" cy="400110"/>
          </a:xfrm>
          <a:prstGeom prst="rect">
            <a:avLst/>
          </a:prstGeom>
          <a:solidFill>
            <a:schemeClr val="bg1"/>
          </a:solidFill>
        </p:spPr>
        <p:txBody>
          <a:bodyPr wrap="none" lIns="0" tIns="0" rIns="0" bIns="0" rtlCol="0">
            <a:spAutoFit/>
          </a:bodyPr>
          <a:lstStyle/>
          <a:p>
            <a:pPr>
              <a:spcAft>
                <a:spcPts val="900"/>
              </a:spcAft>
            </a:pPr>
            <a:r>
              <a:rPr lang="en-US" sz="2600" b="1" dirty="0">
                <a:solidFill>
                  <a:schemeClr val="accent3"/>
                </a:solidFill>
                <a:latin typeface="+mj-lt"/>
              </a:rPr>
              <a:t>Deal share by stage</a:t>
            </a:r>
          </a:p>
        </p:txBody>
      </p:sp>
      <p:sp>
        <p:nvSpPr>
          <p:cNvPr id="916" name="Freeform 144"/>
          <p:cNvSpPr>
            <a:spLocks/>
          </p:cNvSpPr>
          <p:nvPr/>
        </p:nvSpPr>
        <p:spPr bwMode="auto">
          <a:xfrm>
            <a:off x="-671513" y="2803839"/>
            <a:ext cx="10869613" cy="167379"/>
          </a:xfrm>
          <a:custGeom>
            <a:avLst/>
            <a:gdLst>
              <a:gd name="T0" fmla="*/ 1302 w 7561"/>
              <a:gd name="T1" fmla="*/ 0 h 134"/>
              <a:gd name="T2" fmla="*/ 7561 w 7561"/>
              <a:gd name="T3" fmla="*/ 0 h 134"/>
              <a:gd name="T4" fmla="*/ 7561 w 7561"/>
              <a:gd name="T5" fmla="*/ 16 h 134"/>
              <a:gd name="T6" fmla="*/ 1306 w 7561"/>
              <a:gd name="T7" fmla="*/ 16 h 134"/>
              <a:gd name="T8" fmla="*/ 1189 w 7561"/>
              <a:gd name="T9" fmla="*/ 134 h 134"/>
              <a:gd name="T10" fmla="*/ 1183 w 7561"/>
              <a:gd name="T11" fmla="*/ 134 h 134"/>
              <a:gd name="T12" fmla="*/ 1178 w 7561"/>
              <a:gd name="T13" fmla="*/ 131 h 134"/>
              <a:gd name="T14" fmla="*/ 1178 w 7561"/>
              <a:gd name="T15" fmla="*/ 134 h 134"/>
              <a:gd name="T16" fmla="*/ 1070 w 7561"/>
              <a:gd name="T17" fmla="*/ 25 h 134"/>
              <a:gd name="T18" fmla="*/ 0 w 7561"/>
              <a:gd name="T19" fmla="*/ 25 h 134"/>
              <a:gd name="T20" fmla="*/ 0 w 7561"/>
              <a:gd name="T21" fmla="*/ 9 h 134"/>
              <a:gd name="T22" fmla="*/ 1073 w 7561"/>
              <a:gd name="T23" fmla="*/ 9 h 134"/>
              <a:gd name="T24" fmla="*/ 1077 w 7561"/>
              <a:gd name="T25" fmla="*/ 12 h 134"/>
              <a:gd name="T26" fmla="*/ 1079 w 7561"/>
              <a:gd name="T27" fmla="*/ 12 h 134"/>
              <a:gd name="T28" fmla="*/ 1183 w 7561"/>
              <a:gd name="T29" fmla="*/ 118 h 134"/>
              <a:gd name="T30" fmla="*/ 1297 w 7561"/>
              <a:gd name="T31" fmla="*/ 2 h 134"/>
              <a:gd name="T32" fmla="*/ 1302 w 7561"/>
              <a:gd name="T3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1" h="134">
                <a:moveTo>
                  <a:pt x="1302" y="0"/>
                </a:moveTo>
                <a:lnTo>
                  <a:pt x="7561" y="0"/>
                </a:lnTo>
                <a:lnTo>
                  <a:pt x="7561" y="16"/>
                </a:lnTo>
                <a:lnTo>
                  <a:pt x="1306" y="16"/>
                </a:lnTo>
                <a:lnTo>
                  <a:pt x="1189" y="134"/>
                </a:lnTo>
                <a:lnTo>
                  <a:pt x="1183" y="134"/>
                </a:lnTo>
                <a:lnTo>
                  <a:pt x="1178" y="131"/>
                </a:lnTo>
                <a:lnTo>
                  <a:pt x="1178" y="134"/>
                </a:lnTo>
                <a:lnTo>
                  <a:pt x="1070" y="25"/>
                </a:lnTo>
                <a:lnTo>
                  <a:pt x="0" y="25"/>
                </a:lnTo>
                <a:lnTo>
                  <a:pt x="0" y="9"/>
                </a:lnTo>
                <a:lnTo>
                  <a:pt x="1073" y="9"/>
                </a:lnTo>
                <a:lnTo>
                  <a:pt x="1077" y="12"/>
                </a:lnTo>
                <a:lnTo>
                  <a:pt x="1079" y="12"/>
                </a:lnTo>
                <a:lnTo>
                  <a:pt x="1183" y="118"/>
                </a:lnTo>
                <a:lnTo>
                  <a:pt x="1297" y="2"/>
                </a:lnTo>
                <a:lnTo>
                  <a:pt x="130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aphicFrame>
        <p:nvGraphicFramePr>
          <p:cNvPr id="16" name="Chart 15">
            <a:extLst>
              <a:ext uri="{FF2B5EF4-FFF2-40B4-BE49-F238E27FC236}">
                <a16:creationId xmlns:a16="http://schemas.microsoft.com/office/drawing/2014/main" id="{E2BBBCB4-6455-48F6-A449-8B2B102E7E1B}"/>
              </a:ext>
            </a:extLst>
          </p:cNvPr>
          <p:cNvGraphicFramePr>
            <a:graphicFrameLocks/>
          </p:cNvGraphicFramePr>
          <p:nvPr>
            <p:extLst>
              <p:ext uri="{D42A27DB-BD31-4B8C-83A1-F6EECF244321}">
                <p14:modId xmlns:p14="http://schemas.microsoft.com/office/powerpoint/2010/main" val="1323529185"/>
              </p:ext>
            </p:extLst>
          </p:nvPr>
        </p:nvGraphicFramePr>
        <p:xfrm>
          <a:off x="497222" y="2932177"/>
          <a:ext cx="9272016" cy="4114800"/>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a:extLst>
              <a:ext uri="{FF2B5EF4-FFF2-40B4-BE49-F238E27FC236}">
                <a16:creationId xmlns:a16="http://schemas.microsoft.com/office/drawing/2014/main" id="{C4654C71-C333-43EF-A3D4-FFBDA58F4B5B}"/>
              </a:ext>
            </a:extLst>
          </p:cNvPr>
          <p:cNvSpPr/>
          <p:nvPr/>
        </p:nvSpPr>
        <p:spPr>
          <a:xfrm>
            <a:off x="7304019" y="3053999"/>
            <a:ext cx="868101" cy="3280700"/>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0" name="Rectangle 9">
            <a:extLst>
              <a:ext uri="{FF2B5EF4-FFF2-40B4-BE49-F238E27FC236}">
                <a16:creationId xmlns:a16="http://schemas.microsoft.com/office/drawing/2014/main" id="{5E18C35C-E57C-4606-92BE-834987314F10}"/>
              </a:ext>
            </a:extLst>
          </p:cNvPr>
          <p:cNvSpPr/>
          <p:nvPr/>
        </p:nvSpPr>
        <p:spPr>
          <a:xfrm>
            <a:off x="8385007" y="3053998"/>
            <a:ext cx="868101" cy="3280701"/>
          </a:xfrm>
          <a:prstGeom prst="rect">
            <a:avLst/>
          </a:prstGeom>
          <a:noFill/>
          <a:ln w="57150">
            <a:solidFill>
              <a:srgbClr val="FFC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1535134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13"/>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PwC 2018">
  <a:themeElements>
    <a:clrScheme name="Custom 5">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FFFFFF"/>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2018" id="{636DF7F1-165F-4115-A5EE-7B14F08F3AE0}" vid="{0C3418A9-6A6D-444F-8ABF-CBB77E134BD1}"/>
    </a:ext>
  </a:extLst>
</a:theme>
</file>

<file path=ppt/theme/theme2.xml><?xml version="1.0" encoding="utf-8"?>
<a:theme xmlns:a="http://schemas.openxmlformats.org/drawingml/2006/main" name="2_PwC 2018">
  <a:themeElements>
    <a:clrScheme name="Hyperlink 2">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FFFFFF"/>
      </a:hlink>
      <a:folHlink>
        <a:srgbClr val="DB53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2018" id="{636DF7F1-165F-4115-A5EE-7B14F08F3AE0}" vid="{0C3418A9-6A6D-444F-8ABF-CBB77E134BD1}"/>
    </a:ext>
  </a:extLst>
</a:theme>
</file>

<file path=ppt/theme/theme3.xml><?xml version="1.0" encoding="utf-8"?>
<a:theme xmlns:a="http://schemas.openxmlformats.org/drawingml/2006/main" name="3_PwC 2018">
  <a:themeElements>
    <a:clrScheme name="Custom 9">
      <a:dk1>
        <a:srgbClr val="000000"/>
      </a:dk1>
      <a:lt1>
        <a:srgbClr val="FFFFFF"/>
      </a:lt1>
      <a:dk2>
        <a:srgbClr val="A32020"/>
      </a:dk2>
      <a:lt2>
        <a:srgbClr val="DEDEDE"/>
      </a:lt2>
      <a:accent1>
        <a:srgbClr val="D04A02"/>
      </a:accent1>
      <a:accent2>
        <a:srgbClr val="FFB600"/>
      </a:accent2>
      <a:accent3>
        <a:srgbClr val="E0301E"/>
      </a:accent3>
      <a:accent4>
        <a:srgbClr val="EB8C00"/>
      </a:accent4>
      <a:accent5>
        <a:srgbClr val="DB536A"/>
      </a:accent5>
      <a:accent6>
        <a:srgbClr val="464646"/>
      </a:accent6>
      <a:hlink>
        <a:srgbClr val="FFFFFF"/>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2018" id="{636DF7F1-165F-4115-A5EE-7B14F08F3AE0}" vid="{0C3418A9-6A6D-444F-8ABF-CBB77E134BD1}"/>
    </a:ext>
  </a:extLst>
</a:theme>
</file>

<file path=ppt/theme/theme4.xml><?xml version="1.0" encoding="utf-8"?>
<a:theme xmlns:a="http://schemas.openxmlformats.org/drawingml/2006/main" name="4_PwC 2018">
  <a:themeElements>
    <a:clrScheme name="Custom 10">
      <a:dk1>
        <a:srgbClr val="000000"/>
      </a:dk1>
      <a:lt1>
        <a:srgbClr val="FFFFFF"/>
      </a:lt1>
      <a:dk2>
        <a:srgbClr val="E0301E"/>
      </a:dk2>
      <a:lt2>
        <a:srgbClr val="DEDEDE"/>
      </a:lt2>
      <a:accent1>
        <a:srgbClr val="D04A02"/>
      </a:accent1>
      <a:accent2>
        <a:srgbClr val="FFB600"/>
      </a:accent2>
      <a:accent3>
        <a:srgbClr val="E0301E"/>
      </a:accent3>
      <a:accent4>
        <a:srgbClr val="EB8C00"/>
      </a:accent4>
      <a:accent5>
        <a:srgbClr val="DB536A"/>
      </a:accent5>
      <a:accent6>
        <a:srgbClr val="464646"/>
      </a:accent6>
      <a:hlink>
        <a:srgbClr val="FFFFFF"/>
      </a:hlink>
      <a:folHlink>
        <a:srgbClr val="DB53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2018" id="{636DF7F1-165F-4115-A5EE-7B14F08F3AE0}" vid="{0C3418A9-6A6D-444F-8ABF-CBB77E134BD1}"/>
    </a:ext>
  </a:extLst>
</a:theme>
</file>

<file path=ppt/theme/theme5.xml><?xml version="1.0" encoding="utf-8"?>
<a:theme xmlns:a="http://schemas.openxmlformats.org/drawingml/2006/main" name="5_PwC 2018">
  <a:themeElements>
    <a:clrScheme name="Custom 5">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FFFFFF"/>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2018" id="{636DF7F1-165F-4115-A5EE-7B14F08F3AE0}" vid="{0C3418A9-6A6D-444F-8ABF-CBB77E134BD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MoneyTree Widescreen">
    <a:dk1>
      <a:srgbClr val="6D6E71"/>
    </a:dk1>
    <a:lt1>
      <a:srgbClr val="FFFFFF"/>
    </a:lt1>
    <a:dk2>
      <a:srgbClr val="404041"/>
    </a:dk2>
    <a:lt2>
      <a:srgbClr val="FFFFFF"/>
    </a:lt2>
    <a:accent1>
      <a:srgbClr val="602320"/>
    </a:accent1>
    <a:accent2>
      <a:srgbClr val="A32020"/>
    </a:accent2>
    <a:accent3>
      <a:srgbClr val="D93954"/>
    </a:accent3>
    <a:accent4>
      <a:srgbClr val="E0301E"/>
    </a:accent4>
    <a:accent5>
      <a:srgbClr val="D04A02"/>
    </a:accent5>
    <a:accent6>
      <a:srgbClr val="736B53"/>
    </a:accent6>
    <a:hlink>
      <a:srgbClr val="FFB600"/>
    </a:hlink>
    <a:folHlink>
      <a:srgbClr val="EB8C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Report_Landscape_11 x 8.5</Template>
  <TotalTime>0</TotalTime>
  <Words>6289</Words>
  <Application>Microsoft Office PowerPoint</Application>
  <PresentationFormat>Custom</PresentationFormat>
  <Paragraphs>699</Paragraphs>
  <Slides>63</Slides>
  <Notes>62</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63</vt:i4>
      </vt:variant>
    </vt:vector>
  </HeadingPairs>
  <TitlesOfParts>
    <vt:vector size="73" baseType="lpstr">
      <vt:lpstr>Arial</vt:lpstr>
      <vt:lpstr>Calibri</vt:lpstr>
      <vt:lpstr>Georgia</vt:lpstr>
      <vt:lpstr>Times New Roman</vt:lpstr>
      <vt:lpstr>1_PwC 2018</vt:lpstr>
      <vt:lpstr>2_PwC 2018</vt:lpstr>
      <vt:lpstr>3_PwC 2018</vt:lpstr>
      <vt:lpstr>4_PwC 2018</vt:lpstr>
      <vt:lpstr>5_PwC 2018</vt:lpstr>
      <vt:lpstr>think-cell Slide</vt:lpstr>
      <vt:lpstr>PowerPoint Presentation</vt:lpstr>
      <vt:lpstr>PowerPoint Presentation</vt:lpstr>
      <vt:lpstr>PowerPoint Presentation</vt:lpstr>
      <vt:lpstr>PowerPoint Presentation</vt:lpstr>
      <vt:lpstr>In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2017-04-11T16:18:07Z</dcterms:created>
  <dcterms:modified xsi:type="dcterms:W3CDTF">2020-01-30T21:18:55Z</dcterms:modified>
</cp:coreProperties>
</file>